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7" r:id="rId3"/>
    <p:sldId id="261" r:id="rId4"/>
    <p:sldId id="341" r:id="rId5"/>
    <p:sldId id="342" r:id="rId6"/>
    <p:sldId id="268" r:id="rId7"/>
    <p:sldId id="313" r:id="rId8"/>
    <p:sldId id="279" r:id="rId9"/>
    <p:sldId id="345" r:id="rId10"/>
    <p:sldId id="344" r:id="rId11"/>
    <p:sldId id="346" r:id="rId12"/>
    <p:sldId id="348" r:id="rId13"/>
    <p:sldId id="347" r:id="rId14"/>
    <p:sldId id="349" r:id="rId15"/>
    <p:sldId id="350" r:id="rId16"/>
    <p:sldId id="351" r:id="rId17"/>
    <p:sldId id="352" r:id="rId18"/>
    <p:sldId id="343" r:id="rId19"/>
    <p:sldId id="353" r:id="rId20"/>
    <p:sldId id="339" r:id="rId21"/>
  </p:sldIdLst>
  <p:sldSz cx="9144000" cy="5143500" type="screen16x9"/>
  <p:notesSz cx="6858000" cy="9144000"/>
  <p:embeddedFontLst>
    <p:embeddedFont>
      <p:font typeface="Aptos Narrow" panose="020B0004020202020204" pitchFamily="34" charset="0"/>
      <p:regular r:id="rId23"/>
      <p:bold r:id="rId24"/>
      <p:italic r:id="rId25"/>
      <p:boldItalic r:id="rId26"/>
    </p:embeddedFont>
    <p:embeddedFont>
      <p:font typeface="Arial Rounded MT Bold" panose="020F0704030504030204" pitchFamily="34" charset="0"/>
      <p:regular r:id="rId27"/>
    </p:embeddedFont>
    <p:embeddedFont>
      <p:font typeface="Arimo" panose="020B0604020202020204" charset="0"/>
      <p:regular r:id="rId28"/>
      <p:bold r:id="rId29"/>
      <p:italic r:id="rId30"/>
      <p:boldItalic r:id="rId31"/>
    </p:embeddedFont>
    <p:embeddedFont>
      <p:font typeface="Bebas Neue" panose="020B0606020202050201" pitchFamily="34" charset="0"/>
      <p:regular r:id="rId32"/>
    </p:embeddedFont>
    <p:embeddedFont>
      <p:font typeface="Roboto Condensed Light" panose="02000000000000000000"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A806C74-112F-48A0-AD89-3F38F957633F}">
          <p14:sldIdLst>
            <p14:sldId id="256"/>
            <p14:sldId id="257"/>
            <p14:sldId id="261"/>
            <p14:sldId id="341"/>
            <p14:sldId id="342"/>
            <p14:sldId id="268"/>
            <p14:sldId id="313"/>
            <p14:sldId id="279"/>
            <p14:sldId id="345"/>
            <p14:sldId id="344"/>
            <p14:sldId id="346"/>
            <p14:sldId id="348"/>
            <p14:sldId id="347"/>
            <p14:sldId id="349"/>
            <p14:sldId id="350"/>
            <p14:sldId id="351"/>
            <p14:sldId id="352"/>
            <p14:sldId id="343"/>
            <p14:sldId id="353"/>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C97FCC-0C77-4CEA-96E7-7584AE706B02}">
  <a:tblStyle styleId="{0CC97FCC-0C77-4CEA-96E7-7584AE706B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94660"/>
  </p:normalViewPr>
  <p:slideViewPr>
    <p:cSldViewPr snapToGrid="0">
      <p:cViewPr varScale="1">
        <p:scale>
          <a:sx n="145" d="100"/>
          <a:sy n="145" d="100"/>
        </p:scale>
        <p:origin x="2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474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441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324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210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962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01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742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42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93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004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45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45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681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60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8" r:id="rId5"/>
    <p:sldLayoutId id="2147483666"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90249" y="3347459"/>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txBox="1">
            <a:spLocks noGrp="1"/>
          </p:cNvSpPr>
          <p:nvPr>
            <p:ph type="subTitle" idx="1"/>
          </p:nvPr>
        </p:nvSpPr>
        <p:spPr>
          <a:xfrm>
            <a:off x="1171344" y="3473604"/>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Here is the presentation begins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248689" y="212749"/>
            <a:ext cx="218101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IN" dirty="0">
                <a:solidFill>
                  <a:schemeClr val="lt2"/>
                </a:solidFill>
              </a:rPr>
              <a:t>ROLL NO: RK21UTB50</a:t>
            </a:r>
            <a:endParaRPr dirty="0">
              <a:solidFill>
                <a:schemeClr val="lt2"/>
              </a:solidFill>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Google Shape;240;p34">
            <a:extLst>
              <a:ext uri="{FF2B5EF4-FFF2-40B4-BE49-F238E27FC236}">
                <a16:creationId xmlns:a16="http://schemas.microsoft.com/office/drawing/2014/main" id="{FBD6AA87-7B51-702F-5013-2D595E033589}"/>
              </a:ext>
            </a:extLst>
          </p:cNvPr>
          <p:cNvSpPr txBox="1">
            <a:spLocks/>
          </p:cNvSpPr>
          <p:nvPr/>
        </p:nvSpPr>
        <p:spPr>
          <a:xfrm>
            <a:off x="6211086" y="4814033"/>
            <a:ext cx="2938972" cy="21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Arimo"/>
              <a:buNone/>
              <a:defRPr sz="16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9pPr>
          </a:lstStyle>
          <a:p>
            <a:pPr marL="0" indent="0"/>
            <a:r>
              <a:rPr lang="en-US" dirty="0"/>
              <a:t>Presented by satwik uppada</a:t>
            </a:r>
          </a:p>
        </p:txBody>
      </p:sp>
      <p:sp>
        <p:nvSpPr>
          <p:cNvPr id="4" name="Google Shape;245;p34">
            <a:extLst>
              <a:ext uri="{FF2B5EF4-FFF2-40B4-BE49-F238E27FC236}">
                <a16:creationId xmlns:a16="http://schemas.microsoft.com/office/drawing/2014/main" id="{6CFB46F0-F650-3433-266A-245ECDCFEEA0}"/>
              </a:ext>
            </a:extLst>
          </p:cNvPr>
          <p:cNvSpPr txBox="1"/>
          <p:nvPr/>
        </p:nvSpPr>
        <p:spPr>
          <a:xfrm>
            <a:off x="609523" y="235020"/>
            <a:ext cx="1724102"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IN" dirty="0">
                <a:solidFill>
                  <a:schemeClr val="lt2"/>
                </a:solidFill>
              </a:rPr>
              <a:t>REG NO: 12111298</a:t>
            </a:r>
            <a:endParaRPr dirty="0">
              <a:solidFill>
                <a:schemeClr val="lt2"/>
              </a:solidFill>
            </a:endParaRPr>
          </a:p>
        </p:txBody>
      </p:sp>
      <p:sp>
        <p:nvSpPr>
          <p:cNvPr id="239" name="Google Shape;239;p34"/>
          <p:cNvSpPr txBox="1">
            <a:spLocks noGrp="1"/>
          </p:cNvSpPr>
          <p:nvPr>
            <p:ph type="ctrTitle"/>
          </p:nvPr>
        </p:nvSpPr>
        <p:spPr>
          <a:xfrm>
            <a:off x="780532" y="620101"/>
            <a:ext cx="7582936" cy="797382"/>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4400" dirty="0"/>
              <a:t>Machine Learning project presentation</a:t>
            </a:r>
            <a:endParaRPr sz="4400" dirty="0"/>
          </a:p>
        </p:txBody>
      </p:sp>
      <p:sp>
        <p:nvSpPr>
          <p:cNvPr id="5" name="Google Shape;239;p34">
            <a:extLst>
              <a:ext uri="{FF2B5EF4-FFF2-40B4-BE49-F238E27FC236}">
                <a16:creationId xmlns:a16="http://schemas.microsoft.com/office/drawing/2014/main" id="{0950A739-291B-7010-2B7E-2B2D345679F3}"/>
              </a:ext>
            </a:extLst>
          </p:cNvPr>
          <p:cNvSpPr txBox="1">
            <a:spLocks/>
          </p:cNvSpPr>
          <p:nvPr/>
        </p:nvSpPr>
        <p:spPr>
          <a:xfrm>
            <a:off x="773501" y="1337007"/>
            <a:ext cx="3915132" cy="18331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pPr algn="just"/>
            <a:r>
              <a:rPr lang="en-US" sz="4400" dirty="0">
                <a:solidFill>
                  <a:schemeClr val="accent1"/>
                </a:solidFill>
              </a:rPr>
              <a:t>HYDROWATCH: </a:t>
            </a:r>
            <a:r>
              <a:rPr lang="en-US" sz="4400" dirty="0"/>
              <a:t>WATER QUALITY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460489" y="539450"/>
            <a:ext cx="7977461"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572322" y="4604450"/>
            <a:ext cx="7865628"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268367" y="565252"/>
            <a:ext cx="4501263"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Data Distribution for each category</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6" name="Picture 5">
            <a:extLst>
              <a:ext uri="{FF2B5EF4-FFF2-40B4-BE49-F238E27FC236}">
                <a16:creationId xmlns:a16="http://schemas.microsoft.com/office/drawing/2014/main" id="{E673875F-66FF-5CAC-8A13-DDED1AD61A65}"/>
              </a:ext>
            </a:extLst>
          </p:cNvPr>
          <p:cNvPicPr>
            <a:picLocks noChangeAspect="1"/>
          </p:cNvPicPr>
          <p:nvPr/>
        </p:nvPicPr>
        <p:blipFill>
          <a:blip r:embed="rId3"/>
          <a:stretch>
            <a:fillRect/>
          </a:stretch>
        </p:blipFill>
        <p:spPr>
          <a:xfrm>
            <a:off x="512442" y="956689"/>
            <a:ext cx="8211214" cy="2822222"/>
          </a:xfrm>
          <a:prstGeom prst="rect">
            <a:avLst/>
          </a:prstGeom>
        </p:spPr>
      </p:pic>
      <p:sp>
        <p:nvSpPr>
          <p:cNvPr id="11" name="TextBox 10">
            <a:extLst>
              <a:ext uri="{FF2B5EF4-FFF2-40B4-BE49-F238E27FC236}">
                <a16:creationId xmlns:a16="http://schemas.microsoft.com/office/drawing/2014/main" id="{0BA1DB2D-3CDC-BA27-4D04-F5F9DC4A4DA8}"/>
              </a:ext>
            </a:extLst>
          </p:cNvPr>
          <p:cNvSpPr txBox="1"/>
          <p:nvPr/>
        </p:nvSpPr>
        <p:spPr>
          <a:xfrm>
            <a:off x="512442" y="3847374"/>
            <a:ext cx="8348834" cy="523220"/>
          </a:xfrm>
          <a:prstGeom prst="rect">
            <a:avLst/>
          </a:prstGeom>
          <a:noFill/>
        </p:spPr>
        <p:txBody>
          <a:bodyPr wrap="square" rtlCol="0">
            <a:spAutoFit/>
          </a:bodyPr>
          <a:lstStyle/>
          <a:p>
            <a:r>
              <a:rPr lang="en-IN" b="1" dirty="0">
                <a:solidFill>
                  <a:schemeClr val="tx1"/>
                </a:solidFill>
              </a:rPr>
              <a:t>We can observe that dataset is imbalanced more number of 0’s and less number of 1’s are there</a:t>
            </a:r>
          </a:p>
          <a:p>
            <a:r>
              <a:rPr lang="en-IN" b="1" dirty="0">
                <a:solidFill>
                  <a:schemeClr val="tx1"/>
                </a:solidFill>
              </a:rPr>
              <a:t>To address overfitting I used SMOTE Oversampling technique.</a:t>
            </a:r>
          </a:p>
        </p:txBody>
      </p:sp>
    </p:spTree>
    <p:extLst>
      <p:ext uri="{BB962C8B-B14F-4D97-AF65-F5344CB8AC3E}">
        <p14:creationId xmlns:p14="http://schemas.microsoft.com/office/powerpoint/2010/main" val="399596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369591" y="539450"/>
            <a:ext cx="8068359"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369591" y="4604450"/>
            <a:ext cx="8068359"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121349" y="571339"/>
            <a:ext cx="4501263"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Data Distribution for each category</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
        <p:nvSpPr>
          <p:cNvPr id="11" name="TextBox 10">
            <a:extLst>
              <a:ext uri="{FF2B5EF4-FFF2-40B4-BE49-F238E27FC236}">
                <a16:creationId xmlns:a16="http://schemas.microsoft.com/office/drawing/2014/main" id="{0BA1DB2D-3CDC-BA27-4D04-F5F9DC4A4DA8}"/>
              </a:ext>
            </a:extLst>
          </p:cNvPr>
          <p:cNvSpPr txBox="1"/>
          <p:nvPr/>
        </p:nvSpPr>
        <p:spPr>
          <a:xfrm>
            <a:off x="299711" y="4183709"/>
            <a:ext cx="8348834" cy="307777"/>
          </a:xfrm>
          <a:prstGeom prst="rect">
            <a:avLst/>
          </a:prstGeom>
          <a:noFill/>
        </p:spPr>
        <p:txBody>
          <a:bodyPr wrap="square" rtlCol="0">
            <a:spAutoFit/>
          </a:bodyPr>
          <a:lstStyle/>
          <a:p>
            <a:r>
              <a:rPr lang="en-IN" b="1" dirty="0">
                <a:solidFill>
                  <a:schemeClr val="tx1"/>
                </a:solidFill>
              </a:rPr>
              <a:t>After using SMOTE technique. The data looks like this…</a:t>
            </a:r>
          </a:p>
        </p:txBody>
      </p:sp>
      <p:pic>
        <p:nvPicPr>
          <p:cNvPr id="3" name="Picture 2">
            <a:extLst>
              <a:ext uri="{FF2B5EF4-FFF2-40B4-BE49-F238E27FC236}">
                <a16:creationId xmlns:a16="http://schemas.microsoft.com/office/drawing/2014/main" id="{6B721066-5883-F80C-AA1D-5C2E2EAC34AB}"/>
              </a:ext>
            </a:extLst>
          </p:cNvPr>
          <p:cNvPicPr>
            <a:picLocks noChangeAspect="1"/>
          </p:cNvPicPr>
          <p:nvPr/>
        </p:nvPicPr>
        <p:blipFill>
          <a:blip r:embed="rId3"/>
          <a:stretch>
            <a:fillRect/>
          </a:stretch>
        </p:blipFill>
        <p:spPr>
          <a:xfrm>
            <a:off x="369591" y="927946"/>
            <a:ext cx="8506042" cy="3194720"/>
          </a:xfrm>
          <a:prstGeom prst="rect">
            <a:avLst/>
          </a:prstGeom>
        </p:spPr>
      </p:pic>
    </p:spTree>
    <p:extLst>
      <p:ext uri="{BB962C8B-B14F-4D97-AF65-F5344CB8AC3E}">
        <p14:creationId xmlns:p14="http://schemas.microsoft.com/office/powerpoint/2010/main" val="115643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369591" y="539450"/>
            <a:ext cx="8068359"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369591" y="4604450"/>
            <a:ext cx="8068359"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121349" y="571339"/>
            <a:ext cx="4501263"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GUEST MODE AND REGISTERD MODE</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
        <p:nvSpPr>
          <p:cNvPr id="11" name="TextBox 10">
            <a:extLst>
              <a:ext uri="{FF2B5EF4-FFF2-40B4-BE49-F238E27FC236}">
                <a16:creationId xmlns:a16="http://schemas.microsoft.com/office/drawing/2014/main" id="{0BA1DB2D-3CDC-BA27-4D04-F5F9DC4A4DA8}"/>
              </a:ext>
            </a:extLst>
          </p:cNvPr>
          <p:cNvSpPr txBox="1"/>
          <p:nvPr/>
        </p:nvSpPr>
        <p:spPr>
          <a:xfrm>
            <a:off x="369591" y="3786114"/>
            <a:ext cx="8348834" cy="738664"/>
          </a:xfrm>
          <a:prstGeom prst="rect">
            <a:avLst/>
          </a:prstGeom>
          <a:noFill/>
        </p:spPr>
        <p:txBody>
          <a:bodyPr wrap="square" rtlCol="0">
            <a:spAutoFit/>
          </a:bodyPr>
          <a:lstStyle/>
          <a:p>
            <a:r>
              <a:rPr lang="en-IN" b="1" dirty="0">
                <a:solidFill>
                  <a:schemeClr val="tx2"/>
                </a:solidFill>
              </a:rPr>
              <a:t>Guest mode: </a:t>
            </a:r>
            <a:r>
              <a:rPr lang="en-IN" b="1" dirty="0">
                <a:solidFill>
                  <a:schemeClr val="tx1"/>
                </a:solidFill>
              </a:rPr>
              <a:t>Quick and easy prediction for immediate use.</a:t>
            </a:r>
          </a:p>
          <a:p>
            <a:r>
              <a:rPr lang="en-IN" b="1" dirty="0">
                <a:solidFill>
                  <a:schemeClr val="tx2"/>
                </a:solidFill>
              </a:rPr>
              <a:t>Registered User: </a:t>
            </a:r>
            <a:r>
              <a:rPr lang="en-IN" b="1" dirty="0">
                <a:solidFill>
                  <a:schemeClr val="tx1"/>
                </a:solidFill>
              </a:rPr>
              <a:t>Store water quality data and access history  (under development)</a:t>
            </a:r>
          </a:p>
          <a:p>
            <a:r>
              <a:rPr lang="en-US" b="1" dirty="0">
                <a:solidFill>
                  <a:schemeClr val="tx1"/>
                </a:solidFill>
              </a:rPr>
              <a:t>Personalized insights and trend analysis (Registered Only).</a:t>
            </a:r>
            <a:endParaRPr lang="en-IN" b="1" dirty="0">
              <a:solidFill>
                <a:schemeClr val="tx1"/>
              </a:solidFill>
            </a:endParaRPr>
          </a:p>
        </p:txBody>
      </p:sp>
      <p:pic>
        <p:nvPicPr>
          <p:cNvPr id="4" name="Picture 3">
            <a:extLst>
              <a:ext uri="{FF2B5EF4-FFF2-40B4-BE49-F238E27FC236}">
                <a16:creationId xmlns:a16="http://schemas.microsoft.com/office/drawing/2014/main" id="{080F5F4D-DE11-B046-D558-198FA301B84D}"/>
              </a:ext>
            </a:extLst>
          </p:cNvPr>
          <p:cNvPicPr>
            <a:picLocks noChangeAspect="1"/>
          </p:cNvPicPr>
          <p:nvPr/>
        </p:nvPicPr>
        <p:blipFill>
          <a:blip r:embed="rId3"/>
          <a:stretch>
            <a:fillRect/>
          </a:stretch>
        </p:blipFill>
        <p:spPr>
          <a:xfrm>
            <a:off x="1900500" y="1047042"/>
            <a:ext cx="5039428" cy="2333951"/>
          </a:xfrm>
          <a:prstGeom prst="rect">
            <a:avLst/>
          </a:prstGeom>
        </p:spPr>
      </p:pic>
    </p:spTree>
    <p:extLst>
      <p:ext uri="{BB962C8B-B14F-4D97-AF65-F5344CB8AC3E}">
        <p14:creationId xmlns:p14="http://schemas.microsoft.com/office/powerpoint/2010/main" val="97016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369591" y="539450"/>
            <a:ext cx="8068359"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369591" y="4604450"/>
            <a:ext cx="8068359"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4" name="Picture 3">
            <a:extLst>
              <a:ext uri="{FF2B5EF4-FFF2-40B4-BE49-F238E27FC236}">
                <a16:creationId xmlns:a16="http://schemas.microsoft.com/office/drawing/2014/main" id="{105C9C53-25E7-B9FF-352D-8ED434725CD7}"/>
              </a:ext>
            </a:extLst>
          </p:cNvPr>
          <p:cNvPicPr>
            <a:picLocks noChangeAspect="1"/>
          </p:cNvPicPr>
          <p:nvPr/>
        </p:nvPicPr>
        <p:blipFill>
          <a:blip r:embed="rId3"/>
          <a:stretch>
            <a:fillRect/>
          </a:stretch>
        </p:blipFill>
        <p:spPr>
          <a:xfrm>
            <a:off x="369591" y="609937"/>
            <a:ext cx="3802917" cy="3586214"/>
          </a:xfrm>
          <a:prstGeom prst="rect">
            <a:avLst/>
          </a:prstGeom>
        </p:spPr>
      </p:pic>
      <p:pic>
        <p:nvPicPr>
          <p:cNvPr id="7" name="Picture 6">
            <a:extLst>
              <a:ext uri="{FF2B5EF4-FFF2-40B4-BE49-F238E27FC236}">
                <a16:creationId xmlns:a16="http://schemas.microsoft.com/office/drawing/2014/main" id="{E7E2BC42-04C7-1FC3-259B-9112EC204CBF}"/>
              </a:ext>
            </a:extLst>
          </p:cNvPr>
          <p:cNvPicPr>
            <a:picLocks noChangeAspect="1"/>
          </p:cNvPicPr>
          <p:nvPr/>
        </p:nvPicPr>
        <p:blipFill>
          <a:blip r:embed="rId4"/>
          <a:stretch>
            <a:fillRect/>
          </a:stretch>
        </p:blipFill>
        <p:spPr>
          <a:xfrm>
            <a:off x="4667921" y="604510"/>
            <a:ext cx="4356847" cy="3565839"/>
          </a:xfrm>
          <a:prstGeom prst="rect">
            <a:avLst/>
          </a:prstGeom>
        </p:spPr>
      </p:pic>
      <p:sp>
        <p:nvSpPr>
          <p:cNvPr id="8" name="TextBox 7">
            <a:extLst>
              <a:ext uri="{FF2B5EF4-FFF2-40B4-BE49-F238E27FC236}">
                <a16:creationId xmlns:a16="http://schemas.microsoft.com/office/drawing/2014/main" id="{0321E894-D985-6728-E2A0-F65BB3DBE3EE}"/>
              </a:ext>
            </a:extLst>
          </p:cNvPr>
          <p:cNvSpPr txBox="1"/>
          <p:nvPr/>
        </p:nvSpPr>
        <p:spPr>
          <a:xfrm>
            <a:off x="1624869" y="4246412"/>
            <a:ext cx="1486723" cy="307777"/>
          </a:xfrm>
          <a:prstGeom prst="rect">
            <a:avLst/>
          </a:prstGeom>
          <a:noFill/>
        </p:spPr>
        <p:txBody>
          <a:bodyPr wrap="square" rtlCol="0">
            <a:spAutoFit/>
          </a:bodyPr>
          <a:lstStyle/>
          <a:p>
            <a:r>
              <a:rPr lang="en-IN" b="1" dirty="0">
                <a:solidFill>
                  <a:schemeClr val="tx1"/>
                </a:solidFill>
              </a:rPr>
              <a:t>GUEST MODE</a:t>
            </a:r>
          </a:p>
        </p:txBody>
      </p:sp>
      <p:sp>
        <p:nvSpPr>
          <p:cNvPr id="10" name="TextBox 9">
            <a:extLst>
              <a:ext uri="{FF2B5EF4-FFF2-40B4-BE49-F238E27FC236}">
                <a16:creationId xmlns:a16="http://schemas.microsoft.com/office/drawing/2014/main" id="{DD549C93-CE2D-6B53-EBFE-7CC02ADA9BE8}"/>
              </a:ext>
            </a:extLst>
          </p:cNvPr>
          <p:cNvSpPr txBox="1"/>
          <p:nvPr/>
        </p:nvSpPr>
        <p:spPr>
          <a:xfrm>
            <a:off x="6032410" y="4196151"/>
            <a:ext cx="2157721" cy="307777"/>
          </a:xfrm>
          <a:prstGeom prst="rect">
            <a:avLst/>
          </a:prstGeom>
          <a:noFill/>
        </p:spPr>
        <p:txBody>
          <a:bodyPr wrap="square" rtlCol="0">
            <a:spAutoFit/>
          </a:bodyPr>
          <a:lstStyle/>
          <a:p>
            <a:r>
              <a:rPr lang="en-IN" b="1" dirty="0">
                <a:solidFill>
                  <a:schemeClr val="tx1"/>
                </a:solidFill>
              </a:rPr>
              <a:t>REGISTERED MODE</a:t>
            </a:r>
          </a:p>
        </p:txBody>
      </p:sp>
    </p:spTree>
    <p:extLst>
      <p:ext uri="{BB962C8B-B14F-4D97-AF65-F5344CB8AC3E}">
        <p14:creationId xmlns:p14="http://schemas.microsoft.com/office/powerpoint/2010/main" val="278015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306635" y="539450"/>
            <a:ext cx="8131315"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369591" y="4604450"/>
            <a:ext cx="8068359"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27135" y="584716"/>
            <a:ext cx="4501263"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Machine learning algorithms used</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3" name="Picture 2">
            <a:extLst>
              <a:ext uri="{FF2B5EF4-FFF2-40B4-BE49-F238E27FC236}">
                <a16:creationId xmlns:a16="http://schemas.microsoft.com/office/drawing/2014/main" id="{B95ED3CF-2BAE-3BF4-3C30-6A583148E014}"/>
              </a:ext>
            </a:extLst>
          </p:cNvPr>
          <p:cNvPicPr>
            <a:picLocks noChangeAspect="1"/>
          </p:cNvPicPr>
          <p:nvPr/>
        </p:nvPicPr>
        <p:blipFill>
          <a:blip r:embed="rId3"/>
          <a:stretch>
            <a:fillRect/>
          </a:stretch>
        </p:blipFill>
        <p:spPr>
          <a:xfrm>
            <a:off x="306635" y="1108649"/>
            <a:ext cx="3162741" cy="3010320"/>
          </a:xfrm>
          <a:prstGeom prst="rect">
            <a:avLst/>
          </a:prstGeom>
        </p:spPr>
      </p:pic>
      <p:pic>
        <p:nvPicPr>
          <p:cNvPr id="7" name="Picture 6">
            <a:extLst>
              <a:ext uri="{FF2B5EF4-FFF2-40B4-BE49-F238E27FC236}">
                <a16:creationId xmlns:a16="http://schemas.microsoft.com/office/drawing/2014/main" id="{CFF49556-F8ED-3296-8043-A2A9E9543DB4}"/>
              </a:ext>
            </a:extLst>
          </p:cNvPr>
          <p:cNvPicPr>
            <a:picLocks noChangeAspect="1"/>
          </p:cNvPicPr>
          <p:nvPr/>
        </p:nvPicPr>
        <p:blipFill>
          <a:blip r:embed="rId4"/>
          <a:stretch>
            <a:fillRect/>
          </a:stretch>
        </p:blipFill>
        <p:spPr>
          <a:xfrm>
            <a:off x="3736541" y="967214"/>
            <a:ext cx="5222236" cy="3565503"/>
          </a:xfrm>
          <a:prstGeom prst="rect">
            <a:avLst/>
          </a:prstGeom>
        </p:spPr>
      </p:pic>
    </p:spTree>
    <p:extLst>
      <p:ext uri="{BB962C8B-B14F-4D97-AF65-F5344CB8AC3E}">
        <p14:creationId xmlns:p14="http://schemas.microsoft.com/office/powerpoint/2010/main" val="312472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306635" y="539450"/>
            <a:ext cx="8131315"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369591" y="4604450"/>
            <a:ext cx="8068359"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27135" y="584716"/>
            <a:ext cx="4501263"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User authentication using firebase</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4" name="Picture 3">
            <a:extLst>
              <a:ext uri="{FF2B5EF4-FFF2-40B4-BE49-F238E27FC236}">
                <a16:creationId xmlns:a16="http://schemas.microsoft.com/office/drawing/2014/main" id="{0CC1EA35-496C-5694-E94B-6F77A4DF4BE8}"/>
              </a:ext>
            </a:extLst>
          </p:cNvPr>
          <p:cNvPicPr>
            <a:picLocks noChangeAspect="1"/>
          </p:cNvPicPr>
          <p:nvPr/>
        </p:nvPicPr>
        <p:blipFill>
          <a:blip r:embed="rId3"/>
          <a:stretch>
            <a:fillRect/>
          </a:stretch>
        </p:blipFill>
        <p:spPr>
          <a:xfrm>
            <a:off x="278553" y="1069427"/>
            <a:ext cx="3408617" cy="3190297"/>
          </a:xfrm>
          <a:prstGeom prst="rect">
            <a:avLst/>
          </a:prstGeom>
        </p:spPr>
      </p:pic>
      <p:pic>
        <p:nvPicPr>
          <p:cNvPr id="8" name="Picture 7">
            <a:extLst>
              <a:ext uri="{FF2B5EF4-FFF2-40B4-BE49-F238E27FC236}">
                <a16:creationId xmlns:a16="http://schemas.microsoft.com/office/drawing/2014/main" id="{7F44F10F-A122-4E0A-7B53-AB712921B966}"/>
              </a:ext>
            </a:extLst>
          </p:cNvPr>
          <p:cNvPicPr>
            <a:picLocks noChangeAspect="1"/>
          </p:cNvPicPr>
          <p:nvPr/>
        </p:nvPicPr>
        <p:blipFill>
          <a:blip r:embed="rId4"/>
          <a:stretch>
            <a:fillRect/>
          </a:stretch>
        </p:blipFill>
        <p:spPr>
          <a:xfrm>
            <a:off x="3929476" y="1374255"/>
            <a:ext cx="4935971" cy="2433818"/>
          </a:xfrm>
          <a:prstGeom prst="rect">
            <a:avLst/>
          </a:prstGeom>
        </p:spPr>
      </p:pic>
    </p:spTree>
    <p:extLst>
      <p:ext uri="{BB962C8B-B14F-4D97-AF65-F5344CB8AC3E}">
        <p14:creationId xmlns:p14="http://schemas.microsoft.com/office/powerpoint/2010/main" val="28618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306635" y="539450"/>
            <a:ext cx="8131315"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369591" y="4604450"/>
            <a:ext cx="8068359"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27135" y="584716"/>
            <a:ext cx="4501263"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User authentication using firebase</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3" name="Picture 2">
            <a:extLst>
              <a:ext uri="{FF2B5EF4-FFF2-40B4-BE49-F238E27FC236}">
                <a16:creationId xmlns:a16="http://schemas.microsoft.com/office/drawing/2014/main" id="{24583689-60FC-0085-338B-20E24EE0CC5A}"/>
              </a:ext>
            </a:extLst>
          </p:cNvPr>
          <p:cNvPicPr>
            <a:picLocks noChangeAspect="1"/>
          </p:cNvPicPr>
          <p:nvPr/>
        </p:nvPicPr>
        <p:blipFill>
          <a:blip r:embed="rId3"/>
          <a:stretch>
            <a:fillRect/>
          </a:stretch>
        </p:blipFill>
        <p:spPr>
          <a:xfrm>
            <a:off x="348088" y="987051"/>
            <a:ext cx="4534533" cy="3534268"/>
          </a:xfrm>
          <a:prstGeom prst="rect">
            <a:avLst/>
          </a:prstGeom>
        </p:spPr>
      </p:pic>
      <p:pic>
        <p:nvPicPr>
          <p:cNvPr id="7" name="Picture 6">
            <a:extLst>
              <a:ext uri="{FF2B5EF4-FFF2-40B4-BE49-F238E27FC236}">
                <a16:creationId xmlns:a16="http://schemas.microsoft.com/office/drawing/2014/main" id="{71B908DA-E0E3-5060-057A-55EECE945546}"/>
              </a:ext>
            </a:extLst>
          </p:cNvPr>
          <p:cNvPicPr>
            <a:picLocks noChangeAspect="1"/>
          </p:cNvPicPr>
          <p:nvPr/>
        </p:nvPicPr>
        <p:blipFill>
          <a:blip r:embed="rId4"/>
          <a:stretch>
            <a:fillRect/>
          </a:stretch>
        </p:blipFill>
        <p:spPr>
          <a:xfrm>
            <a:off x="5157756" y="1162879"/>
            <a:ext cx="3772426" cy="1781424"/>
          </a:xfrm>
          <a:prstGeom prst="rect">
            <a:avLst/>
          </a:prstGeom>
        </p:spPr>
      </p:pic>
      <p:sp>
        <p:nvSpPr>
          <p:cNvPr id="10" name="TextBox 9">
            <a:extLst>
              <a:ext uri="{FF2B5EF4-FFF2-40B4-BE49-F238E27FC236}">
                <a16:creationId xmlns:a16="http://schemas.microsoft.com/office/drawing/2014/main" id="{0AD9E558-E7B2-670B-3EA9-F535EC0BEF59}"/>
              </a:ext>
            </a:extLst>
          </p:cNvPr>
          <p:cNvSpPr txBox="1"/>
          <p:nvPr/>
        </p:nvSpPr>
        <p:spPr>
          <a:xfrm>
            <a:off x="6271978" y="3116830"/>
            <a:ext cx="2157721" cy="307777"/>
          </a:xfrm>
          <a:prstGeom prst="rect">
            <a:avLst/>
          </a:prstGeom>
          <a:noFill/>
        </p:spPr>
        <p:txBody>
          <a:bodyPr wrap="square" rtlCol="0">
            <a:spAutoFit/>
          </a:bodyPr>
          <a:lstStyle/>
          <a:p>
            <a:r>
              <a:rPr lang="en-IN" b="1" dirty="0">
                <a:solidFill>
                  <a:schemeClr val="tx1"/>
                </a:solidFill>
              </a:rPr>
              <a:t>AFTER LOGIN</a:t>
            </a:r>
          </a:p>
        </p:txBody>
      </p:sp>
    </p:spTree>
    <p:extLst>
      <p:ext uri="{BB962C8B-B14F-4D97-AF65-F5344CB8AC3E}">
        <p14:creationId xmlns:p14="http://schemas.microsoft.com/office/powerpoint/2010/main" val="133253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306635" y="539450"/>
            <a:ext cx="8131315"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369591" y="4604450"/>
            <a:ext cx="8068359"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27135" y="584716"/>
            <a:ext cx="4501263"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User authentication using firebase</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3" name="Picture 2">
            <a:extLst>
              <a:ext uri="{FF2B5EF4-FFF2-40B4-BE49-F238E27FC236}">
                <a16:creationId xmlns:a16="http://schemas.microsoft.com/office/drawing/2014/main" id="{24583689-60FC-0085-338B-20E24EE0CC5A}"/>
              </a:ext>
            </a:extLst>
          </p:cNvPr>
          <p:cNvPicPr>
            <a:picLocks noChangeAspect="1"/>
          </p:cNvPicPr>
          <p:nvPr/>
        </p:nvPicPr>
        <p:blipFill>
          <a:blip r:embed="rId3"/>
          <a:stretch>
            <a:fillRect/>
          </a:stretch>
        </p:blipFill>
        <p:spPr>
          <a:xfrm>
            <a:off x="348088" y="987051"/>
            <a:ext cx="4534533" cy="3534268"/>
          </a:xfrm>
          <a:prstGeom prst="rect">
            <a:avLst/>
          </a:prstGeom>
        </p:spPr>
      </p:pic>
      <p:pic>
        <p:nvPicPr>
          <p:cNvPr id="7" name="Picture 6">
            <a:extLst>
              <a:ext uri="{FF2B5EF4-FFF2-40B4-BE49-F238E27FC236}">
                <a16:creationId xmlns:a16="http://schemas.microsoft.com/office/drawing/2014/main" id="{71B908DA-E0E3-5060-057A-55EECE945546}"/>
              </a:ext>
            </a:extLst>
          </p:cNvPr>
          <p:cNvPicPr>
            <a:picLocks noChangeAspect="1"/>
          </p:cNvPicPr>
          <p:nvPr/>
        </p:nvPicPr>
        <p:blipFill>
          <a:blip r:embed="rId4"/>
          <a:stretch>
            <a:fillRect/>
          </a:stretch>
        </p:blipFill>
        <p:spPr>
          <a:xfrm>
            <a:off x="5157756" y="1162879"/>
            <a:ext cx="3772426" cy="1781424"/>
          </a:xfrm>
          <a:prstGeom prst="rect">
            <a:avLst/>
          </a:prstGeom>
        </p:spPr>
      </p:pic>
      <p:sp>
        <p:nvSpPr>
          <p:cNvPr id="10" name="TextBox 9">
            <a:extLst>
              <a:ext uri="{FF2B5EF4-FFF2-40B4-BE49-F238E27FC236}">
                <a16:creationId xmlns:a16="http://schemas.microsoft.com/office/drawing/2014/main" id="{0AD9E558-E7B2-670B-3EA9-F535EC0BEF59}"/>
              </a:ext>
            </a:extLst>
          </p:cNvPr>
          <p:cNvSpPr txBox="1"/>
          <p:nvPr/>
        </p:nvSpPr>
        <p:spPr>
          <a:xfrm>
            <a:off x="6271978" y="3116830"/>
            <a:ext cx="2157721" cy="307777"/>
          </a:xfrm>
          <a:prstGeom prst="rect">
            <a:avLst/>
          </a:prstGeom>
          <a:noFill/>
        </p:spPr>
        <p:txBody>
          <a:bodyPr wrap="square" rtlCol="0">
            <a:spAutoFit/>
          </a:bodyPr>
          <a:lstStyle/>
          <a:p>
            <a:r>
              <a:rPr lang="en-IN" b="1" dirty="0">
                <a:solidFill>
                  <a:schemeClr val="tx1"/>
                </a:solidFill>
              </a:rPr>
              <a:t>AFTER LOGIN</a:t>
            </a:r>
          </a:p>
        </p:txBody>
      </p:sp>
    </p:spTree>
    <p:extLst>
      <p:ext uri="{BB962C8B-B14F-4D97-AF65-F5344CB8AC3E}">
        <p14:creationId xmlns:p14="http://schemas.microsoft.com/office/powerpoint/2010/main" val="42923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p57"/>
          <p:cNvSpPr/>
          <p:nvPr/>
        </p:nvSpPr>
        <p:spPr>
          <a:xfrm>
            <a:off x="4226057" y="748966"/>
            <a:ext cx="1542761" cy="390542"/>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txBox="1">
            <a:spLocks noGrp="1"/>
          </p:cNvSpPr>
          <p:nvPr>
            <p:ph type="title"/>
          </p:nvPr>
        </p:nvSpPr>
        <p:spPr>
          <a:xfrm>
            <a:off x="4243632" y="781739"/>
            <a:ext cx="1599012" cy="3532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Summary</a:t>
            </a:r>
            <a:endParaRPr dirty="0"/>
          </a:p>
        </p:txBody>
      </p:sp>
      <p:sp>
        <p:nvSpPr>
          <p:cNvPr id="1617" name="Google Shape;1617;p57"/>
          <p:cNvSpPr txBox="1">
            <a:spLocks noGrp="1"/>
          </p:cNvSpPr>
          <p:nvPr>
            <p:ph type="subTitle" idx="1"/>
          </p:nvPr>
        </p:nvSpPr>
        <p:spPr>
          <a:xfrm>
            <a:off x="3948126" y="1222885"/>
            <a:ext cx="4908259" cy="2325760"/>
          </a:xfrm>
          <a:prstGeom prst="rect">
            <a:avLst/>
          </a:prstGeom>
        </p:spPr>
        <p:txBody>
          <a:bodyPr spcFirstLastPara="1" wrap="square" lIns="91425" tIns="91425" rIns="91425" bIns="91425" anchor="ctr" anchorCtr="0">
            <a:no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This web application monitors water quality by allowing users to enter key parameters and predicting water safety using a machine learning model.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It addresses class imbalance in the data (potentially indicating safe vs. unsafe water) to improve prediction accuracy.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The user-friendly interface empowers individuals to take charge of their water quality through informed decision-making. </a:t>
            </a:r>
          </a:p>
          <a:p>
            <a:pPr marL="285750" lvl="0" indent="-285750" algn="just" rtl="0">
              <a:spcBef>
                <a:spcPts val="0"/>
              </a:spcBef>
              <a:spcAft>
                <a:spcPts val="0"/>
              </a:spcAft>
              <a:buFont typeface="Wingdings" panose="05000000000000000000" pitchFamily="2" charset="2"/>
              <a:buChar char="Ø"/>
            </a:pPr>
            <a:endParaRPr sz="1400" dirty="0">
              <a:latin typeface="+mn-lt"/>
            </a:endParaRPr>
          </a:p>
        </p:txBody>
      </p:sp>
      <p:cxnSp>
        <p:nvCxnSpPr>
          <p:cNvPr id="1618" name="Google Shape;1618;p5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819795" y="8736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 name="Google Shape;1623;p57"/>
          <p:cNvGrpSpPr/>
          <p:nvPr/>
        </p:nvGrpSpPr>
        <p:grpSpPr>
          <a:xfrm>
            <a:off x="706040" y="883365"/>
            <a:ext cx="3625835" cy="3454307"/>
            <a:chOff x="706040" y="883365"/>
            <a:chExt cx="3625835" cy="3454307"/>
          </a:xfrm>
        </p:grpSpPr>
        <p:sp>
          <p:nvSpPr>
            <p:cNvPr id="1624" name="Google Shape;1624;p57"/>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5" name="Google Shape;1625;p57"/>
            <p:cNvGrpSpPr/>
            <p:nvPr/>
          </p:nvGrpSpPr>
          <p:grpSpPr>
            <a:xfrm flipH="1">
              <a:off x="3131991" y="2597216"/>
              <a:ext cx="858975" cy="300968"/>
              <a:chOff x="2271950" y="2722775"/>
              <a:chExt cx="575875" cy="201775"/>
            </a:xfrm>
          </p:grpSpPr>
          <p:sp>
            <p:nvSpPr>
              <p:cNvPr id="1626" name="Google Shape;162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57"/>
            <p:cNvGrpSpPr/>
            <p:nvPr/>
          </p:nvGrpSpPr>
          <p:grpSpPr>
            <a:xfrm>
              <a:off x="1142462" y="1564560"/>
              <a:ext cx="2338579" cy="2014768"/>
              <a:chOff x="4546896" y="1377977"/>
              <a:chExt cx="2655063" cy="2287430"/>
            </a:xfrm>
          </p:grpSpPr>
          <p:sp>
            <p:nvSpPr>
              <p:cNvPr id="1632" name="Google Shape;1632;p5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7"/>
            <p:cNvGrpSpPr/>
            <p:nvPr/>
          </p:nvGrpSpPr>
          <p:grpSpPr>
            <a:xfrm flipH="1">
              <a:off x="706040" y="2032134"/>
              <a:ext cx="1068760" cy="1547196"/>
              <a:chOff x="-1602050" y="2114015"/>
              <a:chExt cx="1213397" cy="1756580"/>
            </a:xfrm>
          </p:grpSpPr>
          <p:sp>
            <p:nvSpPr>
              <p:cNvPr id="1660" name="Google Shape;1660;p57"/>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57"/>
            <p:cNvGrpSpPr/>
            <p:nvPr/>
          </p:nvGrpSpPr>
          <p:grpSpPr>
            <a:xfrm>
              <a:off x="2983957" y="1809058"/>
              <a:ext cx="589240" cy="1525612"/>
              <a:chOff x="1236331" y="557100"/>
              <a:chExt cx="668982" cy="1732076"/>
            </a:xfrm>
          </p:grpSpPr>
          <p:sp>
            <p:nvSpPr>
              <p:cNvPr id="1667" name="Google Shape;1667;p57"/>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57"/>
            <p:cNvGrpSpPr/>
            <p:nvPr/>
          </p:nvGrpSpPr>
          <p:grpSpPr>
            <a:xfrm flipH="1">
              <a:off x="1237981" y="3753166"/>
              <a:ext cx="953591" cy="334099"/>
              <a:chOff x="2271950" y="2722775"/>
              <a:chExt cx="575875" cy="201775"/>
            </a:xfrm>
          </p:grpSpPr>
          <p:sp>
            <p:nvSpPr>
              <p:cNvPr id="1676" name="Google Shape;167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1" name="Google Shape;1681;p57"/>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flipH="1">
              <a:off x="4191628" y="325970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57"/>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5;p34">
            <a:extLst>
              <a:ext uri="{FF2B5EF4-FFF2-40B4-BE49-F238E27FC236}">
                <a16:creationId xmlns:a16="http://schemas.microsoft.com/office/drawing/2014/main" id="{FD8589C0-05B9-713E-B67C-CB553ACC9F55}"/>
              </a:ext>
            </a:extLst>
          </p:cNvPr>
          <p:cNvSpPr txBox="1"/>
          <p:nvPr/>
        </p:nvSpPr>
        <p:spPr>
          <a:xfrm>
            <a:off x="5638798" y="2381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Tree>
    <p:extLst>
      <p:ext uri="{BB962C8B-B14F-4D97-AF65-F5344CB8AC3E}">
        <p14:creationId xmlns:p14="http://schemas.microsoft.com/office/powerpoint/2010/main" val="67679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7" name="Google Shape;1617;p57"/>
          <p:cNvSpPr txBox="1">
            <a:spLocks noGrp="1"/>
          </p:cNvSpPr>
          <p:nvPr>
            <p:ph type="subTitle" idx="1"/>
          </p:nvPr>
        </p:nvSpPr>
        <p:spPr>
          <a:xfrm>
            <a:off x="3948126" y="1222885"/>
            <a:ext cx="4908259" cy="2325760"/>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Wingdings" panose="05000000000000000000" pitchFamily="2" charset="2"/>
              <a:buChar char="Ø"/>
            </a:pPr>
            <a:r>
              <a:rPr lang="en-US" sz="1400" dirty="0">
                <a:latin typeface="+mn-lt"/>
              </a:rPr>
              <a:t>Database Integration: Store user data (water quality parameters and predictions) in a MySQL database linked to usernames for personal analysis.</a:t>
            </a:r>
          </a:p>
          <a:p>
            <a:pPr marL="285750" lvl="0" indent="-285750" algn="just" rtl="0">
              <a:spcBef>
                <a:spcPts val="0"/>
              </a:spcBef>
              <a:spcAft>
                <a:spcPts val="0"/>
              </a:spcAft>
              <a:buFont typeface="Wingdings" panose="05000000000000000000" pitchFamily="2" charset="2"/>
              <a:buChar char="Ø"/>
            </a:pPr>
            <a:endParaRPr lang="en-US" sz="1400" dirty="0">
              <a:latin typeface="+mn-lt"/>
            </a:endParaRPr>
          </a:p>
          <a:p>
            <a:pPr marL="285750" lvl="0" indent="-285750" algn="just" rtl="0">
              <a:spcBef>
                <a:spcPts val="0"/>
              </a:spcBef>
              <a:spcAft>
                <a:spcPts val="0"/>
              </a:spcAft>
              <a:buFont typeface="Wingdings" panose="05000000000000000000" pitchFamily="2" charset="2"/>
              <a:buChar char="Ø"/>
            </a:pPr>
            <a:r>
              <a:rPr lang="en-US" sz="1400" dirty="0">
                <a:latin typeface="+mn-lt"/>
              </a:rPr>
              <a:t>Data Visualization and Exploration: Enhance the visualization and exploration page to effectively display charts generated by your Large Language Model (LLM).</a:t>
            </a:r>
            <a:endParaRPr sz="1400" dirty="0">
              <a:latin typeface="+mn-lt"/>
            </a:endParaRPr>
          </a:p>
        </p:txBody>
      </p:sp>
      <p:cxnSp>
        <p:nvCxnSpPr>
          <p:cNvPr id="1618" name="Google Shape;1618;p5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819795" y="8736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 name="Google Shape;1623;p57"/>
          <p:cNvGrpSpPr/>
          <p:nvPr/>
        </p:nvGrpSpPr>
        <p:grpSpPr>
          <a:xfrm>
            <a:off x="706040" y="883365"/>
            <a:ext cx="3625835" cy="3454307"/>
            <a:chOff x="706040" y="883365"/>
            <a:chExt cx="3625835" cy="3454307"/>
          </a:xfrm>
        </p:grpSpPr>
        <p:sp>
          <p:nvSpPr>
            <p:cNvPr id="1624" name="Google Shape;1624;p57"/>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5" name="Google Shape;1625;p57"/>
            <p:cNvGrpSpPr/>
            <p:nvPr/>
          </p:nvGrpSpPr>
          <p:grpSpPr>
            <a:xfrm flipH="1">
              <a:off x="3131991" y="2597216"/>
              <a:ext cx="858975" cy="300968"/>
              <a:chOff x="2271950" y="2722775"/>
              <a:chExt cx="575875" cy="201775"/>
            </a:xfrm>
          </p:grpSpPr>
          <p:sp>
            <p:nvSpPr>
              <p:cNvPr id="1626" name="Google Shape;162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57"/>
            <p:cNvGrpSpPr/>
            <p:nvPr/>
          </p:nvGrpSpPr>
          <p:grpSpPr>
            <a:xfrm>
              <a:off x="1142462" y="1564560"/>
              <a:ext cx="2338579" cy="2014767"/>
              <a:chOff x="4546896" y="1377977"/>
              <a:chExt cx="2655063" cy="2287429"/>
            </a:xfrm>
          </p:grpSpPr>
          <p:sp>
            <p:nvSpPr>
              <p:cNvPr id="1632" name="Google Shape;1632;p5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4546897"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9" name="Google Shape;1659;p57"/>
            <p:cNvGrpSpPr/>
            <p:nvPr/>
          </p:nvGrpSpPr>
          <p:grpSpPr>
            <a:xfrm flipH="1">
              <a:off x="706040" y="2032134"/>
              <a:ext cx="1068760" cy="1547196"/>
              <a:chOff x="-1602050" y="2114015"/>
              <a:chExt cx="1213397" cy="1756580"/>
            </a:xfrm>
          </p:grpSpPr>
          <p:sp>
            <p:nvSpPr>
              <p:cNvPr id="1660" name="Google Shape;1660;p57"/>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57"/>
            <p:cNvGrpSpPr/>
            <p:nvPr/>
          </p:nvGrpSpPr>
          <p:grpSpPr>
            <a:xfrm>
              <a:off x="2983957" y="1809058"/>
              <a:ext cx="589240" cy="1525612"/>
              <a:chOff x="1236331" y="557100"/>
              <a:chExt cx="668982" cy="1732076"/>
            </a:xfrm>
          </p:grpSpPr>
          <p:sp>
            <p:nvSpPr>
              <p:cNvPr id="1667" name="Google Shape;1667;p57"/>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57"/>
            <p:cNvGrpSpPr/>
            <p:nvPr/>
          </p:nvGrpSpPr>
          <p:grpSpPr>
            <a:xfrm flipH="1">
              <a:off x="1237981" y="3753166"/>
              <a:ext cx="953591" cy="334099"/>
              <a:chOff x="2271950" y="2722775"/>
              <a:chExt cx="575875" cy="201775"/>
            </a:xfrm>
          </p:grpSpPr>
          <p:sp>
            <p:nvSpPr>
              <p:cNvPr id="1676" name="Google Shape;167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1" name="Google Shape;1681;p57"/>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flipH="1">
              <a:off x="4191628" y="325970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57"/>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15;p57">
            <a:extLst>
              <a:ext uri="{FF2B5EF4-FFF2-40B4-BE49-F238E27FC236}">
                <a16:creationId xmlns:a16="http://schemas.microsoft.com/office/drawing/2014/main" id="{EC83D6E9-2A4E-C0C1-8E02-AED3FF916F0B}"/>
              </a:ext>
            </a:extLst>
          </p:cNvPr>
          <p:cNvSpPr/>
          <p:nvPr/>
        </p:nvSpPr>
        <p:spPr>
          <a:xfrm>
            <a:off x="4151617" y="703770"/>
            <a:ext cx="2392639" cy="435737"/>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4150781" y="748523"/>
            <a:ext cx="2476458" cy="36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Future takeaways</a:t>
            </a:r>
          </a:p>
        </p:txBody>
      </p:sp>
      <p:sp>
        <p:nvSpPr>
          <p:cNvPr id="7" name="Google Shape;245;p34">
            <a:extLst>
              <a:ext uri="{FF2B5EF4-FFF2-40B4-BE49-F238E27FC236}">
                <a16:creationId xmlns:a16="http://schemas.microsoft.com/office/drawing/2014/main" id="{E39DB5A3-D0A7-1EF3-B520-B8BC3C3BFC1E}"/>
              </a:ext>
            </a:extLst>
          </p:cNvPr>
          <p:cNvSpPr txBox="1"/>
          <p:nvPr/>
        </p:nvSpPr>
        <p:spPr>
          <a:xfrm>
            <a:off x="5638798" y="2381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Tree>
    <p:extLst>
      <p:ext uri="{BB962C8B-B14F-4D97-AF65-F5344CB8AC3E}">
        <p14:creationId xmlns:p14="http://schemas.microsoft.com/office/powerpoint/2010/main" val="210613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830273" y="1198951"/>
            <a:ext cx="5262821" cy="320117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IN" sz="1400" dirty="0"/>
              <a:t>Introduction </a:t>
            </a:r>
          </a:p>
          <a:p>
            <a:pPr marL="171450" lvl="0" indent="-171450" algn="l" rtl="0">
              <a:spcBef>
                <a:spcPts val="0"/>
              </a:spcBef>
              <a:spcAft>
                <a:spcPts val="0"/>
              </a:spcAft>
              <a:buFont typeface="Wingdings" panose="05000000000000000000" pitchFamily="2" charset="2"/>
              <a:buChar char="q"/>
            </a:pPr>
            <a:r>
              <a:rPr lang="en-IN" sz="1400" dirty="0"/>
              <a:t>The Importance of Water Quality</a:t>
            </a:r>
          </a:p>
          <a:p>
            <a:pPr marL="171450" lvl="0" indent="-171450" algn="l" rtl="0">
              <a:spcBef>
                <a:spcPts val="0"/>
              </a:spcBef>
              <a:spcAft>
                <a:spcPts val="0"/>
              </a:spcAft>
              <a:buFont typeface="Wingdings" panose="05000000000000000000" pitchFamily="2" charset="2"/>
              <a:buChar char="q"/>
            </a:pPr>
            <a:r>
              <a:rPr lang="en-IN" sz="1400" dirty="0"/>
              <a:t> How HydroWatch works</a:t>
            </a:r>
          </a:p>
          <a:p>
            <a:pPr marL="171450" lvl="0" indent="-171450" algn="l" rtl="0">
              <a:spcBef>
                <a:spcPts val="0"/>
              </a:spcBef>
              <a:spcAft>
                <a:spcPts val="0"/>
              </a:spcAft>
              <a:buFont typeface="Wingdings" panose="05000000000000000000" pitchFamily="2" charset="2"/>
              <a:buChar char="q"/>
            </a:pPr>
            <a:r>
              <a:rPr lang="en-IN" sz="1400" dirty="0"/>
              <a:t> Key Water Quality Parameters Analysed by HydroWatch</a:t>
            </a:r>
          </a:p>
          <a:p>
            <a:pPr marL="628650" lvl="1" indent="-171450">
              <a:buFont typeface="Wingdings" panose="05000000000000000000" pitchFamily="2" charset="2"/>
              <a:buChar char="q"/>
            </a:pPr>
            <a:r>
              <a:rPr lang="en-IN" sz="1400" dirty="0"/>
              <a:t>Statistics and Sample Response</a:t>
            </a:r>
          </a:p>
          <a:p>
            <a:pPr marL="628650" lvl="1" indent="-171450">
              <a:buFont typeface="Wingdings" panose="05000000000000000000" pitchFamily="2" charset="2"/>
              <a:buChar char="q"/>
            </a:pPr>
            <a:r>
              <a:rPr lang="en-IN" sz="1400" dirty="0"/>
              <a:t>Data Understanding</a:t>
            </a:r>
          </a:p>
          <a:p>
            <a:pPr marL="171450" lvl="0" indent="-171450" algn="l" rtl="0">
              <a:spcBef>
                <a:spcPts val="0"/>
              </a:spcBef>
              <a:spcAft>
                <a:spcPts val="0"/>
              </a:spcAft>
              <a:buFont typeface="Wingdings" panose="05000000000000000000" pitchFamily="2" charset="2"/>
              <a:buChar char="q"/>
            </a:pPr>
            <a:r>
              <a:rPr lang="en-IN" sz="1400" dirty="0"/>
              <a:t>Data Exploration and visualization</a:t>
            </a:r>
          </a:p>
          <a:p>
            <a:pPr marL="447675" lvl="0" indent="-171450" algn="l" rtl="0">
              <a:spcBef>
                <a:spcPts val="0"/>
              </a:spcBef>
              <a:spcAft>
                <a:spcPts val="0"/>
              </a:spcAft>
              <a:buFont typeface="Arial" panose="020B0604020202020204" pitchFamily="34" charset="0"/>
              <a:buChar char="•"/>
            </a:pPr>
            <a:r>
              <a:rPr lang="en-IN" sz="1400" dirty="0"/>
              <a:t> Graph</a:t>
            </a:r>
          </a:p>
          <a:p>
            <a:pPr marL="177800" lvl="0" indent="-177800" algn="l" rtl="0">
              <a:spcBef>
                <a:spcPts val="0"/>
              </a:spcBef>
              <a:spcAft>
                <a:spcPts val="0"/>
              </a:spcAft>
              <a:buFont typeface="Wingdings" panose="05000000000000000000" pitchFamily="2" charset="2"/>
              <a:buChar char="q"/>
            </a:pPr>
            <a:r>
              <a:rPr lang="en-IN" sz="1400" dirty="0"/>
              <a:t>Guest Mode vs Registered Mode</a:t>
            </a:r>
          </a:p>
          <a:p>
            <a:pPr marL="171450" lvl="0" indent="-171450" algn="l" rtl="0">
              <a:spcBef>
                <a:spcPts val="0"/>
              </a:spcBef>
              <a:spcAft>
                <a:spcPts val="0"/>
              </a:spcAft>
              <a:buFont typeface="Wingdings" panose="05000000000000000000" pitchFamily="2" charset="2"/>
              <a:buChar char="q"/>
            </a:pPr>
            <a:r>
              <a:rPr lang="en-IN" sz="1400" dirty="0"/>
              <a:t>Machine Learning Algorithms Training</a:t>
            </a:r>
          </a:p>
          <a:p>
            <a:pPr marL="171450" lvl="0" indent="-171450" algn="l" rtl="0">
              <a:spcBef>
                <a:spcPts val="0"/>
              </a:spcBef>
              <a:spcAft>
                <a:spcPts val="0"/>
              </a:spcAft>
              <a:buFont typeface="Wingdings" panose="05000000000000000000" pitchFamily="2" charset="2"/>
              <a:buChar char="q"/>
            </a:pPr>
            <a:r>
              <a:rPr lang="en-US" sz="1400" dirty="0"/>
              <a:t>Secure User Authentication with Firebase</a:t>
            </a:r>
          </a:p>
          <a:p>
            <a:pPr marL="171450" lvl="0" indent="-171450" algn="l" rtl="0">
              <a:spcBef>
                <a:spcPts val="0"/>
              </a:spcBef>
              <a:spcAft>
                <a:spcPts val="0"/>
              </a:spcAft>
              <a:buFont typeface="Wingdings" panose="05000000000000000000" pitchFamily="2" charset="2"/>
              <a:buChar char="q"/>
            </a:pPr>
            <a:r>
              <a:rPr lang="en-US" sz="1400" dirty="0"/>
              <a:t>The Future of HydroWatch: Continuous Innovation</a:t>
            </a:r>
            <a:endParaRPr lang="en-IN" sz="14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45;p34">
            <a:extLst>
              <a:ext uri="{FF2B5EF4-FFF2-40B4-BE49-F238E27FC236}">
                <a16:creationId xmlns:a16="http://schemas.microsoft.com/office/drawing/2014/main" id="{051ABFC4-B303-835C-E287-B50FA299B2C0}"/>
              </a:ext>
            </a:extLst>
          </p:cNvPr>
          <p:cNvSpPr txBox="1"/>
          <p:nvPr/>
        </p:nvSpPr>
        <p:spPr>
          <a:xfrm>
            <a:off x="6109080" y="212749"/>
            <a:ext cx="2806319" cy="295411"/>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endParaRPr dirty="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274;p68">
            <a:extLst>
              <a:ext uri="{FF2B5EF4-FFF2-40B4-BE49-F238E27FC236}">
                <a16:creationId xmlns:a16="http://schemas.microsoft.com/office/drawing/2014/main" id="{2692DC67-6BA4-08D3-9D88-0C44F11B7B0D}"/>
              </a:ext>
            </a:extLst>
          </p:cNvPr>
          <p:cNvGrpSpPr/>
          <p:nvPr/>
        </p:nvGrpSpPr>
        <p:grpSpPr>
          <a:xfrm>
            <a:off x="5419191" y="718476"/>
            <a:ext cx="3369676" cy="3605166"/>
            <a:chOff x="5419191" y="718476"/>
            <a:chExt cx="3369676" cy="3605166"/>
          </a:xfrm>
        </p:grpSpPr>
        <p:grpSp>
          <p:nvGrpSpPr>
            <p:cNvPr id="10" name="Google Shape;2275;p68">
              <a:extLst>
                <a:ext uri="{FF2B5EF4-FFF2-40B4-BE49-F238E27FC236}">
                  <a16:creationId xmlns:a16="http://schemas.microsoft.com/office/drawing/2014/main" id="{210A92BF-FF87-46B0-07A0-9E198E908658}"/>
                </a:ext>
              </a:extLst>
            </p:cNvPr>
            <p:cNvGrpSpPr/>
            <p:nvPr/>
          </p:nvGrpSpPr>
          <p:grpSpPr>
            <a:xfrm flipH="1">
              <a:off x="7684431" y="3475491"/>
              <a:ext cx="953591" cy="334099"/>
              <a:chOff x="2271950" y="2722775"/>
              <a:chExt cx="575875" cy="201775"/>
            </a:xfrm>
          </p:grpSpPr>
          <p:sp>
            <p:nvSpPr>
              <p:cNvPr id="43" name="Google Shape;2276;p68">
                <a:extLst>
                  <a:ext uri="{FF2B5EF4-FFF2-40B4-BE49-F238E27FC236}">
                    <a16:creationId xmlns:a16="http://schemas.microsoft.com/office/drawing/2014/main" id="{618FABD7-C329-BD01-35DA-842BD4A9713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77;p68">
                <a:extLst>
                  <a:ext uri="{FF2B5EF4-FFF2-40B4-BE49-F238E27FC236}">
                    <a16:creationId xmlns:a16="http://schemas.microsoft.com/office/drawing/2014/main" id="{F48E9202-F4C4-692F-8A9B-8106BC0BF2DC}"/>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78;p68">
                <a:extLst>
                  <a:ext uri="{FF2B5EF4-FFF2-40B4-BE49-F238E27FC236}">
                    <a16:creationId xmlns:a16="http://schemas.microsoft.com/office/drawing/2014/main" id="{82DB3C1C-D888-9095-F4FF-1E35F5AEE7D4}"/>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9;p68">
                <a:extLst>
                  <a:ext uri="{FF2B5EF4-FFF2-40B4-BE49-F238E27FC236}">
                    <a16:creationId xmlns:a16="http://schemas.microsoft.com/office/drawing/2014/main" id="{014EF6A7-1641-E92C-0FFB-E85239B0ED27}"/>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0;p68">
                <a:extLst>
                  <a:ext uri="{FF2B5EF4-FFF2-40B4-BE49-F238E27FC236}">
                    <a16:creationId xmlns:a16="http://schemas.microsoft.com/office/drawing/2014/main" id="{613A09BC-B129-20AC-1F3D-A130CA4FF903}"/>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281;p68">
              <a:extLst>
                <a:ext uri="{FF2B5EF4-FFF2-40B4-BE49-F238E27FC236}">
                  <a16:creationId xmlns:a16="http://schemas.microsoft.com/office/drawing/2014/main" id="{60B28D36-E6C4-07FB-8AD5-8037F0855F8E}"/>
                </a:ext>
              </a:extLst>
            </p:cNvPr>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2282;p68">
              <a:extLst>
                <a:ext uri="{FF2B5EF4-FFF2-40B4-BE49-F238E27FC236}">
                  <a16:creationId xmlns:a16="http://schemas.microsoft.com/office/drawing/2014/main" id="{3F1248F2-BD94-F7B4-DE1D-EE2CDC22C48B}"/>
                </a:ext>
              </a:extLst>
            </p:cNvPr>
            <p:cNvGrpSpPr/>
            <p:nvPr/>
          </p:nvGrpSpPr>
          <p:grpSpPr>
            <a:xfrm flipH="1">
              <a:off x="5419191" y="1974291"/>
              <a:ext cx="858975" cy="300968"/>
              <a:chOff x="2271950" y="2722775"/>
              <a:chExt cx="575875" cy="201775"/>
            </a:xfrm>
          </p:grpSpPr>
          <p:sp>
            <p:nvSpPr>
              <p:cNvPr id="38" name="Google Shape;2283;p68">
                <a:extLst>
                  <a:ext uri="{FF2B5EF4-FFF2-40B4-BE49-F238E27FC236}">
                    <a16:creationId xmlns:a16="http://schemas.microsoft.com/office/drawing/2014/main" id="{44EEF5B7-8303-DEDE-0398-1A7684349E5F}"/>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84;p68">
                <a:extLst>
                  <a:ext uri="{FF2B5EF4-FFF2-40B4-BE49-F238E27FC236}">
                    <a16:creationId xmlns:a16="http://schemas.microsoft.com/office/drawing/2014/main" id="{1CD7321B-E6EC-1CF3-E425-E9E7DD20F425}"/>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85;p68">
                <a:extLst>
                  <a:ext uri="{FF2B5EF4-FFF2-40B4-BE49-F238E27FC236}">
                    <a16:creationId xmlns:a16="http://schemas.microsoft.com/office/drawing/2014/main" id="{0FB34C7C-FE63-A673-5CE9-DE89DC18B23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86;p68">
                <a:extLst>
                  <a:ext uri="{FF2B5EF4-FFF2-40B4-BE49-F238E27FC236}">
                    <a16:creationId xmlns:a16="http://schemas.microsoft.com/office/drawing/2014/main" id="{650A71EE-CA74-0619-604A-F13CBEF5A9E7}"/>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87;p68">
                <a:extLst>
                  <a:ext uri="{FF2B5EF4-FFF2-40B4-BE49-F238E27FC236}">
                    <a16:creationId xmlns:a16="http://schemas.microsoft.com/office/drawing/2014/main" id="{6983440A-EADA-C596-FC99-335B98FCDB7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288;p68">
              <a:extLst>
                <a:ext uri="{FF2B5EF4-FFF2-40B4-BE49-F238E27FC236}">
                  <a16:creationId xmlns:a16="http://schemas.microsoft.com/office/drawing/2014/main" id="{762D3309-49E5-C5AA-6A49-258E48757B51}"/>
                </a:ext>
              </a:extLst>
            </p:cNvPr>
            <p:cNvGrpSpPr/>
            <p:nvPr/>
          </p:nvGrpSpPr>
          <p:grpSpPr>
            <a:xfrm>
              <a:off x="7039690" y="2776447"/>
              <a:ext cx="1068760" cy="1547196"/>
              <a:chOff x="-1602050" y="2114015"/>
              <a:chExt cx="1213397" cy="1756580"/>
            </a:xfrm>
          </p:grpSpPr>
          <p:sp>
            <p:nvSpPr>
              <p:cNvPr id="32" name="Google Shape;2289;p68">
                <a:extLst>
                  <a:ext uri="{FF2B5EF4-FFF2-40B4-BE49-F238E27FC236}">
                    <a16:creationId xmlns:a16="http://schemas.microsoft.com/office/drawing/2014/main" id="{0CE91415-BAF3-2A9A-110B-19434F6B0BB3}"/>
                  </a:ext>
                </a:extLst>
              </p:cNvPr>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0;p68">
                <a:extLst>
                  <a:ext uri="{FF2B5EF4-FFF2-40B4-BE49-F238E27FC236}">
                    <a16:creationId xmlns:a16="http://schemas.microsoft.com/office/drawing/2014/main" id="{7927E697-FFB4-9C60-D2D3-A2219B78582C}"/>
                  </a:ext>
                </a:extLst>
              </p:cNvPr>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1;p68">
                <a:extLst>
                  <a:ext uri="{FF2B5EF4-FFF2-40B4-BE49-F238E27FC236}">
                    <a16:creationId xmlns:a16="http://schemas.microsoft.com/office/drawing/2014/main" id="{38C77063-C614-98FD-E401-F670E7D26E69}"/>
                  </a:ext>
                </a:extLst>
              </p:cNvPr>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92;p68">
                <a:extLst>
                  <a:ext uri="{FF2B5EF4-FFF2-40B4-BE49-F238E27FC236}">
                    <a16:creationId xmlns:a16="http://schemas.microsoft.com/office/drawing/2014/main" id="{EFC44672-7F77-FDC2-00BD-D900C8D58FB4}"/>
                  </a:ext>
                </a:extLst>
              </p:cNvPr>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93;p68">
                <a:extLst>
                  <a:ext uri="{FF2B5EF4-FFF2-40B4-BE49-F238E27FC236}">
                    <a16:creationId xmlns:a16="http://schemas.microsoft.com/office/drawing/2014/main" id="{391ED2AC-90B8-504E-B526-9E5ECAD77FEA}"/>
                  </a:ext>
                </a:extLst>
              </p:cNvPr>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94;p68">
                <a:extLst>
                  <a:ext uri="{FF2B5EF4-FFF2-40B4-BE49-F238E27FC236}">
                    <a16:creationId xmlns:a16="http://schemas.microsoft.com/office/drawing/2014/main" id="{206CEA65-4EA1-08FD-F3C8-282A2129BAEE}"/>
                  </a:ext>
                </a:extLst>
              </p:cNvPr>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295;p68">
              <a:extLst>
                <a:ext uri="{FF2B5EF4-FFF2-40B4-BE49-F238E27FC236}">
                  <a16:creationId xmlns:a16="http://schemas.microsoft.com/office/drawing/2014/main" id="{D7F82C1E-AF37-4E9D-5075-009B858CC2CB}"/>
                </a:ext>
              </a:extLst>
            </p:cNvPr>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6;p68">
              <a:extLst>
                <a:ext uri="{FF2B5EF4-FFF2-40B4-BE49-F238E27FC236}">
                  <a16:creationId xmlns:a16="http://schemas.microsoft.com/office/drawing/2014/main" id="{7C8DA302-068F-2439-1A02-A07A506037DD}"/>
                </a:ext>
              </a:extLst>
            </p:cNvPr>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7;p68">
              <a:extLst>
                <a:ext uri="{FF2B5EF4-FFF2-40B4-BE49-F238E27FC236}">
                  <a16:creationId xmlns:a16="http://schemas.microsoft.com/office/drawing/2014/main" id="{B0CDF0A0-46DA-4507-98FE-F2839CB185BF}"/>
                </a:ext>
              </a:extLst>
            </p:cNvPr>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8;p68">
              <a:extLst>
                <a:ext uri="{FF2B5EF4-FFF2-40B4-BE49-F238E27FC236}">
                  <a16:creationId xmlns:a16="http://schemas.microsoft.com/office/drawing/2014/main" id="{A24D4DE9-6E4B-AC70-70F6-15E6625A66DA}"/>
                </a:ext>
              </a:extLst>
            </p:cNvPr>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9;p68">
              <a:extLst>
                <a:ext uri="{FF2B5EF4-FFF2-40B4-BE49-F238E27FC236}">
                  <a16:creationId xmlns:a16="http://schemas.microsoft.com/office/drawing/2014/main" id="{371A9CCD-9229-50DF-9BCE-A6807CA0ABAC}"/>
                </a:ext>
              </a:extLst>
            </p:cNvPr>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0;p68">
              <a:extLst>
                <a:ext uri="{FF2B5EF4-FFF2-40B4-BE49-F238E27FC236}">
                  <a16:creationId xmlns:a16="http://schemas.microsoft.com/office/drawing/2014/main" id="{B4DE9696-12F2-8101-7D1F-D8D93DD5E717}"/>
                </a:ext>
              </a:extLst>
            </p:cNvPr>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1;p68">
              <a:extLst>
                <a:ext uri="{FF2B5EF4-FFF2-40B4-BE49-F238E27FC236}">
                  <a16:creationId xmlns:a16="http://schemas.microsoft.com/office/drawing/2014/main" id="{18FBD3D9-421E-8F0E-CC2C-B13F531470BA}"/>
                </a:ext>
              </a:extLst>
            </p:cNvPr>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2;p68">
              <a:extLst>
                <a:ext uri="{FF2B5EF4-FFF2-40B4-BE49-F238E27FC236}">
                  <a16:creationId xmlns:a16="http://schemas.microsoft.com/office/drawing/2014/main" id="{BC89EB56-F46F-1EB0-D7A4-CBC1AEBC7043}"/>
                </a:ext>
              </a:extLst>
            </p:cNvPr>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03;p68">
              <a:extLst>
                <a:ext uri="{FF2B5EF4-FFF2-40B4-BE49-F238E27FC236}">
                  <a16:creationId xmlns:a16="http://schemas.microsoft.com/office/drawing/2014/main" id="{864C68E7-50FC-1F86-3336-71C247959386}"/>
                </a:ext>
              </a:extLst>
            </p:cNvPr>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04;p68">
              <a:extLst>
                <a:ext uri="{FF2B5EF4-FFF2-40B4-BE49-F238E27FC236}">
                  <a16:creationId xmlns:a16="http://schemas.microsoft.com/office/drawing/2014/main" id="{18CD1694-4782-889B-D836-B7AB0CEBED5B}"/>
                </a:ext>
              </a:extLst>
            </p:cNvPr>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5;p68">
              <a:extLst>
                <a:ext uri="{FF2B5EF4-FFF2-40B4-BE49-F238E27FC236}">
                  <a16:creationId xmlns:a16="http://schemas.microsoft.com/office/drawing/2014/main" id="{2D8BB8D8-0272-63DF-487A-C6AE469FE499}"/>
                </a:ext>
              </a:extLst>
            </p:cNvPr>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306;p68">
              <a:extLst>
                <a:ext uri="{FF2B5EF4-FFF2-40B4-BE49-F238E27FC236}">
                  <a16:creationId xmlns:a16="http://schemas.microsoft.com/office/drawing/2014/main" id="{0FE063BA-3059-F11D-1741-49698D768AA8}"/>
                </a:ext>
              </a:extLst>
            </p:cNvPr>
            <p:cNvGrpSpPr/>
            <p:nvPr/>
          </p:nvGrpSpPr>
          <p:grpSpPr>
            <a:xfrm>
              <a:off x="5994591" y="1496066"/>
              <a:ext cx="1068791" cy="1338198"/>
              <a:chOff x="3443324" y="1093103"/>
              <a:chExt cx="2097725" cy="2626492"/>
            </a:xfrm>
          </p:grpSpPr>
          <p:sp>
            <p:nvSpPr>
              <p:cNvPr id="28" name="Google Shape;2307;p68">
                <a:extLst>
                  <a:ext uri="{FF2B5EF4-FFF2-40B4-BE49-F238E27FC236}">
                    <a16:creationId xmlns:a16="http://schemas.microsoft.com/office/drawing/2014/main" id="{3FB430F0-C949-5B93-316A-7A8F4A13BD1B}"/>
                  </a:ext>
                </a:extLst>
              </p:cNvPr>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8;p68">
                <a:extLst>
                  <a:ext uri="{FF2B5EF4-FFF2-40B4-BE49-F238E27FC236}">
                    <a16:creationId xmlns:a16="http://schemas.microsoft.com/office/drawing/2014/main" id="{5806A860-17E5-05B8-B452-71C0E1EA945F}"/>
                  </a:ext>
                </a:extLst>
              </p:cNvPr>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9;p68">
                <a:extLst>
                  <a:ext uri="{FF2B5EF4-FFF2-40B4-BE49-F238E27FC236}">
                    <a16:creationId xmlns:a16="http://schemas.microsoft.com/office/drawing/2014/main" id="{554A4DF9-64B5-8468-F26C-C67C95CFA42F}"/>
                  </a:ext>
                </a:extLst>
              </p:cNvPr>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10;p68">
                <a:extLst>
                  <a:ext uri="{FF2B5EF4-FFF2-40B4-BE49-F238E27FC236}">
                    <a16:creationId xmlns:a16="http://schemas.microsoft.com/office/drawing/2014/main" id="{E918EAA1-2AE1-9A63-A651-49D05836B892}"/>
                  </a:ext>
                </a:extLst>
              </p:cNvPr>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311;p68">
              <a:extLst>
                <a:ext uri="{FF2B5EF4-FFF2-40B4-BE49-F238E27FC236}">
                  <a16:creationId xmlns:a16="http://schemas.microsoft.com/office/drawing/2014/main" id="{6399F6A0-CFCC-507B-0A90-F8FE087DC979}"/>
                </a:ext>
              </a:extLst>
            </p:cNvPr>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12;p68">
              <a:extLst>
                <a:ext uri="{FF2B5EF4-FFF2-40B4-BE49-F238E27FC236}">
                  <a16:creationId xmlns:a16="http://schemas.microsoft.com/office/drawing/2014/main" id="{45E068E0-932E-FC51-DA18-A58A73E0A162}"/>
                </a:ext>
              </a:extLst>
            </p:cNvPr>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2266;p68">
            <a:extLst>
              <a:ext uri="{FF2B5EF4-FFF2-40B4-BE49-F238E27FC236}">
                <a16:creationId xmlns:a16="http://schemas.microsoft.com/office/drawing/2014/main" id="{620D9F45-AE85-F94C-28E0-2FD81F48950B}"/>
              </a:ext>
            </a:extLst>
          </p:cNvPr>
          <p:cNvSpPr txBox="1">
            <a:spLocks noGrp="1"/>
          </p:cNvSpPr>
          <p:nvPr>
            <p:ph type="subTitle" idx="1"/>
          </p:nvPr>
        </p:nvSpPr>
        <p:spPr>
          <a:xfrm>
            <a:off x="714300" y="1656375"/>
            <a:ext cx="3361200" cy="1239772"/>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hlink"/>
              </a:buClr>
              <a:buSzPts val="1100"/>
              <a:buFont typeface="Arial"/>
              <a:buNone/>
            </a:pPr>
            <a:r>
              <a:rPr lang="en" sz="2700" dirty="0">
                <a:latin typeface="Bebas Neue"/>
                <a:ea typeface="Bebas Neue"/>
                <a:cs typeface="Bebas Neue"/>
                <a:sym typeface="Bebas Neue"/>
              </a:rPr>
              <a:t>Do you have any questions?</a:t>
            </a:r>
            <a:endParaRPr sz="2700" dirty="0">
              <a:latin typeface="Bebas Neue"/>
              <a:ea typeface="Bebas Neue"/>
              <a:cs typeface="Bebas Neue"/>
              <a:sym typeface="Bebas Neue"/>
            </a:endParaRPr>
          </a:p>
          <a:p>
            <a:pPr marL="0" lvl="0" indent="0" algn="l" rtl="0">
              <a:spcBef>
                <a:spcPts val="1000"/>
              </a:spcBef>
              <a:spcAft>
                <a:spcPts val="0"/>
              </a:spcAft>
              <a:buClr>
                <a:schemeClr val="hlink"/>
              </a:buClr>
              <a:buSzPts val="1100"/>
              <a:buFont typeface="Arial"/>
              <a:buNone/>
            </a:pPr>
            <a:r>
              <a:rPr lang="en" dirty="0"/>
              <a:t>uppadasatwik@gmail.com </a:t>
            </a:r>
            <a:endParaRPr dirty="0"/>
          </a:p>
          <a:p>
            <a:pPr marL="0" lvl="0" indent="0" algn="l" rtl="0">
              <a:spcBef>
                <a:spcPts val="0"/>
              </a:spcBef>
              <a:spcAft>
                <a:spcPts val="0"/>
              </a:spcAft>
              <a:buClr>
                <a:schemeClr val="hlink"/>
              </a:buClr>
              <a:buSzPts val="1100"/>
              <a:buFont typeface="Arial"/>
              <a:buNone/>
            </a:pPr>
            <a:r>
              <a:rPr lang="en" dirty="0"/>
              <a:t>+91  8247068881</a:t>
            </a:r>
          </a:p>
          <a:p>
            <a:pPr marL="0" lvl="0" indent="0" algn="l" rtl="0">
              <a:spcBef>
                <a:spcPts val="0"/>
              </a:spcBef>
              <a:spcAft>
                <a:spcPts val="0"/>
              </a:spcAft>
              <a:buClr>
                <a:schemeClr val="hlink"/>
              </a:buClr>
              <a:buSzPts val="1100"/>
              <a:buFont typeface="Arial"/>
              <a:buNone/>
            </a:pPr>
            <a:endParaRPr dirty="0"/>
          </a:p>
        </p:txBody>
      </p:sp>
      <p:cxnSp>
        <p:nvCxnSpPr>
          <p:cNvPr id="49" name="Google Shape;2268;p68">
            <a:extLst>
              <a:ext uri="{FF2B5EF4-FFF2-40B4-BE49-F238E27FC236}">
                <a16:creationId xmlns:a16="http://schemas.microsoft.com/office/drawing/2014/main" id="{5213DE2A-D7F0-3427-8E14-3ED8C8EAC92F}"/>
              </a:ext>
            </a:extLst>
          </p:cNvPr>
          <p:cNvCxnSpPr/>
          <p:nvPr/>
        </p:nvCxnSpPr>
        <p:spPr>
          <a:xfrm>
            <a:off x="778650" y="1627303"/>
            <a:ext cx="3232500" cy="0"/>
          </a:xfrm>
          <a:prstGeom prst="straightConnector1">
            <a:avLst/>
          </a:prstGeom>
          <a:noFill/>
          <a:ln w="9525" cap="flat" cmpd="sng">
            <a:solidFill>
              <a:schemeClr val="dk1"/>
            </a:solidFill>
            <a:prstDash val="solid"/>
            <a:round/>
            <a:headEnd type="none" w="med" len="med"/>
            <a:tailEnd type="none" w="med" len="med"/>
          </a:ln>
        </p:spPr>
      </p:cxnSp>
      <p:sp>
        <p:nvSpPr>
          <p:cNvPr id="50" name="Google Shape;2270;p68">
            <a:extLst>
              <a:ext uri="{FF2B5EF4-FFF2-40B4-BE49-F238E27FC236}">
                <a16:creationId xmlns:a16="http://schemas.microsoft.com/office/drawing/2014/main" id="{F2676E4C-AEE7-EED7-9A4C-43A638701263}"/>
              </a:ext>
            </a:extLst>
          </p:cNvPr>
          <p:cNvSpPr/>
          <p:nvPr/>
        </p:nvSpPr>
        <p:spPr>
          <a:xfrm>
            <a:off x="673330" y="3899980"/>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13;p68">
            <a:extLst>
              <a:ext uri="{FF2B5EF4-FFF2-40B4-BE49-F238E27FC236}">
                <a16:creationId xmlns:a16="http://schemas.microsoft.com/office/drawing/2014/main" id="{6D30C26F-36A1-18D2-E457-8C3D1574B31E}"/>
              </a:ext>
            </a:extLst>
          </p:cNvPr>
          <p:cNvSpPr/>
          <p:nvPr/>
        </p:nvSpPr>
        <p:spPr>
          <a:xfrm>
            <a:off x="3930312" y="9968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2315;p68">
            <a:extLst>
              <a:ext uri="{FF2B5EF4-FFF2-40B4-BE49-F238E27FC236}">
                <a16:creationId xmlns:a16="http://schemas.microsoft.com/office/drawing/2014/main" id="{4C143FF5-C3E8-682B-6E65-AAD5FCB6CB6E}"/>
              </a:ext>
            </a:extLst>
          </p:cNvPr>
          <p:cNvGrpSpPr/>
          <p:nvPr/>
        </p:nvGrpSpPr>
        <p:grpSpPr>
          <a:xfrm>
            <a:off x="772209" y="3995296"/>
            <a:ext cx="320617" cy="320697"/>
            <a:chOff x="1379798" y="1723250"/>
            <a:chExt cx="397887" cy="397887"/>
          </a:xfrm>
        </p:grpSpPr>
        <p:sp>
          <p:nvSpPr>
            <p:cNvPr id="53" name="Google Shape;2316;p68">
              <a:extLst>
                <a:ext uri="{FF2B5EF4-FFF2-40B4-BE49-F238E27FC236}">
                  <a16:creationId xmlns:a16="http://schemas.microsoft.com/office/drawing/2014/main" id="{F83F5B77-59A1-A189-5B4F-40A1F967C55E}"/>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17;p68">
              <a:extLst>
                <a:ext uri="{FF2B5EF4-FFF2-40B4-BE49-F238E27FC236}">
                  <a16:creationId xmlns:a16="http://schemas.microsoft.com/office/drawing/2014/main" id="{F21DF012-32AF-53B4-E079-10550888114A}"/>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18;p68">
              <a:extLst>
                <a:ext uri="{FF2B5EF4-FFF2-40B4-BE49-F238E27FC236}">
                  <a16:creationId xmlns:a16="http://schemas.microsoft.com/office/drawing/2014/main" id="{C7D32ADB-6B28-023C-D635-FABF22CA4D33}"/>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19;p68">
              <a:extLst>
                <a:ext uri="{FF2B5EF4-FFF2-40B4-BE49-F238E27FC236}">
                  <a16:creationId xmlns:a16="http://schemas.microsoft.com/office/drawing/2014/main" id="{9C1BD44F-FF4D-539C-C0B3-AFD35D11DCFB}"/>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2267;p68">
            <a:extLst>
              <a:ext uri="{FF2B5EF4-FFF2-40B4-BE49-F238E27FC236}">
                <a16:creationId xmlns:a16="http://schemas.microsoft.com/office/drawing/2014/main" id="{148E4105-9AC9-37C1-5240-28DF4FE05587}"/>
              </a:ext>
            </a:extLst>
          </p:cNvPr>
          <p:cNvSpPr txBox="1">
            <a:spLocks noGrp="1"/>
          </p:cNvSpPr>
          <p:nvPr>
            <p:ph type="title"/>
          </p:nvPr>
        </p:nvSpPr>
        <p:spPr>
          <a:xfrm>
            <a:off x="706038" y="872281"/>
            <a:ext cx="28287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THANKS!</a:t>
            </a:r>
            <a:endParaRPr sz="4800" dirty="0"/>
          </a:p>
        </p:txBody>
      </p:sp>
      <p:sp>
        <p:nvSpPr>
          <p:cNvPr id="59" name="TextBox 58">
            <a:extLst>
              <a:ext uri="{FF2B5EF4-FFF2-40B4-BE49-F238E27FC236}">
                <a16:creationId xmlns:a16="http://schemas.microsoft.com/office/drawing/2014/main" id="{571B77FF-A5DB-7040-C768-39B79E9B7D67}"/>
              </a:ext>
            </a:extLst>
          </p:cNvPr>
          <p:cNvSpPr txBox="1"/>
          <p:nvPr/>
        </p:nvSpPr>
        <p:spPr>
          <a:xfrm>
            <a:off x="1305543" y="4017624"/>
            <a:ext cx="4572000" cy="307777"/>
          </a:xfrm>
          <a:prstGeom prst="rect">
            <a:avLst/>
          </a:prstGeom>
          <a:noFill/>
        </p:spPr>
        <p:txBody>
          <a:bodyPr wrap="square">
            <a:spAutoFit/>
          </a:bodyPr>
          <a:lstStyle/>
          <a:p>
            <a:r>
              <a:rPr lang="en-IN" b="0" i="0" dirty="0">
                <a:solidFill>
                  <a:schemeClr val="tx1"/>
                </a:solidFill>
                <a:effectLst/>
                <a:latin typeface="Aptos Narrow" panose="020B0004020202020204" pitchFamily="34" charset="0"/>
                <a:cs typeface="Aharoni" panose="02010803020104030203" pitchFamily="2" charset="-79"/>
              </a:rPr>
              <a:t>www.linkedin.com/in/satwik-uppada</a:t>
            </a:r>
            <a:endParaRPr lang="en-IN" dirty="0">
              <a:solidFill>
                <a:schemeClr val="tx1"/>
              </a:solidFill>
              <a:latin typeface="Aptos Narrow" panose="020B0004020202020204" pitchFamily="34" charset="0"/>
              <a:cs typeface="Aharoni" panose="02010803020104030203" pitchFamily="2" charset="-79"/>
            </a:endParaRPr>
          </a:p>
        </p:txBody>
      </p:sp>
      <p:sp>
        <p:nvSpPr>
          <p:cNvPr id="60" name="Google Shape;240;p34">
            <a:extLst>
              <a:ext uri="{FF2B5EF4-FFF2-40B4-BE49-F238E27FC236}">
                <a16:creationId xmlns:a16="http://schemas.microsoft.com/office/drawing/2014/main" id="{946710C2-408C-6C9C-F164-5320A52C4AAF}"/>
              </a:ext>
            </a:extLst>
          </p:cNvPr>
          <p:cNvSpPr txBox="1">
            <a:spLocks/>
          </p:cNvSpPr>
          <p:nvPr/>
        </p:nvSpPr>
        <p:spPr>
          <a:xfrm>
            <a:off x="718470" y="3033745"/>
            <a:ext cx="2938972" cy="21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Arimo"/>
              <a:buNone/>
              <a:defRPr sz="16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9pPr>
          </a:lstStyle>
          <a:p>
            <a:pPr marL="0" indent="0"/>
            <a:r>
              <a:rPr lang="en-US" dirty="0"/>
              <a:t>Presented by satwik uppada</a:t>
            </a:r>
          </a:p>
        </p:txBody>
      </p:sp>
      <p:sp>
        <p:nvSpPr>
          <p:cNvPr id="2" name="Google Shape;245;p34">
            <a:extLst>
              <a:ext uri="{FF2B5EF4-FFF2-40B4-BE49-F238E27FC236}">
                <a16:creationId xmlns:a16="http://schemas.microsoft.com/office/drawing/2014/main" id="{018A9DE5-ACEB-18CE-EC48-2CD196E10472}"/>
              </a:ext>
            </a:extLst>
          </p:cNvPr>
          <p:cNvSpPr txBox="1"/>
          <p:nvPr/>
        </p:nvSpPr>
        <p:spPr>
          <a:xfrm>
            <a:off x="5638798" y="2381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Tree>
    <p:extLst>
      <p:ext uri="{BB962C8B-B14F-4D97-AF65-F5344CB8AC3E}">
        <p14:creationId xmlns:p14="http://schemas.microsoft.com/office/powerpoint/2010/main" val="167024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010305" y="1375220"/>
            <a:ext cx="4282526"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dirty="0">
                <a:latin typeface="Arial Rounded MT Bold" panose="020F0704030504030204" pitchFamily="34" charset="0"/>
              </a:rPr>
              <a:t>INTRODUCTION</a:t>
            </a:r>
            <a:endParaRPr sz="3600" dirty="0">
              <a:latin typeface="Arial Rounded MT Bold" panose="020F0704030504030204" pitchFamily="34" charset="0"/>
            </a:endParaRPr>
          </a:p>
        </p:txBody>
      </p:sp>
      <p:sp>
        <p:nvSpPr>
          <p:cNvPr id="556" name="Google Shape;556;p39"/>
          <p:cNvSpPr txBox="1">
            <a:spLocks noGrp="1"/>
          </p:cNvSpPr>
          <p:nvPr>
            <p:ph type="subTitle" idx="1"/>
          </p:nvPr>
        </p:nvSpPr>
        <p:spPr>
          <a:xfrm>
            <a:off x="4435309" y="2086543"/>
            <a:ext cx="4045200" cy="142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 revolutionary web application designed to empower you to take charge of your water quality. With HydroWatch, you can easily monitor and understand the safety of your drinking water, ensuring peace of mind for you and your family.</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a:cxnSpLocks/>
          </p:cNvCxnSpPr>
          <p:nvPr/>
        </p:nvCxnSpPr>
        <p:spPr>
          <a:xfrm>
            <a:off x="4486481" y="2044731"/>
            <a:ext cx="3914719"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4CD5A92-1701-C3E7-62B0-AF6ACEA889EC}"/>
              </a:ext>
            </a:extLst>
          </p:cNvPr>
          <p:cNvSpPr txBox="1"/>
          <p:nvPr/>
        </p:nvSpPr>
        <p:spPr>
          <a:xfrm>
            <a:off x="5639655" y="212749"/>
            <a:ext cx="2790044" cy="216258"/>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23427" y="429007"/>
            <a:ext cx="7355542" cy="69853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Arial Rounded MT Bold" panose="020F0704030504030204" pitchFamily="34" charset="0"/>
              </a:rPr>
              <a:t>The Importance of Water Quality</a:t>
            </a:r>
            <a:endParaRPr sz="4000" b="1" dirty="0">
              <a:latin typeface="Arial Rounded MT Bold" panose="020F0704030504030204" pitchFamily="34" charset="0"/>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4CD5A92-1701-C3E7-62B0-AF6ACEA889EC}"/>
              </a:ext>
            </a:extLst>
          </p:cNvPr>
          <p:cNvSpPr txBox="1"/>
          <p:nvPr/>
        </p:nvSpPr>
        <p:spPr>
          <a:xfrm>
            <a:off x="5639655" y="212749"/>
            <a:ext cx="2790044" cy="216258"/>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5" name="Picture 4">
            <a:extLst>
              <a:ext uri="{FF2B5EF4-FFF2-40B4-BE49-F238E27FC236}">
                <a16:creationId xmlns:a16="http://schemas.microsoft.com/office/drawing/2014/main" id="{1ACC163C-0B14-4101-21F9-289058963317}"/>
              </a:ext>
            </a:extLst>
          </p:cNvPr>
          <p:cNvPicPr>
            <a:picLocks noChangeAspect="1"/>
          </p:cNvPicPr>
          <p:nvPr/>
        </p:nvPicPr>
        <p:blipFill>
          <a:blip r:embed="rId3"/>
          <a:stretch>
            <a:fillRect/>
          </a:stretch>
        </p:blipFill>
        <p:spPr>
          <a:xfrm>
            <a:off x="1715429" y="1090886"/>
            <a:ext cx="6124507" cy="3292926"/>
          </a:xfrm>
          <a:prstGeom prst="rect">
            <a:avLst/>
          </a:prstGeom>
        </p:spPr>
      </p:pic>
      <p:sp>
        <p:nvSpPr>
          <p:cNvPr id="3" name="Rectangle 1">
            <a:extLst>
              <a:ext uri="{FF2B5EF4-FFF2-40B4-BE49-F238E27FC236}">
                <a16:creationId xmlns:a16="http://schemas.microsoft.com/office/drawing/2014/main" id="{627756CD-CA7B-11E7-1FF7-70D3B3E1FDF9}"/>
              </a:ext>
            </a:extLst>
          </p:cNvPr>
          <p:cNvSpPr>
            <a:spLocks noGrp="1" noChangeArrowheads="1"/>
          </p:cNvSpPr>
          <p:nvPr>
            <p:ph type="subTitle" idx="1"/>
          </p:nvPr>
        </p:nvSpPr>
        <p:spPr bwMode="auto">
          <a:xfrm>
            <a:off x="2781299" y="2202418"/>
            <a:ext cx="522594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 Clean water is essential for life.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 Contaminated water can lead to various health problems.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 Monitoring water quality helps ensure its safety. </a:t>
            </a:r>
          </a:p>
        </p:txBody>
      </p:sp>
    </p:spTree>
    <p:extLst>
      <p:ext uri="{BB962C8B-B14F-4D97-AF65-F5344CB8AC3E}">
        <p14:creationId xmlns:p14="http://schemas.microsoft.com/office/powerpoint/2010/main" val="71588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651704" y="476192"/>
            <a:ext cx="4278436" cy="661879"/>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IN" sz="4000" dirty="0"/>
              <a:t>How HydroWatch works</a:t>
            </a: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4CD5A92-1701-C3E7-62B0-AF6ACEA889EC}"/>
              </a:ext>
            </a:extLst>
          </p:cNvPr>
          <p:cNvSpPr txBox="1"/>
          <p:nvPr/>
        </p:nvSpPr>
        <p:spPr>
          <a:xfrm>
            <a:off x="5639655" y="212749"/>
            <a:ext cx="2790044" cy="216258"/>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
        <p:nvSpPr>
          <p:cNvPr id="3" name="Rectangle 1">
            <a:extLst>
              <a:ext uri="{FF2B5EF4-FFF2-40B4-BE49-F238E27FC236}">
                <a16:creationId xmlns:a16="http://schemas.microsoft.com/office/drawing/2014/main" id="{627756CD-CA7B-11E7-1FF7-70D3B3E1FDF9}"/>
              </a:ext>
            </a:extLst>
          </p:cNvPr>
          <p:cNvSpPr>
            <a:spLocks noGrp="1" noChangeArrowheads="1"/>
          </p:cNvSpPr>
          <p:nvPr>
            <p:ph type="subTitle" idx="1"/>
          </p:nvPr>
        </p:nvSpPr>
        <p:spPr bwMode="auto">
          <a:xfrm>
            <a:off x="3649979" y="2332449"/>
            <a:ext cx="52259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à"/>
              <a:tabLst/>
            </a:pPr>
            <a:r>
              <a:rPr lang="en-US" altLang="en-US" sz="1400" b="1" dirty="0">
                <a:solidFill>
                  <a:schemeClr val="tx1"/>
                </a:solidFill>
                <a:latin typeface="Arial" panose="020B0604020202020204" pitchFamily="34" charset="0"/>
                <a:sym typeface="Wingdings" panose="05000000000000000000" pitchFamily="2" charset="2"/>
              </a:rPr>
              <a:t>Tells about HydroWatch</a:t>
            </a:r>
          </a:p>
          <a:p>
            <a:pPr marL="0" marR="0" lvl="0" indent="0" algn="l" defTabSz="914400" rtl="0" eaLnBrk="0" fontAlgn="base" latinLnBrk="0" hangingPunct="0">
              <a:lnSpc>
                <a:spcPct val="100000"/>
              </a:lnSpc>
              <a:spcBef>
                <a:spcPct val="0"/>
              </a:spcBef>
              <a:spcAft>
                <a:spcPct val="0"/>
              </a:spcAft>
              <a:buClrTx/>
              <a:buSzTx/>
              <a:tabLst/>
            </a:pPr>
            <a:endParaRPr lang="en-US" altLang="en-US" sz="1400" b="1" dirty="0">
              <a:solidFill>
                <a:schemeClr val="tx1"/>
              </a:solidFill>
              <a:latin typeface="Arial" panose="020B0604020202020204" pitchFamily="34" charset="0"/>
              <a:sym typeface="Wingdings" panose="05000000000000000000" pitchFamily="2" charset="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à"/>
              <a:tabLst/>
            </a:pPr>
            <a:r>
              <a:rPr kumimoji="0" lang="en-US" altLang="en-US" sz="14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Give wings to explore </a:t>
            </a:r>
            <a:r>
              <a:rPr lang="en-US" altLang="en-US" sz="1400" b="1" dirty="0">
                <a:solidFill>
                  <a:schemeClr val="tx1"/>
                </a:solidFill>
                <a:latin typeface="Arial" panose="020B0604020202020204" pitchFamily="34" charset="0"/>
                <a:sym typeface="Wingdings" panose="05000000000000000000" pitchFamily="2" charset="2"/>
              </a:rPr>
              <a:t>the dataset that used in this project</a:t>
            </a:r>
          </a:p>
          <a:p>
            <a:pPr marL="0" marR="0" lvl="0" indent="0" algn="l" defTabSz="914400" rtl="0" eaLnBrk="0" fontAlgn="base" latinLnBrk="0" hangingPunct="0">
              <a:lnSpc>
                <a:spcPct val="100000"/>
              </a:lnSpc>
              <a:spcBef>
                <a:spcPct val="0"/>
              </a:spcBef>
              <a:spcAft>
                <a:spcPct val="0"/>
              </a:spcAft>
              <a:buClrTx/>
              <a:buSzTx/>
              <a:tabLst/>
            </a:pPr>
            <a:endParaRPr lang="en-US" altLang="en-US" sz="1400" b="1" dirty="0">
              <a:solidFill>
                <a:schemeClr val="tx1"/>
              </a:solidFill>
              <a:latin typeface="Arial" panose="020B0604020202020204" pitchFamily="34" charset="0"/>
              <a:sym typeface="Wingdings" panose="05000000000000000000" pitchFamily="2" charset="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à"/>
              <a:tabLst/>
            </a:pPr>
            <a:r>
              <a:rPr kumimoji="0" lang="en-US" altLang="en-US" sz="14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Predict the </a:t>
            </a:r>
            <a:r>
              <a:rPr lang="en-US" altLang="en-US" sz="1400" b="1" dirty="0">
                <a:solidFill>
                  <a:schemeClr val="tx1"/>
                </a:solidFill>
                <a:latin typeface="Arial" panose="020B0604020202020204" pitchFamily="34" charset="0"/>
                <a:sym typeface="Wingdings" panose="05000000000000000000" pitchFamily="2" charset="2"/>
              </a:rPr>
              <a:t>Water quality</a:t>
            </a:r>
          </a:p>
          <a:p>
            <a:pPr marL="0" marR="0" lvl="0" indent="0" algn="l" defTabSz="914400" rtl="0" eaLnBrk="0" fontAlgn="base" latinLnBrk="0" hangingPunct="0">
              <a:lnSpc>
                <a:spcPct val="100000"/>
              </a:lnSpc>
              <a:spcBef>
                <a:spcPct val="0"/>
              </a:spcBef>
              <a:spcAft>
                <a:spcPct val="0"/>
              </a:spcAft>
              <a:buClrTx/>
              <a:buSzTx/>
              <a:tabLst/>
            </a:pPr>
            <a:endParaRPr lang="en-US" altLang="en-US" sz="1400" b="1" dirty="0">
              <a:solidFill>
                <a:schemeClr val="tx1"/>
              </a:solidFill>
              <a:latin typeface="Arial" panose="020B0604020202020204" pitchFamily="34" charset="0"/>
              <a:sym typeface="Wingdings" panose="05000000000000000000" pitchFamily="2" charset="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à"/>
              <a:tabLst/>
            </a:pPr>
            <a:r>
              <a:rPr kumimoji="0" lang="en-US" altLang="en-US" sz="14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Creati</a:t>
            </a:r>
            <a:r>
              <a:rPr lang="en-US" altLang="en-US" sz="1400" b="1" dirty="0">
                <a:solidFill>
                  <a:schemeClr val="tx1"/>
                </a:solidFill>
                <a:latin typeface="Arial" panose="020B0604020202020204" pitchFamily="34" charset="0"/>
                <a:sym typeface="Wingdings" panose="05000000000000000000" pitchFamily="2" charset="2"/>
              </a:rPr>
              <a:t>ng account to new user/ login to existing user</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519E306-24AF-CAEB-6EAF-5782950C4113}"/>
              </a:ext>
            </a:extLst>
          </p:cNvPr>
          <p:cNvPicPr>
            <a:picLocks noChangeAspect="1"/>
          </p:cNvPicPr>
          <p:nvPr/>
        </p:nvPicPr>
        <p:blipFill>
          <a:blip r:embed="rId3"/>
          <a:stretch>
            <a:fillRect/>
          </a:stretch>
        </p:blipFill>
        <p:spPr>
          <a:xfrm>
            <a:off x="734368" y="1227135"/>
            <a:ext cx="2714833" cy="3129840"/>
          </a:xfrm>
          <a:prstGeom prst="rect">
            <a:avLst/>
          </a:prstGeom>
        </p:spPr>
      </p:pic>
      <p:sp>
        <p:nvSpPr>
          <p:cNvPr id="15" name="Rectangle 6">
            <a:extLst>
              <a:ext uri="{FF2B5EF4-FFF2-40B4-BE49-F238E27FC236}">
                <a16:creationId xmlns:a16="http://schemas.microsoft.com/office/drawing/2014/main" id="{789962DF-1E47-87DC-C5FF-93F19D6586BC}"/>
              </a:ext>
            </a:extLst>
          </p:cNvPr>
          <p:cNvSpPr>
            <a:spLocks noChangeArrowheads="1"/>
          </p:cNvSpPr>
          <p:nvPr/>
        </p:nvSpPr>
        <p:spPr bwMode="auto">
          <a:xfrm>
            <a:off x="3673798" y="1170585"/>
            <a:ext cx="46939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Simple and user-friendly interface.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Enter water quality parameter values.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Powerful AI model predicts water safety. </a:t>
            </a:r>
          </a:p>
        </p:txBody>
      </p:sp>
    </p:spTree>
    <p:extLst>
      <p:ext uri="{BB962C8B-B14F-4D97-AF65-F5344CB8AC3E}">
        <p14:creationId xmlns:p14="http://schemas.microsoft.com/office/powerpoint/2010/main" val="234791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5" name="Google Shape;1055;p46"/>
          <p:cNvSpPr/>
          <p:nvPr/>
        </p:nvSpPr>
        <p:spPr>
          <a:xfrm>
            <a:off x="5701251" y="315696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52649" y="285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8BB2F8F-0FFC-5971-FF09-5C0A90C62EE1}"/>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
        <p:nvSpPr>
          <p:cNvPr id="4" name="Title 3">
            <a:extLst>
              <a:ext uri="{FF2B5EF4-FFF2-40B4-BE49-F238E27FC236}">
                <a16:creationId xmlns:a16="http://schemas.microsoft.com/office/drawing/2014/main" id="{69D0FE05-178C-2FAC-AD6B-5FDC9279A058}"/>
              </a:ext>
            </a:extLst>
          </p:cNvPr>
          <p:cNvSpPr>
            <a:spLocks noGrp="1"/>
          </p:cNvSpPr>
          <p:nvPr>
            <p:ph type="title"/>
          </p:nvPr>
        </p:nvSpPr>
        <p:spPr>
          <a:xfrm>
            <a:off x="613425" y="512054"/>
            <a:ext cx="7928595" cy="735908"/>
          </a:xfrm>
        </p:spPr>
        <p:txBody>
          <a:bodyPr/>
          <a:lstStyle/>
          <a:p>
            <a:r>
              <a:rPr lang="en-IN" sz="3200" dirty="0"/>
              <a:t>Key Water Quality Parameters Analysed by HydroWatch</a:t>
            </a:r>
            <a:br>
              <a:rPr lang="en-IN" sz="3200" dirty="0"/>
            </a:br>
            <a:endParaRPr lang="en-IN" sz="3200" dirty="0">
              <a:solidFill>
                <a:schemeClr val="tx2"/>
              </a:solidFill>
            </a:endParaRPr>
          </a:p>
        </p:txBody>
      </p:sp>
      <p:sp>
        <p:nvSpPr>
          <p:cNvPr id="9" name="TextBox 8">
            <a:extLst>
              <a:ext uri="{FF2B5EF4-FFF2-40B4-BE49-F238E27FC236}">
                <a16:creationId xmlns:a16="http://schemas.microsoft.com/office/drawing/2014/main" id="{20A3E24F-0744-3C6C-5945-0C7EC96AD841}"/>
              </a:ext>
            </a:extLst>
          </p:cNvPr>
          <p:cNvSpPr txBox="1"/>
          <p:nvPr/>
        </p:nvSpPr>
        <p:spPr>
          <a:xfrm>
            <a:off x="613425" y="1098817"/>
            <a:ext cx="7816274" cy="830997"/>
          </a:xfrm>
          <a:prstGeom prst="rect">
            <a:avLst/>
          </a:prstGeom>
          <a:noFill/>
        </p:spPr>
        <p:txBody>
          <a:bodyPr wrap="square">
            <a:spAutoFit/>
          </a:bodyPr>
          <a:lstStyle/>
          <a:p>
            <a:r>
              <a:rPr lang="en-IN" sz="1600" b="1" dirty="0">
                <a:solidFill>
                  <a:schemeClr val="tx2"/>
                </a:solidFill>
              </a:rPr>
              <a:t>Parameters: </a:t>
            </a:r>
            <a:r>
              <a:rPr lang="en-IN" sz="1600" dirty="0">
                <a:solidFill>
                  <a:schemeClr val="tx1"/>
                </a:solidFill>
              </a:rPr>
              <a:t>'aluminium', 'ammonia', 'arsenic', 'barium', 'cadmium', 'chloramine’, 'chromium', 'copper', '</a:t>
            </a:r>
            <a:r>
              <a:rPr lang="en-IN" sz="1600" dirty="0" err="1">
                <a:solidFill>
                  <a:schemeClr val="tx1"/>
                </a:solidFill>
              </a:rPr>
              <a:t>flouride</a:t>
            </a:r>
            <a:r>
              <a:rPr lang="en-IN" sz="1600" dirty="0">
                <a:solidFill>
                  <a:schemeClr val="tx1"/>
                </a:solidFill>
              </a:rPr>
              <a:t>', 'bacteria', 'viruses', 'lead’, 'nitrates', 'nitrites', 'mercury’, 'perchlorate', 'radium', 'selenium’, 'silver', 'uranium'</a:t>
            </a:r>
          </a:p>
        </p:txBody>
      </p:sp>
      <p:sp>
        <p:nvSpPr>
          <p:cNvPr id="11" name="TextBox 10">
            <a:extLst>
              <a:ext uri="{FF2B5EF4-FFF2-40B4-BE49-F238E27FC236}">
                <a16:creationId xmlns:a16="http://schemas.microsoft.com/office/drawing/2014/main" id="{E5719742-FE9F-2A84-8788-06C69971EEEB}"/>
              </a:ext>
            </a:extLst>
          </p:cNvPr>
          <p:cNvSpPr txBox="1"/>
          <p:nvPr/>
        </p:nvSpPr>
        <p:spPr>
          <a:xfrm>
            <a:off x="702744" y="2994979"/>
            <a:ext cx="7381160" cy="1815882"/>
          </a:xfrm>
          <a:prstGeom prst="rect">
            <a:avLst/>
          </a:prstGeom>
          <a:noFill/>
        </p:spPr>
        <p:txBody>
          <a:bodyPr wrap="square" rtlCol="0">
            <a:spAutoFit/>
          </a:bodyPr>
          <a:lstStyle/>
          <a:p>
            <a:r>
              <a:rPr lang="en-US" sz="1600" b="1" dirty="0">
                <a:solidFill>
                  <a:schemeClr val="tx2"/>
                </a:solidFill>
              </a:rPr>
              <a:t>Data Preprocessing: </a:t>
            </a:r>
          </a:p>
          <a:p>
            <a:pPr marL="712788" lvl="3" indent="-444500">
              <a:buClr>
                <a:schemeClr val="tx1"/>
              </a:buClr>
              <a:buFont typeface="Wingdings" panose="05000000000000000000" pitchFamily="2" charset="2"/>
              <a:buChar char="v"/>
            </a:pPr>
            <a:r>
              <a:rPr lang="en-US" sz="1600" dirty="0">
                <a:solidFill>
                  <a:schemeClr val="accent6"/>
                </a:solidFill>
              </a:rPr>
              <a:t>Used IQR technique to handle outliers</a:t>
            </a:r>
          </a:p>
          <a:p>
            <a:pPr marL="712788" lvl="2" indent="-444500">
              <a:buClr>
                <a:schemeClr val="tx1"/>
              </a:buClr>
              <a:buFont typeface="Wingdings" panose="05000000000000000000" pitchFamily="2" charset="2"/>
              <a:buChar char="v"/>
            </a:pPr>
            <a:r>
              <a:rPr lang="en-IN" sz="1600" dirty="0">
                <a:solidFill>
                  <a:schemeClr val="accent6"/>
                </a:solidFill>
              </a:rPr>
              <a:t>Data is already standardized but imbalanced</a:t>
            </a:r>
          </a:p>
          <a:p>
            <a:pPr marL="712788" lvl="2" indent="-444500">
              <a:buClr>
                <a:schemeClr val="tx1"/>
              </a:buClr>
              <a:buFont typeface="Wingdings" panose="05000000000000000000" pitchFamily="2" charset="2"/>
              <a:buChar char="v"/>
            </a:pPr>
            <a:r>
              <a:rPr lang="en-IN" sz="1600" dirty="0">
                <a:solidFill>
                  <a:schemeClr val="accent6"/>
                </a:solidFill>
              </a:rPr>
              <a:t>To balance dataset, I used SMOTE oversampling technique to address overfitting.</a:t>
            </a:r>
          </a:p>
          <a:p>
            <a:pPr marL="712788" lvl="2" indent="-444500">
              <a:buClr>
                <a:schemeClr val="tx1"/>
              </a:buClr>
              <a:buFont typeface="Wingdings" panose="05000000000000000000" pitchFamily="2" charset="2"/>
              <a:buChar char="v"/>
            </a:pPr>
            <a:r>
              <a:rPr lang="en-IN" sz="1600" dirty="0">
                <a:solidFill>
                  <a:schemeClr val="accent6"/>
                </a:solidFill>
              </a:rPr>
              <a:t>Split the data into 80:20 ratio.</a:t>
            </a:r>
          </a:p>
          <a:p>
            <a:pPr marL="712788" lvl="2" indent="-444500">
              <a:buFont typeface="Wingdings" panose="05000000000000000000" pitchFamily="2" charset="2"/>
              <a:buChar char="q"/>
            </a:pPr>
            <a:endParaRPr lang="en-IN" sz="1600" dirty="0">
              <a:solidFill>
                <a:schemeClr val="accent6"/>
              </a:solidFill>
            </a:endParaRPr>
          </a:p>
        </p:txBody>
      </p:sp>
      <p:sp>
        <p:nvSpPr>
          <p:cNvPr id="15" name="TextBox 14">
            <a:extLst>
              <a:ext uri="{FF2B5EF4-FFF2-40B4-BE49-F238E27FC236}">
                <a16:creationId xmlns:a16="http://schemas.microsoft.com/office/drawing/2014/main" id="{885DDB8A-43DE-8067-689C-A6135F6E93BE}"/>
              </a:ext>
            </a:extLst>
          </p:cNvPr>
          <p:cNvSpPr txBox="1"/>
          <p:nvPr/>
        </p:nvSpPr>
        <p:spPr>
          <a:xfrm>
            <a:off x="643937" y="1911701"/>
            <a:ext cx="2627316"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B632"/>
                </a:solidFill>
                <a:effectLst/>
                <a:uLnTx/>
                <a:uFillTx/>
                <a:latin typeface="Arial"/>
                <a:cs typeface="Arial"/>
                <a:sym typeface="Arial"/>
              </a:rPr>
              <a:t>Libraries Used:</a:t>
            </a:r>
          </a:p>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kumimoji="0" lang="en-US" sz="1600" b="0" i="0" u="none" strike="noStrike" kern="0" cap="none" spc="0" normalizeH="0" baseline="0" noProof="0" dirty="0">
                <a:ln>
                  <a:noFill/>
                </a:ln>
                <a:solidFill>
                  <a:srgbClr val="FFFFFF"/>
                </a:solidFill>
                <a:effectLst/>
                <a:uLnTx/>
                <a:uFillTx/>
                <a:latin typeface="Arial"/>
                <a:cs typeface="Arial"/>
                <a:sym typeface="Arial"/>
              </a:rPr>
              <a:t>Pandas</a:t>
            </a:r>
          </a:p>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kumimoji="0" lang="en-US" sz="1600" b="0" i="0" u="none" strike="noStrike" kern="0" cap="none" spc="0" normalizeH="0" baseline="0" noProof="0" dirty="0">
                <a:ln>
                  <a:noFill/>
                </a:ln>
                <a:solidFill>
                  <a:srgbClr val="FFFFFF"/>
                </a:solidFill>
                <a:effectLst/>
                <a:uLnTx/>
                <a:uFillTx/>
                <a:latin typeface="Arial"/>
                <a:cs typeface="Arial"/>
                <a:sym typeface="Arial"/>
              </a:rPr>
              <a:t>NumPy</a:t>
            </a:r>
          </a:p>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kumimoji="0" lang="en-US" sz="1600" b="0" i="0" u="none" strike="noStrike" kern="0" cap="none" spc="0" normalizeH="0" baseline="0" noProof="0" dirty="0">
                <a:ln>
                  <a:noFill/>
                </a:ln>
                <a:solidFill>
                  <a:srgbClr val="FFFFFF"/>
                </a:solidFill>
                <a:effectLst/>
                <a:uLnTx/>
                <a:uFillTx/>
                <a:latin typeface="Arial"/>
                <a:cs typeface="Arial"/>
                <a:sym typeface="Arial"/>
              </a:rPr>
              <a:t>Scikit-learn</a:t>
            </a:r>
          </a:p>
        </p:txBody>
      </p:sp>
      <p:sp>
        <p:nvSpPr>
          <p:cNvPr id="17" name="TextBox 16">
            <a:extLst>
              <a:ext uri="{FF2B5EF4-FFF2-40B4-BE49-F238E27FC236}">
                <a16:creationId xmlns:a16="http://schemas.microsoft.com/office/drawing/2014/main" id="{D17DC590-B029-CD84-C2BE-505EE39CA316}"/>
              </a:ext>
            </a:extLst>
          </p:cNvPr>
          <p:cNvSpPr txBox="1"/>
          <p:nvPr/>
        </p:nvSpPr>
        <p:spPr>
          <a:xfrm>
            <a:off x="3085559" y="2200248"/>
            <a:ext cx="2079710" cy="738664"/>
          </a:xfrm>
          <a:prstGeom prst="rect">
            <a:avLst/>
          </a:prstGeom>
          <a:noFill/>
        </p:spPr>
        <p:txBody>
          <a:bodyPr wrap="square">
            <a:spAutoFit/>
          </a:bodyPr>
          <a:lstStyle/>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Streamlit</a:t>
            </a:r>
          </a:p>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Langchain_groq</a:t>
            </a:r>
          </a:p>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Pygwalker</a:t>
            </a:r>
          </a:p>
        </p:txBody>
      </p:sp>
      <p:sp>
        <p:nvSpPr>
          <p:cNvPr id="18" name="TextBox 17">
            <a:extLst>
              <a:ext uri="{FF2B5EF4-FFF2-40B4-BE49-F238E27FC236}">
                <a16:creationId xmlns:a16="http://schemas.microsoft.com/office/drawing/2014/main" id="{CC42F4DA-1F69-3FEE-3D6E-EEE1A274457E}"/>
              </a:ext>
            </a:extLst>
          </p:cNvPr>
          <p:cNvSpPr txBox="1"/>
          <p:nvPr/>
        </p:nvSpPr>
        <p:spPr>
          <a:xfrm>
            <a:off x="5468043" y="2186203"/>
            <a:ext cx="2079710" cy="738664"/>
          </a:xfrm>
          <a:prstGeom prst="rect">
            <a:avLst/>
          </a:prstGeom>
          <a:noFill/>
        </p:spPr>
        <p:txBody>
          <a:bodyPr wrap="square">
            <a:spAutoFit/>
          </a:bodyPr>
          <a:lstStyle/>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lang="en-US" dirty="0">
                <a:solidFill>
                  <a:srgbClr val="FFFFFF"/>
                </a:solidFill>
              </a:rPr>
              <a:t>Pandasai</a:t>
            </a:r>
          </a:p>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Matplotlib</a:t>
            </a:r>
          </a:p>
          <a:p>
            <a:pPr marL="538163"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Ø"/>
              <a:tabLst/>
              <a:defRPr/>
            </a:pPr>
            <a:r>
              <a:rPr lang="en-US" dirty="0">
                <a:solidFill>
                  <a:srgbClr val="FFFFFF"/>
                </a:solidFill>
              </a:rPr>
              <a:t>Seaborn</a:t>
            </a: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5" name="Google Shape;1055;p46"/>
          <p:cNvSpPr/>
          <p:nvPr/>
        </p:nvSpPr>
        <p:spPr>
          <a:xfrm>
            <a:off x="5701251" y="315696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52649" y="285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8BB2F8F-0FFC-5971-FF09-5C0A90C62EE1}"/>
              </a:ext>
            </a:extLst>
          </p:cNvPr>
          <p:cNvSpPr txBox="1"/>
          <p:nvPr/>
        </p:nvSpPr>
        <p:spPr>
          <a:xfrm>
            <a:off x="5701251" y="169919"/>
            <a:ext cx="2728450" cy="34373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sp>
        <p:nvSpPr>
          <p:cNvPr id="4" name="Title 3">
            <a:extLst>
              <a:ext uri="{FF2B5EF4-FFF2-40B4-BE49-F238E27FC236}">
                <a16:creationId xmlns:a16="http://schemas.microsoft.com/office/drawing/2014/main" id="{69D0FE05-178C-2FAC-AD6B-5FDC9279A058}"/>
              </a:ext>
            </a:extLst>
          </p:cNvPr>
          <p:cNvSpPr>
            <a:spLocks noGrp="1"/>
          </p:cNvSpPr>
          <p:nvPr>
            <p:ph type="title"/>
          </p:nvPr>
        </p:nvSpPr>
        <p:spPr>
          <a:xfrm>
            <a:off x="714297" y="513649"/>
            <a:ext cx="5250381" cy="735908"/>
          </a:xfrm>
        </p:spPr>
        <p:txBody>
          <a:bodyPr/>
          <a:lstStyle/>
          <a:p>
            <a:r>
              <a:rPr lang="en-IN" dirty="0">
                <a:solidFill>
                  <a:schemeClr val="tx2"/>
                </a:solidFill>
              </a:rPr>
              <a:t>Descriptive statistics</a:t>
            </a:r>
          </a:p>
        </p:txBody>
      </p:sp>
      <p:pic>
        <p:nvPicPr>
          <p:cNvPr id="7" name="Picture 6">
            <a:extLst>
              <a:ext uri="{FF2B5EF4-FFF2-40B4-BE49-F238E27FC236}">
                <a16:creationId xmlns:a16="http://schemas.microsoft.com/office/drawing/2014/main" id="{DB96403F-03CF-A827-6E21-FE91093F6281}"/>
              </a:ext>
            </a:extLst>
          </p:cNvPr>
          <p:cNvPicPr>
            <a:picLocks noChangeAspect="1"/>
          </p:cNvPicPr>
          <p:nvPr/>
        </p:nvPicPr>
        <p:blipFill>
          <a:blip r:embed="rId4"/>
          <a:stretch>
            <a:fillRect/>
          </a:stretch>
        </p:blipFill>
        <p:spPr>
          <a:xfrm>
            <a:off x="148014" y="1461707"/>
            <a:ext cx="8847971" cy="2197942"/>
          </a:xfrm>
          <a:prstGeom prst="rect">
            <a:avLst/>
          </a:prstGeom>
        </p:spPr>
      </p:pic>
    </p:spTree>
    <p:extLst>
      <p:ext uri="{BB962C8B-B14F-4D97-AF65-F5344CB8AC3E}">
        <p14:creationId xmlns:p14="http://schemas.microsoft.com/office/powerpoint/2010/main" val="289948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410021" y="539450"/>
            <a:ext cx="8027929"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349624" y="4604450"/>
            <a:ext cx="8088326"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276148" y="179293"/>
            <a:ext cx="3297135"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solidFill>
                  <a:schemeClr val="tx2"/>
                </a:solidFill>
              </a:rPr>
              <a:t>Data exploration</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11" name="Picture 10">
            <a:extLst>
              <a:ext uri="{FF2B5EF4-FFF2-40B4-BE49-F238E27FC236}">
                <a16:creationId xmlns:a16="http://schemas.microsoft.com/office/drawing/2014/main" id="{059C341D-DA47-588E-E842-30AAC5978782}"/>
              </a:ext>
            </a:extLst>
          </p:cNvPr>
          <p:cNvPicPr>
            <a:picLocks noChangeAspect="1"/>
          </p:cNvPicPr>
          <p:nvPr/>
        </p:nvPicPr>
        <p:blipFill>
          <a:blip r:embed="rId3"/>
          <a:stretch>
            <a:fillRect/>
          </a:stretch>
        </p:blipFill>
        <p:spPr>
          <a:xfrm>
            <a:off x="410021" y="973551"/>
            <a:ext cx="4996737" cy="3438231"/>
          </a:xfrm>
          <a:prstGeom prst="rect">
            <a:avLst/>
          </a:prstGeom>
        </p:spPr>
      </p:pic>
      <p:sp>
        <p:nvSpPr>
          <p:cNvPr id="14" name="TextBox 13">
            <a:extLst>
              <a:ext uri="{FF2B5EF4-FFF2-40B4-BE49-F238E27FC236}">
                <a16:creationId xmlns:a16="http://schemas.microsoft.com/office/drawing/2014/main" id="{584A9836-AF1F-8B9D-DFA6-5A999E6E29B1}"/>
              </a:ext>
            </a:extLst>
          </p:cNvPr>
          <p:cNvSpPr txBox="1"/>
          <p:nvPr/>
        </p:nvSpPr>
        <p:spPr>
          <a:xfrm>
            <a:off x="5497431" y="1971457"/>
            <a:ext cx="3606145" cy="307777"/>
          </a:xfrm>
          <a:prstGeom prst="rect">
            <a:avLst/>
          </a:prstGeom>
          <a:noFill/>
        </p:spPr>
        <p:txBody>
          <a:bodyPr wrap="square" rtlCol="0">
            <a:spAutoFit/>
          </a:bodyPr>
          <a:lstStyle/>
          <a:p>
            <a:r>
              <a:rPr lang="en-IN" b="1" dirty="0">
                <a:solidFill>
                  <a:schemeClr val="tx1"/>
                </a:solidFill>
              </a:rPr>
              <a:t>No NULL values observed in the dataset</a:t>
            </a:r>
          </a:p>
        </p:txBody>
      </p:sp>
      <p:sp>
        <p:nvSpPr>
          <p:cNvPr id="17" name="Google Shape;1616;p57">
            <a:extLst>
              <a:ext uri="{FF2B5EF4-FFF2-40B4-BE49-F238E27FC236}">
                <a16:creationId xmlns:a16="http://schemas.microsoft.com/office/drawing/2014/main" id="{EA933C79-47B7-1169-95C5-9891EABE173A}"/>
              </a:ext>
            </a:extLst>
          </p:cNvPr>
          <p:cNvSpPr txBox="1">
            <a:spLocks/>
          </p:cNvSpPr>
          <p:nvPr/>
        </p:nvSpPr>
        <p:spPr>
          <a:xfrm>
            <a:off x="-94613" y="572451"/>
            <a:ext cx="3297135"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Null value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a:cxnSpLocks/>
          </p:cNvCxnSpPr>
          <p:nvPr/>
        </p:nvCxnSpPr>
        <p:spPr>
          <a:xfrm>
            <a:off x="548036" y="539450"/>
            <a:ext cx="7975312"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a:cxnSpLocks/>
          </p:cNvCxnSpPr>
          <p:nvPr/>
        </p:nvCxnSpPr>
        <p:spPr>
          <a:xfrm>
            <a:off x="548036" y="4604450"/>
            <a:ext cx="7975312"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320994" y="647754"/>
            <a:ext cx="3619478" cy="382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Outlier detection &amp; handling</a:t>
            </a:r>
          </a:p>
        </p:txBody>
      </p:sp>
      <p:sp>
        <p:nvSpPr>
          <p:cNvPr id="9" name="Google Shape;245;p34">
            <a:extLst>
              <a:ext uri="{FF2B5EF4-FFF2-40B4-BE49-F238E27FC236}">
                <a16:creationId xmlns:a16="http://schemas.microsoft.com/office/drawing/2014/main" id="{93624846-B6B3-87CA-CEC0-984E97939543}"/>
              </a:ext>
            </a:extLst>
          </p:cNvPr>
          <p:cNvSpPr txBox="1"/>
          <p:nvPr/>
        </p:nvSpPr>
        <p:spPr>
          <a:xfrm>
            <a:off x="5638800" y="212749"/>
            <a:ext cx="279090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Water Quality Monitoring System</a:t>
            </a:r>
          </a:p>
        </p:txBody>
      </p:sp>
      <p:pic>
        <p:nvPicPr>
          <p:cNvPr id="3" name="Picture 2">
            <a:extLst>
              <a:ext uri="{FF2B5EF4-FFF2-40B4-BE49-F238E27FC236}">
                <a16:creationId xmlns:a16="http://schemas.microsoft.com/office/drawing/2014/main" id="{4FCAD45B-8D94-514D-84A0-AF751A06B932}"/>
              </a:ext>
            </a:extLst>
          </p:cNvPr>
          <p:cNvPicPr>
            <a:picLocks noChangeAspect="1"/>
          </p:cNvPicPr>
          <p:nvPr/>
        </p:nvPicPr>
        <p:blipFill>
          <a:blip r:embed="rId3"/>
          <a:stretch>
            <a:fillRect/>
          </a:stretch>
        </p:blipFill>
        <p:spPr>
          <a:xfrm>
            <a:off x="548036" y="1081171"/>
            <a:ext cx="3845224" cy="3100415"/>
          </a:xfrm>
          <a:prstGeom prst="rect">
            <a:avLst/>
          </a:prstGeom>
        </p:spPr>
      </p:pic>
      <p:pic>
        <p:nvPicPr>
          <p:cNvPr id="12" name="Picture 11">
            <a:extLst>
              <a:ext uri="{FF2B5EF4-FFF2-40B4-BE49-F238E27FC236}">
                <a16:creationId xmlns:a16="http://schemas.microsoft.com/office/drawing/2014/main" id="{6E6A83FF-D02D-FCF4-29C4-F0E070BE19FF}"/>
              </a:ext>
            </a:extLst>
          </p:cNvPr>
          <p:cNvPicPr>
            <a:picLocks noChangeAspect="1"/>
          </p:cNvPicPr>
          <p:nvPr/>
        </p:nvPicPr>
        <p:blipFill>
          <a:blip r:embed="rId4"/>
          <a:stretch>
            <a:fillRect/>
          </a:stretch>
        </p:blipFill>
        <p:spPr>
          <a:xfrm>
            <a:off x="4678124" y="1078965"/>
            <a:ext cx="3845224" cy="3109199"/>
          </a:xfrm>
          <a:prstGeom prst="rect">
            <a:avLst/>
          </a:prstGeom>
        </p:spPr>
      </p:pic>
      <p:sp>
        <p:nvSpPr>
          <p:cNvPr id="15" name="TextBox 14">
            <a:extLst>
              <a:ext uri="{FF2B5EF4-FFF2-40B4-BE49-F238E27FC236}">
                <a16:creationId xmlns:a16="http://schemas.microsoft.com/office/drawing/2014/main" id="{96E3119A-C954-990D-AC16-928264467B55}"/>
              </a:ext>
            </a:extLst>
          </p:cNvPr>
          <p:cNvSpPr txBox="1"/>
          <p:nvPr/>
        </p:nvSpPr>
        <p:spPr>
          <a:xfrm>
            <a:off x="2006417" y="4227450"/>
            <a:ext cx="947293" cy="307777"/>
          </a:xfrm>
          <a:prstGeom prst="rect">
            <a:avLst/>
          </a:prstGeom>
          <a:noFill/>
        </p:spPr>
        <p:txBody>
          <a:bodyPr wrap="square" rtlCol="0">
            <a:spAutoFit/>
          </a:bodyPr>
          <a:lstStyle/>
          <a:p>
            <a:r>
              <a:rPr lang="en-IN" b="1" dirty="0">
                <a:solidFill>
                  <a:schemeClr val="tx1"/>
                </a:solidFill>
              </a:rPr>
              <a:t>BEFORE</a:t>
            </a:r>
          </a:p>
        </p:txBody>
      </p:sp>
      <p:sp>
        <p:nvSpPr>
          <p:cNvPr id="16" name="TextBox 15">
            <a:extLst>
              <a:ext uri="{FF2B5EF4-FFF2-40B4-BE49-F238E27FC236}">
                <a16:creationId xmlns:a16="http://schemas.microsoft.com/office/drawing/2014/main" id="{B33B5420-5307-24B3-3A29-767481473989}"/>
              </a:ext>
            </a:extLst>
          </p:cNvPr>
          <p:cNvSpPr txBox="1"/>
          <p:nvPr/>
        </p:nvSpPr>
        <p:spPr>
          <a:xfrm>
            <a:off x="6322955" y="4227451"/>
            <a:ext cx="814628" cy="307777"/>
          </a:xfrm>
          <a:prstGeom prst="rect">
            <a:avLst/>
          </a:prstGeom>
          <a:noFill/>
        </p:spPr>
        <p:txBody>
          <a:bodyPr wrap="square" rtlCol="0">
            <a:spAutoFit/>
          </a:bodyPr>
          <a:lstStyle/>
          <a:p>
            <a:r>
              <a:rPr lang="en-IN" b="1" dirty="0">
                <a:solidFill>
                  <a:schemeClr val="tx1"/>
                </a:solidFill>
              </a:rPr>
              <a:t>AFTER</a:t>
            </a:r>
          </a:p>
        </p:txBody>
      </p:sp>
    </p:spTree>
    <p:extLst>
      <p:ext uri="{BB962C8B-B14F-4D97-AF65-F5344CB8AC3E}">
        <p14:creationId xmlns:p14="http://schemas.microsoft.com/office/powerpoint/2010/main" val="4289321184"/>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3397</TotalTime>
  <Words>653</Words>
  <Application>Microsoft Office PowerPoint</Application>
  <PresentationFormat>On-screen Show (16:9)</PresentationFormat>
  <Paragraphs>110</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Arimo</vt:lpstr>
      <vt:lpstr>Wingdings</vt:lpstr>
      <vt:lpstr>Aptos Narrow</vt:lpstr>
      <vt:lpstr>Roboto Condensed Light</vt:lpstr>
      <vt:lpstr>Arial Rounded MT Bold</vt:lpstr>
      <vt:lpstr>Bebas Neue</vt:lpstr>
      <vt:lpstr>Data Analysis for Business by Slidesgo</vt:lpstr>
      <vt:lpstr>Machine Learning project presentation</vt:lpstr>
      <vt:lpstr>TABLE OF CONTENT</vt:lpstr>
      <vt:lpstr>INTRODUCTION</vt:lpstr>
      <vt:lpstr>The Importance of Water Quality</vt:lpstr>
      <vt:lpstr>How HydroWatch works</vt:lpstr>
      <vt:lpstr>Key Water Quality Parameters Analysed by HydroWatch </vt:lpstr>
      <vt:lpstr>Descriptive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ON Amazon  product sales</dc:title>
  <dc:creator>uppada satwik</dc:creator>
  <cp:lastModifiedBy>SATHVI .</cp:lastModifiedBy>
  <cp:revision>19</cp:revision>
  <dcterms:modified xsi:type="dcterms:W3CDTF">2024-05-14T02:06:48Z</dcterms:modified>
</cp:coreProperties>
</file>