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69" r:id="rId4"/>
  </p:sldMasterIdLst>
  <p:handoutMasterIdLst>
    <p:handoutMasterId r:id="rId29"/>
  </p:handoutMasterIdLst>
  <p:sldIdLst>
    <p:sldId id="256" r:id="rId5"/>
    <p:sldId id="296" r:id="rId6"/>
    <p:sldId id="261" r:id="rId7"/>
    <p:sldId id="307" r:id="rId8"/>
    <p:sldId id="315" r:id="rId9"/>
    <p:sldId id="310" r:id="rId10"/>
    <p:sldId id="309" r:id="rId11"/>
    <p:sldId id="314" r:id="rId12"/>
    <p:sldId id="329" r:id="rId13"/>
    <p:sldId id="317" r:id="rId14"/>
    <p:sldId id="320" r:id="rId15"/>
    <p:sldId id="313" r:id="rId16"/>
    <p:sldId id="316" r:id="rId17"/>
    <p:sldId id="321" r:id="rId18"/>
    <p:sldId id="326" r:id="rId19"/>
    <p:sldId id="325" r:id="rId20"/>
    <p:sldId id="328" r:id="rId21"/>
    <p:sldId id="319" r:id="rId22"/>
    <p:sldId id="322" r:id="rId23"/>
    <p:sldId id="323" r:id="rId24"/>
    <p:sldId id="324" r:id="rId25"/>
    <p:sldId id="327" r:id="rId26"/>
    <p:sldId id="318" r:id="rId27"/>
    <p:sldId id="26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12" autoAdjust="0"/>
    <p:restoredTop sz="94660"/>
  </p:normalViewPr>
  <p:slideViewPr>
    <p:cSldViewPr snapToGrid="0">
      <p:cViewPr>
        <p:scale>
          <a:sx n="60" d="100"/>
          <a:sy n="60" d="100"/>
        </p:scale>
        <p:origin x="672" y="204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9F105-A747-4149-8D18-634112D7486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A0813-E8DC-4927-8006-DB2DC4539EE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23810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1453561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/>
          <p:cNvSpPr>
            <a:spLocks noGrp="1"/>
          </p:cNvSpPr>
          <p:nvPr>
            <p:ph type="pic" sz="quarter" idx="11" hasCustomPrompt="1"/>
          </p:nvPr>
        </p:nvSpPr>
        <p:spPr>
          <a:xfrm>
            <a:off x="8067429" y="479834"/>
            <a:ext cx="3611542" cy="589833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</a:t>
            </a:r>
            <a:endParaRPr lang="en-US" altLang="ko-KR" dirty="0"/>
          </a:p>
          <a:p>
            <a:r>
              <a:rPr lang="en-US" altLang="ko-KR" dirty="0"/>
              <a:t>And Sand Back</a:t>
            </a:r>
            <a:endParaRPr lang="ko-KR" altLang="en-US" dirty="0"/>
          </a:p>
        </p:txBody>
      </p:sp>
      <p:sp>
        <p:nvSpPr>
          <p:cNvPr id="6" name="그림 개체 틀 2"/>
          <p:cNvSpPr>
            <a:spLocks noGrp="1"/>
          </p:cNvSpPr>
          <p:nvPr>
            <p:ph type="pic" sz="quarter" idx="12" hasCustomPrompt="1"/>
          </p:nvPr>
        </p:nvSpPr>
        <p:spPr>
          <a:xfrm>
            <a:off x="3658183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/>
          <p:cNvSpPr>
            <a:spLocks noGrp="1"/>
          </p:cNvSpPr>
          <p:nvPr>
            <p:ph type="pic" sz="quarter" idx="13" hasCustomPrompt="1"/>
          </p:nvPr>
        </p:nvSpPr>
        <p:spPr>
          <a:xfrm>
            <a:off x="5862805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3638550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5" name="그림 개체 틀 2"/>
          <p:cNvSpPr>
            <a:spLocks noGrp="1"/>
          </p:cNvSpPr>
          <p:nvPr>
            <p:ph type="pic" sz="quarter" idx="11" hasCustomPrompt="1"/>
          </p:nvPr>
        </p:nvSpPr>
        <p:spPr>
          <a:xfrm>
            <a:off x="3638550" y="56918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6" name="그림 개체 틀 2"/>
          <p:cNvSpPr>
            <a:spLocks noGrp="1"/>
          </p:cNvSpPr>
          <p:nvPr>
            <p:ph type="pic" sz="quarter" idx="12" hasCustomPrompt="1"/>
          </p:nvPr>
        </p:nvSpPr>
        <p:spPr>
          <a:xfrm>
            <a:off x="657225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0"/>
            <a:ext cx="3400425" cy="3312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383280" rIns="0" anchor="ctr"/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12"/>
          <p:cNvSpPr/>
          <p:nvPr userDrawn="1"/>
        </p:nvSpPr>
        <p:spPr>
          <a:xfrm>
            <a:off x="547181" y="1761846"/>
            <a:ext cx="11097638" cy="3334311"/>
          </a:xfrm>
          <a:prstGeom prst="frame">
            <a:avLst>
              <a:gd name="adj1" fmla="val 24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515225" y="0"/>
            <a:ext cx="467677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aphic 14"/>
          <p:cNvGrpSpPr/>
          <p:nvPr userDrawn="1"/>
        </p:nvGrpSpPr>
        <p:grpSpPr>
          <a:xfrm>
            <a:off x="5720146" y="1420664"/>
            <a:ext cx="5589803" cy="4396475"/>
            <a:chOff x="2444748" y="555045"/>
            <a:chExt cx="7282048" cy="5727454"/>
          </a:xfrm>
        </p:grpSpPr>
        <p:sp>
          <p:nvSpPr>
            <p:cNvPr id="6" name="Freeform: Shape 5"/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-1" fmla="*/ 2536444 w 3976489"/>
                <a:gd name="connsiteY0-2" fmla="*/ 0 h 4238316"/>
                <a:gd name="connsiteX1-3" fmla="*/ 3976489 w 3976489"/>
                <a:gd name="connsiteY1-4" fmla="*/ 241371 h 4238316"/>
                <a:gd name="connsiteX2-5" fmla="*/ 3968307 w 3976489"/>
                <a:gd name="connsiteY2-6" fmla="*/ 4238316 h 4238316"/>
                <a:gd name="connsiteX3-7" fmla="*/ 0 w 3976489"/>
                <a:gd name="connsiteY3-8" fmla="*/ 4238316 h 4238316"/>
                <a:gd name="connsiteX0-9" fmla="*/ 2536444 w 3976489"/>
                <a:gd name="connsiteY0-10" fmla="*/ 0 h 4238316"/>
                <a:gd name="connsiteX1-11" fmla="*/ 3976489 w 3976489"/>
                <a:gd name="connsiteY1-12" fmla="*/ 213683 h 4238316"/>
                <a:gd name="connsiteX2-13" fmla="*/ 3968307 w 3976489"/>
                <a:gd name="connsiteY2-14" fmla="*/ 4238316 h 4238316"/>
                <a:gd name="connsiteX3-15" fmla="*/ 0 w 3976489"/>
                <a:gd name="connsiteY3-16" fmla="*/ 4238316 h 4238316"/>
                <a:gd name="connsiteX0-17" fmla="*/ 2473335 w 3976489"/>
                <a:gd name="connsiteY0-18" fmla="*/ 0 h 4035268"/>
                <a:gd name="connsiteX1-19" fmla="*/ 3976489 w 3976489"/>
                <a:gd name="connsiteY1-20" fmla="*/ 10635 h 4035268"/>
                <a:gd name="connsiteX2-21" fmla="*/ 3968307 w 3976489"/>
                <a:gd name="connsiteY2-22" fmla="*/ 4035268 h 4035268"/>
                <a:gd name="connsiteX3-23" fmla="*/ 0 w 3976489"/>
                <a:gd name="connsiteY3-24" fmla="*/ 4035268 h 40352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5856077" y="1628103"/>
            <a:ext cx="5317941" cy="301288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71525" y="339509"/>
            <a:ext cx="6543675" cy="724247"/>
          </a:xfrm>
          <a:prstGeom prst="rect">
            <a:avLst/>
          </a:prstGeom>
        </p:spPr>
        <p:txBody>
          <a:bodyPr tIns="91440"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 userDrawn="1"/>
        </p:nvSpPr>
        <p:spPr>
          <a:xfrm rot="5400000">
            <a:off x="795337" y="-795340"/>
            <a:ext cx="6257926" cy="784860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640914" y="600074"/>
            <a:ext cx="4052172" cy="56578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/>
          <p:cNvSpPr>
            <a:spLocks noGrp="1"/>
          </p:cNvSpPr>
          <p:nvPr>
            <p:ph type="pic" sz="quarter" idx="11" hasCustomPrompt="1"/>
          </p:nvPr>
        </p:nvSpPr>
        <p:spPr>
          <a:xfrm>
            <a:off x="5175044" y="222886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12" hasCustomPrompt="1"/>
          </p:nvPr>
        </p:nvSpPr>
        <p:spPr>
          <a:xfrm>
            <a:off x="5175044" y="3624742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52"/>
          <p:cNvSpPr/>
          <p:nvPr userDrawn="1"/>
        </p:nvSpPr>
        <p:spPr>
          <a:xfrm>
            <a:off x="2" y="0"/>
            <a:ext cx="8582025" cy="6858000"/>
          </a:xfrm>
          <a:custGeom>
            <a:avLst/>
            <a:gdLst>
              <a:gd name="connsiteX0" fmla="*/ 5238766 w 8582025"/>
              <a:gd name="connsiteY0" fmla="*/ 0 h 6858000"/>
              <a:gd name="connsiteX1" fmla="*/ 8582025 w 8582025"/>
              <a:gd name="connsiteY1" fmla="*/ 0 h 6858000"/>
              <a:gd name="connsiteX2" fmla="*/ 1876410 w 8582025"/>
              <a:gd name="connsiteY2" fmla="*/ 6858000 h 6858000"/>
              <a:gd name="connsiteX3" fmla="*/ 0 w 8582025"/>
              <a:gd name="connsiteY3" fmla="*/ 6858000 h 6858000"/>
              <a:gd name="connsiteX4" fmla="*/ 0 w 8582025"/>
              <a:gd name="connsiteY4" fmla="*/ 535781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2025" h="6858000">
                <a:moveTo>
                  <a:pt x="5238766" y="0"/>
                </a:moveTo>
                <a:lnTo>
                  <a:pt x="8582025" y="0"/>
                </a:lnTo>
                <a:lnTo>
                  <a:pt x="1876410" y="6858000"/>
                </a:lnTo>
                <a:lnTo>
                  <a:pt x="0" y="6858000"/>
                </a:lnTo>
                <a:lnTo>
                  <a:pt x="0" y="53578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그림 개체 틀 3"/>
          <p:cNvSpPr>
            <a:spLocks noGrp="1"/>
          </p:cNvSpPr>
          <p:nvPr>
            <p:ph type="pic" sz="quarter" idx="10" hasCustomPrompt="1"/>
          </p:nvPr>
        </p:nvSpPr>
        <p:spPr>
          <a:xfrm>
            <a:off x="1517212" y="427698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200"/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  <p:sp>
        <p:nvSpPr>
          <p:cNvPr id="6" name="그림 개체 틀 3"/>
          <p:cNvSpPr>
            <a:spLocks noGrp="1"/>
          </p:cNvSpPr>
          <p:nvPr>
            <p:ph type="pic" sz="quarter" idx="11" hasCustomPrompt="1"/>
          </p:nvPr>
        </p:nvSpPr>
        <p:spPr>
          <a:xfrm>
            <a:off x="1953610" y="2837035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3"/>
          <p:cNvSpPr>
            <a:spLocks noGrp="1"/>
          </p:cNvSpPr>
          <p:nvPr>
            <p:ph type="pic" sz="quarter" idx="12" hasCustomPrompt="1"/>
          </p:nvPr>
        </p:nvSpPr>
        <p:spPr>
          <a:xfrm>
            <a:off x="4407524" y="2251417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그림 개체 틀 3"/>
          <p:cNvSpPr>
            <a:spLocks noGrp="1"/>
          </p:cNvSpPr>
          <p:nvPr>
            <p:ph type="pic" sz="quarter" idx="13" hasCustomPrompt="1"/>
          </p:nvPr>
        </p:nvSpPr>
        <p:spPr>
          <a:xfrm>
            <a:off x="636104" y="2676913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52" y="2305190"/>
            <a:ext cx="4038095" cy="22476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81" y="2276619"/>
            <a:ext cx="4095238" cy="23047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5" name="Rounded Rectangle 4"/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" name="Rectangle 5"/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/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/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/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/>
          <p:cNvSpPr/>
          <p:nvPr userDrawn="1"/>
        </p:nvSpPr>
        <p:spPr>
          <a:xfrm>
            <a:off x="642938" y="514350"/>
            <a:ext cx="10906125" cy="2990850"/>
          </a:xfrm>
          <a:prstGeom prst="frame">
            <a:avLst>
              <a:gd name="adj1" fmla="val 25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109680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/>
          <p:cNvSpPr>
            <a:spLocks noGrp="1"/>
          </p:cNvSpPr>
          <p:nvPr>
            <p:ph type="pic" sz="quarter" idx="11" hasCustomPrompt="1"/>
          </p:nvPr>
        </p:nvSpPr>
        <p:spPr>
          <a:xfrm>
            <a:off x="373523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/>
          <p:cNvSpPr>
            <a:spLocks noGrp="1"/>
          </p:cNvSpPr>
          <p:nvPr>
            <p:ph type="pic" sz="quarter" idx="12" hasCustomPrompt="1"/>
          </p:nvPr>
        </p:nvSpPr>
        <p:spPr>
          <a:xfrm>
            <a:off x="637365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/>
          <p:cNvSpPr>
            <a:spLocks noGrp="1"/>
          </p:cNvSpPr>
          <p:nvPr>
            <p:ph type="pic" sz="quarter" idx="13" hasCustomPrompt="1"/>
          </p:nvPr>
        </p:nvSpPr>
        <p:spPr>
          <a:xfrm>
            <a:off x="901208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63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6576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7" name="그림 개체 틀 2"/>
          <p:cNvSpPr>
            <a:spLocks noGrp="1"/>
          </p:cNvSpPr>
          <p:nvPr>
            <p:ph type="pic" sz="quarter" idx="11" hasCustomPrompt="1"/>
          </p:nvPr>
        </p:nvSpPr>
        <p:spPr>
          <a:xfrm>
            <a:off x="7548561" y="477308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12" hasCustomPrompt="1"/>
          </p:nvPr>
        </p:nvSpPr>
        <p:spPr>
          <a:xfrm>
            <a:off x="7548561" y="3648856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867487" y="3073827"/>
            <a:ext cx="6613863" cy="875673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TextBox 12"/>
          <p:cNvSpPr txBox="1"/>
          <p:nvPr/>
        </p:nvSpPr>
        <p:spPr>
          <a:xfrm>
            <a:off x="0" y="2994268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cs typeface="Arial" panose="020B0604020202020204" pitchFamily="34" charset="0"/>
              </a:rPr>
              <a:t>S</a:t>
            </a:r>
            <a:r>
              <a:rPr lang="en-IN" altLang="ko-KR" sz="5400" dirty="0" err="1">
                <a:solidFill>
                  <a:schemeClr val="bg1"/>
                </a:solidFill>
                <a:cs typeface="Arial" panose="020B0604020202020204" pitchFamily="34" charset="0"/>
              </a:rPr>
              <a:t>tudy</a:t>
            </a:r>
            <a:r>
              <a:rPr lang="en-IN" altLang="ko-KR" sz="5400" dirty="0">
                <a:solidFill>
                  <a:schemeClr val="bg1"/>
                </a:solidFill>
                <a:cs typeface="Arial" panose="020B0604020202020204" pitchFamily="34" charset="0"/>
              </a:rPr>
              <a:t> Buddy</a:t>
            </a:r>
            <a:endParaRPr lang="ko-KR" altLang="en-US" sz="5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229738" y="882815"/>
            <a:ext cx="7803176" cy="5052397"/>
            <a:chOff x="2229738" y="635165"/>
            <a:chExt cx="7803176" cy="5052397"/>
          </a:xfrm>
        </p:grpSpPr>
        <p:sp>
          <p:nvSpPr>
            <p:cNvPr id="16" name="Freeform: Shape 15"/>
            <p:cNvSpPr/>
            <p:nvPr/>
          </p:nvSpPr>
          <p:spPr>
            <a:xfrm rot="10800000">
              <a:off x="3609975" y="3851803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229738" y="635165"/>
              <a:ext cx="7803176" cy="5052397"/>
              <a:chOff x="2229738" y="635165"/>
              <a:chExt cx="7803176" cy="5052397"/>
            </a:xfrm>
          </p:grpSpPr>
          <p:sp>
            <p:nvSpPr>
              <p:cNvPr id="15" name="Freeform: Shape 14"/>
              <p:cNvSpPr/>
              <p:nvPr/>
            </p:nvSpPr>
            <p:spPr>
              <a:xfrm>
                <a:off x="3609975" y="1151426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 rot="2735247">
                <a:off x="8529637" y="409065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rot="2735247">
                <a:off x="3452813" y="4639863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2735247">
                <a:off x="9257907" y="-35067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 rot="2735247">
                <a:off x="2899970" y="4912555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Rounded Rectangle 10"/>
          <p:cNvSpPr/>
          <p:nvPr/>
        </p:nvSpPr>
        <p:spPr>
          <a:xfrm>
            <a:off x="3267075" y="1935680"/>
            <a:ext cx="5657850" cy="917132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M</a:t>
            </a:r>
            <a:r>
              <a:rPr lang="en-IN" altLang="ko-KR" sz="3600" dirty="0"/>
              <a:t>AJOR PROJECT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347124" y="4459933"/>
            <a:ext cx="373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MENTOR- DR. MALA SARASWAT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470" y="2880507"/>
            <a:ext cx="63835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anose="020B0604020202020204" pitchFamily="34" charset="0"/>
              </a:rPr>
              <a:t>Deliverables</a:t>
            </a:r>
            <a:endParaRPr lang="ko-KR" altLang="en-US" sz="4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187878" y="2687888"/>
            <a:ext cx="1539374" cy="1482224"/>
            <a:chOff x="3507038" y="2754563"/>
            <a:chExt cx="1539374" cy="1482224"/>
          </a:xfrm>
        </p:grpSpPr>
        <p:grpSp>
          <p:nvGrpSpPr>
            <p:cNvPr id="7" name="Group 6"/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Half Frame 2"/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Half Frame 5"/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ounded Rectangle 51"/>
            <p:cNvSpPr/>
            <p:nvPr/>
          </p:nvSpPr>
          <p:spPr>
            <a:xfrm rot="162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3984" y="1799242"/>
            <a:ext cx="11374166" cy="4119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Major output of the project: </a:t>
            </a:r>
            <a:r>
              <a:rPr lang="en-US" sz="240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is to provide student with such an environment where </a:t>
            </a:r>
            <a:r>
              <a:rPr lang="en-US" sz="2400" dirty="0">
                <a:solidFill>
                  <a:srgbClr val="222222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they can</a:t>
            </a:r>
            <a:r>
              <a:rPr lang="en-US" sz="240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focus on their studies and prepare for their exams.</a:t>
            </a:r>
            <a:endParaRPr lang="en-US" sz="2400" dirty="0">
              <a:solidFill>
                <a:srgbClr val="222222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The second objective: </a:t>
            </a:r>
            <a:r>
              <a:rPr lang="en-US" sz="240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of this project is to help retired teachers by providing them extra source of income by helping students for their queries and problem.</a:t>
            </a:r>
            <a:endParaRPr lang="en-US" sz="2400" dirty="0">
              <a:solidFill>
                <a:srgbClr val="222222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Finally:</a:t>
            </a:r>
            <a:r>
              <a:rPr lang="en-US" sz="240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Schools and Colleges can also use our curriculum to teach students which we our thinking as our future perspective.</a:t>
            </a:r>
            <a:endParaRPr lang="en-IN" sz="24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fontAlgn="base">
              <a:spcBef>
                <a:spcPts val="500"/>
              </a:spcBef>
              <a:spcAft>
                <a:spcPts val="500"/>
              </a:spcAft>
            </a:pPr>
            <a:endParaRPr lang="en-IN" sz="2800" u="none" strike="noStrike" kern="0" spc="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02314" y="167654"/>
            <a:ext cx="55322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DELIVERABLES</a:t>
            </a:r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93293" y="2511176"/>
            <a:ext cx="745276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anose="020B0604020202020204" pitchFamily="34" charset="0"/>
              </a:rPr>
              <a:t>Software and Hardware Requirements</a:t>
            </a:r>
            <a:endParaRPr lang="ko-KR" altLang="en-US" sz="4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78278" y="2687888"/>
            <a:ext cx="1539374" cy="1482224"/>
            <a:chOff x="3507038" y="2754563"/>
            <a:chExt cx="1539374" cy="1482224"/>
          </a:xfrm>
        </p:grpSpPr>
        <p:grpSp>
          <p:nvGrpSpPr>
            <p:cNvPr id="7" name="Group 6"/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Half Frame 2"/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Half Frame 5"/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ounded Rectangle 51"/>
            <p:cNvSpPr/>
            <p:nvPr/>
          </p:nvSpPr>
          <p:spPr>
            <a:xfrm rot="162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21220" y="2501337"/>
            <a:ext cx="4160455" cy="4319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Software </a:t>
            </a:r>
            <a:r>
              <a:rPr lang="en-IN" sz="2000" b="1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Used</a:t>
            </a:r>
            <a:r>
              <a:rPr lang="en-IN" sz="2000" b="1" dirty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:</a:t>
            </a:r>
            <a:endParaRPr lang="en-IN" sz="2000" b="1" dirty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Can run on any web browser</a:t>
            </a:r>
            <a:endParaRPr lang="en-IN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Spring Boot</a:t>
            </a:r>
            <a:endParaRPr lang="en-IN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Java</a:t>
            </a:r>
            <a:endParaRPr lang="en-IN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ReactJS</a:t>
            </a:r>
            <a:endParaRPr lang="en-IN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Node JS</a:t>
            </a:r>
            <a:endParaRPr lang="en-IN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IN" sz="20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IN" sz="20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9799" y="184115"/>
            <a:ext cx="741997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Software and Hardware </a:t>
            </a:r>
            <a:endParaRPr lang="en-US" sz="4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r>
              <a:rPr 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Requirements</a:t>
            </a:r>
            <a:endParaRPr lang="en-US" sz="4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8520" y="2501337"/>
            <a:ext cx="4160455" cy="2872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Hardware Requirements:</a:t>
            </a:r>
            <a:endParaRPr lang="en-IN" sz="2000" b="1" dirty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Laptop/ computer</a:t>
            </a:r>
            <a:endParaRPr lang="en-IN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Core i3 8th generation </a:t>
            </a:r>
            <a:endParaRPr lang="en-US" sz="2000" dirty="0">
              <a:solidFill>
                <a:srgbClr val="222222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RAM 8gb (minimum)</a:t>
            </a:r>
            <a:endParaRPr lang="en-IN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IN" sz="20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470" y="2880507"/>
            <a:ext cx="63835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anose="020B0604020202020204" pitchFamily="34" charset="0"/>
              </a:rPr>
              <a:t>ER Diagram</a:t>
            </a:r>
            <a:endParaRPr lang="ko-KR" altLang="en-US" sz="4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187878" y="2687888"/>
            <a:ext cx="1539374" cy="1482224"/>
            <a:chOff x="3507038" y="2754563"/>
            <a:chExt cx="1539374" cy="1482224"/>
          </a:xfrm>
        </p:grpSpPr>
        <p:grpSp>
          <p:nvGrpSpPr>
            <p:cNvPr id="7" name="Group 6"/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Half Frame 2"/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Half Frame 5"/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ounded Rectangle 51"/>
            <p:cNvSpPr/>
            <p:nvPr/>
          </p:nvSpPr>
          <p:spPr>
            <a:xfrm rot="162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5500" y="167654"/>
            <a:ext cx="4685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ER-DIAGRAM</a:t>
            </a:r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7677" y="1192813"/>
            <a:ext cx="8396973" cy="549753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470" y="2880507"/>
            <a:ext cx="63835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anose="020B0604020202020204" pitchFamily="34" charset="0"/>
              </a:rPr>
              <a:t>Gantt Chart</a:t>
            </a:r>
            <a:endParaRPr lang="ko-KR" altLang="en-US" sz="4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187878" y="2687888"/>
            <a:ext cx="1539374" cy="1482224"/>
            <a:chOff x="3507038" y="2754563"/>
            <a:chExt cx="1539374" cy="1482224"/>
          </a:xfrm>
        </p:grpSpPr>
        <p:grpSp>
          <p:nvGrpSpPr>
            <p:cNvPr id="7" name="Group 6"/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Half Frame 2"/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Half Frame 5"/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ounded Rectangle 51"/>
            <p:cNvSpPr/>
            <p:nvPr/>
          </p:nvSpPr>
          <p:spPr>
            <a:xfrm rot="162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5431" y="167654"/>
            <a:ext cx="51860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GANTT CHART</a:t>
            </a:r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61085" y="1720215"/>
          <a:ext cx="10302875" cy="4478655"/>
        </p:xfrm>
        <a:graphic>
          <a:graphicData uri="http://schemas.openxmlformats.org/drawingml/2006/table">
            <a:tbl>
              <a:tblPr/>
              <a:tblGrid>
                <a:gridCol w="2806700"/>
                <a:gridCol w="1388110"/>
                <a:gridCol w="1486535"/>
                <a:gridCol w="1144905"/>
                <a:gridCol w="1183005"/>
                <a:gridCol w="1137285"/>
                <a:gridCol w="1156335"/>
              </a:tblGrid>
              <a:tr h="77216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Months</a:t>
                      </a:r>
                      <a:endParaRPr lang="en-IN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  <a:endParaRPr lang="en-IN" sz="2400" dirty="0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  <a:endParaRPr lang="en-IN" sz="2400" dirty="0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  <a:endParaRPr lang="en-IN" sz="2400" dirty="0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November- January</a:t>
                      </a:r>
                      <a:endParaRPr lang="en-IN" sz="2000" dirty="0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anuary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-March</a:t>
                      </a:r>
                      <a:endParaRPr lang="en-IN" sz="2000" dirty="0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ay</a:t>
                      </a:r>
                      <a:endParaRPr lang="en-IN" sz="2400" dirty="0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</a:tr>
              <a:tr h="61976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Proposal</a:t>
                      </a:r>
                      <a:endParaRPr lang="en-IN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API Study</a:t>
                      </a:r>
                      <a:endParaRPr lang="en-IN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</a:tr>
              <a:tr h="61976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 Design</a:t>
                      </a:r>
                      <a:endParaRPr lang="en-IN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</a:tr>
              <a:tr h="67437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Backend Development</a:t>
                      </a:r>
                      <a:endParaRPr lang="en-IN" dirty="0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</a:tr>
              <a:tr h="60833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Frontend Development</a:t>
                      </a:r>
                      <a:endParaRPr lang="en-IN" dirty="0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Testing and Bug Fixes</a:t>
                      </a:r>
                      <a:endParaRPr lang="en-IN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 dirty="0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8344" y="2539213"/>
            <a:ext cx="17902050" cy="75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470" y="2880507"/>
            <a:ext cx="63835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anose="020B0604020202020204" pitchFamily="34" charset="0"/>
              </a:rPr>
              <a:t>DFD’s</a:t>
            </a:r>
            <a:endParaRPr lang="ko-KR" altLang="en-US" sz="4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187878" y="2687888"/>
            <a:ext cx="1539374" cy="1482224"/>
            <a:chOff x="3507038" y="2754563"/>
            <a:chExt cx="1539374" cy="1482224"/>
          </a:xfrm>
        </p:grpSpPr>
        <p:grpSp>
          <p:nvGrpSpPr>
            <p:cNvPr id="7" name="Group 6"/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Half Frame 2"/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Half Frame 5"/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ounded Rectangle 51"/>
            <p:cNvSpPr/>
            <p:nvPr/>
          </p:nvSpPr>
          <p:spPr>
            <a:xfrm rot="162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4737" y="167654"/>
            <a:ext cx="4647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DFD</a:t>
            </a:r>
            <a:r>
              <a:rPr lang="en-US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LEVEL-0</a:t>
            </a:r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611" y="1442385"/>
            <a:ext cx="8520778" cy="48349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22"/>
          <p:cNvSpPr txBox="1"/>
          <p:nvPr/>
        </p:nvSpPr>
        <p:spPr>
          <a:xfrm>
            <a:off x="-1" y="660359"/>
            <a:ext cx="12192000" cy="7459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/>
              <a:t>Our Team</a:t>
            </a:r>
            <a:endParaRPr lang="ko-KR" altLang="en-US" sz="5400" dirty="0"/>
          </a:p>
        </p:txBody>
      </p:sp>
      <p:sp>
        <p:nvSpPr>
          <p:cNvPr id="40" name="Text Placeholder 20"/>
          <p:cNvSpPr txBox="1"/>
          <p:nvPr/>
        </p:nvSpPr>
        <p:spPr>
          <a:xfrm>
            <a:off x="1575680" y="1406317"/>
            <a:ext cx="9040638" cy="20226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I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Satwik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 (CSE C- 1803210134)</a:t>
            </a:r>
            <a:endParaRPr lang="en-US" altLang="ko-K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2.  Vrinda Kohli (CSE C- 1803210183)</a:t>
            </a:r>
            <a:endParaRPr lang="en-US" altLang="ko-K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AutoNum type="arabicPeriod" startAt="3"/>
            </a:pP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Swapnil Gupta (CSE A- 1803210156</a:t>
            </a:r>
            <a:r>
              <a:rPr lang="en-US" sz="1800" b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)</a:t>
            </a:r>
            <a:endParaRPr lang="en-US" sz="1800" b="1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>
              <a:buAutoNum type="arabicPeriod" startAt="3"/>
            </a:pPr>
            <a:r>
              <a:rPr lang="en-US" altLang="ko-KR" sz="18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Dr. Mala Saraswat</a:t>
            </a:r>
            <a:endParaRPr lang="ko-KR" altLang="en-US" sz="1800" b="1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30" name="Picture 6" descr="Building Cartoon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3" t="14376" r="11681" b="17321"/>
          <a:stretch>
            <a:fillRect/>
          </a:stretch>
        </p:blipFill>
        <p:spPr bwMode="auto">
          <a:xfrm>
            <a:off x="1904999" y="3637170"/>
            <a:ext cx="8382001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4737" y="167654"/>
            <a:ext cx="4647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DFD</a:t>
            </a:r>
            <a:r>
              <a:rPr lang="en-US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LEVEL-1</a:t>
            </a:r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537" y="1090984"/>
            <a:ext cx="6981825" cy="554353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7510" y="167654"/>
            <a:ext cx="382188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DFD</a:t>
            </a:r>
            <a:r>
              <a:rPr 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LEVEL-2</a:t>
            </a:r>
            <a:endParaRPr lang="en-US" sz="4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1375" y="968325"/>
            <a:ext cx="6534150" cy="59373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470" y="2880507"/>
            <a:ext cx="63835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anose="020B0604020202020204" pitchFamily="34" charset="0"/>
              </a:rPr>
              <a:t>References</a:t>
            </a:r>
            <a:endParaRPr lang="ko-KR" altLang="en-US" sz="4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187878" y="2687888"/>
            <a:ext cx="1539374" cy="1482224"/>
            <a:chOff x="3507038" y="2754563"/>
            <a:chExt cx="1539374" cy="1482224"/>
          </a:xfrm>
        </p:grpSpPr>
        <p:grpSp>
          <p:nvGrpSpPr>
            <p:cNvPr id="7" name="Group 6"/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Half Frame 2"/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Half Frame 5"/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ounded Rectangle 51"/>
            <p:cNvSpPr/>
            <p:nvPr/>
          </p:nvSpPr>
          <p:spPr>
            <a:xfrm rot="162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3034" y="1484917"/>
            <a:ext cx="11374166" cy="5097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 indent="-190500" algn="just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tabLst>
                <a:tab pos="449580" algn="l"/>
                <a:tab pos="899160" algn="l"/>
                <a:tab pos="1348740" algn="l"/>
                <a:tab pos="1798320" algn="l"/>
                <a:tab pos="2247900" algn="l"/>
                <a:tab pos="2697480" algn="l"/>
                <a:tab pos="3147060" algn="l"/>
                <a:tab pos="3596640" algn="l"/>
                <a:tab pos="4046220" algn="l"/>
                <a:tab pos="4495800" algn="l"/>
                <a:tab pos="4945380" algn="l"/>
                <a:tab pos="5394960" algn="l"/>
                <a:tab pos="584454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[1] Jena, P.K., 2020. Online learning during lockdown period for covid-19 in India. International Journal of Multidisciplinary Educational Research (IJMER), 9.</a:t>
            </a:r>
            <a:endParaRPr lang="en-IN" sz="1800" dirty="0"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190500" indent="-190500" algn="just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tabLst>
                <a:tab pos="449580" algn="l"/>
                <a:tab pos="899160" algn="l"/>
                <a:tab pos="1348740" algn="l"/>
                <a:tab pos="1798320" algn="l"/>
                <a:tab pos="2247900" algn="l"/>
                <a:tab pos="2697480" algn="l"/>
                <a:tab pos="3147060" algn="l"/>
                <a:tab pos="3596640" algn="l"/>
                <a:tab pos="4046220" algn="l"/>
                <a:tab pos="4495800" algn="l"/>
                <a:tab pos="4945380" algn="l"/>
                <a:tab pos="5394960" algn="l"/>
                <a:tab pos="584454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[2] 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Ambhore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, S.,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Walke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, P.,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Ghundgrudkar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, R., Alone, A. and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Khedkar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, A., </a:t>
            </a:r>
            <a:endParaRPr lang="en-IN" sz="1800" dirty="0"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       Automatic     Timetable   Generator.</a:t>
            </a:r>
            <a:endParaRPr lang="en-IN" sz="1800" dirty="0"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algn="just"/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[3] Abhinaya, V., </a:t>
            </a:r>
            <a:r>
              <a:rPr lang="en-US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Sahithi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K. and </a:t>
            </a:r>
            <a:r>
              <a:rPr lang="en-US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Akaanksha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K., 2019. Online Application of Automatic </a:t>
            </a:r>
            <a:endParaRPr lang="en-IN" sz="1800" dirty="0">
              <a:effectLst/>
              <a:latin typeface="Times New Roman" panose="02020603050405020304" pitchFamily="18" charset="0"/>
              <a:ea typeface="Arial Unicode MS"/>
            </a:endParaRPr>
          </a:p>
          <a:p>
            <a:pPr algn="just"/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Time-Table Generator. </a:t>
            </a:r>
            <a:r>
              <a:rPr lang="en-US" sz="18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International Research Journal of Engineering and Technology </a:t>
            </a:r>
            <a:endParaRPr lang="en-IN" sz="1800" dirty="0">
              <a:effectLst/>
              <a:latin typeface="Times New Roman" panose="02020603050405020304" pitchFamily="18" charset="0"/>
              <a:ea typeface="Arial Unicode MS"/>
            </a:endParaRPr>
          </a:p>
          <a:p>
            <a:pPr algn="just"/>
            <a:r>
              <a:rPr lang="en-US" sz="18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(IRJET)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 </a:t>
            </a:r>
            <a:r>
              <a:rPr lang="en-US" sz="18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6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(02).</a:t>
            </a:r>
            <a:endParaRPr lang="en-IN" sz="1800" dirty="0">
              <a:effectLst/>
              <a:latin typeface="Times New Roman" panose="02020603050405020304" pitchFamily="18" charset="0"/>
              <a:ea typeface="Arial Unicode MS"/>
            </a:endParaRPr>
          </a:p>
          <a:p>
            <a:pPr marL="190500" indent="-190500" algn="just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tabLst>
                <a:tab pos="449580" algn="l"/>
                <a:tab pos="899160" algn="l"/>
                <a:tab pos="1348740" algn="l"/>
                <a:tab pos="1798320" algn="l"/>
                <a:tab pos="2247900" algn="l"/>
                <a:tab pos="2697480" algn="l"/>
                <a:tab pos="3147060" algn="l"/>
                <a:tab pos="3596640" algn="l"/>
                <a:tab pos="4046220" algn="l"/>
                <a:tab pos="4495800" algn="l"/>
                <a:tab pos="4945380" algn="l"/>
                <a:tab pos="5394960" algn="l"/>
                <a:tab pos="584454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 [4]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Qiu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, R., 2020. Udemy: Blended and e-Learning for Transforming Teaching and Learning. In Anticipating and Preparing for Emerging Skills and Jobs (pp. 215-220). Springer, Singapore.</a:t>
            </a:r>
            <a:endParaRPr lang="en-IN" sz="1800" dirty="0"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190500" indent="-190500" algn="just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tabLst>
                <a:tab pos="449580" algn="l"/>
                <a:tab pos="899160" algn="l"/>
                <a:tab pos="1348740" algn="l"/>
                <a:tab pos="1798320" algn="l"/>
                <a:tab pos="2247900" algn="l"/>
                <a:tab pos="2697480" algn="l"/>
                <a:tab pos="3147060" algn="l"/>
                <a:tab pos="3596640" algn="l"/>
                <a:tab pos="4046220" algn="l"/>
                <a:tab pos="4495800" algn="l"/>
                <a:tab pos="4945380" algn="l"/>
                <a:tab pos="5394960" algn="l"/>
                <a:tab pos="584454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[5]	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Muthuprasad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, T.,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Aiswarya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, S., Aditya, K.S. and Jha, G.K., 2021. Students’ perception and preference for online education in India during COVID-19 pandemic. Social Sciences &amp; Humanities Open, 3(1), p.100101.</a:t>
            </a:r>
            <a:endParaRPr lang="en-IN" sz="1800" dirty="0"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190500" indent="-190500" algn="just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tabLst>
                <a:tab pos="449580" algn="l"/>
                <a:tab pos="899160" algn="l"/>
                <a:tab pos="1348740" algn="l"/>
                <a:tab pos="1798320" algn="l"/>
                <a:tab pos="2247900" algn="l"/>
                <a:tab pos="2697480" algn="l"/>
                <a:tab pos="3147060" algn="l"/>
                <a:tab pos="3596640" algn="l"/>
                <a:tab pos="4046220" algn="l"/>
                <a:tab pos="4495800" algn="l"/>
                <a:tab pos="4945380" algn="l"/>
                <a:tab pos="5394960" algn="l"/>
                <a:tab pos="584454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[6]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Hnatkowska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, B. and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Cebinka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, M., 2021. Activity Diagram Generation Based on Use-Case Textual Specification. Computing and Informatics, 40(4), pp.772-795.</a:t>
            </a:r>
            <a:endParaRPr lang="en-IN" sz="1800" dirty="0"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342900" lvl="0" indent="-342900" algn="just" fontAlgn="base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IN" sz="2800" u="none" strike="noStrike" kern="0" spc="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10088" y="167654"/>
            <a:ext cx="4916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REFERENCES</a:t>
            </a:r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4031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5" dirty="0">
                <a:solidFill>
                  <a:schemeClr val="bg1"/>
                </a:solidFill>
                <a:cs typeface="Arial" panose="020B0604020202020204" pitchFamily="34" charset="0"/>
              </a:rPr>
              <a:t>Thank You</a:t>
            </a:r>
            <a:r>
              <a:rPr lang="en-IN" sz="60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en-IN" sz="60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ko-KR" altLang="en-US" sz="5865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29738" y="716481"/>
            <a:ext cx="7803176" cy="4876117"/>
            <a:chOff x="2229738" y="716481"/>
            <a:chExt cx="7803176" cy="4876117"/>
          </a:xfrm>
        </p:grpSpPr>
        <p:sp>
          <p:nvSpPr>
            <p:cNvPr id="13" name="Freeform: Shape 12"/>
            <p:cNvSpPr/>
            <p:nvPr/>
          </p:nvSpPr>
          <p:spPr>
            <a:xfrm rot="10800000">
              <a:off x="3609975" y="3756839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229738" y="716481"/>
              <a:ext cx="7803176" cy="4876117"/>
              <a:chOff x="2229738" y="716481"/>
              <a:chExt cx="7803176" cy="4876117"/>
            </a:xfrm>
          </p:grpSpPr>
          <p:sp>
            <p:nvSpPr>
              <p:cNvPr id="15" name="Freeform: Shape 14"/>
              <p:cNvSpPr/>
              <p:nvPr/>
            </p:nvSpPr>
            <p:spPr>
              <a:xfrm>
                <a:off x="3609975" y="1232742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 rot="2735247">
                <a:off x="8529637" y="490381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rot="2735247">
                <a:off x="3452813" y="4544899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2735247">
                <a:off x="9257907" y="46249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 rot="2735247">
                <a:off x="2899970" y="4817591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470" y="2880507"/>
            <a:ext cx="63835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anose="020B0604020202020204" pitchFamily="34" charset="0"/>
              </a:rPr>
              <a:t>Problem Explained</a:t>
            </a:r>
            <a:endParaRPr lang="ko-KR" altLang="en-US" sz="4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187878" y="2687888"/>
            <a:ext cx="1539374" cy="1482224"/>
            <a:chOff x="3507038" y="2754563"/>
            <a:chExt cx="1539374" cy="1482224"/>
          </a:xfrm>
        </p:grpSpPr>
        <p:grpSp>
          <p:nvGrpSpPr>
            <p:cNvPr id="7" name="Group 6"/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Half Frame 2"/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Half Frame 5"/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ounded Rectangle 51"/>
            <p:cNvSpPr/>
            <p:nvPr/>
          </p:nvSpPr>
          <p:spPr>
            <a:xfrm rot="162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3020" y="1803047"/>
            <a:ext cx="106259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Arial Unicode MS"/>
              </a:rPr>
              <a:t>In this competitive word where everyone is preparing for any sort of exams the students need proper guidance and motivation how to study.</a:t>
            </a:r>
            <a:endParaRPr lang="en-US" sz="2000" dirty="0">
              <a:effectLst/>
              <a:latin typeface="Times New Roman" panose="02020603050405020304" pitchFamily="18" charset="0"/>
              <a:ea typeface="Arial Unicode MS"/>
            </a:endParaRP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OUR MOTIVATION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: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Unicode MS"/>
              </a:rPr>
              <a:t>since we are students, we ourselves have been at a helpless place when we have to study weeks before out exams f</a:t>
            </a:r>
            <a:r>
              <a:rPr lang="en-US" sz="2000" dirty="0">
                <a:latin typeface="Times New Roman" panose="02020603050405020304" pitchFamily="18" charset="0"/>
                <a:ea typeface="Arial Unicode MS"/>
              </a:rPr>
              <a:t>or finding exam material as well as dealing with exam anxiety.</a:t>
            </a:r>
            <a:endParaRPr lang="en-US" sz="2000" dirty="0">
              <a:latin typeface="Times New Roman" panose="02020603050405020304" pitchFamily="18" charset="0"/>
              <a:ea typeface="Arial Unicode MS"/>
            </a:endParaRP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PROJECT OBJECTIVE: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000" u="none" strike="noStrike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The objective of this project is to help students appearing for different exams by providing them proper resources and mentors under one platform.</a:t>
            </a:r>
            <a:endParaRPr lang="en-IN" sz="2000" u="none" strike="noStrike" kern="0" spc="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SCOPE OF PROJECT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is for students preparing for class 10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12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board exams. It can a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lso be accessed by schools and colleges as a source of their curriculum.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05588" y="203165"/>
            <a:ext cx="52245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THE PROBLEM</a:t>
            </a:r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470" y="2880507"/>
            <a:ext cx="63835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anose="020B0604020202020204" pitchFamily="34" charset="0"/>
              </a:rPr>
              <a:t>Proposed Method</a:t>
            </a:r>
            <a:endParaRPr lang="ko-KR" altLang="en-US" sz="4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187878" y="2687888"/>
            <a:ext cx="1539374" cy="1482224"/>
            <a:chOff x="3507038" y="2754563"/>
            <a:chExt cx="1539374" cy="1482224"/>
          </a:xfrm>
        </p:grpSpPr>
        <p:grpSp>
          <p:nvGrpSpPr>
            <p:cNvPr id="7" name="Group 6"/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Half Frame 2"/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Half Frame 5"/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ounded Rectangle 51"/>
            <p:cNvSpPr/>
            <p:nvPr/>
          </p:nvSpPr>
          <p:spPr>
            <a:xfrm rot="162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3984" y="1751617"/>
            <a:ext cx="11374166" cy="4811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fontAlgn="base">
              <a:spcBef>
                <a:spcPts val="500"/>
              </a:spcBef>
              <a:spcAft>
                <a:spcPts val="500"/>
              </a:spcAft>
            </a:pPr>
            <a:r>
              <a:rPr lang="en-US" sz="2000" b="1" u="none" strike="noStrike" kern="0" spc="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Step 1) </a:t>
            </a:r>
            <a:r>
              <a:rPr lang="en-US" sz="2000" u="none" strike="noStrike" kern="0" spc="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Developing a system design for the website.</a:t>
            </a:r>
            <a:endParaRPr lang="en-US" sz="2000" u="none" strike="noStrike" kern="0" spc="0" dirty="0">
              <a:solidFill>
                <a:srgbClr val="222222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spcBef>
                <a:spcPts val="500"/>
              </a:spcBef>
              <a:spcAft>
                <a:spcPts val="500"/>
              </a:spcAft>
              <a:buFont typeface="+mj-lt"/>
              <a:buAutoNum type="arabicParenR"/>
            </a:pPr>
            <a:endParaRPr lang="en-IN" sz="2000" u="none" strike="noStrike" kern="0" spc="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fontAlgn="base">
              <a:spcBef>
                <a:spcPts val="500"/>
              </a:spcBef>
              <a:spcAft>
                <a:spcPts val="500"/>
              </a:spcAft>
            </a:pPr>
            <a:r>
              <a:rPr lang="en-US" sz="2000" b="1" u="none" strike="noStrike" kern="0" spc="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Step 2) </a:t>
            </a:r>
            <a:r>
              <a:rPr lang="en-US" sz="2000" u="none" strike="noStrike" kern="0" spc="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The website will include generating automatic timetable, providing study material and contacting a teacher incase of any queries.</a:t>
            </a:r>
            <a:endParaRPr lang="en-US" sz="2000" u="none" strike="noStrike" kern="0" spc="0" dirty="0">
              <a:solidFill>
                <a:srgbClr val="222222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spcBef>
                <a:spcPts val="500"/>
              </a:spcBef>
              <a:spcAft>
                <a:spcPts val="500"/>
              </a:spcAft>
              <a:buFont typeface="+mj-lt"/>
              <a:buAutoNum type="arabicParenR"/>
            </a:pPr>
            <a:endParaRPr lang="en-IN" sz="2000" u="none" strike="noStrike" kern="0" spc="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fontAlgn="base">
              <a:spcBef>
                <a:spcPts val="500"/>
              </a:spcBef>
              <a:spcAft>
                <a:spcPts val="500"/>
              </a:spcAft>
            </a:pPr>
            <a:r>
              <a:rPr lang="en-US" sz="2000" b="1" u="none" strike="noStrike" kern="0" spc="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Step 3) </a:t>
            </a:r>
            <a:r>
              <a:rPr lang="en-US" sz="2000" u="none" strike="noStrike" kern="0" spc="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Connecting the whole website to a database so that we can have a record of </a:t>
            </a:r>
            <a:r>
              <a:rPr lang="en-US" sz="2000" kern="0" dirty="0">
                <a:solidFill>
                  <a:srgbClr val="222222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all the students who register.</a:t>
            </a:r>
            <a:endParaRPr lang="en-US" sz="2000" kern="0" dirty="0">
              <a:solidFill>
                <a:srgbClr val="222222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fontAlgn="base">
              <a:spcBef>
                <a:spcPts val="500"/>
              </a:spcBef>
              <a:spcAft>
                <a:spcPts val="500"/>
              </a:spcAft>
            </a:pPr>
            <a:endParaRPr lang="en-US" sz="2000" u="none" strike="noStrike" kern="0" spc="0" dirty="0">
              <a:solidFill>
                <a:srgbClr val="222222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fontAlgn="base">
              <a:spcBef>
                <a:spcPts val="500"/>
              </a:spcBef>
              <a:spcAft>
                <a:spcPts val="500"/>
              </a:spcAft>
            </a:pPr>
            <a:r>
              <a:rPr lang="en-US" sz="2000" b="1" kern="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Step 4) </a:t>
            </a:r>
            <a:r>
              <a:rPr lang="en-US" sz="2000" u="none" strike="noStrike" kern="0" spc="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Connecting the site to sockets IO that students can communicate with each other (discussion forum).</a:t>
            </a:r>
            <a:endParaRPr lang="en-US" sz="2000" u="none" strike="noStrike" kern="0" spc="0" dirty="0">
              <a:solidFill>
                <a:srgbClr val="222222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fontAlgn="base">
              <a:spcBef>
                <a:spcPts val="500"/>
              </a:spcBef>
              <a:spcAft>
                <a:spcPts val="500"/>
              </a:spcAft>
            </a:pPr>
            <a:endParaRPr lang="en-US" sz="2000" kern="0" dirty="0">
              <a:solidFill>
                <a:srgbClr val="222222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fontAlgn="base">
              <a:spcBef>
                <a:spcPts val="500"/>
              </a:spcBef>
              <a:spcAft>
                <a:spcPts val="500"/>
              </a:spcAft>
            </a:pPr>
            <a:r>
              <a:rPr lang="en-US" sz="2000" b="1" u="none" strike="noStrike" kern="0" spc="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Step 5) </a:t>
            </a:r>
            <a:r>
              <a:rPr lang="en-US" sz="2000" u="none" strike="noStrike" kern="0" spc="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Future perspective analyzing our dataset and applying machine learning algorithms to predict or get output</a:t>
            </a:r>
            <a:endParaRPr lang="en-IN" sz="2000" u="none" strike="noStrike" kern="0" spc="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00115" y="167654"/>
            <a:ext cx="87366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PROPOSED METHO</a:t>
            </a:r>
            <a:r>
              <a:rPr lang="en-US" sz="48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DOLOGY</a:t>
            </a:r>
            <a:endParaRPr lang="en-US" sz="4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470" y="2880507"/>
            <a:ext cx="63835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anose="020B0604020202020204" pitchFamily="34" charset="0"/>
              </a:rPr>
              <a:t>Literature Survey</a:t>
            </a:r>
            <a:endParaRPr lang="ko-KR" altLang="en-US" sz="4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187878" y="2687888"/>
            <a:ext cx="1539374" cy="1482224"/>
            <a:chOff x="3507038" y="2754563"/>
            <a:chExt cx="1539374" cy="1482224"/>
          </a:xfrm>
        </p:grpSpPr>
        <p:grpSp>
          <p:nvGrpSpPr>
            <p:cNvPr id="7" name="Group 6"/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Half Frame 2"/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Half Frame 5"/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ounded Rectangle 51"/>
            <p:cNvSpPr/>
            <p:nvPr/>
          </p:nvSpPr>
          <p:spPr>
            <a:xfrm rot="162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3020" y="1469672"/>
            <a:ext cx="10625959" cy="4562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</a:t>
            </a:r>
            <a:endParaRPr lang="en-US" sz="2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Websites like </a:t>
            </a:r>
            <a:r>
              <a:rPr lang="en-US" sz="2400" b="1" dirty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Udemy, Coursera, </a:t>
            </a:r>
            <a:r>
              <a:rPr lang="en-US" sz="2400" b="1" dirty="0" err="1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etc</a:t>
            </a:r>
            <a:r>
              <a:rPr lang="en-US" sz="2400" b="1" dirty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are there which provide you with courses and certification but our perspective is broader one. </a:t>
            </a:r>
            <a:endParaRPr lang="en-US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Websites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like </a:t>
            </a:r>
            <a:r>
              <a:rPr lang="en-US" sz="2400" b="1" dirty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Two Waits, Brainly, </a:t>
            </a:r>
            <a:r>
              <a:rPr lang="en-US" sz="2400" b="1" dirty="0" err="1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etc</a:t>
            </a:r>
            <a:r>
              <a:rPr lang="en-US" sz="2400" b="1" dirty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provide with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just study material and questions answers.</a:t>
            </a:r>
            <a:endParaRPr lang="en-US" sz="2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But we are focusing not only on study material but also </a:t>
            </a:r>
            <a:r>
              <a:rPr lang="en-US" sz="2400" b="1" dirty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automatic time table generation, online faculties and test series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which make our work unique.</a:t>
            </a:r>
            <a:endParaRPr lang="en-US" sz="2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IN" sz="2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44923" y="364388"/>
            <a:ext cx="75458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LITERATURE SURVEY</a:t>
            </a:r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4923" y="203165"/>
            <a:ext cx="75458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LITERATURE SURVEY</a:t>
            </a:r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238" y="1394013"/>
            <a:ext cx="10073523" cy="50167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BSTRAC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A5A5A5"/>
      </a:accent2>
      <a:accent3>
        <a:srgbClr val="595959"/>
      </a:accent3>
      <a:accent4>
        <a:srgbClr val="568AD3"/>
      </a:accent4>
      <a:accent5>
        <a:srgbClr val="A5A5A5"/>
      </a:accent5>
      <a:accent6>
        <a:srgbClr val="595959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3842</Words>
  <Application>WPS Presentation</Application>
  <PresentationFormat>Widescreen</PresentationFormat>
  <Paragraphs>219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SimSun</vt:lpstr>
      <vt:lpstr>Wingdings</vt:lpstr>
      <vt:lpstr>Times New Roman</vt:lpstr>
      <vt:lpstr>Arial Unicode MS</vt:lpstr>
      <vt:lpstr>Calibri</vt:lpstr>
      <vt:lpstr>Microsoft YaHei</vt:lpstr>
      <vt:lpstr>Arial Unicode MS</vt:lpstr>
      <vt:lpstr>Helvetica Neue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Satwik_Saxena</cp:lastModifiedBy>
  <cp:revision>167</cp:revision>
  <dcterms:created xsi:type="dcterms:W3CDTF">2018-04-24T17:14:00Z</dcterms:created>
  <dcterms:modified xsi:type="dcterms:W3CDTF">2022-04-20T12:21:53Z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753C37397F584DAC840F71D4DF18C96F</vt:lpwstr>
  </property>
  <property fmtid="{D5CDD505-2E9C-101B-9397-08002B2CF9AE}" pid="3" name="KSOProductBuildVer">
    <vt:lpwstr>1033-11.2.0.11074</vt:lpwstr>
  </property>
</Properties>
</file>