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Montserrat"/>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1175d1262c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1175d1262c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1175d1262c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1175d1262c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175d1262c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175d1262c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175d1262c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175d1262c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175d1262c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175d1262c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huggingface.co/datasets/ethos" TargetMode="External"/><Relationship Id="rId4" Type="http://schemas.openxmlformats.org/officeDocument/2006/relationships/hyperlink" Target="https://github.com/zeeraktalat/hatespeech" TargetMode="External"/><Relationship Id="rId5" Type="http://schemas.openxmlformats.org/officeDocument/2006/relationships/hyperlink" Target="https://www.kaggle.com/c/jigsaw-toxic-comment-classification-challenge/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title"/>
          </p:nvPr>
        </p:nvSpPr>
        <p:spPr>
          <a:xfrm>
            <a:off x="265500" y="0"/>
            <a:ext cx="4045200" cy="3695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Montserrat"/>
                <a:ea typeface="Montserrat"/>
                <a:cs typeface="Montserrat"/>
                <a:sym typeface="Montserrat"/>
              </a:rPr>
              <a:t>MULTI-LABEL HATE SPEECH DETECTION</a:t>
            </a:r>
            <a:endParaRPr>
              <a:latin typeface="Montserrat"/>
              <a:ea typeface="Montserrat"/>
              <a:cs typeface="Montserrat"/>
              <a:sym typeface="Montserrat"/>
            </a:endParaRPr>
          </a:p>
        </p:txBody>
      </p:sp>
      <p:sp>
        <p:nvSpPr>
          <p:cNvPr id="68" name="Google Shape;68;p1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Team :</a:t>
            </a:r>
            <a:endParaRPr/>
          </a:p>
          <a:p>
            <a:pPr indent="0" lvl="0" marL="0" rtl="0" algn="l">
              <a:spcBef>
                <a:spcPts val="1200"/>
              </a:spcBef>
              <a:spcAft>
                <a:spcPts val="0"/>
              </a:spcAft>
              <a:buNone/>
            </a:pPr>
            <a:r>
              <a:rPr lang="en"/>
              <a:t>	K.V.S Bharadwaj</a:t>
            </a:r>
            <a:endParaRPr/>
          </a:p>
          <a:p>
            <a:pPr indent="0" lvl="0" marL="0" rtl="0" algn="l">
              <a:spcBef>
                <a:spcPts val="1200"/>
              </a:spcBef>
              <a:spcAft>
                <a:spcPts val="0"/>
              </a:spcAft>
              <a:buNone/>
            </a:pPr>
            <a:r>
              <a:rPr lang="en"/>
              <a:t>	P. Satwik</a:t>
            </a:r>
            <a:endParaRPr/>
          </a:p>
          <a:p>
            <a:pPr indent="0" lvl="0" marL="0" rtl="0" algn="l">
              <a:spcBef>
                <a:spcPts val="1200"/>
              </a:spcBef>
              <a:spcAft>
                <a:spcPts val="0"/>
              </a:spcAft>
              <a:buNone/>
            </a:pPr>
            <a:r>
              <a:rPr lang="en"/>
              <a:t>	P. Rutwik</a:t>
            </a:r>
            <a:endParaRPr/>
          </a:p>
          <a:p>
            <a:pPr indent="0" lvl="0" marL="0" rtl="0" algn="l">
              <a:spcBef>
                <a:spcPts val="1200"/>
              </a:spcBef>
              <a:spcAft>
                <a:spcPts val="1200"/>
              </a:spcAft>
              <a:buNone/>
            </a:pPr>
            <a:r>
              <a:rPr lang="en"/>
              <a:t>	R. Dhatri Kiran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PROBLEM STATEMENT</a:t>
            </a:r>
            <a:endParaRPr>
              <a:latin typeface="Montserrat"/>
              <a:ea typeface="Montserrat"/>
              <a:cs typeface="Montserrat"/>
              <a:sym typeface="Montserrat"/>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3000">
                <a:solidFill>
                  <a:srgbClr val="000000"/>
                </a:solidFill>
                <a:latin typeface="Montserrat"/>
                <a:ea typeface="Montserrat"/>
                <a:cs typeface="Montserrat"/>
                <a:sym typeface="Montserrat"/>
              </a:rPr>
              <a:t>A Deep learning approach for Multi-label hate speech detection.</a:t>
            </a:r>
            <a:endParaRPr sz="3000">
              <a:solidFill>
                <a:srgbClr val="000000"/>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MOTIVATION</a:t>
            </a:r>
            <a:endParaRPr>
              <a:latin typeface="Montserrat"/>
              <a:ea typeface="Montserrat"/>
              <a:cs typeface="Montserrat"/>
              <a:sym typeface="Montserrat"/>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For ages, social media platforms such as Youtube, Facebook, Twitter etc. have been struggling with the problem related to hateful posts and comments. Mostly hate speech and derogatory remarks are given for personal satisfaction. It is fast, concise, and has the ability to reach millions. Mostly hate is given on the basis of gender, caste and race. </a:t>
            </a:r>
            <a:endParaRPr>
              <a:solidFill>
                <a:schemeClr val="dk2"/>
              </a:solidFill>
              <a:latin typeface="Montserrat"/>
              <a:ea typeface="Montserrat"/>
              <a:cs typeface="Montserrat"/>
              <a:sym typeface="Montserrat"/>
            </a:endParaRPr>
          </a:p>
          <a:p>
            <a:pPr indent="0" lvl="0" marL="0" rtl="0" algn="l">
              <a:spcBef>
                <a:spcPts val="1200"/>
              </a:spcBef>
              <a:spcAft>
                <a:spcPts val="1200"/>
              </a:spcAft>
              <a:buNone/>
            </a:pPr>
            <a:r>
              <a:rPr lang="en">
                <a:solidFill>
                  <a:schemeClr val="dk2"/>
                </a:solidFill>
                <a:latin typeface="Montserrat"/>
                <a:ea typeface="Montserrat"/>
                <a:cs typeface="Montserrat"/>
                <a:sym typeface="Montserrat"/>
              </a:rPr>
              <a:t>Therefore detection of such speech and removing very important to social media hygiene as it is the main source of communication nowadays. </a:t>
            </a:r>
            <a:endParaRPr>
              <a:solidFill>
                <a:schemeClr val="dk2"/>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Montserrat"/>
                <a:ea typeface="Montserrat"/>
                <a:cs typeface="Montserrat"/>
                <a:sym typeface="Montserrat"/>
              </a:rPr>
              <a:t>DATASET AVAILABILITY AND DESCRIPTION</a:t>
            </a:r>
            <a:endParaRPr>
              <a:latin typeface="Montserrat"/>
              <a:ea typeface="Montserrat"/>
              <a:cs typeface="Montserrat"/>
              <a:sym typeface="Montserrat"/>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77500" lnSpcReduction="20000"/>
          </a:bodyPr>
          <a:lstStyle/>
          <a:p>
            <a:pPr indent="-350673" lvl="0" marL="457200" rtl="0" algn="l">
              <a:spcBef>
                <a:spcPts val="0"/>
              </a:spcBef>
              <a:spcAft>
                <a:spcPts val="0"/>
              </a:spcAft>
              <a:buClr>
                <a:schemeClr val="dk2"/>
              </a:buClr>
              <a:buSzPct val="100000"/>
              <a:buFont typeface="Montserrat"/>
              <a:buChar char="❖"/>
            </a:pPr>
            <a:r>
              <a:rPr lang="en" sz="2480" u="sng">
                <a:solidFill>
                  <a:schemeClr val="hlink"/>
                </a:solidFill>
                <a:latin typeface="Montserrat"/>
                <a:ea typeface="Montserrat"/>
                <a:cs typeface="Montserrat"/>
                <a:sym typeface="Montserrat"/>
                <a:hlinkClick r:id="rId3"/>
              </a:rPr>
              <a:t>https://huggingface.co/datasets/ethos</a:t>
            </a:r>
            <a:endParaRPr sz="2480">
              <a:solidFill>
                <a:schemeClr val="dk2"/>
              </a:solidFill>
              <a:latin typeface="Montserrat"/>
              <a:ea typeface="Montserrat"/>
              <a:cs typeface="Montserrat"/>
              <a:sym typeface="Montserrat"/>
            </a:endParaRPr>
          </a:p>
          <a:p>
            <a:pPr indent="-350673" lvl="0" marL="457200" rtl="0" algn="l">
              <a:spcBef>
                <a:spcPts val="0"/>
              </a:spcBef>
              <a:spcAft>
                <a:spcPts val="0"/>
              </a:spcAft>
              <a:buClr>
                <a:schemeClr val="dk2"/>
              </a:buClr>
              <a:buSzPct val="100000"/>
              <a:buFont typeface="Montserrat"/>
              <a:buChar char="❖"/>
            </a:pPr>
            <a:r>
              <a:rPr lang="en" sz="2480" u="sng">
                <a:solidFill>
                  <a:schemeClr val="hlink"/>
                </a:solidFill>
                <a:latin typeface="Montserrat"/>
                <a:ea typeface="Montserrat"/>
                <a:cs typeface="Montserrat"/>
                <a:sym typeface="Montserrat"/>
                <a:hlinkClick r:id="rId4"/>
              </a:rPr>
              <a:t>https://github.com/zeeraktalat/hatespeech</a:t>
            </a:r>
            <a:endParaRPr sz="2480">
              <a:solidFill>
                <a:schemeClr val="dk2"/>
              </a:solidFill>
              <a:latin typeface="Montserrat"/>
              <a:ea typeface="Montserrat"/>
              <a:cs typeface="Montserrat"/>
              <a:sym typeface="Montserrat"/>
            </a:endParaRPr>
          </a:p>
          <a:p>
            <a:pPr indent="-350673" lvl="0" marL="457200" rtl="0" algn="l">
              <a:spcBef>
                <a:spcPts val="0"/>
              </a:spcBef>
              <a:spcAft>
                <a:spcPts val="0"/>
              </a:spcAft>
              <a:buClr>
                <a:schemeClr val="dk2"/>
              </a:buClr>
              <a:buSzPct val="100000"/>
              <a:buFont typeface="Montserrat"/>
              <a:buChar char="❖"/>
            </a:pPr>
            <a:r>
              <a:rPr lang="en" sz="2480">
                <a:solidFill>
                  <a:schemeClr val="dk2"/>
                </a:solidFill>
                <a:latin typeface="Montserrat"/>
                <a:ea typeface="Montserrat"/>
                <a:cs typeface="Montserrat"/>
                <a:sym typeface="Montserrat"/>
              </a:rPr>
              <a:t>Davidson Corpus</a:t>
            </a:r>
            <a:endParaRPr sz="2480">
              <a:solidFill>
                <a:schemeClr val="dk2"/>
              </a:solidFill>
              <a:latin typeface="Montserrat"/>
              <a:ea typeface="Montserrat"/>
              <a:cs typeface="Montserrat"/>
              <a:sym typeface="Montserrat"/>
            </a:endParaRPr>
          </a:p>
          <a:p>
            <a:pPr indent="-330988" lvl="1" marL="914400" rtl="0" algn="l">
              <a:spcBef>
                <a:spcPts val="0"/>
              </a:spcBef>
              <a:spcAft>
                <a:spcPts val="0"/>
              </a:spcAft>
              <a:buClr>
                <a:schemeClr val="dk2"/>
              </a:buClr>
              <a:buSzPct val="100000"/>
              <a:buFont typeface="Montserrat"/>
              <a:buChar char="➢"/>
            </a:pPr>
            <a:r>
              <a:rPr lang="en" sz="2080">
                <a:solidFill>
                  <a:schemeClr val="dk2"/>
                </a:solidFill>
                <a:latin typeface="Montserrat"/>
                <a:ea typeface="Montserrat"/>
                <a:cs typeface="Montserrat"/>
                <a:sym typeface="Montserrat"/>
              </a:rPr>
              <a:t>https://github.com/t-davidson/hate-speech-and-offensive-language</a:t>
            </a:r>
            <a:endParaRPr sz="2080">
              <a:solidFill>
                <a:schemeClr val="dk2"/>
              </a:solidFill>
              <a:latin typeface="Montserrat"/>
              <a:ea typeface="Montserrat"/>
              <a:cs typeface="Montserrat"/>
              <a:sym typeface="Montserrat"/>
            </a:endParaRPr>
          </a:p>
          <a:p>
            <a:pPr indent="-350673" lvl="0" marL="457200" rtl="0" algn="l">
              <a:spcBef>
                <a:spcPts val="0"/>
              </a:spcBef>
              <a:spcAft>
                <a:spcPts val="0"/>
              </a:spcAft>
              <a:buClr>
                <a:schemeClr val="dk2"/>
              </a:buClr>
              <a:buSzPct val="100000"/>
              <a:buFont typeface="Montserrat"/>
              <a:buChar char="❖"/>
            </a:pPr>
            <a:r>
              <a:rPr lang="en" sz="2480">
                <a:solidFill>
                  <a:schemeClr val="dk2"/>
                </a:solidFill>
                <a:latin typeface="Montserrat"/>
                <a:ea typeface="Montserrat"/>
                <a:cs typeface="Montserrat"/>
                <a:sym typeface="Montserrat"/>
              </a:rPr>
              <a:t>Kaggle Corpus</a:t>
            </a:r>
            <a:endParaRPr sz="2480">
              <a:solidFill>
                <a:schemeClr val="dk2"/>
              </a:solidFill>
              <a:latin typeface="Montserrat"/>
              <a:ea typeface="Montserrat"/>
              <a:cs typeface="Montserrat"/>
              <a:sym typeface="Montserrat"/>
            </a:endParaRPr>
          </a:p>
          <a:p>
            <a:pPr indent="-330988" lvl="1" marL="914400" rtl="0" algn="l">
              <a:spcBef>
                <a:spcPts val="0"/>
              </a:spcBef>
              <a:spcAft>
                <a:spcPts val="0"/>
              </a:spcAft>
              <a:buClr>
                <a:schemeClr val="dk2"/>
              </a:buClr>
              <a:buSzPct val="100000"/>
              <a:buFont typeface="Montserrat"/>
              <a:buChar char="➢"/>
            </a:pPr>
            <a:r>
              <a:rPr lang="en" sz="2080" u="sng">
                <a:solidFill>
                  <a:schemeClr val="hlink"/>
                </a:solidFill>
                <a:latin typeface="Montserrat"/>
                <a:ea typeface="Montserrat"/>
                <a:cs typeface="Montserrat"/>
                <a:sym typeface="Montserrat"/>
                <a:hlinkClick r:id="rId5"/>
              </a:rPr>
              <a:t>https://www.kaggle.com/c/jigsaw-toxic-comment-classification-challenge/data</a:t>
            </a:r>
            <a:endParaRPr sz="2080">
              <a:solidFill>
                <a:schemeClr val="dk2"/>
              </a:solidFill>
              <a:latin typeface="Montserrat"/>
              <a:ea typeface="Montserrat"/>
              <a:cs typeface="Montserrat"/>
              <a:sym typeface="Montserrat"/>
            </a:endParaRPr>
          </a:p>
          <a:p>
            <a:pPr indent="0" lvl="0" marL="0" rtl="0" algn="l">
              <a:spcBef>
                <a:spcPts val="1200"/>
              </a:spcBef>
              <a:spcAft>
                <a:spcPts val="0"/>
              </a:spcAft>
              <a:buNone/>
            </a:pPr>
            <a:r>
              <a:t/>
            </a:r>
            <a:endParaRPr>
              <a:solidFill>
                <a:schemeClr val="dk2"/>
              </a:solidFill>
              <a:latin typeface="Montserrat"/>
              <a:ea typeface="Montserrat"/>
              <a:cs typeface="Montserrat"/>
              <a:sym typeface="Montserrat"/>
            </a:endParaRPr>
          </a:p>
          <a:p>
            <a:pPr indent="0" lvl="0" marL="0" rtl="0" algn="l">
              <a:spcBef>
                <a:spcPts val="1200"/>
              </a:spcBef>
              <a:spcAft>
                <a:spcPts val="1200"/>
              </a:spcAft>
              <a:buNone/>
            </a:pPr>
            <a:r>
              <a:t/>
            </a:r>
            <a:endParaRPr>
              <a:solidFill>
                <a:schemeClr val="dk2"/>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PROPOSED SOLUTION</a:t>
            </a:r>
            <a:endParaRPr>
              <a:latin typeface="Montserrat"/>
              <a:ea typeface="Montserrat"/>
              <a:cs typeface="Montserrat"/>
              <a:sym typeface="Montserrat"/>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rgbClr val="000000"/>
              </a:buClr>
              <a:buSzPts val="2400"/>
              <a:buFont typeface="Montserrat"/>
              <a:buChar char="❖"/>
            </a:pPr>
            <a:r>
              <a:rPr lang="en" sz="2400">
                <a:solidFill>
                  <a:srgbClr val="000000"/>
                </a:solidFill>
                <a:latin typeface="Montserrat"/>
                <a:ea typeface="Montserrat"/>
                <a:cs typeface="Montserrat"/>
                <a:sym typeface="Montserrat"/>
              </a:rPr>
              <a:t>Data Preprocessing</a:t>
            </a:r>
            <a:endParaRPr sz="2400">
              <a:solidFill>
                <a:srgbClr val="000000"/>
              </a:solidFill>
              <a:latin typeface="Montserrat"/>
              <a:ea typeface="Montserrat"/>
              <a:cs typeface="Montserrat"/>
              <a:sym typeface="Montserrat"/>
            </a:endParaRPr>
          </a:p>
          <a:p>
            <a:pPr indent="-381000" lvl="0" marL="457200" rtl="0" algn="l">
              <a:spcBef>
                <a:spcPts val="0"/>
              </a:spcBef>
              <a:spcAft>
                <a:spcPts val="0"/>
              </a:spcAft>
              <a:buClr>
                <a:srgbClr val="000000"/>
              </a:buClr>
              <a:buSzPts val="2400"/>
              <a:buFont typeface="Montserrat"/>
              <a:buChar char="❖"/>
            </a:pPr>
            <a:r>
              <a:rPr lang="en" sz="2400">
                <a:solidFill>
                  <a:srgbClr val="000000"/>
                </a:solidFill>
                <a:latin typeface="Montserrat"/>
                <a:ea typeface="Montserrat"/>
                <a:cs typeface="Montserrat"/>
                <a:sym typeface="Montserrat"/>
              </a:rPr>
              <a:t>Using BERT or WORD2VEC or GLOVE</a:t>
            </a:r>
            <a:endParaRPr sz="2400">
              <a:solidFill>
                <a:srgbClr val="000000"/>
              </a:solidFill>
              <a:latin typeface="Montserrat"/>
              <a:ea typeface="Montserrat"/>
              <a:cs typeface="Montserrat"/>
              <a:sym typeface="Montserrat"/>
            </a:endParaRPr>
          </a:p>
          <a:p>
            <a:pPr indent="-381000" lvl="0" marL="457200" rtl="0" algn="l">
              <a:spcBef>
                <a:spcPts val="0"/>
              </a:spcBef>
              <a:spcAft>
                <a:spcPts val="0"/>
              </a:spcAft>
              <a:buClr>
                <a:srgbClr val="000000"/>
              </a:buClr>
              <a:buSzPts val="2400"/>
              <a:buFont typeface="Montserrat"/>
              <a:buChar char="❖"/>
            </a:pPr>
            <a:r>
              <a:rPr lang="en" sz="2400">
                <a:solidFill>
                  <a:srgbClr val="000000"/>
                </a:solidFill>
                <a:latin typeface="Montserrat"/>
                <a:ea typeface="Montserrat"/>
                <a:cs typeface="Montserrat"/>
                <a:sym typeface="Montserrat"/>
              </a:rPr>
              <a:t>Using Machine Learning Models(SVM)</a:t>
            </a:r>
            <a:endParaRPr sz="2400">
              <a:solidFill>
                <a:srgbClr val="000000"/>
              </a:solidFill>
              <a:latin typeface="Montserrat"/>
              <a:ea typeface="Montserrat"/>
              <a:cs typeface="Montserrat"/>
              <a:sym typeface="Montserrat"/>
            </a:endParaRPr>
          </a:p>
          <a:p>
            <a:pPr indent="-381000" lvl="0" marL="457200" rtl="0" algn="l">
              <a:spcBef>
                <a:spcPts val="0"/>
              </a:spcBef>
              <a:spcAft>
                <a:spcPts val="0"/>
              </a:spcAft>
              <a:buClr>
                <a:srgbClr val="000000"/>
              </a:buClr>
              <a:buSzPts val="2400"/>
              <a:buFont typeface="Montserrat"/>
              <a:buChar char="❖"/>
            </a:pPr>
            <a:r>
              <a:rPr lang="en" sz="2400">
                <a:solidFill>
                  <a:srgbClr val="000000"/>
                </a:solidFill>
                <a:latin typeface="Montserrat"/>
                <a:ea typeface="Montserrat"/>
                <a:cs typeface="Montserrat"/>
                <a:sym typeface="Montserrat"/>
              </a:rPr>
              <a:t>Using N - grams</a:t>
            </a:r>
            <a:endParaRPr sz="2400">
              <a:solidFill>
                <a:srgbClr val="000000"/>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6000">
                <a:latin typeface="Montserrat"/>
                <a:ea typeface="Montserrat"/>
                <a:cs typeface="Montserrat"/>
                <a:sym typeface="Montserrat"/>
              </a:rPr>
              <a:t>THANK YOU</a:t>
            </a:r>
            <a:endParaRPr b="1" sz="60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