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92" r:id="rId5"/>
    <p:sldId id="262" r:id="rId6"/>
    <p:sldId id="296" r:id="rId7"/>
    <p:sldId id="291" r:id="rId8"/>
    <p:sldId id="263" r:id="rId9"/>
    <p:sldId id="280" r:id="rId10"/>
    <p:sldId id="281" r:id="rId11"/>
    <p:sldId id="282" r:id="rId12"/>
    <p:sldId id="283" r:id="rId13"/>
    <p:sldId id="279" r:id="rId14"/>
    <p:sldId id="265"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94" r:id="rId28"/>
    <p:sldId id="295"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3" r:id="rId44"/>
    <p:sldId id="311" r:id="rId45"/>
    <p:sldId id="312" r:id="rId46"/>
    <p:sldId id="314"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F8CC471-B70D-4C75-B6C2-B23B2C7BBC34}" type="datetimeFigureOut">
              <a:rPr lang="en-IN" smtClean="0"/>
              <a:t>24-06-2021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9C43E1-AA19-48E5-9FFD-BD4F6F3EB350}" type="slidenum">
              <a:rPr lang="en-IN" smtClean="0"/>
              <a:t>‹#›</a:t>
            </a:fld>
            <a:endParaRPr lang="en-IN"/>
          </a:p>
        </p:txBody>
      </p:sp>
    </p:spTree>
    <p:extLst>
      <p:ext uri="{BB962C8B-B14F-4D97-AF65-F5344CB8AC3E}">
        <p14:creationId xmlns:p14="http://schemas.microsoft.com/office/powerpoint/2010/main" val="3490905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F8CC471-B70D-4C75-B6C2-B23B2C7BBC34}" type="datetimeFigureOut">
              <a:rPr lang="en-IN" smtClean="0"/>
              <a:t>24-06-2021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9C43E1-AA19-48E5-9FFD-BD4F6F3EB350}" type="slidenum">
              <a:rPr lang="en-IN" smtClean="0"/>
              <a:t>‹#›</a:t>
            </a:fld>
            <a:endParaRPr lang="en-IN"/>
          </a:p>
        </p:txBody>
      </p:sp>
    </p:spTree>
    <p:extLst>
      <p:ext uri="{BB962C8B-B14F-4D97-AF65-F5344CB8AC3E}">
        <p14:creationId xmlns:p14="http://schemas.microsoft.com/office/powerpoint/2010/main" val="1560513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F8CC471-B70D-4C75-B6C2-B23B2C7BBC34}" type="datetimeFigureOut">
              <a:rPr lang="en-IN" smtClean="0"/>
              <a:t>24-06-2021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9C43E1-AA19-48E5-9FFD-BD4F6F3EB350}" type="slidenum">
              <a:rPr lang="en-IN" smtClean="0"/>
              <a:t>‹#›</a:t>
            </a:fld>
            <a:endParaRPr lang="en-IN"/>
          </a:p>
        </p:txBody>
      </p:sp>
    </p:spTree>
    <p:extLst>
      <p:ext uri="{BB962C8B-B14F-4D97-AF65-F5344CB8AC3E}">
        <p14:creationId xmlns:p14="http://schemas.microsoft.com/office/powerpoint/2010/main" val="3409693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F8CC471-B70D-4C75-B6C2-B23B2C7BBC34}" type="datetimeFigureOut">
              <a:rPr lang="en-IN" smtClean="0"/>
              <a:t>24-06-2021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9C43E1-AA19-48E5-9FFD-BD4F6F3EB350}" type="slidenum">
              <a:rPr lang="en-IN" smtClean="0"/>
              <a:t>‹#›</a:t>
            </a:fld>
            <a:endParaRPr lang="en-IN"/>
          </a:p>
        </p:txBody>
      </p:sp>
    </p:spTree>
    <p:extLst>
      <p:ext uri="{BB962C8B-B14F-4D97-AF65-F5344CB8AC3E}">
        <p14:creationId xmlns:p14="http://schemas.microsoft.com/office/powerpoint/2010/main" val="664774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F8CC471-B70D-4C75-B6C2-B23B2C7BBC34}" type="datetimeFigureOut">
              <a:rPr lang="en-IN" smtClean="0"/>
              <a:t>24-06-2021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9C43E1-AA19-48E5-9FFD-BD4F6F3EB350}" type="slidenum">
              <a:rPr lang="en-IN" smtClean="0"/>
              <a:t>‹#›</a:t>
            </a:fld>
            <a:endParaRPr lang="en-IN"/>
          </a:p>
        </p:txBody>
      </p:sp>
    </p:spTree>
    <p:extLst>
      <p:ext uri="{BB962C8B-B14F-4D97-AF65-F5344CB8AC3E}">
        <p14:creationId xmlns:p14="http://schemas.microsoft.com/office/powerpoint/2010/main" val="3346231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F8CC471-B70D-4C75-B6C2-B23B2C7BBC34}" type="datetimeFigureOut">
              <a:rPr lang="en-IN" smtClean="0"/>
              <a:t>24-06-2021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9C43E1-AA19-48E5-9FFD-BD4F6F3EB350}" type="slidenum">
              <a:rPr lang="en-IN" smtClean="0"/>
              <a:t>‹#›</a:t>
            </a:fld>
            <a:endParaRPr lang="en-IN"/>
          </a:p>
        </p:txBody>
      </p:sp>
    </p:spTree>
    <p:extLst>
      <p:ext uri="{BB962C8B-B14F-4D97-AF65-F5344CB8AC3E}">
        <p14:creationId xmlns:p14="http://schemas.microsoft.com/office/powerpoint/2010/main" val="518499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F8CC471-B70D-4C75-B6C2-B23B2C7BBC34}" type="datetimeFigureOut">
              <a:rPr lang="en-IN" smtClean="0"/>
              <a:t>24-06-2021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9C43E1-AA19-48E5-9FFD-BD4F6F3EB350}" type="slidenum">
              <a:rPr lang="en-IN" smtClean="0"/>
              <a:t>‹#›</a:t>
            </a:fld>
            <a:endParaRPr lang="en-IN"/>
          </a:p>
        </p:txBody>
      </p:sp>
    </p:spTree>
    <p:extLst>
      <p:ext uri="{BB962C8B-B14F-4D97-AF65-F5344CB8AC3E}">
        <p14:creationId xmlns:p14="http://schemas.microsoft.com/office/powerpoint/2010/main" val="3879356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F8CC471-B70D-4C75-B6C2-B23B2C7BBC34}" type="datetimeFigureOut">
              <a:rPr lang="en-IN" smtClean="0"/>
              <a:t>24-06-2021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9C43E1-AA19-48E5-9FFD-BD4F6F3EB350}" type="slidenum">
              <a:rPr lang="en-IN" smtClean="0"/>
              <a:t>‹#›</a:t>
            </a:fld>
            <a:endParaRPr lang="en-IN"/>
          </a:p>
        </p:txBody>
      </p:sp>
    </p:spTree>
    <p:extLst>
      <p:ext uri="{BB962C8B-B14F-4D97-AF65-F5344CB8AC3E}">
        <p14:creationId xmlns:p14="http://schemas.microsoft.com/office/powerpoint/2010/main" val="484633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8CC471-B70D-4C75-B6C2-B23B2C7BBC34}" type="datetimeFigureOut">
              <a:rPr lang="en-IN" smtClean="0"/>
              <a:t>24-06-2021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9C43E1-AA19-48E5-9FFD-BD4F6F3EB350}" type="slidenum">
              <a:rPr lang="en-IN" smtClean="0"/>
              <a:t>‹#›</a:t>
            </a:fld>
            <a:endParaRPr lang="en-IN"/>
          </a:p>
        </p:txBody>
      </p:sp>
    </p:spTree>
    <p:extLst>
      <p:ext uri="{BB962C8B-B14F-4D97-AF65-F5344CB8AC3E}">
        <p14:creationId xmlns:p14="http://schemas.microsoft.com/office/powerpoint/2010/main" val="35559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F8CC471-B70D-4C75-B6C2-B23B2C7BBC34}" type="datetimeFigureOut">
              <a:rPr lang="en-IN" smtClean="0"/>
              <a:t>24-06-2021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9C43E1-AA19-48E5-9FFD-BD4F6F3EB350}" type="slidenum">
              <a:rPr lang="en-IN" smtClean="0"/>
              <a:t>‹#›</a:t>
            </a:fld>
            <a:endParaRPr lang="en-IN"/>
          </a:p>
        </p:txBody>
      </p:sp>
    </p:spTree>
    <p:extLst>
      <p:ext uri="{BB962C8B-B14F-4D97-AF65-F5344CB8AC3E}">
        <p14:creationId xmlns:p14="http://schemas.microsoft.com/office/powerpoint/2010/main" val="564807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F8CC471-B70D-4C75-B6C2-B23B2C7BBC34}" type="datetimeFigureOut">
              <a:rPr lang="en-IN" smtClean="0"/>
              <a:t>24-06-2021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9C43E1-AA19-48E5-9FFD-BD4F6F3EB350}" type="slidenum">
              <a:rPr lang="en-IN" smtClean="0"/>
              <a:t>‹#›</a:t>
            </a:fld>
            <a:endParaRPr lang="en-IN"/>
          </a:p>
        </p:txBody>
      </p:sp>
    </p:spTree>
    <p:extLst>
      <p:ext uri="{BB962C8B-B14F-4D97-AF65-F5344CB8AC3E}">
        <p14:creationId xmlns:p14="http://schemas.microsoft.com/office/powerpoint/2010/main" val="3125333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8CC471-B70D-4C75-B6C2-B23B2C7BBC34}" type="datetimeFigureOut">
              <a:rPr lang="en-IN" smtClean="0"/>
              <a:t>24-06-2021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9C43E1-AA19-48E5-9FFD-BD4F6F3EB350}" type="slidenum">
              <a:rPr lang="en-IN" smtClean="0"/>
              <a:t>‹#›</a:t>
            </a:fld>
            <a:endParaRPr lang="en-IN"/>
          </a:p>
        </p:txBody>
      </p:sp>
    </p:spTree>
    <p:extLst>
      <p:ext uri="{BB962C8B-B14F-4D97-AF65-F5344CB8AC3E}">
        <p14:creationId xmlns:p14="http://schemas.microsoft.com/office/powerpoint/2010/main" val="3820563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nvSpPr>
        <p:spPr>
          <a:xfrm>
            <a:off x="550817" y="4808651"/>
            <a:ext cx="11090365" cy="1014779"/>
          </a:xfrm>
          <a:prstGeom prst="rect">
            <a:avLst/>
          </a:prstGeom>
          <a:solidFill>
            <a:schemeClr val="bg1"/>
          </a:solidFill>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4000" b="1" dirty="0" smtClean="0">
                <a:solidFill>
                  <a:schemeClr val="tx2">
                    <a:lumMod val="60000"/>
                    <a:lumOff val="40000"/>
                  </a:schemeClr>
                </a:solidFill>
                <a:latin typeface="Times New Roman" pitchFamily="18" charset="0"/>
                <a:cs typeface="Times New Roman" pitchFamily="18" charset="0"/>
              </a:rPr>
              <a:t>SEMINAR TOPIC: </a:t>
            </a:r>
            <a:r>
              <a:rPr lang="en-US" sz="4000" b="1" dirty="0" smtClean="0">
                <a:solidFill>
                  <a:schemeClr val="tx1"/>
                </a:solidFill>
                <a:latin typeface="Times New Roman" pitchFamily="18" charset="0"/>
                <a:cs typeface="Times New Roman" pitchFamily="18" charset="0"/>
              </a:rPr>
              <a:t>ADVANCED HEARING AID </a:t>
            </a:r>
            <a:r>
              <a:rPr lang="ko-KR" altLang="en-US" sz="4000" b="1" dirty="0" smtClean="0">
                <a:solidFill>
                  <a:srgbClr val="FF0000"/>
                </a:solidFill>
                <a:latin typeface="Times New Roman" panose="02020603050405020304" pitchFamily="18" charset="0"/>
                <a:ea typeface="Calibri" panose="020F0502020204030204" charset="0"/>
                <a:cs typeface="Times New Roman" panose="02020603050405020304" pitchFamily="18" charset="0"/>
              </a:rPr>
              <a:t>DATE:</a:t>
            </a:r>
            <a:r>
              <a:rPr lang="en-US" altLang="ko-KR" sz="4000" b="1" dirty="0" smtClean="0">
                <a:solidFill>
                  <a:srgbClr val="FF0000"/>
                </a:solidFill>
                <a:latin typeface="Times New Roman" panose="02020603050405020304" pitchFamily="18" charset="0"/>
                <a:ea typeface="Calibri" panose="020F0502020204030204" charset="0"/>
                <a:cs typeface="Times New Roman" panose="02020603050405020304" pitchFamily="18" charset="0"/>
              </a:rPr>
              <a:t>19</a:t>
            </a:r>
            <a:r>
              <a:rPr lang="en-US" altLang="en-US" sz="4000" b="1" dirty="0" smtClean="0">
                <a:solidFill>
                  <a:srgbClr val="FF0000"/>
                </a:solidFill>
                <a:latin typeface="Times New Roman" panose="02020603050405020304" pitchFamily="18" charset="0"/>
                <a:ea typeface="Calibri" panose="020F0502020204030204" charset="0"/>
                <a:cs typeface="Times New Roman" panose="02020603050405020304" pitchFamily="18" charset="0"/>
              </a:rPr>
              <a:t>-06    </a:t>
            </a:r>
            <a:r>
              <a:rPr lang="ko-KR" altLang="en-US" sz="4000" b="1" dirty="0" smtClean="0">
                <a:solidFill>
                  <a:srgbClr val="FF0000"/>
                </a:solidFill>
                <a:latin typeface="Times New Roman" panose="02020603050405020304" pitchFamily="18" charset="0"/>
                <a:ea typeface="Calibri" panose="020F0502020204030204" charset="0"/>
                <a:cs typeface="Times New Roman" panose="02020603050405020304" pitchFamily="18" charset="0"/>
              </a:rPr>
              <a:t>-</a:t>
            </a:r>
            <a:r>
              <a:rPr lang="en-US" altLang="en-US" sz="4000" b="1" dirty="0">
                <a:solidFill>
                  <a:srgbClr val="FF0000"/>
                </a:solidFill>
                <a:latin typeface="Times New Roman" panose="02020603050405020304" pitchFamily="18" charset="0"/>
                <a:ea typeface="Calibri" panose="020F0502020204030204" charset="0"/>
                <a:cs typeface="Times New Roman" panose="02020603050405020304" pitchFamily="18" charset="0"/>
              </a:rPr>
              <a:t>2021</a:t>
            </a:r>
            <a:endParaRPr lang="zh-CN" altLang="en-US" sz="4000" b="1" dirty="0">
              <a:latin typeface="Times New Roman" panose="02020603050405020304" pitchFamily="18" charset="0"/>
              <a:cs typeface="Times New Roman" panose="02020603050405020304" pitchFamily="18" charset="0"/>
            </a:endParaRPr>
          </a:p>
          <a:p>
            <a:endParaRPr lang="en-IN" sz="4000" b="1" dirty="0">
              <a:solidFill>
                <a:schemeClr val="tx1"/>
              </a:solidFill>
              <a:latin typeface="Times New Roman" pitchFamily="18" charset="0"/>
              <a:cs typeface="Times New Roman" pitchFamily="18" charset="0"/>
            </a:endParaRPr>
          </a:p>
        </p:txBody>
      </p:sp>
      <p:pic>
        <p:nvPicPr>
          <p:cNvPr id="5" name="Picture 4" descr="C:\Users\Jayalakshmi\Desktop\ALIET LOGO.jpg"/>
          <p:cNvPicPr/>
          <p:nvPr/>
        </p:nvPicPr>
        <p:blipFill>
          <a:blip r:embed="rId2" cstate="print"/>
          <a:srcRect/>
          <a:stretch>
            <a:fillRect/>
          </a:stretch>
        </p:blipFill>
        <p:spPr bwMode="auto">
          <a:xfrm>
            <a:off x="4705809" y="1972491"/>
            <a:ext cx="2780382" cy="2575472"/>
          </a:xfrm>
          <a:prstGeom prst="rect">
            <a:avLst/>
          </a:prstGeom>
          <a:noFill/>
          <a:ln w="9525">
            <a:noFill/>
            <a:miter lim="800000"/>
            <a:headEnd/>
            <a:tailEnd/>
          </a:ln>
        </p:spPr>
      </p:pic>
      <p:sp>
        <p:nvSpPr>
          <p:cNvPr id="6" name="Title 5">
            <a:extLst>
              <a:ext uri="{FF2B5EF4-FFF2-40B4-BE49-F238E27FC236}">
                <a16:creationId xmlns:a16="http://schemas.microsoft.com/office/drawing/2014/main" id="{632C89E3-FD70-45F8-BE9C-BB6ECF693D8C}"/>
              </a:ext>
            </a:extLst>
          </p:cNvPr>
          <p:cNvSpPr>
            <a:spLocks noGrp="1"/>
          </p:cNvSpPr>
          <p:nvPr/>
        </p:nvSpPr>
        <p:spPr>
          <a:xfrm>
            <a:off x="1467724" y="577503"/>
            <a:ext cx="9108504" cy="83894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dirty="0" smtClean="0">
                <a:latin typeface="Times New Roman" panose="02020603050405020304" pitchFamily="18" charset="0"/>
                <a:cs typeface="Times New Roman" pitchFamily="18" charset="0"/>
              </a:rPr>
              <a:t>ANDHRA LOYOLA INSTITUTE OF ENGINEERING AND TECHNOLOGY</a:t>
            </a:r>
            <a:r>
              <a:rPr lang="en-IN" sz="4000" b="1" dirty="0" smtClean="0">
                <a:latin typeface="Times New Roman" panose="02020603050405020304" pitchFamily="18" charset="0"/>
                <a:cs typeface="Times New Roman" pitchFamily="18" charset="0"/>
              </a:rPr>
              <a:t/>
            </a:r>
            <a:br>
              <a:rPr lang="en-IN" sz="4000" b="1" dirty="0" smtClean="0">
                <a:latin typeface="Times New Roman" panose="02020603050405020304" pitchFamily="18" charset="0"/>
                <a:cs typeface="Times New Roman" pitchFamily="18" charset="0"/>
              </a:rPr>
            </a:br>
            <a:endParaRPr lang="en-US" sz="4000" b="1" dirty="0">
              <a:latin typeface="Times New Roman" panose="02020603050405020304" pitchFamily="18" charset="0"/>
              <a:cs typeface="Times New Roman" panose="02020603050405020304" pitchFamily="18" charset="0"/>
            </a:endParaRPr>
          </a:p>
        </p:txBody>
      </p:sp>
      <p:sp>
        <p:nvSpPr>
          <p:cNvPr id="7" name="TextBox 7">
            <a:extLst>
              <a:ext uri="{FF2B5EF4-FFF2-40B4-BE49-F238E27FC236}">
                <a16:creationId xmlns:a16="http://schemas.microsoft.com/office/drawing/2014/main" id="{25007CDF-628A-49DC-B46E-FEC6F5D7E54D}"/>
              </a:ext>
            </a:extLst>
          </p:cNvPr>
          <p:cNvSpPr txBox="1"/>
          <p:nvPr/>
        </p:nvSpPr>
        <p:spPr>
          <a:xfrm>
            <a:off x="8373290" y="5823430"/>
            <a:ext cx="3226525"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u="sng" dirty="0" smtClean="0">
                <a:latin typeface="Times New Roman" panose="02020603050405020304" pitchFamily="18" charset="0"/>
                <a:cs typeface="Times New Roman" panose="02020603050405020304" pitchFamily="18" charset="0"/>
              </a:rPr>
              <a:t>PRESENTED BY</a:t>
            </a:r>
            <a:r>
              <a:rPr lang="en-US" sz="2400" b="1"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KODALI SATWIK</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17HP1A04B3.</a:t>
            </a:r>
            <a:endParaRPr lang="en-US" dirty="0">
              <a:latin typeface="Times New Roman" panose="02020603050405020304" pitchFamily="18" charset="0"/>
              <a:cs typeface="Times New Roman" panose="02020603050405020304" pitchFamily="18" charset="0"/>
            </a:endParaRPr>
          </a:p>
        </p:txBody>
      </p:sp>
      <p:sp>
        <p:nvSpPr>
          <p:cNvPr id="8" name="TextBox 9">
            <a:extLst>
              <a:ext uri="{FF2B5EF4-FFF2-40B4-BE49-F238E27FC236}">
                <a16:creationId xmlns:a16="http://schemas.microsoft.com/office/drawing/2014/main" id="{0F384B3F-E4D9-47EA-9AF8-C81F394A8D8F}"/>
              </a:ext>
            </a:extLst>
          </p:cNvPr>
          <p:cNvSpPr txBox="1"/>
          <p:nvPr/>
        </p:nvSpPr>
        <p:spPr>
          <a:xfrm>
            <a:off x="1467724" y="1030130"/>
            <a:ext cx="9640387" cy="7571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latinLnBrk="1">
              <a:lnSpc>
                <a:spcPct val="90000"/>
              </a:lnSpc>
              <a:spcBef>
                <a:spcPts val="100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32720" algn="l"/>
              </a:tabLst>
            </a:pPr>
            <a:r>
              <a:rPr lang="ko-KR" altLang="en-US" sz="2400" b="1" dirty="0">
                <a:solidFill>
                  <a:srgbClr val="FF0000"/>
                </a:solidFill>
                <a:latin typeface="Times New Roman" panose="02020603050405020304" pitchFamily="18" charset="0"/>
                <a:ea typeface="Calibri" panose="020F0502020204030204" charset="0"/>
                <a:cs typeface="Times New Roman" panose="02020603050405020304" pitchFamily="18" charset="0"/>
              </a:rPr>
              <a:t>DEPARTMENT OF ELECTRONICS </a:t>
            </a:r>
            <a:r>
              <a:rPr lang="ko-KR" altLang="en-US" sz="2400" b="1" dirty="0" smtClean="0">
                <a:solidFill>
                  <a:srgbClr val="FF0000"/>
                </a:solidFill>
                <a:latin typeface="Times New Roman" panose="02020603050405020304" pitchFamily="18" charset="0"/>
                <a:ea typeface="Calibri" panose="020F0502020204030204" charset="0"/>
                <a:cs typeface="Times New Roman" panose="02020603050405020304" pitchFamily="18" charset="0"/>
              </a:rPr>
              <a:t>AN</a:t>
            </a:r>
            <a:r>
              <a:rPr lang="en-IN" altLang="ko-KR" sz="2400" b="1" dirty="0" smtClean="0">
                <a:solidFill>
                  <a:srgbClr val="FF0000"/>
                </a:solidFill>
                <a:latin typeface="Times New Roman" panose="02020603050405020304" pitchFamily="18" charset="0"/>
                <a:ea typeface="Calibri" panose="020F0502020204030204" charset="0"/>
                <a:cs typeface="Times New Roman" panose="02020603050405020304" pitchFamily="18" charset="0"/>
              </a:rPr>
              <a:t>D </a:t>
            </a:r>
            <a:r>
              <a:rPr lang="ko-KR" altLang="en-US" sz="2400" b="1" dirty="0" smtClean="0">
                <a:solidFill>
                  <a:srgbClr val="FF0000"/>
                </a:solidFill>
                <a:latin typeface="Times New Roman" panose="02020603050405020304" pitchFamily="18" charset="0"/>
                <a:ea typeface="Calibri" panose="020F0502020204030204" charset="0"/>
                <a:cs typeface="Times New Roman" panose="02020603050405020304" pitchFamily="18" charset="0"/>
              </a:rPr>
              <a:t>COMMUNICATION ENGINEERING</a:t>
            </a:r>
            <a:endParaRPr lang="ko-KR" altLang="en-US" sz="2400" dirty="0">
              <a:solidFill>
                <a:srgbClr val="FF0000"/>
              </a:solidFill>
              <a:latin typeface="Times New Roman" panose="02020603050405020304" pitchFamily="18" charset="0"/>
              <a:ea typeface="Calibri" panose="020F0502020204030204" charset="0"/>
              <a:cs typeface="Times New Roman" panose="02020603050405020304" pitchFamily="18" charset="0"/>
            </a:endParaRPr>
          </a:p>
        </p:txBody>
      </p:sp>
    </p:spTree>
    <p:extLst>
      <p:ext uri="{BB962C8B-B14F-4D97-AF65-F5344CB8AC3E}">
        <p14:creationId xmlns:p14="http://schemas.microsoft.com/office/powerpoint/2010/main" val="3051056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3953"/>
            <a:ext cx="11353800" cy="2304642"/>
          </a:xfrm>
        </p:spPr>
        <p:txBody>
          <a:bodyPr>
            <a:normAutofit/>
          </a:bodyPr>
          <a:lstStyle/>
          <a:p>
            <a:r>
              <a:rPr lang="en-IN" sz="4000" b="1" u="sng" dirty="0" smtClean="0">
                <a:latin typeface="Times New Roman" panose="02020603050405020304" pitchFamily="18" charset="0"/>
                <a:cs typeface="Times New Roman" panose="02020603050405020304" pitchFamily="18" charset="0"/>
              </a:rPr>
              <a:t>Amplifier:</a:t>
            </a:r>
            <a:endParaRPr lang="en-IN" sz="4000" b="1" u="sng"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0" y="1136469"/>
            <a:ext cx="11353800" cy="5040494"/>
          </a:xfrm>
        </p:spPr>
        <p:txBody>
          <a:bodyPr>
            <a:normAutofit/>
          </a:bodyPr>
          <a:lstStyle/>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It takes the electric signals received from the microphone and converts them into digital signals that can be manipulated.</a:t>
            </a:r>
          </a:p>
          <a:p>
            <a:r>
              <a:rPr lang="en-US" sz="2400" dirty="0">
                <a:latin typeface="Times New Roman" panose="02020603050405020304" pitchFamily="18" charset="0"/>
                <a:cs typeface="Times New Roman" panose="02020603050405020304" pitchFamily="18" charset="0"/>
              </a:rPr>
              <a:t>It's during this step that the sound, now a digital signal, is adjusted to the wearer's requirements, including how much the signal needs to be amplified to effectively accommodate the person's hearing loss. Any feedback or noise from wind is cancelled or reduced. This is also where any tinnitus masking features would be added.</a:t>
            </a:r>
          </a:p>
          <a:p>
            <a:r>
              <a:rPr lang="en-US" sz="2400" dirty="0">
                <a:latin typeface="Times New Roman" panose="02020603050405020304" pitchFamily="18" charset="0"/>
                <a:cs typeface="Times New Roman" panose="02020603050405020304" pitchFamily="18" charset="0"/>
              </a:rPr>
              <a:t>Once all of the </a:t>
            </a:r>
            <a:r>
              <a:rPr lang="en-US" sz="2400" dirty="0" err="1" smtClean="0">
                <a:latin typeface="Times New Roman" panose="02020603050405020304" pitchFamily="18" charset="0"/>
                <a:cs typeface="Times New Roman" panose="02020603050405020304" pitchFamily="18" charset="0"/>
              </a:rPr>
              <a:t>approapriate</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adjustments have been made to the digital signal, the processor then converts it back to an analog signal. It's here when the signal is sent to the third and final hearing aid component.</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29374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15107"/>
            <a:ext cx="11353800" cy="2405796"/>
          </a:xfrm>
        </p:spPr>
        <p:txBody>
          <a:bodyPr>
            <a:normAutofit/>
          </a:bodyPr>
          <a:lstStyle/>
          <a:p>
            <a:r>
              <a:rPr lang="en-IN" sz="4000" b="1" u="sng" dirty="0" smtClean="0">
                <a:latin typeface="Times New Roman" panose="02020603050405020304" pitchFamily="18" charset="0"/>
                <a:cs typeface="Times New Roman" panose="02020603050405020304" pitchFamily="18" charset="0"/>
              </a:rPr>
              <a:t>Battery:</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4503" y="1005840"/>
            <a:ext cx="11249297" cy="5594252"/>
          </a:xfrm>
        </p:spPr>
        <p:txBody>
          <a:bodyPr>
            <a:noAutofit/>
          </a:bodyPr>
          <a:lstStyle/>
          <a:p>
            <a:r>
              <a:rPr lang="en-US" sz="2400" dirty="0">
                <a:latin typeface="Times New Roman" panose="02020603050405020304" pitchFamily="18" charset="0"/>
                <a:cs typeface="Times New Roman" panose="02020603050405020304" pitchFamily="18" charset="0"/>
              </a:rPr>
              <a:t>While there are some instances that a hearing aid uses a rechargeable battery or a long-life disposable battery, the majority of modern hearing aids use one of five standard button </a:t>
            </a:r>
            <a:r>
              <a:rPr lang="en-US" sz="2400" dirty="0" smtClean="0">
                <a:latin typeface="Times New Roman" panose="02020603050405020304" pitchFamily="18" charset="0"/>
                <a:cs typeface="Times New Roman" panose="02020603050405020304" pitchFamily="18" charset="0"/>
              </a:rPr>
              <a:t>cell</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zinc–air batteries.</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Older hearing aids often used mercury battery cells, but these cells have become banned in most countries </a:t>
            </a:r>
            <a:r>
              <a:rPr lang="en-US" sz="2400" dirty="0" smtClean="0">
                <a:latin typeface="Times New Roman" panose="02020603050405020304" pitchFamily="18" charset="0"/>
                <a:cs typeface="Times New Roman" panose="02020603050405020304" pitchFamily="18" charset="0"/>
              </a:rPr>
              <a:t>today.</a:t>
            </a:r>
          </a:p>
          <a:p>
            <a:r>
              <a:rPr lang="en-US" sz="2400" dirty="0" smtClean="0">
                <a:latin typeface="Times New Roman" panose="02020603050405020304" pitchFamily="18" charset="0"/>
                <a:cs typeface="Times New Roman" panose="02020603050405020304" pitchFamily="18" charset="0"/>
              </a:rPr>
              <a:t>Modern </a:t>
            </a:r>
            <a:r>
              <a:rPr lang="en-US" sz="2400" dirty="0">
                <a:latin typeface="Times New Roman" panose="02020603050405020304" pitchFamily="18" charset="0"/>
                <a:cs typeface="Times New Roman" panose="02020603050405020304" pitchFamily="18" charset="0"/>
              </a:rPr>
              <a:t>hearing aid button cell types are typically referred to by their common number name or the color of their packaging.</a:t>
            </a:r>
          </a:p>
          <a:p>
            <a:r>
              <a:rPr lang="en-US" sz="2400" dirty="0">
                <a:latin typeface="Times New Roman" panose="02020603050405020304" pitchFamily="18" charset="0"/>
                <a:cs typeface="Times New Roman" panose="02020603050405020304" pitchFamily="18" charset="0"/>
              </a:rPr>
              <a:t>They are typically loaded into the hearing aid via a rotating battery door, with the flat side (case) as the positive terminal (cathode) and the rounded side as the negative terminal (anode).</a:t>
            </a:r>
          </a:p>
          <a:p>
            <a:r>
              <a:rPr lang="en-US" sz="2400" dirty="0">
                <a:latin typeface="Times New Roman" panose="02020603050405020304" pitchFamily="18" charset="0"/>
                <a:cs typeface="Times New Roman" panose="02020603050405020304" pitchFamily="18" charset="0"/>
              </a:rPr>
              <a:t>These batteries all operate from 1.35 to 1.45 volts.</a:t>
            </a:r>
          </a:p>
          <a:p>
            <a:r>
              <a:rPr lang="en-US" sz="2400" dirty="0">
                <a:latin typeface="Times New Roman" panose="02020603050405020304" pitchFamily="18" charset="0"/>
                <a:cs typeface="Times New Roman" panose="02020603050405020304" pitchFamily="18" charset="0"/>
              </a:rPr>
              <a:t>The type of battery a specific hearing aid utilizes depends on the physical size allowable and the desired lifetime of the battery, which is in turn determined by the power draw of the hearing aid device. Typical battery lifetimes run between 1 </a:t>
            </a:r>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14 days (assuming 16-hour days)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24574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79269"/>
            <a:ext cx="10515600" cy="2369957"/>
          </a:xfrm>
        </p:spPr>
        <p:txBody>
          <a:bodyPr>
            <a:normAutofit/>
          </a:bodyPr>
          <a:lstStyle/>
          <a:p>
            <a:r>
              <a:rPr lang="en-IN" sz="4000" b="1" u="sng" dirty="0" smtClean="0">
                <a:latin typeface="Times New Roman" panose="02020603050405020304" pitchFamily="18" charset="0"/>
                <a:cs typeface="Times New Roman" panose="02020603050405020304" pitchFamily="18" charset="0"/>
              </a:rPr>
              <a:t>Receiver:</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0" y="1110343"/>
            <a:ext cx="10515600" cy="5447211"/>
          </a:xfrm>
        </p:spPr>
        <p:txBody>
          <a:bodyPr>
            <a:normAutofit/>
          </a:bodyPr>
          <a:lstStyle/>
          <a:p>
            <a:r>
              <a:rPr lang="en-US" sz="2600" dirty="0">
                <a:latin typeface="Times New Roman" panose="02020603050405020304" pitchFamily="18" charset="0"/>
                <a:cs typeface="Times New Roman" panose="02020603050405020304" pitchFamily="18" charset="0"/>
              </a:rPr>
              <a:t> The receiver converts the amplified electrical signal into sound and delivers it into the ear without distorting or limiting the sound</a:t>
            </a:r>
            <a:r>
              <a:rPr lang="en-US" sz="2600" dirty="0" smtClean="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The final component in the process is the receiver. It creates an enhanced soundwave that will meet the hearing loss needs of its wearer. In order for this to happen, the receiver must convert the signal sent from the processor to audible sounds and output it to the wearer's ears.</a:t>
            </a:r>
          </a:p>
          <a:p>
            <a:r>
              <a:rPr lang="en-US" sz="2600" dirty="0">
                <a:latin typeface="Times New Roman" panose="02020603050405020304" pitchFamily="18" charset="0"/>
                <a:cs typeface="Times New Roman" panose="02020603050405020304" pitchFamily="18" charset="0"/>
              </a:rPr>
              <a:t>The receiver is the piece of the device directed at the wearer's inner ear. Some hearing aids have the receiver placed directly in the ear canal, such as with a completely-in-the-canal style. Other devices have the receiver connect to a small tube that's inserted into the ear, like with the behind-the-ear style</a:t>
            </a:r>
            <a:r>
              <a:rPr lang="en-US" sz="2600" dirty="0" smtClean="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70145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9007"/>
            <a:ext cx="11353800" cy="1481682"/>
          </a:xfrm>
        </p:spPr>
        <p:txBody>
          <a:bodyPr>
            <a:normAutofit fontScale="90000"/>
          </a:bodyPr>
          <a:lstStyle/>
          <a:p>
            <a:pPr fontAlgn="base"/>
            <a:r>
              <a:rPr lang="en-US" b="1" u="sng" dirty="0">
                <a:latin typeface="Times New Roman" panose="02020603050405020304" pitchFamily="18" charset="0"/>
                <a:cs typeface="Times New Roman" panose="02020603050405020304" pitchFamily="18" charset="0"/>
              </a:rPr>
              <a:t>How a hearing aid works: </a:t>
            </a:r>
            <a:r>
              <a:rPr lang="en-US" b="1" u="sng" dirty="0" smtClean="0">
                <a:latin typeface="Times New Roman" panose="02020603050405020304" pitchFamily="18" charset="0"/>
                <a:cs typeface="Times New Roman" panose="02020603050405020304" pitchFamily="18" charset="0"/>
              </a:rPr>
              <a:t>step-by-step:</a:t>
            </a:r>
            <a:r>
              <a:rPr lang="en-US" dirty="0"/>
              <a:t/>
            </a:r>
            <a:br>
              <a:rPr lang="en-US" dirty="0"/>
            </a:br>
            <a:r>
              <a:rPr lang="en-US" dirty="0"/>
              <a:t> </a:t>
            </a:r>
            <a:br>
              <a:rPr lang="en-US" dirty="0"/>
            </a:br>
            <a:endParaRPr lang="en-IN" dirty="0"/>
          </a:p>
        </p:txBody>
      </p:sp>
      <p:sp>
        <p:nvSpPr>
          <p:cNvPr id="3" name="Content Placeholder 2"/>
          <p:cNvSpPr>
            <a:spLocks noGrp="1"/>
          </p:cNvSpPr>
          <p:nvPr>
            <p:ph idx="1"/>
          </p:nvPr>
        </p:nvSpPr>
        <p:spPr>
          <a:xfrm>
            <a:off x="117566" y="744583"/>
            <a:ext cx="11236234" cy="5667512"/>
          </a:xfrm>
        </p:spPr>
        <p:txBody>
          <a:bodyPr>
            <a:normAutofit/>
          </a:bodyPr>
          <a:lstStyle/>
          <a:p>
            <a:pPr marL="0" indent="0" fontAlgn="base">
              <a:buNone/>
            </a:pPr>
            <a:r>
              <a:rPr lang="en-US" b="1" dirty="0"/>
              <a:t/>
            </a:r>
            <a:br>
              <a:rPr lang="en-US" b="1" dirty="0"/>
            </a:br>
            <a:r>
              <a:rPr lang="en-US" sz="2400" b="1"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Microphones pick up nearby sounds</a:t>
            </a:r>
          </a:p>
          <a:p>
            <a:pPr marL="0" indent="0" fontAlgn="base">
              <a:buNone/>
            </a:pPr>
            <a:r>
              <a:rPr lang="en-US" sz="2400" b="1"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Sounds are analyzed and adjusted by the processing chip customized to your type of hearing loss</a:t>
            </a:r>
          </a:p>
          <a:p>
            <a:pPr marL="0" indent="0" fontAlgn="base">
              <a:buNone/>
            </a:pPr>
            <a:r>
              <a:rPr lang="en-US" sz="2400" b="1"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Processed sounds are sent to the amplifier</a:t>
            </a:r>
          </a:p>
          <a:p>
            <a:pPr marL="0" indent="0" fontAlgn="base">
              <a:buNone/>
            </a:pPr>
            <a:r>
              <a:rPr lang="en-US" sz="2400" b="1"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Amplified sounds are sent to the speaker</a:t>
            </a:r>
          </a:p>
          <a:p>
            <a:pPr marL="0" indent="0" fontAlgn="base">
              <a:buNone/>
            </a:pPr>
            <a:r>
              <a:rPr lang="en-US" sz="2400" b="1" dirty="0">
                <a:latin typeface="Times New Roman" panose="02020603050405020304" pitchFamily="18" charset="0"/>
                <a:cs typeface="Times New Roman" panose="02020603050405020304" pitchFamily="18" charset="0"/>
              </a:rPr>
              <a:t>5.</a:t>
            </a:r>
            <a:r>
              <a:rPr lang="en-US" sz="2400" dirty="0">
                <a:latin typeface="Times New Roman" panose="02020603050405020304" pitchFamily="18" charset="0"/>
                <a:cs typeface="Times New Roman" panose="02020603050405020304" pitchFamily="18" charset="0"/>
              </a:rPr>
              <a:t> Sounds are transmitted by the speaker into the inner ear, via tubing in </a:t>
            </a:r>
            <a:r>
              <a:rPr lang="en-US" sz="2400" dirty="0" smtClean="0">
                <a:latin typeface="Times New Roman" panose="02020603050405020304" pitchFamily="18" charset="0"/>
                <a:cs typeface="Times New Roman" panose="02020603050405020304" pitchFamily="18" charset="0"/>
              </a:rPr>
              <a:t>an ear </a:t>
            </a:r>
            <a:r>
              <a:rPr lang="en-US" sz="2400" dirty="0">
                <a:latin typeface="Times New Roman" panose="02020603050405020304" pitchFamily="18" charset="0"/>
                <a:cs typeface="Times New Roman" panose="02020603050405020304" pitchFamily="18" charset="0"/>
              </a:rPr>
              <a:t>mold in the ear canal, or via a thin wire to a receiver in the ear</a:t>
            </a:r>
          </a:p>
          <a:p>
            <a:pPr marL="0" indent="0" fontAlgn="base">
              <a:buNone/>
            </a:pPr>
            <a:r>
              <a:rPr lang="en-US" sz="2400" b="1" dirty="0">
                <a:latin typeface="Times New Roman" panose="02020603050405020304" pitchFamily="18" charset="0"/>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 In the inner ear, sounds are transformed into electrical impulses</a:t>
            </a:r>
          </a:p>
          <a:p>
            <a:pPr marL="0" indent="0" fontAlgn="base">
              <a:buNone/>
            </a:pPr>
            <a:r>
              <a:rPr lang="en-US" sz="2400" b="1" dirty="0">
                <a:latin typeface="Times New Roman" panose="02020603050405020304" pitchFamily="18" charset="0"/>
                <a:cs typeface="Times New Roman" panose="02020603050405020304" pitchFamily="18" charset="0"/>
              </a:rPr>
              <a:t>7.</a:t>
            </a:r>
            <a:r>
              <a:rPr lang="en-US" sz="2400" dirty="0">
                <a:latin typeface="Times New Roman" panose="02020603050405020304" pitchFamily="18" charset="0"/>
                <a:cs typeface="Times New Roman" panose="02020603050405020304" pitchFamily="18" charset="0"/>
              </a:rPr>
              <a:t> Electrical impulses are picked up by the brain, where they are processed into sound</a:t>
            </a:r>
          </a:p>
          <a:p>
            <a:pPr marL="0" indent="0" fontAlgn="base">
              <a:buNone/>
            </a:pPr>
            <a:endParaRPr lang="en-IN" dirty="0"/>
          </a:p>
        </p:txBody>
      </p:sp>
    </p:spTree>
    <p:extLst>
      <p:ext uri="{BB962C8B-B14F-4D97-AF65-F5344CB8AC3E}">
        <p14:creationId xmlns:p14="http://schemas.microsoft.com/office/powerpoint/2010/main" val="27272071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7016"/>
            <a:ext cx="11236234" cy="2152196"/>
          </a:xfrm>
        </p:spPr>
        <p:txBody>
          <a:bodyPr>
            <a:normAutofit/>
          </a:bodyPr>
          <a:lstStyle/>
          <a:p>
            <a:r>
              <a:rPr lang="en-IN" sz="4000" b="1" u="sng" dirty="0" smtClean="0">
                <a:latin typeface="Times New Roman" panose="02020603050405020304" pitchFamily="18" charset="0"/>
                <a:cs typeface="Times New Roman" panose="02020603050405020304" pitchFamily="18" charset="0"/>
              </a:rPr>
              <a:t>TYPES OF HEARING AID:</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2880" y="966651"/>
            <a:ext cx="11053354" cy="5238206"/>
          </a:xfrm>
        </p:spPr>
        <p:txBody>
          <a:bodyPr>
            <a:normAutofit/>
          </a:bodyPr>
          <a:lstStyle/>
          <a:p>
            <a:r>
              <a:rPr lang="en-IN" sz="2400" dirty="0" smtClean="0">
                <a:latin typeface="Times New Roman" panose="02020603050405020304" pitchFamily="18" charset="0"/>
                <a:cs typeface="Times New Roman" panose="02020603050405020304" pitchFamily="18" charset="0"/>
              </a:rPr>
              <a:t>There are two basic types of hearing aids:</a:t>
            </a:r>
          </a:p>
          <a:p>
            <a:pPr marL="514350" indent="-514350">
              <a:buFont typeface="+mj-lt"/>
              <a:buAutoNum type="arabicPeriod"/>
            </a:pPr>
            <a:r>
              <a:rPr lang="en-IN" sz="2400" dirty="0" smtClean="0">
                <a:latin typeface="Times New Roman" panose="02020603050405020304" pitchFamily="18" charset="0"/>
                <a:cs typeface="Times New Roman" panose="02020603050405020304" pitchFamily="18" charset="0"/>
              </a:rPr>
              <a:t>In-the-ear(ITE) Hearing Aids</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Behind-the-ear (BTE) hearing </a:t>
            </a:r>
            <a:r>
              <a:rPr lang="en-IN" sz="2400" dirty="0" smtClean="0">
                <a:latin typeface="Times New Roman" panose="02020603050405020304" pitchFamily="18" charset="0"/>
                <a:cs typeface="Times New Roman" panose="02020603050405020304" pitchFamily="18" charset="0"/>
              </a:rPr>
              <a:t>aids</a:t>
            </a:r>
          </a:p>
          <a:p>
            <a:r>
              <a:rPr lang="en-IN" sz="2400" dirty="0" smtClean="0">
                <a:latin typeface="Times New Roman" panose="02020603050405020304" pitchFamily="18" charset="0"/>
                <a:cs typeface="Times New Roman" panose="02020603050405020304" pitchFamily="18" charset="0"/>
              </a:rPr>
              <a:t>In-the-ear(ITE) Hearing aids are of four types:</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Invisible in the canal (IIC</a:t>
            </a:r>
            <a:r>
              <a:rPr lang="en-US" sz="2400"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Hearing Aids</a:t>
            </a:r>
            <a:endParaRPr lang="en-US" sz="24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400" dirty="0" smtClean="0">
                <a:latin typeface="Times New Roman" panose="02020603050405020304" pitchFamily="18" charset="0"/>
                <a:cs typeface="Times New Roman" panose="02020603050405020304" pitchFamily="18" charset="0"/>
              </a:rPr>
              <a:t>Completely </a:t>
            </a:r>
            <a:r>
              <a:rPr lang="en-US" sz="2400" dirty="0">
                <a:latin typeface="Times New Roman" panose="02020603050405020304" pitchFamily="18" charset="0"/>
                <a:cs typeface="Times New Roman" panose="02020603050405020304" pitchFamily="18" charset="0"/>
              </a:rPr>
              <a:t>in the canal (CIC</a:t>
            </a:r>
            <a:r>
              <a:rPr lang="en-US" sz="2400"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Hearing Aids </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In-the-canal (ITC) hearing aids</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Low-profile hearing </a:t>
            </a:r>
            <a:r>
              <a:rPr lang="en-IN" sz="2400" dirty="0" smtClean="0">
                <a:latin typeface="Times New Roman" panose="02020603050405020304" pitchFamily="18" charset="0"/>
                <a:cs typeface="Times New Roman" panose="02020603050405020304" pitchFamily="18" charset="0"/>
              </a:rPr>
              <a:t>aids</a:t>
            </a:r>
          </a:p>
          <a:p>
            <a:r>
              <a:rPr lang="en-IN" sz="2400" dirty="0">
                <a:latin typeface="Times New Roman" panose="02020603050405020304" pitchFamily="18" charset="0"/>
                <a:cs typeface="Times New Roman" panose="02020603050405020304" pitchFamily="18" charset="0"/>
              </a:rPr>
              <a:t>Behind-the-ear (BTE) Hearing </a:t>
            </a:r>
            <a:r>
              <a:rPr lang="en-IN" sz="2400" dirty="0" smtClean="0">
                <a:latin typeface="Times New Roman" panose="02020603050405020304" pitchFamily="18" charset="0"/>
                <a:cs typeface="Times New Roman" panose="02020603050405020304" pitchFamily="18" charset="0"/>
              </a:rPr>
              <a:t>aids are of two types:</a:t>
            </a:r>
            <a:endParaRPr lang="en-IN" sz="24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Receiver in the ear (RITE) </a:t>
            </a:r>
            <a:r>
              <a:rPr lang="en-IN" sz="2400" dirty="0">
                <a:latin typeface="Times New Roman" panose="02020603050405020304" pitchFamily="18" charset="0"/>
                <a:cs typeface="Times New Roman" panose="02020603050405020304" pitchFamily="18" charset="0"/>
              </a:rPr>
              <a:t>Hearing Aids</a:t>
            </a:r>
            <a:endParaRPr lang="en-US" sz="24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Behind-the-ear with </a:t>
            </a:r>
            <a:r>
              <a:rPr lang="en-IN" sz="2400" dirty="0" err="1">
                <a:latin typeface="Times New Roman" panose="02020603050405020304" pitchFamily="18" charset="0"/>
                <a:cs typeface="Times New Roman" panose="02020603050405020304" pitchFamily="18" charset="0"/>
              </a:rPr>
              <a:t>earmold</a:t>
            </a:r>
            <a:r>
              <a:rPr lang="en-IN" sz="2400" dirty="0">
                <a:latin typeface="Times New Roman" panose="02020603050405020304" pitchFamily="18" charset="0"/>
                <a:cs typeface="Times New Roman" panose="02020603050405020304" pitchFamily="18" charset="0"/>
              </a:rPr>
              <a:t> Hearing Aids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IN" dirty="0" smtClean="0"/>
          </a:p>
          <a:p>
            <a:endParaRPr lang="en-IN" dirty="0" smtClean="0"/>
          </a:p>
          <a:p>
            <a:endParaRPr lang="en-IN" dirty="0"/>
          </a:p>
        </p:txBody>
      </p:sp>
    </p:spTree>
    <p:extLst>
      <p:ext uri="{BB962C8B-B14F-4D97-AF65-F5344CB8AC3E}">
        <p14:creationId xmlns:p14="http://schemas.microsoft.com/office/powerpoint/2010/main" val="29483450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1886"/>
            <a:ext cx="11353800" cy="1613175"/>
          </a:xfrm>
        </p:spPr>
        <p:txBody>
          <a:bodyPr/>
          <a:lstStyle/>
          <a:p>
            <a:r>
              <a:rPr lang="en-IN" sz="4000" b="1" u="sng" dirty="0">
                <a:latin typeface="Times New Roman" panose="02020603050405020304" pitchFamily="18" charset="0"/>
                <a:cs typeface="Times New Roman" panose="02020603050405020304" pitchFamily="18" charset="0"/>
              </a:rPr>
              <a:t>In-the-ear (ITE) hearing </a:t>
            </a:r>
            <a:r>
              <a:rPr lang="en-IN" sz="4000" b="1" u="sng" dirty="0" smtClean="0">
                <a:latin typeface="Times New Roman" panose="02020603050405020304" pitchFamily="18" charset="0"/>
                <a:cs typeface="Times New Roman" panose="02020603050405020304" pitchFamily="18" charset="0"/>
              </a:rPr>
              <a:t>aids:</a:t>
            </a:r>
            <a:r>
              <a:rPr lang="en-IN" dirty="0"/>
              <a:t> </a:t>
            </a:r>
          </a:p>
        </p:txBody>
      </p:sp>
      <p:sp>
        <p:nvSpPr>
          <p:cNvPr id="3" name="Content Placeholder 2"/>
          <p:cNvSpPr>
            <a:spLocks noGrp="1"/>
          </p:cNvSpPr>
          <p:nvPr>
            <p:ph idx="1"/>
          </p:nvPr>
        </p:nvSpPr>
        <p:spPr>
          <a:xfrm>
            <a:off x="91440" y="901337"/>
            <a:ext cx="11262360" cy="5275626"/>
          </a:xfrm>
        </p:spPr>
        <p:txBody>
          <a:bodyPr>
            <a:normAutofit/>
          </a:bodyPr>
          <a:lstStyle/>
          <a:p>
            <a:r>
              <a:rPr lang="en-US" sz="2400" dirty="0">
                <a:latin typeface="Times New Roman" panose="02020603050405020304" pitchFamily="18" charset="0"/>
                <a:cs typeface="Times New Roman" panose="02020603050405020304" pitchFamily="18" charset="0"/>
              </a:rPr>
              <a:t>ITE aids are worn in the ear canal and are usually custom-fit, based on an impression that is taken by your hearing care professional at the time of your hearing aid consultation</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These styles are typically available in different skin tones to blend with the outer ear. Some types of ITE hearing aids fit very deeply within the ear canal, </a:t>
            </a:r>
            <a:r>
              <a:rPr lang="en-US" sz="2400" dirty="0" smtClean="0">
                <a:latin typeface="Times New Roman" panose="02020603050405020304" pitchFamily="18" charset="0"/>
                <a:cs typeface="Times New Roman" panose="02020603050405020304" pitchFamily="18" charset="0"/>
              </a:rPr>
              <a:t>while </a:t>
            </a:r>
            <a:r>
              <a:rPr lang="en-US" sz="2400" dirty="0">
                <a:latin typeface="Times New Roman" panose="02020603050405020304" pitchFamily="18" charset="0"/>
                <a:cs typeface="Times New Roman" panose="02020603050405020304" pitchFamily="18" charset="0"/>
              </a:rPr>
              <a:t>others are closer to the outer ear.</a:t>
            </a:r>
            <a:endParaRPr lang="en-IN" sz="2400" dirty="0">
              <a:latin typeface="Times New Roman" panose="02020603050405020304" pitchFamily="18" charset="0"/>
              <a:cs typeface="Times New Roman" panose="02020603050405020304" pitchFamily="18" charset="0"/>
            </a:endParaRPr>
          </a:p>
        </p:txBody>
      </p:sp>
      <p:sp>
        <p:nvSpPr>
          <p:cNvPr id="8" name="Rectangle 7"/>
          <p:cNvSpPr/>
          <p:nvPr/>
        </p:nvSpPr>
        <p:spPr>
          <a:xfrm rot="10800000" flipV="1">
            <a:off x="3474719" y="3805237"/>
            <a:ext cx="5225143" cy="368955"/>
          </a:xfrm>
          <a:prstGeom prst="rect">
            <a:avLst/>
          </a:prstGeom>
        </p:spPr>
        <p:txBody>
          <a:bodyPr wrap="square">
            <a:spAutoFit/>
          </a:bodyPr>
          <a:lstStyle/>
          <a:p>
            <a:endParaRPr lang="en-IN" dirty="0"/>
          </a:p>
        </p:txBody>
      </p:sp>
      <p:pic>
        <p:nvPicPr>
          <p:cNvPr id="9" name="Picture 8"/>
          <p:cNvPicPr>
            <a:picLocks noChangeAspect="1"/>
          </p:cNvPicPr>
          <p:nvPr/>
        </p:nvPicPr>
        <p:blipFill>
          <a:blip r:embed="rId2"/>
          <a:stretch>
            <a:fillRect/>
          </a:stretch>
        </p:blipFill>
        <p:spPr>
          <a:xfrm>
            <a:off x="4431324" y="3493477"/>
            <a:ext cx="2989384" cy="2766645"/>
          </a:xfrm>
          <a:prstGeom prst="rect">
            <a:avLst/>
          </a:prstGeom>
        </p:spPr>
      </p:pic>
    </p:spTree>
    <p:extLst>
      <p:ext uri="{BB962C8B-B14F-4D97-AF65-F5344CB8AC3E}">
        <p14:creationId xmlns:p14="http://schemas.microsoft.com/office/powerpoint/2010/main" val="23086860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0628"/>
            <a:ext cx="11471366" cy="1716814"/>
          </a:xfrm>
        </p:spPr>
        <p:txBody>
          <a:bodyPr>
            <a:normAutofit/>
          </a:bodyPr>
          <a:lstStyle/>
          <a:p>
            <a:r>
              <a:rPr lang="en-IN" sz="4000" b="1" u="sng" dirty="0">
                <a:latin typeface="Times New Roman" panose="02020603050405020304" pitchFamily="18" charset="0"/>
                <a:cs typeface="Times New Roman" panose="02020603050405020304" pitchFamily="18" charset="0"/>
              </a:rPr>
              <a:t>Behind-the-ear (BTE) hearing </a:t>
            </a:r>
            <a:r>
              <a:rPr lang="en-IN" sz="4000" b="1" u="sng" dirty="0" smtClean="0">
                <a:latin typeface="Times New Roman" panose="02020603050405020304" pitchFamily="18" charset="0"/>
                <a:cs typeface="Times New Roman" panose="02020603050405020304" pitchFamily="18" charset="0"/>
              </a:rPr>
              <a:t>aids:</a:t>
            </a:r>
            <a:r>
              <a:rPr lang="en-IN" sz="4000" dirty="0">
                <a:latin typeface="Times New Roman" panose="02020603050405020304" pitchFamily="18" charset="0"/>
                <a:cs typeface="Times New Roman" panose="02020603050405020304" pitchFamily="18" charset="0"/>
              </a:rPr>
              <a:t/>
            </a:r>
            <a:br>
              <a:rPr lang="en-IN"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 y="1136469"/>
            <a:ext cx="11379926" cy="5040494"/>
          </a:xfrm>
        </p:spPr>
        <p:txBody>
          <a:bodyPr>
            <a:normAutofit/>
          </a:bodyPr>
          <a:lstStyle/>
          <a:p>
            <a:r>
              <a:rPr lang="en-US" sz="2400" dirty="0">
                <a:latin typeface="Times New Roman" panose="02020603050405020304" pitchFamily="18" charset="0"/>
                <a:cs typeface="Times New Roman" panose="02020603050405020304" pitchFamily="18" charset="0"/>
              </a:rPr>
              <a:t>BTE aids sit behind or on top of the outer ear with tubing that routes the sound down into the ear canal via a custom-fit </a:t>
            </a:r>
            <a:r>
              <a:rPr lang="en-US" sz="2400" dirty="0" err="1">
                <a:latin typeface="Times New Roman" panose="02020603050405020304" pitchFamily="18" charset="0"/>
                <a:cs typeface="Times New Roman" panose="02020603050405020304" pitchFamily="18" charset="0"/>
              </a:rPr>
              <a:t>earmold</a:t>
            </a:r>
            <a:r>
              <a:rPr lang="en-US" sz="2400" dirty="0">
                <a:latin typeface="Times New Roman" panose="02020603050405020304" pitchFamily="18" charset="0"/>
                <a:cs typeface="Times New Roman" panose="02020603050405020304" pitchFamily="18" charset="0"/>
              </a:rPr>
              <a:t> or a dome style that doesn’t block the entire ear canal opening. BTE styles are available in different colors to match hair or skin tone, as well as flashier designs for personalized flair.</a:t>
            </a:r>
          </a:p>
          <a:p>
            <a:r>
              <a:rPr lang="en-US" sz="2400" dirty="0">
                <a:latin typeface="Times New Roman" panose="02020603050405020304" pitchFamily="18" charset="0"/>
                <a:cs typeface="Times New Roman" panose="02020603050405020304" pitchFamily="18" charset="0"/>
              </a:rPr>
              <a:t>For either ITE or BTE, most devices come with standard button batteries that must be replaced anywhere from 3-20 days. However, rechargeable batteries are becoming more common. </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srcRect l="2597" t="2843" b="1"/>
          <a:stretch/>
        </p:blipFill>
        <p:spPr>
          <a:xfrm>
            <a:off x="3553097" y="3749040"/>
            <a:ext cx="2939142" cy="2677886"/>
          </a:xfrm>
          <a:prstGeom prst="rect">
            <a:avLst/>
          </a:prstGeom>
        </p:spPr>
      </p:pic>
    </p:spTree>
    <p:extLst>
      <p:ext uri="{BB962C8B-B14F-4D97-AF65-F5344CB8AC3E}">
        <p14:creationId xmlns:p14="http://schemas.microsoft.com/office/powerpoint/2010/main" val="975790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5" y="326571"/>
            <a:ext cx="11808823" cy="1214847"/>
          </a:xfrm>
        </p:spPr>
        <p:txBody>
          <a:bodyPr>
            <a:noAutofit/>
          </a:bodyPr>
          <a:lstStyle/>
          <a:p>
            <a:r>
              <a:rPr lang="en-US" sz="4000" b="1" u="sng" dirty="0">
                <a:latin typeface="Times New Roman" panose="02020603050405020304" pitchFamily="18" charset="0"/>
                <a:cs typeface="Times New Roman" panose="02020603050405020304" pitchFamily="18" charset="0"/>
              </a:rPr>
              <a:t>Invisible in the canal (IIC</a:t>
            </a:r>
            <a:r>
              <a:rPr lang="en-US" sz="4000" b="1" u="sng" dirty="0" smtClean="0">
                <a:latin typeface="Times New Roman" panose="02020603050405020304" pitchFamily="18" charset="0"/>
                <a:cs typeface="Times New Roman" panose="02020603050405020304" pitchFamily="18" charset="0"/>
              </a:rPr>
              <a:t>)&amp;Completely </a:t>
            </a:r>
            <a:r>
              <a:rPr lang="en-US" sz="4000" b="1" u="sng" dirty="0">
                <a:latin typeface="Times New Roman" panose="02020603050405020304" pitchFamily="18" charset="0"/>
                <a:cs typeface="Times New Roman" panose="02020603050405020304" pitchFamily="18" charset="0"/>
              </a:rPr>
              <a:t>in the canal (CIC</a:t>
            </a:r>
            <a:r>
              <a:rPr lang="en-US" sz="4000" b="1" u="sng" dirty="0" smtClean="0">
                <a:latin typeface="Times New Roman" panose="02020603050405020304" pitchFamily="18" charset="0"/>
                <a:cs typeface="Times New Roman" panose="02020603050405020304" pitchFamily="18" charset="0"/>
              </a:rPr>
              <a:t>):</a:t>
            </a:r>
            <a:r>
              <a:rPr lang="en-US" sz="4000" b="1" u="sng" dirty="0">
                <a:latin typeface="Times New Roman" panose="02020603050405020304" pitchFamily="18" charset="0"/>
                <a:cs typeface="Times New Roman" panose="02020603050405020304" pitchFamily="18" charset="0"/>
              </a:rPr>
              <a:t> </a:t>
            </a:r>
            <a:br>
              <a:rPr lang="en-US" sz="4000" b="1" u="sng" dirty="0">
                <a:latin typeface="Times New Roman" panose="02020603050405020304" pitchFamily="18" charset="0"/>
                <a:cs typeface="Times New Roman" panose="02020603050405020304" pitchFamily="18" charset="0"/>
              </a:rPr>
            </a:b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7975" y="1371600"/>
            <a:ext cx="11045825" cy="4805363"/>
          </a:xfrm>
        </p:spPr>
        <p:txBody>
          <a:bodyPr>
            <a:normAutofit/>
          </a:bodyPr>
          <a:lstStyle/>
          <a:p>
            <a:r>
              <a:rPr lang="en-US" sz="2400" dirty="0">
                <a:latin typeface="Times New Roman" panose="02020603050405020304" pitchFamily="18" charset="0"/>
                <a:cs typeface="Times New Roman" panose="02020603050405020304" pitchFamily="18" charset="0"/>
              </a:rPr>
              <a:t>IIC and CIC styles are the smallest and most discreet hearing aids available. "Invisible in the canal" IIC styles are as described—virtually invisible. A wearer places them very deeply in the ears, and they must be removed by tugging on a small pull-out string. "Completely in the canal" CIC are very similar, but don't sit quite so deeply within the ears. </a:t>
            </a:r>
          </a:p>
          <a:p>
            <a:r>
              <a:rPr lang="en-US" sz="2400" dirty="0">
                <a:latin typeface="Times New Roman" panose="02020603050405020304" pitchFamily="18" charset="0"/>
                <a:cs typeface="Times New Roman" panose="02020603050405020304" pitchFamily="18" charset="0"/>
              </a:rPr>
              <a:t>These styles are typically fit for people with mild to moderate hearing loss. Because of their small size, they don’t usually come with any manual controls, like volume wheels or program buttons.</a:t>
            </a:r>
          </a:p>
          <a:p>
            <a:endParaRPr lang="en-IN" sz="2400" dirty="0">
              <a:latin typeface="Times New Roman" panose="02020603050405020304" pitchFamily="18" charset="0"/>
              <a:cs typeface="Times New Roman" panose="02020603050405020304" pitchFamily="18" charset="0"/>
            </a:endParaRPr>
          </a:p>
        </p:txBody>
      </p:sp>
      <p:sp>
        <p:nvSpPr>
          <p:cNvPr id="8" name="AutoShape 2" descr="Completely In Canal Hearing Aid, सीआईसी हियरिंग एड, सीआईसी हियरिंग एड्स -  Earcanhear Hearing Aid Centre, Ahmedabad | ID: 18252999233"/>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4" descr="Completely In Canal Hearing Aid, सीआईसी हियरिंग एड, सीआईसी हियरिंग एड्स -  Earcanhear Hearing Aid Centre, Ahmedabad | ID: 18252999233"/>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p:cNvPicPr>
            <a:picLocks noChangeAspect="1"/>
          </p:cNvPicPr>
          <p:nvPr/>
        </p:nvPicPr>
        <p:blipFill>
          <a:blip r:embed="rId2"/>
          <a:stretch>
            <a:fillRect/>
          </a:stretch>
        </p:blipFill>
        <p:spPr>
          <a:xfrm>
            <a:off x="8216537" y="4143007"/>
            <a:ext cx="2778443" cy="2506680"/>
          </a:xfrm>
          <a:prstGeom prst="rect">
            <a:avLst/>
          </a:prstGeom>
        </p:spPr>
      </p:pic>
      <p:pic>
        <p:nvPicPr>
          <p:cNvPr id="11" name="Picture 10"/>
          <p:cNvPicPr>
            <a:picLocks noChangeAspect="1"/>
          </p:cNvPicPr>
          <p:nvPr/>
        </p:nvPicPr>
        <p:blipFill>
          <a:blip r:embed="rId3"/>
          <a:stretch>
            <a:fillRect/>
          </a:stretch>
        </p:blipFill>
        <p:spPr>
          <a:xfrm>
            <a:off x="4284616" y="4156071"/>
            <a:ext cx="2847703" cy="2506679"/>
          </a:xfrm>
          <a:prstGeom prst="rect">
            <a:avLst/>
          </a:prstGeom>
        </p:spPr>
      </p:pic>
    </p:spTree>
    <p:extLst>
      <p:ext uri="{BB962C8B-B14F-4D97-AF65-F5344CB8AC3E}">
        <p14:creationId xmlns:p14="http://schemas.microsoft.com/office/powerpoint/2010/main" val="23634488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56754"/>
            <a:ext cx="10515600" cy="6020209"/>
          </a:xfrm>
        </p:spPr>
        <p:txBody>
          <a:bodyPr/>
          <a:lstStyle/>
          <a:p>
            <a:pPr marL="0" indent="0">
              <a:buNone/>
            </a:pPr>
            <a:r>
              <a:rPr lang="en-US" sz="4000" b="1" u="sng" dirty="0" smtClean="0">
                <a:latin typeface="Times New Roman" panose="02020603050405020304" pitchFamily="18" charset="0"/>
                <a:cs typeface="Times New Roman" panose="02020603050405020304" pitchFamily="18" charset="0"/>
              </a:rPr>
              <a:t>Advantages:</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good sound quality because of how they fit within the ear.</a:t>
            </a:r>
            <a:r>
              <a:rPr lang="en-US" dirty="0" smtClean="0"/>
              <a:t> </a:t>
            </a:r>
          </a:p>
          <a:p>
            <a:pPr marL="0" indent="0">
              <a:buNone/>
            </a:pPr>
            <a:r>
              <a:rPr lang="en-US" sz="4000" b="1" u="sng" dirty="0" smtClean="0">
                <a:latin typeface="Times New Roman" panose="02020603050405020304" pitchFamily="18" charset="0"/>
                <a:cs typeface="Times New Roman" panose="02020603050405020304" pitchFamily="18" charset="0"/>
              </a:rPr>
              <a:t>Disadvantages:</a:t>
            </a:r>
            <a:endParaRPr lang="en-US" sz="4000" u="sng"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susceptible to ear wax and moisture damage.</a:t>
            </a:r>
          </a:p>
          <a:p>
            <a:r>
              <a:rPr lang="en-US" sz="2400" dirty="0" smtClean="0">
                <a:latin typeface="Times New Roman" panose="02020603050405020304" pitchFamily="18" charset="0"/>
                <a:cs typeface="Times New Roman" panose="02020603050405020304" pitchFamily="18" charset="0"/>
              </a:rPr>
              <a:t>small size also can be a problem for connectivity to wireless devices, like smartphones.</a:t>
            </a:r>
          </a:p>
          <a:p>
            <a:endParaRPr lang="en-IN" dirty="0"/>
          </a:p>
        </p:txBody>
      </p:sp>
    </p:spTree>
    <p:extLst>
      <p:ext uri="{BB962C8B-B14F-4D97-AF65-F5344CB8AC3E}">
        <p14:creationId xmlns:p14="http://schemas.microsoft.com/office/powerpoint/2010/main" val="27302439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1690688"/>
          </a:xfrm>
        </p:spPr>
        <p:txBody>
          <a:bodyPr>
            <a:normAutofit/>
          </a:bodyPr>
          <a:lstStyle/>
          <a:p>
            <a:r>
              <a:rPr lang="en-IN" sz="4000" b="1" u="sng" dirty="0">
                <a:latin typeface="Times New Roman" panose="02020603050405020304" pitchFamily="18" charset="0"/>
                <a:cs typeface="Times New Roman" panose="02020603050405020304" pitchFamily="18" charset="0"/>
              </a:rPr>
              <a:t>In-the-canal (ITC) hearing </a:t>
            </a:r>
            <a:r>
              <a:rPr lang="en-IN" sz="4000" b="1" u="sng" dirty="0" smtClean="0">
                <a:latin typeface="Times New Roman" panose="02020603050405020304" pitchFamily="18" charset="0"/>
                <a:cs typeface="Times New Roman" panose="02020603050405020304" pitchFamily="18" charset="0"/>
              </a:rPr>
              <a:t>aids:</a:t>
            </a:r>
            <a:r>
              <a:rPr lang="en-IN" sz="4000" b="1" u="sng" dirty="0">
                <a:latin typeface="Times New Roman" panose="02020603050405020304" pitchFamily="18" charset="0"/>
                <a:cs typeface="Times New Roman" panose="02020603050405020304" pitchFamily="18" charset="0"/>
              </a:rPr>
              <a:t/>
            </a:r>
            <a:br>
              <a:rPr lang="en-IN" sz="4000" b="1" u="sng" dirty="0">
                <a:latin typeface="Times New Roman" panose="02020603050405020304" pitchFamily="18" charset="0"/>
                <a:cs typeface="Times New Roman" panose="02020603050405020304" pitchFamily="18" charset="0"/>
              </a:rPr>
            </a:b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2880" y="1136469"/>
            <a:ext cx="11170920" cy="5040494"/>
          </a:xfrm>
        </p:spPr>
        <p:txBody>
          <a:bodyPr>
            <a:normAutofit/>
          </a:bodyPr>
          <a:lstStyle/>
          <a:p>
            <a:r>
              <a:rPr lang="en-US" sz="2400" dirty="0">
                <a:latin typeface="Times New Roman" panose="02020603050405020304" pitchFamily="18" charset="0"/>
                <a:cs typeface="Times New Roman" panose="02020603050405020304" pitchFamily="18" charset="0"/>
              </a:rPr>
              <a:t>ITC hearing aids sit in the lower portion of the outer ear bowl, making them comfortable and easy to use. Because they’re slightly larger than IIC and CIC styles, they tend to have a slightly longer battery life and can fit a wider range of hearing losses. Their size also allows them to host additional features such as directional microphones for better understanding in noisy environments and manual controls, like a</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volume wheel, if desired.</a:t>
            </a:r>
            <a:r>
              <a:rPr lang="en-US" sz="2400" i="1"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IN" dirty="0"/>
          </a:p>
        </p:txBody>
      </p:sp>
      <p:pic>
        <p:nvPicPr>
          <p:cNvPr id="4" name="Picture 3"/>
          <p:cNvPicPr>
            <a:picLocks noChangeAspect="1"/>
          </p:cNvPicPr>
          <p:nvPr/>
        </p:nvPicPr>
        <p:blipFill>
          <a:blip r:embed="rId2"/>
          <a:stretch>
            <a:fillRect/>
          </a:stretch>
        </p:blipFill>
        <p:spPr>
          <a:xfrm>
            <a:off x="3510643" y="3461657"/>
            <a:ext cx="2694214" cy="2808513"/>
          </a:xfrm>
          <a:prstGeom prst="rect">
            <a:avLst/>
          </a:prstGeom>
        </p:spPr>
      </p:pic>
    </p:spTree>
    <p:extLst>
      <p:ext uri="{BB962C8B-B14F-4D97-AF65-F5344CB8AC3E}">
        <p14:creationId xmlns:p14="http://schemas.microsoft.com/office/powerpoint/2010/main" val="9953152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0" y="-574766"/>
            <a:ext cx="4367808" cy="219453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4000" b="1" u="sng" dirty="0">
                <a:latin typeface="Times New Roman" panose="02020603050405020304" pitchFamily="18" charset="0"/>
                <a:cs typeface="Times New Roman" panose="02020603050405020304" pitchFamily="18" charset="0"/>
              </a:rPr>
              <a:t>Contents:</a:t>
            </a:r>
          </a:p>
        </p:txBody>
      </p:sp>
      <p:sp>
        <p:nvSpPr>
          <p:cNvPr id="5" name="Content Placeholder 2"/>
          <p:cNvSpPr>
            <a:spLocks noGrp="1"/>
          </p:cNvSpPr>
          <p:nvPr/>
        </p:nvSpPr>
        <p:spPr>
          <a:xfrm>
            <a:off x="0" y="914401"/>
            <a:ext cx="10210800" cy="5245940"/>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7400" dirty="0" smtClean="0">
                <a:latin typeface="Times New Roman" panose="02020603050405020304" pitchFamily="18" charset="0"/>
                <a:cs typeface="Times New Roman" panose="02020603050405020304" pitchFamily="18" charset="0"/>
              </a:rPr>
              <a:t> Introduction</a:t>
            </a:r>
          </a:p>
          <a:p>
            <a:r>
              <a:rPr lang="en-IN" sz="7400" dirty="0" smtClean="0">
                <a:latin typeface="Times New Roman" panose="02020603050405020304" pitchFamily="18" charset="0"/>
                <a:cs typeface="Times New Roman" panose="02020603050405020304" pitchFamily="18" charset="0"/>
              </a:rPr>
              <a:t> Diagram of  hearing system</a:t>
            </a:r>
            <a:endParaRPr lang="en-IN" sz="7400" dirty="0">
              <a:latin typeface="Times New Roman" panose="02020603050405020304" pitchFamily="18" charset="0"/>
              <a:cs typeface="Times New Roman" panose="02020603050405020304" pitchFamily="18" charset="0"/>
            </a:endParaRPr>
          </a:p>
          <a:p>
            <a:r>
              <a:rPr lang="en-IN" sz="7400" dirty="0" smtClean="0">
                <a:latin typeface="Times New Roman" panose="02020603050405020304" pitchFamily="18" charset="0"/>
                <a:cs typeface="Times New Roman" panose="02020603050405020304" pitchFamily="18" charset="0"/>
              </a:rPr>
              <a:t> What is a hearing aid</a:t>
            </a:r>
          </a:p>
          <a:p>
            <a:r>
              <a:rPr lang="en-IN" sz="7400" dirty="0" smtClean="0">
                <a:latin typeface="Times New Roman" panose="02020603050405020304" pitchFamily="18" charset="0"/>
                <a:cs typeface="Times New Roman" panose="02020603050405020304" pitchFamily="18" charset="0"/>
              </a:rPr>
              <a:t> Block diagram</a:t>
            </a:r>
            <a:r>
              <a:rPr lang="en-IN" sz="7400" dirty="0">
                <a:latin typeface="Times New Roman" panose="02020603050405020304" pitchFamily="18" charset="0"/>
                <a:cs typeface="Times New Roman" panose="02020603050405020304" pitchFamily="18" charset="0"/>
              </a:rPr>
              <a:t> </a:t>
            </a:r>
            <a:endParaRPr lang="en-IN" sz="7400" dirty="0" smtClean="0">
              <a:latin typeface="Times New Roman" panose="02020603050405020304" pitchFamily="18" charset="0"/>
              <a:cs typeface="Times New Roman" panose="02020603050405020304" pitchFamily="18" charset="0"/>
            </a:endParaRPr>
          </a:p>
          <a:p>
            <a:r>
              <a:rPr lang="en-US" sz="7400" dirty="0" smtClean="0">
                <a:latin typeface="Times New Roman" panose="02020603050405020304" pitchFamily="18" charset="0"/>
                <a:cs typeface="Times New Roman" panose="02020603050405020304" pitchFamily="18" charset="0"/>
              </a:rPr>
              <a:t> Components of hearing aid</a:t>
            </a:r>
          </a:p>
          <a:p>
            <a:r>
              <a:rPr lang="en-US" sz="7400" dirty="0" smtClean="0">
                <a:latin typeface="Times New Roman" panose="02020603050405020304" pitchFamily="18" charset="0"/>
                <a:cs typeface="Times New Roman" panose="02020603050405020304" pitchFamily="18" charset="0"/>
              </a:rPr>
              <a:t> Working of hearing aid</a:t>
            </a:r>
          </a:p>
          <a:p>
            <a:r>
              <a:rPr lang="en-US" sz="7400" dirty="0" smtClean="0">
                <a:latin typeface="Times New Roman" panose="02020603050405020304" pitchFamily="18" charset="0"/>
                <a:cs typeface="Times New Roman" panose="02020603050405020304" pitchFamily="18" charset="0"/>
              </a:rPr>
              <a:t> Types of hearing aid</a:t>
            </a:r>
          </a:p>
          <a:p>
            <a:r>
              <a:rPr lang="en-US" sz="7400" dirty="0" smtClean="0">
                <a:latin typeface="Times New Roman" panose="02020603050405020304" pitchFamily="18" charset="0"/>
                <a:cs typeface="Times New Roman" panose="02020603050405020304" pitchFamily="18" charset="0"/>
              </a:rPr>
              <a:t> Advanced hearing aid-</a:t>
            </a:r>
            <a:r>
              <a:rPr lang="en-US" sz="8000" dirty="0" smtClean="0">
                <a:latin typeface="Times New Roman" panose="02020603050405020304" pitchFamily="18" charset="0"/>
                <a:cs typeface="Times New Roman" panose="02020603050405020304" pitchFamily="18" charset="0"/>
              </a:rPr>
              <a:t>A </a:t>
            </a:r>
            <a:r>
              <a:rPr lang="en-US" sz="8000" dirty="0">
                <a:latin typeface="Times New Roman" panose="02020603050405020304" pitchFamily="18" charset="0"/>
                <a:cs typeface="Times New Roman" panose="02020603050405020304" pitchFamily="18" charset="0"/>
              </a:rPr>
              <a:t>Smart Binaural Hearing Aid Architecture Based on</a:t>
            </a:r>
          </a:p>
          <a:p>
            <a:r>
              <a:rPr lang="en-IN" sz="8000" dirty="0">
                <a:latin typeface="Times New Roman" panose="02020603050405020304" pitchFamily="18" charset="0"/>
                <a:cs typeface="Times New Roman" panose="02020603050405020304" pitchFamily="18" charset="0"/>
              </a:rPr>
              <a:t>a Mobile Computing </a:t>
            </a:r>
            <a:r>
              <a:rPr lang="en-IN" sz="8000" dirty="0" smtClean="0">
                <a:latin typeface="Times New Roman" panose="02020603050405020304" pitchFamily="18" charset="0"/>
                <a:cs typeface="Times New Roman" panose="02020603050405020304" pitchFamily="18" charset="0"/>
              </a:rPr>
              <a:t>Platform.</a:t>
            </a:r>
            <a:endParaRPr lang="en-US" sz="7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7400" dirty="0" smtClean="0">
                <a:latin typeface="Times New Roman" panose="02020603050405020304" pitchFamily="18" charset="0"/>
                <a:cs typeface="Times New Roman" panose="02020603050405020304" pitchFamily="18" charset="0"/>
              </a:rPr>
              <a:t>Proposed architecture of hearing aid</a:t>
            </a:r>
          </a:p>
          <a:p>
            <a:pPr marL="457200" indent="-457200">
              <a:buFont typeface="Arial" panose="020B0604020202020204" pitchFamily="34" charset="0"/>
              <a:buChar char="•"/>
            </a:pPr>
            <a:r>
              <a:rPr lang="en-US" sz="7400" dirty="0" smtClean="0">
                <a:latin typeface="Times New Roman" panose="02020603050405020304" pitchFamily="18" charset="0"/>
                <a:cs typeface="Times New Roman" panose="02020603050405020304" pitchFamily="18" charset="0"/>
              </a:rPr>
              <a:t>Architectural level of comparison of hearing aid</a:t>
            </a:r>
            <a:endParaRPr lang="en-US" sz="7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7400" dirty="0" smtClean="0">
                <a:latin typeface="Times New Roman" panose="02020603050405020304" pitchFamily="18" charset="0"/>
                <a:cs typeface="Times New Roman" panose="02020603050405020304" pitchFamily="18" charset="0"/>
              </a:rPr>
              <a:t>Applications</a:t>
            </a:r>
            <a:endParaRPr lang="en-US" sz="7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7400" dirty="0" smtClean="0">
                <a:latin typeface="Times New Roman" panose="02020603050405020304" pitchFamily="18" charset="0"/>
                <a:cs typeface="Times New Roman" panose="02020603050405020304" pitchFamily="18" charset="0"/>
                <a:sym typeface="+mn-ea"/>
              </a:rPr>
              <a:t>Conclusion</a:t>
            </a:r>
          </a:p>
          <a:p>
            <a:r>
              <a:rPr lang="en-US" sz="7400" dirty="0" smtClean="0">
                <a:latin typeface="Times New Roman" panose="02020603050405020304" pitchFamily="18" charset="0"/>
                <a:cs typeface="Times New Roman" panose="02020603050405020304" pitchFamily="18" charset="0"/>
                <a:sym typeface="+mn-ea"/>
              </a:rPr>
              <a:t>  References</a:t>
            </a:r>
            <a:endParaRPr lang="en-US" sz="7400" dirty="0">
              <a:latin typeface="Times New Roman" panose="02020603050405020304" pitchFamily="18" charset="0"/>
              <a:cs typeface="Times New Roman" panose="02020603050405020304" pitchFamily="18" charset="0"/>
            </a:endParaRPr>
          </a:p>
          <a:p>
            <a:pPr>
              <a:buNone/>
            </a:pPr>
            <a:endParaRPr lang="en-IN" dirty="0"/>
          </a:p>
        </p:txBody>
      </p:sp>
    </p:spTree>
    <p:extLst>
      <p:ext uri="{BB962C8B-B14F-4D97-AF65-F5344CB8AC3E}">
        <p14:creationId xmlns:p14="http://schemas.microsoft.com/office/powerpoint/2010/main" val="16407183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2070" y="0"/>
            <a:ext cx="8934994" cy="2800767"/>
          </a:xfrm>
          <a:prstGeom prst="rect">
            <a:avLst/>
          </a:prstGeom>
        </p:spPr>
        <p:txBody>
          <a:bodyPr wrap="square">
            <a:spAutoFit/>
          </a:bodyPr>
          <a:lstStyle/>
          <a:p>
            <a:r>
              <a:rPr lang="en-US" sz="4000" b="1" u="sng" dirty="0" smtClean="0">
                <a:latin typeface="Times New Roman" panose="02020603050405020304" pitchFamily="18" charset="0"/>
                <a:cs typeface="Times New Roman" panose="02020603050405020304" pitchFamily="18" charset="0"/>
              </a:rPr>
              <a:t>Advantages:</a:t>
            </a:r>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longer battery life and more features than IIC and CIC styles.</a:t>
            </a:r>
          </a:p>
          <a:p>
            <a:r>
              <a:rPr lang="en-US" sz="4000" b="1" u="sng" dirty="0" smtClean="0">
                <a:latin typeface="Times New Roman" panose="02020603050405020304" pitchFamily="18" charset="0"/>
                <a:cs typeface="Times New Roman" panose="02020603050405020304" pitchFamily="18" charset="0"/>
              </a:rPr>
              <a:t>Disadvantages:</a:t>
            </a:r>
            <a:endParaRPr lang="en-US" sz="4000" u="sng"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susceptible to ear wax and moisture damage.</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small size can be a problem for connectivity to wireless devices.</a:t>
            </a:r>
            <a:br>
              <a:rPr lang="en-US" sz="2400" dirty="0" smtClean="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05136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5130"/>
            <a:ext cx="11353800" cy="1938882"/>
          </a:xfrm>
        </p:spPr>
        <p:txBody>
          <a:bodyPr>
            <a:normAutofit/>
          </a:bodyPr>
          <a:lstStyle/>
          <a:p>
            <a:r>
              <a:rPr lang="en-IN" sz="4000" b="1" u="sng" dirty="0">
                <a:latin typeface="Times New Roman" panose="02020603050405020304" pitchFamily="18" charset="0"/>
                <a:cs typeface="Times New Roman" panose="02020603050405020304" pitchFamily="18" charset="0"/>
              </a:rPr>
              <a:t>Low-profile hearing </a:t>
            </a:r>
            <a:r>
              <a:rPr lang="en-IN" sz="4000" b="1" u="sng" dirty="0" smtClean="0">
                <a:latin typeface="Times New Roman" panose="02020603050405020304" pitchFamily="18" charset="0"/>
                <a:cs typeface="Times New Roman" panose="02020603050405020304" pitchFamily="18" charset="0"/>
              </a:rPr>
              <a:t>aids:</a:t>
            </a:r>
            <a:r>
              <a:rPr lang="en-IN" sz="4000" b="1" u="sng" dirty="0">
                <a:latin typeface="Times New Roman" panose="02020603050405020304" pitchFamily="18" charset="0"/>
                <a:cs typeface="Times New Roman" panose="02020603050405020304" pitchFamily="18" charset="0"/>
              </a:rPr>
              <a:t/>
            </a:r>
            <a:br>
              <a:rPr lang="en-IN" sz="4000" b="1" u="sng" dirty="0">
                <a:latin typeface="Times New Roman" panose="02020603050405020304" pitchFamily="18" charset="0"/>
                <a:cs typeface="Times New Roman" panose="02020603050405020304" pitchFamily="18" charset="0"/>
              </a:rPr>
            </a:b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175658"/>
            <a:ext cx="11353800" cy="5001306"/>
          </a:xfrm>
        </p:spPr>
        <p:txBody>
          <a:bodyPr>
            <a:normAutofit/>
          </a:bodyPr>
          <a:lstStyle/>
          <a:p>
            <a:r>
              <a:rPr lang="en-US" sz="2400" dirty="0">
                <a:latin typeface="Times New Roman" panose="02020603050405020304" pitchFamily="18" charset="0"/>
                <a:cs typeface="Times New Roman" panose="02020603050405020304" pitchFamily="18" charset="0"/>
              </a:rPr>
              <a:t>Low-profile hearing aids are similar to ITC styles, and range from </a:t>
            </a:r>
            <a:r>
              <a:rPr lang="en-US" sz="2400" i="1" dirty="0">
                <a:latin typeface="Times New Roman" panose="02020603050405020304" pitchFamily="18" charset="0"/>
                <a:cs typeface="Times New Roman" panose="02020603050405020304" pitchFamily="18" charset="0"/>
              </a:rPr>
              <a:t>half-shell </a:t>
            </a:r>
            <a:r>
              <a:rPr lang="en-US" sz="2400" dirty="0">
                <a:latin typeface="Times New Roman" panose="02020603050405020304" pitchFamily="18" charset="0"/>
                <a:cs typeface="Times New Roman" panose="02020603050405020304" pitchFamily="18" charset="0"/>
              </a:rPr>
              <a:t>designs that fill half the bowl of the outer ear to </a:t>
            </a:r>
            <a:r>
              <a:rPr lang="en-US" sz="2400" i="1" dirty="0" smtClean="0">
                <a:latin typeface="Times New Roman" panose="02020603050405020304" pitchFamily="18" charset="0"/>
                <a:cs typeface="Times New Roman" panose="02020603050405020304" pitchFamily="18" charset="0"/>
              </a:rPr>
              <a:t>full-shell</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designs that fill almost the entire outer ear bowl. Like ITC styles, low-profile designs are large enough to feature directional microphones and manual controls, such as a volume wheel and a push-button for changing programs. The size of a low-profile style makes it desirable for people with dexterity issues because it is easier to handle than the smaller sizes.</a:t>
            </a:r>
          </a:p>
          <a:p>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062549" y="3605349"/>
            <a:ext cx="3208020" cy="3036026"/>
          </a:xfrm>
          <a:prstGeom prst="rect">
            <a:avLst/>
          </a:prstGeom>
        </p:spPr>
      </p:pic>
    </p:spTree>
    <p:extLst>
      <p:ext uri="{BB962C8B-B14F-4D97-AF65-F5344CB8AC3E}">
        <p14:creationId xmlns:p14="http://schemas.microsoft.com/office/powerpoint/2010/main" val="31952576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5943" y="169817"/>
            <a:ext cx="9013371" cy="3539430"/>
          </a:xfrm>
          <a:prstGeom prst="rect">
            <a:avLst/>
          </a:prstGeom>
        </p:spPr>
        <p:txBody>
          <a:bodyPr wrap="square">
            <a:spAutoFit/>
          </a:bodyPr>
          <a:lstStyle/>
          <a:p>
            <a:r>
              <a:rPr lang="en-US" sz="4000" b="1" u="sng" dirty="0" smtClean="0">
                <a:latin typeface="Times New Roman" panose="02020603050405020304" pitchFamily="18" charset="0"/>
                <a:cs typeface="Times New Roman" panose="02020603050405020304" pitchFamily="18" charset="0"/>
              </a:rPr>
              <a:t>Advantages:</a:t>
            </a: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larger size easier to insert and remove.</a:t>
            </a: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accommodates more features and user controls.</a:t>
            </a: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likely to have connectivity to wireless devices like phones.</a:t>
            </a:r>
          </a:p>
          <a:p>
            <a:r>
              <a:rPr lang="en-US" sz="4000" b="1" u="sng" dirty="0" smtClean="0">
                <a:latin typeface="Times New Roman" panose="02020603050405020304" pitchFamily="18" charset="0"/>
                <a:cs typeface="Times New Roman" panose="02020603050405020304" pitchFamily="18" charset="0"/>
              </a:rPr>
              <a:t>Disadvantages:</a:t>
            </a: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less discreet than smaller in-the-ear styles.</a:t>
            </a: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more occlusion, can make wearers feel plugged up.</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13526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9817"/>
            <a:ext cx="11353800" cy="1795192"/>
          </a:xfrm>
        </p:spPr>
        <p:txBody>
          <a:bodyPr>
            <a:normAutofit/>
          </a:bodyPr>
          <a:lstStyle/>
          <a:p>
            <a:r>
              <a:rPr lang="en-US" sz="4000" b="1" u="sng" dirty="0">
                <a:latin typeface="Times New Roman" panose="02020603050405020304" pitchFamily="18" charset="0"/>
                <a:cs typeface="Times New Roman" panose="02020603050405020304" pitchFamily="18" charset="0"/>
              </a:rPr>
              <a:t>Receiver in the ear (RITE</a:t>
            </a:r>
            <a:r>
              <a:rPr lang="en-US" sz="4000" b="1" u="sng" dirty="0" smtClean="0">
                <a:latin typeface="Times New Roman" panose="02020603050405020304" pitchFamily="18" charset="0"/>
                <a:cs typeface="Times New Roman" panose="02020603050405020304" pitchFamily="18" charset="0"/>
              </a:rPr>
              <a:t>):</a:t>
            </a:r>
            <a:r>
              <a:rPr lang="en-US" sz="4000" b="1" u="sng" dirty="0">
                <a:latin typeface="Times New Roman" panose="02020603050405020304" pitchFamily="18" charset="0"/>
                <a:cs typeface="Times New Roman" panose="02020603050405020304" pitchFamily="18" charset="0"/>
              </a:rPr>
              <a:t/>
            </a:r>
            <a:br>
              <a:rPr lang="en-US" sz="4000" b="1" u="sng" dirty="0">
                <a:latin typeface="Times New Roman" panose="02020603050405020304" pitchFamily="18" charset="0"/>
                <a:cs typeface="Times New Roman" panose="02020603050405020304" pitchFamily="18" charset="0"/>
              </a:rPr>
            </a:br>
            <a:endParaRPr lang="en-IN" sz="4000" b="1" u="sng"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0" y="796834"/>
            <a:ext cx="11353800" cy="5380129"/>
          </a:xfrm>
        </p:spPr>
        <p:txBody>
          <a:bodyPr>
            <a:normAutofit/>
          </a:bodyPr>
          <a:lstStyle/>
          <a:p>
            <a:r>
              <a:rPr lang="en-US" sz="2400" dirty="0">
                <a:latin typeface="Times New Roman" panose="02020603050405020304" pitchFamily="18" charset="0"/>
                <a:cs typeface="Times New Roman" panose="02020603050405020304" pitchFamily="18" charset="0"/>
              </a:rPr>
              <a:t>This style is typically known as either as "receiver in the ear" (RITE) or "receiver in canal" (RIC), depending on the manufacturer. But they essentially mean the same thing—an open-fit hearing aid style that has the speaker built into an </a:t>
            </a:r>
            <a:r>
              <a:rPr lang="en-US" sz="2400" dirty="0" err="1" smtClean="0">
                <a:latin typeface="Times New Roman" panose="02020603050405020304" pitchFamily="18" charset="0"/>
                <a:cs typeface="Times New Roman" panose="02020603050405020304" pitchFamily="18" charset="0"/>
              </a:rPr>
              <a:t>insertable</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ear </a:t>
            </a:r>
            <a:r>
              <a:rPr lang="en-US" sz="2400" dirty="0">
                <a:latin typeface="Times New Roman" panose="02020603050405020304" pitchFamily="18" charset="0"/>
                <a:cs typeface="Times New Roman" panose="02020603050405020304" pitchFamily="18" charset="0"/>
              </a:rPr>
              <a:t>dome, instead of the main body of the hearing aid.</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 other words, the speaker of the hearing aid rests in the ear canal, but the microphone and processor sit in a tiny case </a:t>
            </a:r>
            <a:r>
              <a:rPr lang="en-US" sz="2400" i="1" dirty="0">
                <a:latin typeface="Times New Roman" panose="02020603050405020304" pitchFamily="18" charset="0"/>
                <a:cs typeface="Times New Roman" panose="02020603050405020304" pitchFamily="18" charset="0"/>
              </a:rPr>
              <a:t>behind </a:t>
            </a:r>
            <a:r>
              <a:rPr lang="en-US" sz="2400" dirty="0">
                <a:latin typeface="Times New Roman" panose="02020603050405020304" pitchFamily="18" charset="0"/>
                <a:cs typeface="Times New Roman" panose="02020603050405020304" pitchFamily="18" charset="0"/>
              </a:rPr>
              <a:t>the ear. They are connected by a thin wire. This style of hearing aid tends to have above-average sound quality and is made by all major hearing aid manufacturers. </a:t>
            </a:r>
          </a:p>
          <a:p>
            <a:r>
              <a:rPr lang="en-US" sz="2400" dirty="0">
                <a:latin typeface="Times New Roman" panose="02020603050405020304" pitchFamily="18" charset="0"/>
                <a:cs typeface="Times New Roman" panose="02020603050405020304" pitchFamily="18" charset="0"/>
              </a:rPr>
              <a:t>If it gets damaged, the speaker portion of the hearing aid that fits in the ear can often be replaced at the hearing aid center, instead of having to be shipped off to the manufacturer for repair. </a:t>
            </a:r>
          </a:p>
          <a:p>
            <a:endParaRPr lang="en-IN" dirty="0"/>
          </a:p>
        </p:txBody>
      </p:sp>
      <p:pic>
        <p:nvPicPr>
          <p:cNvPr id="7" name="Picture 6"/>
          <p:cNvPicPr>
            <a:picLocks noChangeAspect="1"/>
          </p:cNvPicPr>
          <p:nvPr/>
        </p:nvPicPr>
        <p:blipFill>
          <a:blip r:embed="rId2"/>
          <a:stretch>
            <a:fillRect/>
          </a:stretch>
        </p:blipFill>
        <p:spPr>
          <a:xfrm>
            <a:off x="5068389" y="4428308"/>
            <a:ext cx="3653245" cy="2299063"/>
          </a:xfrm>
          <a:prstGeom prst="rect">
            <a:avLst/>
          </a:prstGeom>
        </p:spPr>
      </p:pic>
    </p:spTree>
    <p:extLst>
      <p:ext uri="{BB962C8B-B14F-4D97-AF65-F5344CB8AC3E}">
        <p14:creationId xmlns:p14="http://schemas.microsoft.com/office/powerpoint/2010/main" val="25645862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5943" y="104504"/>
            <a:ext cx="8948057" cy="4647426"/>
          </a:xfrm>
          <a:prstGeom prst="rect">
            <a:avLst/>
          </a:prstGeom>
        </p:spPr>
        <p:txBody>
          <a:bodyPr wrap="square">
            <a:spAutoFit/>
          </a:bodyPr>
          <a:lstStyle/>
          <a:p>
            <a:r>
              <a:rPr lang="en-US" sz="4000" b="1" i="0" u="sng" dirty="0" smtClean="0">
                <a:solidFill>
                  <a:srgbClr val="2B2C2D"/>
                </a:solidFill>
                <a:effectLst/>
                <a:latin typeface="Times New Roman" panose="02020603050405020304" pitchFamily="18" charset="0"/>
                <a:cs typeface="Times New Roman" panose="02020603050405020304" pitchFamily="18" charset="0"/>
              </a:rPr>
              <a:t>Advantages:</a:t>
            </a:r>
          </a:p>
          <a:p>
            <a:pPr>
              <a:buFont typeface="Arial" panose="020B0604020202020204" pitchFamily="34" charset="0"/>
              <a:buChar char="•"/>
            </a:pPr>
            <a:r>
              <a:rPr lang="en-US" sz="2400" b="0" i="0" dirty="0" smtClean="0">
                <a:solidFill>
                  <a:srgbClr val="2B2C2D"/>
                </a:solidFill>
                <a:effectLst/>
                <a:latin typeface="Times New Roman" panose="02020603050405020304" pitchFamily="18" charset="0"/>
                <a:cs typeface="Times New Roman" panose="02020603050405020304" pitchFamily="18" charset="0"/>
              </a:rPr>
              <a:t>generally the only style that comes with a </a:t>
            </a:r>
            <a:r>
              <a:rPr lang="en-US" sz="2400" dirty="0" smtClean="0">
                <a:latin typeface="Times New Roman" panose="02020603050405020304" pitchFamily="18" charset="0"/>
                <a:cs typeface="Times New Roman" panose="02020603050405020304" pitchFamily="18" charset="0"/>
              </a:rPr>
              <a:t>rechargeable batteries</a:t>
            </a:r>
            <a:r>
              <a:rPr lang="en-US" sz="2400" b="0" i="0" dirty="0" smtClean="0">
                <a:effectLst/>
                <a:latin typeface="Times New Roman" panose="02020603050405020304" pitchFamily="18" charset="0"/>
                <a:cs typeface="Times New Roman" panose="02020603050405020304" pitchFamily="18" charset="0"/>
              </a:rPr>
              <a:t> </a:t>
            </a:r>
            <a:r>
              <a:rPr lang="en-US" sz="2400" b="0" i="0" dirty="0" smtClean="0">
                <a:solidFill>
                  <a:srgbClr val="2B2C2D"/>
                </a:solidFill>
                <a:effectLst/>
                <a:latin typeface="Times New Roman" panose="02020603050405020304" pitchFamily="18" charset="0"/>
                <a:cs typeface="Times New Roman" panose="02020603050405020304" pitchFamily="18" charset="0"/>
              </a:rPr>
              <a:t>option. </a:t>
            </a:r>
          </a:p>
          <a:p>
            <a:pPr>
              <a:buFont typeface="Arial" panose="020B0604020202020204" pitchFamily="34" charset="0"/>
              <a:buChar char="•"/>
            </a:pPr>
            <a:r>
              <a:rPr lang="en-US" sz="2400" b="0" i="0" dirty="0" smtClean="0">
                <a:solidFill>
                  <a:srgbClr val="2B2C2D"/>
                </a:solidFill>
                <a:effectLst/>
                <a:latin typeface="Times New Roman" panose="02020603050405020304" pitchFamily="18" charset="0"/>
                <a:cs typeface="Times New Roman" panose="02020603050405020304" pitchFamily="18" charset="0"/>
              </a:rPr>
              <a:t>most likely to come with wireless connectivity to devices like phones.</a:t>
            </a:r>
          </a:p>
          <a:p>
            <a:pPr>
              <a:buFont typeface="Arial" panose="020B0604020202020204" pitchFamily="34" charset="0"/>
              <a:buChar char="•"/>
            </a:pPr>
            <a:r>
              <a:rPr lang="en-US" sz="2400" b="0" i="0" dirty="0" smtClean="0">
                <a:solidFill>
                  <a:srgbClr val="2B2C2D"/>
                </a:solidFill>
                <a:effectLst/>
                <a:latin typeface="Times New Roman" panose="02020603050405020304" pitchFamily="18" charset="0"/>
                <a:cs typeface="Times New Roman" panose="02020603050405020304" pitchFamily="18" charset="0"/>
              </a:rPr>
              <a:t>the speaker can be replaced separately.</a:t>
            </a:r>
          </a:p>
          <a:p>
            <a:r>
              <a:rPr lang="en-US" sz="4000" b="1" i="0" u="sng" dirty="0" smtClean="0">
                <a:solidFill>
                  <a:srgbClr val="2B2C2D"/>
                </a:solidFill>
                <a:effectLst/>
                <a:latin typeface="Times New Roman" panose="02020603050405020304" pitchFamily="18" charset="0"/>
                <a:cs typeface="Times New Roman" panose="02020603050405020304" pitchFamily="18" charset="0"/>
              </a:rPr>
              <a:t>Disadvantages:</a:t>
            </a:r>
          </a:p>
          <a:p>
            <a:pPr>
              <a:buFont typeface="Arial" panose="020B0604020202020204" pitchFamily="34" charset="0"/>
              <a:buChar char="•"/>
            </a:pPr>
            <a:r>
              <a:rPr lang="en-US" sz="2400" b="0" i="0" dirty="0" smtClean="0">
                <a:solidFill>
                  <a:srgbClr val="2B2C2D"/>
                </a:solidFill>
                <a:effectLst/>
                <a:latin typeface="Times New Roman" panose="02020603050405020304" pitchFamily="18" charset="0"/>
                <a:cs typeface="Times New Roman" panose="02020603050405020304" pitchFamily="18" charset="0"/>
              </a:rPr>
              <a:t>smaller RITE sizes can be a problem for dexterity.</a:t>
            </a:r>
          </a:p>
          <a:p>
            <a:pPr>
              <a:buFont typeface="Arial" panose="020B0604020202020204" pitchFamily="34" charset="0"/>
              <a:buChar char="•"/>
            </a:pPr>
            <a:r>
              <a:rPr lang="en-US" sz="2400" b="0" i="0" dirty="0" smtClean="0">
                <a:solidFill>
                  <a:srgbClr val="2B2C2D"/>
                </a:solidFill>
                <a:effectLst/>
                <a:latin typeface="Times New Roman" panose="02020603050405020304" pitchFamily="18" charset="0"/>
                <a:cs typeface="Times New Roman" panose="02020603050405020304" pitchFamily="18" charset="0"/>
              </a:rPr>
              <a:t>speaker, which is inside the ear, is susceptible to moisture and ear wax damage.</a:t>
            </a:r>
          </a:p>
          <a:p>
            <a:pPr>
              <a:buFont typeface="Arial" panose="020B0604020202020204" pitchFamily="34" charset="0"/>
              <a:buChar char="•"/>
            </a:pPr>
            <a:r>
              <a:rPr lang="en-US" sz="2400" b="0" i="0" dirty="0" smtClean="0">
                <a:solidFill>
                  <a:srgbClr val="2B2C2D"/>
                </a:solidFill>
                <a:effectLst/>
                <a:latin typeface="Times New Roman" panose="02020603050405020304" pitchFamily="18" charset="0"/>
                <a:cs typeface="Times New Roman" panose="02020603050405020304" pitchFamily="18" charset="0"/>
              </a:rPr>
              <a:t>the microphone and sound processor that sit behind the ear is visible.</a:t>
            </a:r>
            <a:br>
              <a:rPr lang="en-US" sz="2400" b="0" i="0" dirty="0" smtClean="0">
                <a:solidFill>
                  <a:srgbClr val="2B2C2D"/>
                </a:solidFill>
                <a:effectLst/>
                <a:latin typeface="Times New Roman" panose="02020603050405020304" pitchFamily="18" charset="0"/>
                <a:cs typeface="Times New Roman" panose="02020603050405020304" pitchFamily="18" charset="0"/>
              </a:rPr>
            </a:br>
            <a:r>
              <a:rPr lang="en-US" sz="2400" b="0" i="0" dirty="0" smtClean="0">
                <a:solidFill>
                  <a:srgbClr val="2B2C2D"/>
                </a:solidFill>
                <a:effectLst/>
                <a:latin typeface="Times New Roman" panose="02020603050405020304" pitchFamily="18" charset="0"/>
                <a:cs typeface="Times New Roman" panose="02020603050405020304" pitchFamily="18" charset="0"/>
              </a:rPr>
              <a:t> </a:t>
            </a:r>
            <a:endParaRPr lang="en-US" sz="2400" b="0" i="0" dirty="0">
              <a:solidFill>
                <a:srgbClr val="2B2C2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54199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2069"/>
            <a:ext cx="11353800" cy="1912758"/>
          </a:xfrm>
        </p:spPr>
        <p:txBody>
          <a:bodyPr/>
          <a:lstStyle/>
          <a:p>
            <a:r>
              <a:rPr lang="en-IN" sz="4000" b="1" u="sng" dirty="0">
                <a:latin typeface="Times New Roman" panose="02020603050405020304" pitchFamily="18" charset="0"/>
                <a:cs typeface="Times New Roman" panose="02020603050405020304" pitchFamily="18" charset="0"/>
              </a:rPr>
              <a:t>Behind-the-ear with </a:t>
            </a:r>
            <a:r>
              <a:rPr lang="en-IN" sz="4000" b="1" u="sng" dirty="0" err="1" smtClean="0">
                <a:latin typeface="Times New Roman" panose="02020603050405020304" pitchFamily="18" charset="0"/>
                <a:cs typeface="Times New Roman" panose="02020603050405020304" pitchFamily="18" charset="0"/>
              </a:rPr>
              <a:t>earmold</a:t>
            </a:r>
            <a:r>
              <a:rPr lang="en-IN" sz="4000" b="1" u="sng" dirty="0" smtClean="0">
                <a:latin typeface="Times New Roman" panose="02020603050405020304" pitchFamily="18" charset="0"/>
                <a:cs typeface="Times New Roman" panose="02020603050405020304" pitchFamily="18" charset="0"/>
              </a:rPr>
              <a:t>:</a:t>
            </a:r>
            <a:r>
              <a:rPr lang="en-IN" dirty="0"/>
              <a:t/>
            </a:r>
            <a:br>
              <a:rPr lang="en-IN" dirty="0"/>
            </a:br>
            <a:endParaRPr lang="en-IN" dirty="0"/>
          </a:p>
        </p:txBody>
      </p:sp>
      <p:sp>
        <p:nvSpPr>
          <p:cNvPr id="3" name="Content Placeholder 2"/>
          <p:cNvSpPr>
            <a:spLocks noGrp="1"/>
          </p:cNvSpPr>
          <p:nvPr>
            <p:ph idx="1"/>
          </p:nvPr>
        </p:nvSpPr>
        <p:spPr>
          <a:xfrm>
            <a:off x="91440" y="1123406"/>
            <a:ext cx="11262360" cy="5053557"/>
          </a:xfrm>
        </p:spPr>
        <p:txBody>
          <a:bodyPr>
            <a:normAutofit/>
          </a:bodyPr>
          <a:lstStyle/>
          <a:p>
            <a:r>
              <a:rPr lang="en-US" sz="2400" dirty="0">
                <a:latin typeface="Times New Roman" panose="02020603050405020304" pitchFamily="18" charset="0"/>
                <a:cs typeface="Times New Roman" panose="02020603050405020304" pitchFamily="18" charset="0"/>
              </a:rPr>
              <a:t>BTE styles that come with </a:t>
            </a:r>
            <a:r>
              <a:rPr lang="en-US" sz="2400" dirty="0" err="1" smtClean="0">
                <a:latin typeface="Times New Roman" panose="02020603050405020304" pitchFamily="18" charset="0"/>
                <a:cs typeface="Times New Roman" panose="02020603050405020304" pitchFamily="18" charset="0"/>
              </a:rPr>
              <a:t>earmolds</a:t>
            </a:r>
            <a:r>
              <a:rPr lang="en-US" sz="2400" dirty="0">
                <a:latin typeface="Times New Roman" panose="02020603050405020304" pitchFamily="18" charset="0"/>
                <a:cs typeface="Times New Roman" panose="02020603050405020304" pitchFamily="18" charset="0"/>
              </a:rPr>
              <a:t> can fit any type of hearing loss, from mild to profound. Their longer shape follows the contour behind the outer ear and can generally house more features, controls and battery power than any other style of hearing aid. A BTE with </a:t>
            </a:r>
            <a:r>
              <a:rPr lang="en-US" sz="2400" dirty="0" err="1">
                <a:latin typeface="Times New Roman" panose="02020603050405020304" pitchFamily="18" charset="0"/>
                <a:cs typeface="Times New Roman" panose="02020603050405020304" pitchFamily="18" charset="0"/>
              </a:rPr>
              <a:t>earmold</a:t>
            </a:r>
            <a:r>
              <a:rPr lang="en-US" sz="2400" dirty="0">
                <a:latin typeface="Times New Roman" panose="02020603050405020304" pitchFamily="18" charset="0"/>
                <a:cs typeface="Times New Roman" panose="02020603050405020304" pitchFamily="18" charset="0"/>
              </a:rPr>
              <a:t> style is commonly used for children because the BTE can be reprogrammed as needed and the </a:t>
            </a:r>
            <a:r>
              <a:rPr lang="en-US" sz="2400" dirty="0" err="1">
                <a:latin typeface="Times New Roman" panose="02020603050405020304" pitchFamily="18" charset="0"/>
                <a:cs typeface="Times New Roman" panose="02020603050405020304" pitchFamily="18" charset="0"/>
              </a:rPr>
              <a:t>earmold</a:t>
            </a:r>
            <a:r>
              <a:rPr lang="en-US" sz="2400" dirty="0">
                <a:latin typeface="Times New Roman" panose="02020603050405020304" pitchFamily="18" charset="0"/>
                <a:cs typeface="Times New Roman" panose="02020603050405020304" pitchFamily="18" charset="0"/>
              </a:rPr>
              <a:t> can be replaced as the child grows.</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650377" y="3223847"/>
            <a:ext cx="3567500" cy="3380790"/>
          </a:xfrm>
          <a:prstGeom prst="rect">
            <a:avLst/>
          </a:prstGeom>
        </p:spPr>
      </p:pic>
    </p:spTree>
    <p:extLst>
      <p:ext uri="{BB962C8B-B14F-4D97-AF65-F5344CB8AC3E}">
        <p14:creationId xmlns:p14="http://schemas.microsoft.com/office/powerpoint/2010/main" val="407990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7565" y="182880"/>
            <a:ext cx="8987246" cy="4093428"/>
          </a:xfrm>
          <a:prstGeom prst="rect">
            <a:avLst/>
          </a:prstGeom>
        </p:spPr>
        <p:txBody>
          <a:bodyPr wrap="square">
            <a:spAutoFit/>
          </a:bodyPr>
          <a:lstStyle/>
          <a:p>
            <a:r>
              <a:rPr lang="en-US" sz="4000" b="1" u="sng" dirty="0" smtClean="0">
                <a:latin typeface="Times New Roman" panose="02020603050405020304" pitchFamily="18" charset="0"/>
                <a:cs typeface="Times New Roman" panose="02020603050405020304" pitchFamily="18" charset="0"/>
              </a:rPr>
              <a:t>Advantages:</a:t>
            </a:r>
          </a:p>
          <a:p>
            <a:endParaRPr lang="en-US" dirty="0" smtClean="0"/>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fits all degrees of hearing loss, including profound hearing loss.</a:t>
            </a: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usually available in models with wireless connectivity to devices.</a:t>
            </a: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custom-fit </a:t>
            </a:r>
            <a:r>
              <a:rPr lang="en-US" sz="2400" dirty="0" err="1" smtClean="0">
                <a:latin typeface="Times New Roman" panose="02020603050405020304" pitchFamily="18" charset="0"/>
                <a:cs typeface="Times New Roman" panose="02020603050405020304" pitchFamily="18" charset="0"/>
              </a:rPr>
              <a:t>earmold</a:t>
            </a:r>
            <a:r>
              <a:rPr lang="en-US" sz="2400" dirty="0" smtClean="0">
                <a:latin typeface="Times New Roman" panose="02020603050405020304" pitchFamily="18" charset="0"/>
                <a:cs typeface="Times New Roman" panose="02020603050405020304" pitchFamily="18" charset="0"/>
              </a:rPr>
              <a:t> can be replaced separately.</a:t>
            </a: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less susceptible to moisture damage.</a:t>
            </a:r>
          </a:p>
          <a:p>
            <a:r>
              <a:rPr lang="en-US" sz="4000" b="1" u="sng" dirty="0" smtClean="0">
                <a:latin typeface="Times New Roman" panose="02020603050405020304" pitchFamily="18" charset="0"/>
                <a:cs typeface="Times New Roman" panose="02020603050405020304" pitchFamily="18" charset="0"/>
              </a:rPr>
              <a:t>Disadvantages:</a:t>
            </a:r>
          </a:p>
          <a:p>
            <a:endParaRPr lang="en-US" dirty="0" smtClean="0"/>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more occlusion, can make wearers feel plugged up.</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potential space limitations for eyeglass wearers.</a:t>
            </a:r>
          </a:p>
        </p:txBody>
      </p:sp>
    </p:spTree>
    <p:extLst>
      <p:ext uri="{BB962C8B-B14F-4D97-AF65-F5344CB8AC3E}">
        <p14:creationId xmlns:p14="http://schemas.microsoft.com/office/powerpoint/2010/main" val="28494835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90688"/>
            <a:ext cx="10515600" cy="4351337"/>
          </a:xfrm>
        </p:spPr>
        <p:txBody>
          <a:bodyPr>
            <a:normAutofit/>
          </a:bodyPr>
          <a:lstStyle/>
          <a:p>
            <a:pPr marL="0" indent="0">
              <a:buNone/>
            </a:pPr>
            <a:endParaRPr lang="en-US" dirty="0" smtClean="0"/>
          </a:p>
          <a:p>
            <a:endParaRPr lang="en-IN" dirty="0"/>
          </a:p>
        </p:txBody>
      </p:sp>
      <p:sp>
        <p:nvSpPr>
          <p:cNvPr id="5" name="Rectangle 4"/>
          <p:cNvSpPr/>
          <p:nvPr/>
        </p:nvSpPr>
        <p:spPr>
          <a:xfrm>
            <a:off x="117567" y="1841863"/>
            <a:ext cx="11652068" cy="4093428"/>
          </a:xfrm>
          <a:prstGeom prst="rect">
            <a:avLst/>
          </a:prstGeom>
        </p:spPr>
        <p:txBody>
          <a:bodyPr wrap="square">
            <a:spAutoFit/>
          </a:bodyPr>
          <a:lstStyle/>
          <a:p>
            <a:r>
              <a:rPr lang="en-US" sz="2000" b="1" u="sng" dirty="0">
                <a:latin typeface="Times New Roman" panose="02020603050405020304" pitchFamily="18" charset="0"/>
                <a:cs typeface="Times New Roman" panose="02020603050405020304" pitchFamily="18" charset="0"/>
              </a:rPr>
              <a:t>Abstract:</a:t>
            </a:r>
            <a:r>
              <a:rPr lang="en-US" sz="2000" b="1" dirty="0">
                <a:latin typeface="Times New Roman" panose="02020603050405020304" pitchFamily="18" charset="0"/>
                <a:cs typeface="Times New Roman" panose="02020603050405020304" pitchFamily="18" charset="0"/>
              </a:rPr>
              <a:t> </a:t>
            </a:r>
            <a:endParaRPr lang="en-US" sz="2000" b="1"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paper presents a new structure for hearing aids. Normally, the power consumption and</a:t>
            </a:r>
          </a:p>
          <a:p>
            <a:r>
              <a:rPr lang="en-US" sz="2000" dirty="0">
                <a:latin typeface="Times New Roman" panose="02020603050405020304" pitchFamily="18" charset="0"/>
                <a:cs typeface="Times New Roman" panose="02020603050405020304" pitchFamily="18" charset="0"/>
              </a:rPr>
              <a:t>user experience are contradictory. The proposed hearing aid structure mainly consists of three parts:</a:t>
            </a:r>
          </a:p>
          <a:p>
            <a:r>
              <a:rPr lang="en-US" sz="2000" dirty="0">
                <a:latin typeface="Times New Roman" panose="02020603050405020304" pitchFamily="18" charset="0"/>
                <a:cs typeface="Times New Roman" panose="02020603050405020304" pitchFamily="18" charset="0"/>
              </a:rPr>
              <a:t>the earpieces, the mobile computing platform, and the real-time speech-enhancement application.</a:t>
            </a:r>
          </a:p>
          <a:p>
            <a:r>
              <a:rPr lang="en-US" sz="2000" dirty="0">
                <a:latin typeface="Times New Roman" panose="02020603050405020304" pitchFamily="18" charset="0"/>
                <a:cs typeface="Times New Roman" panose="02020603050405020304" pitchFamily="18" charset="0"/>
              </a:rPr>
              <a:t>It can run complex algorithms without carrying out heavy calculations on the processors in the</a:t>
            </a:r>
          </a:p>
          <a:p>
            <a:r>
              <a:rPr lang="en-US" sz="2000" dirty="0">
                <a:latin typeface="Times New Roman" panose="02020603050405020304" pitchFamily="18" charset="0"/>
                <a:cs typeface="Times New Roman" panose="02020603050405020304" pitchFamily="18" charset="0"/>
              </a:rPr>
              <a:t>hearing aid. Thus, the binaural algorithm is utilized without being limited by complexity and power</a:t>
            </a:r>
          </a:p>
          <a:p>
            <a:r>
              <a:rPr lang="en-US" sz="2000" dirty="0">
                <a:latin typeface="Times New Roman" panose="02020603050405020304" pitchFamily="18" charset="0"/>
                <a:cs typeface="Times New Roman" panose="02020603050405020304" pitchFamily="18" charset="0"/>
              </a:rPr>
              <a:t>consumption to improve the user experience. Moreover, the speech-enhancement algorithm can be</a:t>
            </a:r>
          </a:p>
          <a:p>
            <a:r>
              <a:rPr lang="en-US" sz="2000" dirty="0">
                <a:latin typeface="Times New Roman" panose="02020603050405020304" pitchFamily="18" charset="0"/>
                <a:cs typeface="Times New Roman" panose="02020603050405020304" pitchFamily="18" charset="0"/>
              </a:rPr>
              <a:t>updated much more easily than in traditional built-in digital signal process hearing aids. A good</a:t>
            </a:r>
          </a:p>
          <a:p>
            <a:r>
              <a:rPr lang="en-US" sz="2000" dirty="0">
                <a:latin typeface="Times New Roman" panose="02020603050405020304" pitchFamily="18" charset="0"/>
                <a:cs typeface="Times New Roman" panose="02020603050405020304" pitchFamily="18" charset="0"/>
              </a:rPr>
              <a:t>level of user experience is achieved by combining the hearing aid and mobile computing platform</a:t>
            </a:r>
          </a:p>
          <a:p>
            <a:r>
              <a:rPr lang="en-US" sz="2000" dirty="0">
                <a:latin typeface="Times New Roman" panose="02020603050405020304" pitchFamily="18" charset="0"/>
                <a:cs typeface="Times New Roman" panose="02020603050405020304" pitchFamily="18" charset="0"/>
              </a:rPr>
              <a:t>with a 400-MHz transceiver; furthermore, the 400-MHz transceiver can reduce path loss around the</a:t>
            </a:r>
          </a:p>
          <a:p>
            <a:r>
              <a:rPr lang="en-US" sz="2000" dirty="0">
                <a:latin typeface="Times New Roman" panose="02020603050405020304" pitchFamily="18" charset="0"/>
                <a:cs typeface="Times New Roman" panose="02020603050405020304" pitchFamily="18" charset="0"/>
              </a:rPr>
              <a:t>body. The concept verification process showed that the overall usage of the central processing unit</a:t>
            </a:r>
          </a:p>
          <a:p>
            <a:r>
              <a:rPr lang="en-US" sz="2000" dirty="0">
                <a:latin typeface="Times New Roman" panose="02020603050405020304" pitchFamily="18" charset="0"/>
                <a:cs typeface="Times New Roman" panose="02020603050405020304" pitchFamily="18" charset="0"/>
              </a:rPr>
              <a:t>in the smartphone is around 16%, the signal-to-noise ratios show at least a 30% improvement in</a:t>
            </a:r>
          </a:p>
          <a:p>
            <a:r>
              <a:rPr lang="en-US" sz="2000" dirty="0">
                <a:latin typeface="Times New Roman" panose="02020603050405020304" pitchFamily="18" charset="0"/>
                <a:cs typeface="Times New Roman" panose="02020603050405020304" pitchFamily="18" charset="0"/>
              </a:rPr>
              <a:t>some environments, and the whole system delay is 8.8 </a:t>
            </a:r>
            <a:r>
              <a:rPr lang="en-US" sz="2000" dirty="0" err="1" smtClean="0">
                <a:latin typeface="Times New Roman" panose="02020603050405020304" pitchFamily="18" charset="0"/>
                <a:cs typeface="Times New Roman" panose="02020603050405020304" pitchFamily="18" charset="0"/>
              </a:rPr>
              <a:t>ms</a:t>
            </a:r>
            <a:endParaRPr lang="en-IN"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1" y="1"/>
            <a:ext cx="12192000" cy="1323439"/>
          </a:xfrm>
          <a:prstGeom prst="rect">
            <a:avLst/>
          </a:prstGeom>
        </p:spPr>
        <p:txBody>
          <a:bodyPr wrap="square">
            <a:spAutoFit/>
          </a:bodyPr>
          <a:lstStyle/>
          <a:p>
            <a:r>
              <a:rPr lang="en-US" sz="4000" b="1" u="sng" dirty="0">
                <a:latin typeface="Times New Roman" panose="02020603050405020304" pitchFamily="18" charset="0"/>
                <a:cs typeface="Times New Roman" panose="02020603050405020304" pitchFamily="18" charset="0"/>
              </a:rPr>
              <a:t>A Smart Binaural Hearing Aid Architecture Based on</a:t>
            </a:r>
          </a:p>
          <a:p>
            <a:r>
              <a:rPr lang="en-IN" sz="4000" b="1" u="sng" dirty="0">
                <a:latin typeface="Times New Roman" panose="02020603050405020304" pitchFamily="18" charset="0"/>
                <a:cs typeface="Times New Roman" panose="02020603050405020304" pitchFamily="18" charset="0"/>
              </a:rPr>
              <a:t>a Mobile Computing </a:t>
            </a:r>
            <a:r>
              <a:rPr lang="en-IN" sz="4000" b="1" u="sng" dirty="0" smtClean="0">
                <a:latin typeface="Times New Roman" panose="02020603050405020304" pitchFamily="18" charset="0"/>
                <a:cs typeface="Times New Roman" panose="02020603050405020304" pitchFamily="18" charset="0"/>
              </a:rPr>
              <a:t>Platform:</a:t>
            </a:r>
            <a:endParaRPr lang="en-IN" sz="4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86466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82879"/>
            <a:ext cx="11353800" cy="1873568"/>
          </a:xfrm>
        </p:spPr>
        <p:txBody>
          <a:bodyPr/>
          <a:lstStyle/>
          <a:p>
            <a:r>
              <a:rPr lang="en-US" sz="4000" b="1" u="sng" dirty="0">
                <a:latin typeface="Times New Roman" panose="02020603050405020304" pitchFamily="18" charset="0"/>
                <a:cs typeface="Times New Roman" panose="02020603050405020304" pitchFamily="18" charset="0"/>
              </a:rPr>
              <a:t>The Proposed Architecture of </a:t>
            </a:r>
            <a:r>
              <a:rPr lang="en-US" sz="4000" b="1" u="sng" dirty="0" smtClean="0">
                <a:latin typeface="Times New Roman" panose="02020603050405020304" pitchFamily="18" charset="0"/>
                <a:cs typeface="Times New Roman" panose="02020603050405020304" pitchFamily="18" charset="0"/>
              </a:rPr>
              <a:t>HA:</a:t>
            </a:r>
            <a:r>
              <a:rPr lang="en-US" b="1" dirty="0"/>
              <a:t/>
            </a:r>
            <a:br>
              <a:rPr lang="en-US" b="1" dirty="0"/>
            </a:br>
            <a:endParaRPr lang="en-IN" dirty="0"/>
          </a:p>
        </p:txBody>
      </p:sp>
      <p:pic>
        <p:nvPicPr>
          <p:cNvPr id="8" name="Content Placeholder 7"/>
          <p:cNvPicPr>
            <a:picLocks noGrp="1" noChangeAspect="1"/>
          </p:cNvPicPr>
          <p:nvPr>
            <p:ph idx="1"/>
          </p:nvPr>
        </p:nvPicPr>
        <p:blipFill>
          <a:blip r:embed="rId2"/>
          <a:stretch>
            <a:fillRect/>
          </a:stretch>
        </p:blipFill>
        <p:spPr>
          <a:xfrm>
            <a:off x="1214845" y="1436914"/>
            <a:ext cx="6662057" cy="5290457"/>
          </a:xfrm>
          <a:prstGeom prst="rect">
            <a:avLst/>
          </a:prstGeom>
        </p:spPr>
      </p:pic>
    </p:spTree>
    <p:extLst>
      <p:ext uri="{BB962C8B-B14F-4D97-AF65-F5344CB8AC3E}">
        <p14:creationId xmlns:p14="http://schemas.microsoft.com/office/powerpoint/2010/main" val="34118844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62149"/>
            <a:ext cx="11353800" cy="2552837"/>
          </a:xfrm>
        </p:spPr>
        <p:txBody>
          <a:bodyPr>
            <a:normAutofit/>
          </a:bodyPr>
          <a:lstStyle/>
          <a:p>
            <a:r>
              <a:rPr lang="en-IN" sz="4000" b="1" u="sng" dirty="0">
                <a:latin typeface="Times New Roman" panose="02020603050405020304" pitchFamily="18" charset="0"/>
                <a:cs typeface="Times New Roman" panose="02020603050405020304" pitchFamily="18" charset="0"/>
              </a:rPr>
              <a:t>Circuit </a:t>
            </a:r>
            <a:r>
              <a:rPr lang="en-IN" sz="4000" b="1" u="sng" dirty="0" smtClean="0">
                <a:latin typeface="Times New Roman" panose="02020603050405020304" pitchFamily="18" charset="0"/>
                <a:cs typeface="Times New Roman" panose="02020603050405020304" pitchFamily="18" charset="0"/>
              </a:rPr>
              <a:t>Blocks:</a:t>
            </a:r>
            <a:endParaRPr lang="en-IN" sz="40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214846"/>
            <a:ext cx="11353800" cy="4962117"/>
          </a:xfrm>
        </p:spPr>
        <p:txBody>
          <a:bodyPr>
            <a:normAutofit/>
          </a:bodyPr>
          <a:lstStyle/>
          <a:p>
            <a:r>
              <a:rPr lang="en-IN" sz="2400" dirty="0">
                <a:latin typeface="Times New Roman" panose="02020603050405020304" pitchFamily="18" charset="0"/>
                <a:cs typeface="Times New Roman" panose="02020603050405020304" pitchFamily="18" charset="0"/>
              </a:rPr>
              <a:t>Wireless </a:t>
            </a:r>
            <a:r>
              <a:rPr lang="en-IN" sz="2400" dirty="0" smtClean="0">
                <a:latin typeface="Times New Roman" panose="02020603050405020304" pitchFamily="18" charset="0"/>
                <a:cs typeface="Times New Roman" panose="02020603050405020304" pitchFamily="18" charset="0"/>
              </a:rPr>
              <a:t>Transceiver</a:t>
            </a:r>
          </a:p>
          <a:p>
            <a:r>
              <a:rPr lang="en-IN" sz="2400" dirty="0">
                <a:latin typeface="Times New Roman" panose="02020603050405020304" pitchFamily="18" charset="0"/>
                <a:cs typeface="Times New Roman" panose="02020603050405020304" pitchFamily="18" charset="0"/>
              </a:rPr>
              <a:t>Digital Acoustic Baseband </a:t>
            </a:r>
            <a:r>
              <a:rPr lang="en-IN" sz="2400" dirty="0" smtClean="0">
                <a:latin typeface="Times New Roman" panose="02020603050405020304" pitchFamily="18" charset="0"/>
                <a:cs typeface="Times New Roman" panose="02020603050405020304" pitchFamily="18" charset="0"/>
              </a:rPr>
              <a:t>Processor</a:t>
            </a:r>
          </a:p>
          <a:p>
            <a:r>
              <a:rPr lang="en-IN" sz="2400" dirty="0">
                <a:latin typeface="Times New Roman" panose="02020603050405020304" pitchFamily="18" charset="0"/>
                <a:cs typeface="Times New Roman" panose="02020603050405020304" pitchFamily="18" charset="0"/>
              </a:rPr>
              <a:t>Battery and Power </a:t>
            </a:r>
            <a:r>
              <a:rPr lang="en-IN" sz="2400" dirty="0" smtClean="0">
                <a:latin typeface="Times New Roman" panose="02020603050405020304" pitchFamily="18" charset="0"/>
                <a:cs typeface="Times New Roman" panose="02020603050405020304" pitchFamily="18" charset="0"/>
              </a:rPr>
              <a:t>Management</a:t>
            </a:r>
          </a:p>
          <a:p>
            <a:r>
              <a:rPr lang="en-IN" sz="2400" dirty="0">
                <a:latin typeface="Times New Roman" panose="02020603050405020304" pitchFamily="18" charset="0"/>
                <a:cs typeface="Times New Roman" panose="02020603050405020304" pitchFamily="18" charset="0"/>
              </a:rPr>
              <a:t>Real-Time Software</a:t>
            </a:r>
          </a:p>
        </p:txBody>
      </p:sp>
    </p:spTree>
    <p:extLst>
      <p:ext uri="{BB962C8B-B14F-4D97-AF65-F5344CB8AC3E}">
        <p14:creationId xmlns:p14="http://schemas.microsoft.com/office/powerpoint/2010/main" val="41863517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09005"/>
            <a:ext cx="5342708" cy="1240972"/>
          </a:xfrm>
        </p:spPr>
        <p:txBody>
          <a:bodyPr>
            <a:noAutofit/>
          </a:bodyPr>
          <a:lstStyle/>
          <a:p>
            <a:r>
              <a:rPr lang="en-IN" sz="4000" b="1" u="sng" dirty="0" smtClean="0">
                <a:latin typeface="Times New Roman" panose="02020603050405020304" pitchFamily="18" charset="0"/>
                <a:cs typeface="Times New Roman" panose="02020603050405020304" pitchFamily="18" charset="0"/>
              </a:rPr>
              <a:t>INTRODUCTION:</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 y="1031967"/>
            <a:ext cx="11353799" cy="5144997"/>
          </a:xfrm>
        </p:spPr>
        <p:txBody>
          <a:bodyPr>
            <a:normAutofit/>
          </a:bodyPr>
          <a:lstStyle/>
          <a:p>
            <a:r>
              <a:rPr lang="en-US" sz="2400" dirty="0" smtClean="0">
                <a:latin typeface="Times New Roman" panose="02020603050405020304" pitchFamily="18" charset="0"/>
                <a:cs typeface="Times New Roman" panose="02020603050405020304" pitchFamily="18" charset="0"/>
              </a:rPr>
              <a:t>Hearing </a:t>
            </a:r>
            <a:r>
              <a:rPr lang="en-US" sz="2400" dirty="0">
                <a:latin typeface="Times New Roman" panose="02020603050405020304" pitchFamily="18" charset="0"/>
                <a:cs typeface="Times New Roman" panose="02020603050405020304" pitchFamily="18" charset="0"/>
              </a:rPr>
              <a:t>loss that’s due to problems with the ear canal, eardrum, or middle ear is called conductive hearing loss. Most of the time, surgery or other medical help can make it better. But those options aren’t right for everyone. If you have an open ear canal and a relatively normal external ear, a hearing aid may help.</a:t>
            </a:r>
          </a:p>
          <a:p>
            <a:r>
              <a:rPr lang="en-US" sz="2400" dirty="0">
                <a:latin typeface="Times New Roman" panose="02020603050405020304" pitchFamily="18" charset="0"/>
                <a:cs typeface="Times New Roman" panose="02020603050405020304" pitchFamily="18" charset="0"/>
              </a:rPr>
              <a:t>Some people are born without an external ear or ear canal, which means they can’t use a typical hearing aid. Instead, they may be able to use a device that sends sound to the inner ear through the bone of their skull</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Early devices, such as ear trumpets or ear horns were passive amplification cones designed to gather sound energy and direct it into the ear canal. Modern devices are </a:t>
            </a:r>
            <a:r>
              <a:rPr lang="en-US" sz="2400" dirty="0" err="1" smtClean="0">
                <a:latin typeface="Times New Roman" panose="02020603050405020304" pitchFamily="18" charset="0"/>
                <a:cs typeface="Times New Roman" panose="02020603050405020304" pitchFamily="18" charset="0"/>
              </a:rPr>
              <a:t>computerised</a:t>
            </a:r>
            <a:r>
              <a:rPr lang="en-US" sz="2400" dirty="0" smtClean="0">
                <a:latin typeface="Times New Roman" panose="02020603050405020304" pitchFamily="18" charset="0"/>
                <a:cs typeface="Times New Roman" panose="02020603050405020304" pitchFamily="18" charset="0"/>
              </a:rPr>
              <a:t> electroacoustic systems that transform environmental sound to make it audible, according to </a:t>
            </a:r>
            <a:r>
              <a:rPr lang="en-US" sz="2400" dirty="0" err="1" smtClean="0">
                <a:latin typeface="Times New Roman" panose="02020603050405020304" pitchFamily="18" charset="0"/>
                <a:cs typeface="Times New Roman" panose="02020603050405020304" pitchFamily="18" charset="0"/>
              </a:rPr>
              <a:t>audiometrical</a:t>
            </a:r>
            <a:r>
              <a:rPr lang="en-US" sz="2400" dirty="0" smtClean="0">
                <a:latin typeface="Times New Roman" panose="02020603050405020304" pitchFamily="18" charset="0"/>
                <a:cs typeface="Times New Roman" panose="02020603050405020304" pitchFamily="18" charset="0"/>
              </a:rPr>
              <a:t> and cognitive rules.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0844692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566" y="1"/>
            <a:ext cx="11236234" cy="1690688"/>
          </a:xfrm>
        </p:spPr>
        <p:txBody>
          <a:bodyPr>
            <a:normAutofit/>
          </a:bodyPr>
          <a:lstStyle/>
          <a:p>
            <a:r>
              <a:rPr lang="en-IN" sz="4000" b="1" u="sng" dirty="0">
                <a:latin typeface="Times New Roman" panose="02020603050405020304" pitchFamily="18" charset="0"/>
                <a:cs typeface="Times New Roman" panose="02020603050405020304" pitchFamily="18" charset="0"/>
              </a:rPr>
              <a:t>Wireless </a:t>
            </a:r>
            <a:r>
              <a:rPr lang="en-IN" sz="4000" b="1" u="sng" dirty="0" smtClean="0">
                <a:latin typeface="Times New Roman" panose="02020603050405020304" pitchFamily="18" charset="0"/>
                <a:cs typeface="Times New Roman" panose="02020603050405020304" pitchFamily="18" charset="0"/>
              </a:rPr>
              <a:t>Transceiver:</a:t>
            </a:r>
            <a:r>
              <a:rPr lang="en-IN" sz="4000" b="1" u="sng" dirty="0">
                <a:latin typeface="Times New Roman" panose="02020603050405020304" pitchFamily="18" charset="0"/>
                <a:cs typeface="Times New Roman" panose="02020603050405020304" pitchFamily="18" charset="0"/>
              </a:rPr>
              <a:t/>
            </a:r>
            <a:br>
              <a:rPr lang="en-IN" sz="4000" b="1" u="sng" dirty="0">
                <a:latin typeface="Times New Roman" panose="02020603050405020304" pitchFamily="18" charset="0"/>
                <a:cs typeface="Times New Roman" panose="02020603050405020304" pitchFamily="18" charset="0"/>
              </a:rPr>
            </a:br>
            <a:endParaRPr lang="en-IN" sz="4000" b="1" u="sng"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580606" y="1280160"/>
            <a:ext cx="7707085" cy="5133703"/>
          </a:xfrm>
          <a:prstGeom prst="rect">
            <a:avLst/>
          </a:prstGeom>
        </p:spPr>
      </p:pic>
    </p:spTree>
    <p:extLst>
      <p:ext uri="{BB962C8B-B14F-4D97-AF65-F5344CB8AC3E}">
        <p14:creationId xmlns:p14="http://schemas.microsoft.com/office/powerpoint/2010/main" val="12316501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759"/>
            <a:ext cx="11353800" cy="2056448"/>
          </a:xfrm>
        </p:spPr>
        <p:txBody>
          <a:bodyPr>
            <a:normAutofit/>
          </a:bodyPr>
          <a:lstStyle/>
          <a:p>
            <a:r>
              <a:rPr lang="en-IN" sz="4000" b="1" u="sng" dirty="0">
                <a:latin typeface="Times New Roman" panose="02020603050405020304" pitchFamily="18" charset="0"/>
                <a:cs typeface="Times New Roman" panose="02020603050405020304" pitchFamily="18" charset="0"/>
              </a:rPr>
              <a:t>Digital Acoustic Baseband </a:t>
            </a:r>
            <a:r>
              <a:rPr lang="en-IN" sz="4000" b="1" u="sng" dirty="0" smtClean="0">
                <a:latin typeface="Times New Roman" panose="02020603050405020304" pitchFamily="18" charset="0"/>
                <a:cs typeface="Times New Roman" panose="02020603050405020304" pitchFamily="18" charset="0"/>
              </a:rPr>
              <a:t>Processor:</a:t>
            </a:r>
            <a:r>
              <a:rPr lang="en-IN" sz="4000" b="1" u="sng" dirty="0">
                <a:latin typeface="Times New Roman" panose="02020603050405020304" pitchFamily="18" charset="0"/>
                <a:cs typeface="Times New Roman" panose="02020603050405020304" pitchFamily="18" charset="0"/>
              </a:rPr>
              <a:t/>
            </a:r>
            <a:br>
              <a:rPr lang="en-IN" sz="4000" b="1" u="sng" dirty="0">
                <a:latin typeface="Times New Roman" panose="02020603050405020304" pitchFamily="18" charset="0"/>
                <a:cs typeface="Times New Roman" panose="02020603050405020304" pitchFamily="18" charset="0"/>
              </a:rPr>
            </a:br>
            <a:endParaRPr lang="en-IN" sz="4000" b="1" u="sng" dirty="0"/>
          </a:p>
        </p:txBody>
      </p:sp>
      <p:pic>
        <p:nvPicPr>
          <p:cNvPr id="4" name="Content Placeholder 3"/>
          <p:cNvPicPr>
            <a:picLocks noGrp="1" noChangeAspect="1"/>
          </p:cNvPicPr>
          <p:nvPr>
            <p:ph idx="1"/>
          </p:nvPr>
        </p:nvPicPr>
        <p:blipFill>
          <a:blip r:embed="rId2"/>
          <a:stretch>
            <a:fillRect/>
          </a:stretch>
        </p:blipFill>
        <p:spPr>
          <a:xfrm>
            <a:off x="872544" y="1502229"/>
            <a:ext cx="8454336" cy="4323805"/>
          </a:xfrm>
          <a:prstGeom prst="rect">
            <a:avLst/>
          </a:prstGeom>
        </p:spPr>
      </p:pic>
    </p:spTree>
    <p:extLst>
      <p:ext uri="{BB962C8B-B14F-4D97-AF65-F5344CB8AC3E}">
        <p14:creationId xmlns:p14="http://schemas.microsoft.com/office/powerpoint/2010/main" val="41691991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6753"/>
            <a:ext cx="11353800" cy="1847442"/>
          </a:xfrm>
        </p:spPr>
        <p:txBody>
          <a:bodyPr>
            <a:normAutofit/>
          </a:bodyPr>
          <a:lstStyle/>
          <a:p>
            <a:r>
              <a:rPr lang="en-IN" sz="4000" b="1" u="sng" dirty="0">
                <a:latin typeface="Times New Roman" panose="02020603050405020304" pitchFamily="18" charset="0"/>
                <a:cs typeface="Times New Roman" panose="02020603050405020304" pitchFamily="18" charset="0"/>
              </a:rPr>
              <a:t>Battery and Power </a:t>
            </a:r>
            <a:r>
              <a:rPr lang="en-IN" sz="4000" b="1" u="sng" dirty="0" smtClean="0">
                <a:latin typeface="Times New Roman" panose="02020603050405020304" pitchFamily="18" charset="0"/>
                <a:cs typeface="Times New Roman" panose="02020603050405020304" pitchFamily="18" charset="0"/>
              </a:rPr>
              <a:t>Management:</a:t>
            </a:r>
            <a:r>
              <a:rPr lang="en-IN" sz="4000" b="1" u="sng" dirty="0">
                <a:latin typeface="Times New Roman" panose="02020603050405020304" pitchFamily="18" charset="0"/>
                <a:cs typeface="Times New Roman" panose="02020603050405020304" pitchFamily="18" charset="0"/>
              </a:rPr>
              <a:t/>
            </a:r>
            <a:br>
              <a:rPr lang="en-IN" sz="4000" b="1" u="sng" dirty="0">
                <a:latin typeface="Times New Roman" panose="02020603050405020304" pitchFamily="18" charset="0"/>
                <a:cs typeface="Times New Roman" panose="02020603050405020304" pitchFamily="18" charset="0"/>
              </a:rPr>
            </a:br>
            <a:endParaRPr lang="en-IN" sz="4000" b="1" u="sng" dirty="0"/>
          </a:p>
        </p:txBody>
      </p:sp>
      <p:pic>
        <p:nvPicPr>
          <p:cNvPr id="4" name="Content Placeholder 3"/>
          <p:cNvPicPr>
            <a:picLocks noGrp="1" noChangeAspect="1"/>
          </p:cNvPicPr>
          <p:nvPr>
            <p:ph idx="1"/>
          </p:nvPr>
        </p:nvPicPr>
        <p:blipFill>
          <a:blip r:embed="rId2"/>
          <a:stretch>
            <a:fillRect/>
          </a:stretch>
        </p:blipFill>
        <p:spPr>
          <a:xfrm>
            <a:off x="574766" y="1269359"/>
            <a:ext cx="8173947" cy="4336897"/>
          </a:xfrm>
          <a:prstGeom prst="rect">
            <a:avLst/>
          </a:prstGeom>
        </p:spPr>
      </p:pic>
    </p:spTree>
    <p:extLst>
      <p:ext uri="{BB962C8B-B14F-4D97-AF65-F5344CB8AC3E}">
        <p14:creationId xmlns:p14="http://schemas.microsoft.com/office/powerpoint/2010/main" val="16758747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96834" y="573342"/>
            <a:ext cx="9209315" cy="5918898"/>
          </a:xfrm>
          <a:prstGeom prst="rect">
            <a:avLst/>
          </a:prstGeom>
        </p:spPr>
      </p:pic>
    </p:spTree>
    <p:extLst>
      <p:ext uri="{BB962C8B-B14F-4D97-AF65-F5344CB8AC3E}">
        <p14:creationId xmlns:p14="http://schemas.microsoft.com/office/powerpoint/2010/main" val="40149113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7565"/>
            <a:ext cx="11353800" cy="1808254"/>
          </a:xfrm>
        </p:spPr>
        <p:txBody>
          <a:bodyPr>
            <a:normAutofit/>
          </a:bodyPr>
          <a:lstStyle/>
          <a:p>
            <a:r>
              <a:rPr lang="en-IN" sz="4000" b="1" u="sng" dirty="0">
                <a:latin typeface="Times New Roman" panose="02020603050405020304" pitchFamily="18" charset="0"/>
                <a:cs typeface="Times New Roman" panose="02020603050405020304" pitchFamily="18" charset="0"/>
              </a:rPr>
              <a:t>Real-Time </a:t>
            </a:r>
            <a:r>
              <a:rPr lang="en-IN" sz="4000" b="1" u="sng" dirty="0" smtClean="0">
                <a:latin typeface="Times New Roman" panose="02020603050405020304" pitchFamily="18" charset="0"/>
                <a:cs typeface="Times New Roman" panose="02020603050405020304" pitchFamily="18" charset="0"/>
              </a:rPr>
              <a:t>Software:</a:t>
            </a:r>
            <a:r>
              <a:rPr lang="en-IN" sz="4000" b="1" u="sng" dirty="0">
                <a:latin typeface="Times New Roman" panose="02020603050405020304" pitchFamily="18" charset="0"/>
                <a:cs typeface="Times New Roman" panose="02020603050405020304" pitchFamily="18" charset="0"/>
              </a:rPr>
              <a:t/>
            </a:r>
            <a:br>
              <a:rPr lang="en-IN" sz="4000" b="1" u="sng" dirty="0">
                <a:latin typeface="Times New Roman" panose="02020603050405020304" pitchFamily="18" charset="0"/>
                <a:cs typeface="Times New Roman" panose="02020603050405020304" pitchFamily="18" charset="0"/>
              </a:rPr>
            </a:br>
            <a:endParaRPr lang="en-IN" sz="4000" b="1" u="sng" dirty="0"/>
          </a:p>
        </p:txBody>
      </p:sp>
      <p:pic>
        <p:nvPicPr>
          <p:cNvPr id="4" name="Content Placeholder 3"/>
          <p:cNvPicPr>
            <a:picLocks noGrp="1" noChangeAspect="1"/>
          </p:cNvPicPr>
          <p:nvPr>
            <p:ph idx="1"/>
          </p:nvPr>
        </p:nvPicPr>
        <p:blipFill>
          <a:blip r:embed="rId2"/>
          <a:stretch>
            <a:fillRect/>
          </a:stretch>
        </p:blipFill>
        <p:spPr>
          <a:xfrm>
            <a:off x="653143" y="1035281"/>
            <a:ext cx="9261566" cy="5430833"/>
          </a:xfrm>
          <a:prstGeom prst="rect">
            <a:avLst/>
          </a:prstGeom>
        </p:spPr>
      </p:pic>
    </p:spTree>
    <p:extLst>
      <p:ext uri="{BB962C8B-B14F-4D97-AF65-F5344CB8AC3E}">
        <p14:creationId xmlns:p14="http://schemas.microsoft.com/office/powerpoint/2010/main" val="8222460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40079"/>
            <a:ext cx="11353800" cy="2330768"/>
          </a:xfrm>
        </p:spPr>
        <p:txBody>
          <a:bodyPr>
            <a:normAutofit/>
          </a:bodyPr>
          <a:lstStyle/>
          <a:p>
            <a:r>
              <a:rPr lang="en-IN" sz="4000" b="1" u="sng" dirty="0">
                <a:latin typeface="Times New Roman" panose="02020603050405020304" pitchFamily="18" charset="0"/>
                <a:cs typeface="Times New Roman" panose="02020603050405020304" pitchFamily="18" charset="0"/>
              </a:rPr>
              <a:t>Hardware </a:t>
            </a:r>
            <a:r>
              <a:rPr lang="en-IN" sz="4000" b="1" u="sng" dirty="0" smtClean="0">
                <a:latin typeface="Times New Roman" panose="02020603050405020304" pitchFamily="18" charset="0"/>
                <a:cs typeface="Times New Roman" panose="02020603050405020304" pitchFamily="18" charset="0"/>
              </a:rPr>
              <a:t>Implementation:</a:t>
            </a:r>
            <a:endParaRPr lang="en-IN" sz="4000" u="sng"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0" y="1059355"/>
            <a:ext cx="11353800" cy="5289193"/>
          </a:xfrm>
          <a:prstGeom prst="rect">
            <a:avLst/>
          </a:prstGeom>
        </p:spPr>
      </p:pic>
    </p:spTree>
    <p:extLst>
      <p:ext uri="{BB962C8B-B14F-4D97-AF65-F5344CB8AC3E}">
        <p14:creationId xmlns:p14="http://schemas.microsoft.com/office/powerpoint/2010/main" val="37849893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61256" y="404949"/>
            <a:ext cx="10254343" cy="5772014"/>
          </a:xfrm>
        </p:spPr>
        <p:txBody>
          <a:bodyPr>
            <a:normAutofit/>
          </a:bodyPr>
          <a:lstStyle/>
          <a:p>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Signal Data </a:t>
            </a:r>
            <a:r>
              <a:rPr lang="en-IN" sz="2400" dirty="0" smtClean="0">
                <a:latin typeface="Times New Roman" panose="02020603050405020304" pitchFamily="18" charset="0"/>
                <a:cs typeface="Times New Roman" panose="02020603050405020304" pitchFamily="18" charset="0"/>
              </a:rPr>
              <a:t>Exchange</a:t>
            </a:r>
            <a:endParaRPr lang="en-IN" sz="24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The Packet Definition</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Transmit Processing</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Receive Processing</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The Operating Scheme</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Packet Exchange</a:t>
            </a:r>
          </a:p>
          <a:p>
            <a:pPr marL="0" indent="0">
              <a:buNone/>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1079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30629"/>
            <a:ext cx="11353800" cy="1560059"/>
          </a:xfrm>
        </p:spPr>
        <p:txBody>
          <a:bodyPr>
            <a:normAutofit fontScale="90000"/>
          </a:bodyPr>
          <a:lstStyle/>
          <a:p>
            <a:r>
              <a:rPr lang="en-IN" b="1" u="sng" dirty="0">
                <a:latin typeface="Times New Roman" panose="02020603050405020304" pitchFamily="18" charset="0"/>
                <a:cs typeface="Times New Roman" panose="02020603050405020304" pitchFamily="18" charset="0"/>
              </a:rPr>
              <a:t>The Packet </a:t>
            </a:r>
            <a:r>
              <a:rPr lang="en-IN" b="1" u="sng" dirty="0" smtClean="0">
                <a:latin typeface="Times New Roman" panose="02020603050405020304" pitchFamily="18" charset="0"/>
                <a:cs typeface="Times New Roman" panose="02020603050405020304" pitchFamily="18" charset="0"/>
              </a:rPr>
              <a:t>Definition:</a:t>
            </a:r>
            <a:r>
              <a:rPr lang="en-IN" b="1" u="sng" dirty="0">
                <a:latin typeface="Times New Roman" panose="02020603050405020304" pitchFamily="18" charset="0"/>
                <a:cs typeface="Times New Roman" panose="02020603050405020304" pitchFamily="18" charset="0"/>
              </a:rPr>
              <a:t/>
            </a:r>
            <a:br>
              <a:rPr lang="en-IN" b="1" u="sng" dirty="0">
                <a:latin typeface="Times New Roman" panose="02020603050405020304" pitchFamily="18" charset="0"/>
                <a:cs typeface="Times New Roman" panose="02020603050405020304" pitchFamily="18" charset="0"/>
              </a:rPr>
            </a:br>
            <a:r>
              <a:rPr lang="en-IN" b="1" u="sng" dirty="0">
                <a:latin typeface="Times New Roman" panose="02020603050405020304" pitchFamily="18" charset="0"/>
                <a:cs typeface="Times New Roman" panose="02020603050405020304" pitchFamily="18" charset="0"/>
              </a:rPr>
              <a:t/>
            </a:r>
            <a:br>
              <a:rPr lang="en-IN" b="1" u="sng" dirty="0">
                <a:latin typeface="Times New Roman" panose="02020603050405020304" pitchFamily="18" charset="0"/>
                <a:cs typeface="Times New Roman" panose="02020603050405020304" pitchFamily="18" charset="0"/>
              </a:rPr>
            </a:br>
            <a:endParaRPr lang="en-IN" b="1" u="sng" dirty="0"/>
          </a:p>
        </p:txBody>
      </p:sp>
      <p:pic>
        <p:nvPicPr>
          <p:cNvPr id="6" name="Content Placeholder 5"/>
          <p:cNvPicPr>
            <a:picLocks noGrp="1" noChangeAspect="1"/>
          </p:cNvPicPr>
          <p:nvPr>
            <p:ph idx="1"/>
          </p:nvPr>
        </p:nvPicPr>
        <p:blipFill>
          <a:blip r:embed="rId2"/>
          <a:stretch>
            <a:fillRect/>
          </a:stretch>
        </p:blipFill>
        <p:spPr>
          <a:xfrm>
            <a:off x="0" y="849086"/>
            <a:ext cx="11353800" cy="5551714"/>
          </a:xfrm>
          <a:prstGeom prst="rect">
            <a:avLst/>
          </a:prstGeom>
        </p:spPr>
      </p:pic>
    </p:spTree>
    <p:extLst>
      <p:ext uri="{BB962C8B-B14F-4D97-AF65-F5344CB8AC3E}">
        <p14:creationId xmlns:p14="http://schemas.microsoft.com/office/powerpoint/2010/main" val="40417170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0629"/>
            <a:ext cx="11353800" cy="1821317"/>
          </a:xfrm>
        </p:spPr>
        <p:txBody>
          <a:bodyPr>
            <a:normAutofit/>
          </a:bodyPr>
          <a:lstStyle/>
          <a:p>
            <a:r>
              <a:rPr lang="en-IN" sz="4000" b="1" u="sng" dirty="0">
                <a:latin typeface="Times New Roman" panose="02020603050405020304" pitchFamily="18" charset="0"/>
                <a:cs typeface="Times New Roman" panose="02020603050405020304" pitchFamily="18" charset="0"/>
              </a:rPr>
              <a:t>Transmit </a:t>
            </a:r>
            <a:r>
              <a:rPr lang="en-IN" sz="4000" b="1" u="sng" dirty="0" smtClean="0">
                <a:latin typeface="Times New Roman" panose="02020603050405020304" pitchFamily="18" charset="0"/>
                <a:cs typeface="Times New Roman" panose="02020603050405020304" pitchFamily="18" charset="0"/>
              </a:rPr>
              <a:t>Processing:</a:t>
            </a:r>
            <a:r>
              <a:rPr lang="en-IN" sz="4000" b="1" u="sng" dirty="0">
                <a:latin typeface="Times New Roman" panose="02020603050405020304" pitchFamily="18" charset="0"/>
                <a:cs typeface="Times New Roman" panose="02020603050405020304" pitchFamily="18" charset="0"/>
              </a:rPr>
              <a:t/>
            </a:r>
            <a:br>
              <a:rPr lang="en-IN" sz="4000" b="1" u="sng" dirty="0">
                <a:latin typeface="Times New Roman" panose="02020603050405020304" pitchFamily="18" charset="0"/>
                <a:cs typeface="Times New Roman" panose="02020603050405020304" pitchFamily="18" charset="0"/>
              </a:rPr>
            </a:br>
            <a:endParaRPr lang="en-IN" sz="4000" b="1" u="sng" dirty="0"/>
          </a:p>
        </p:txBody>
      </p:sp>
      <p:pic>
        <p:nvPicPr>
          <p:cNvPr id="4" name="Content Placeholder 3"/>
          <p:cNvPicPr>
            <a:picLocks noGrp="1" noChangeAspect="1"/>
          </p:cNvPicPr>
          <p:nvPr>
            <p:ph idx="1"/>
          </p:nvPr>
        </p:nvPicPr>
        <p:blipFill>
          <a:blip r:embed="rId2"/>
          <a:stretch>
            <a:fillRect/>
          </a:stretch>
        </p:blipFill>
        <p:spPr>
          <a:xfrm>
            <a:off x="766354" y="1201782"/>
            <a:ext cx="9821091" cy="5094515"/>
          </a:xfrm>
          <a:prstGeom prst="rect">
            <a:avLst/>
          </a:prstGeom>
        </p:spPr>
      </p:pic>
    </p:spTree>
    <p:extLst>
      <p:ext uri="{BB962C8B-B14F-4D97-AF65-F5344CB8AC3E}">
        <p14:creationId xmlns:p14="http://schemas.microsoft.com/office/powerpoint/2010/main" val="8266041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1690688"/>
          </a:xfrm>
        </p:spPr>
        <p:txBody>
          <a:bodyPr>
            <a:normAutofit/>
          </a:bodyPr>
          <a:lstStyle/>
          <a:p>
            <a:r>
              <a:rPr lang="en-IN" sz="4000" b="1" u="sng" dirty="0">
                <a:latin typeface="Times New Roman" panose="02020603050405020304" pitchFamily="18" charset="0"/>
                <a:cs typeface="Times New Roman" panose="02020603050405020304" pitchFamily="18" charset="0"/>
              </a:rPr>
              <a:t>Receive </a:t>
            </a:r>
            <a:r>
              <a:rPr lang="en-IN" sz="4000" b="1" u="sng" dirty="0" smtClean="0">
                <a:latin typeface="Times New Roman" panose="02020603050405020304" pitchFamily="18" charset="0"/>
                <a:cs typeface="Times New Roman" panose="02020603050405020304" pitchFamily="18" charset="0"/>
              </a:rPr>
              <a:t>Processing:</a:t>
            </a:r>
            <a:r>
              <a:rPr lang="en-IN" sz="4000" b="1" u="sng" dirty="0">
                <a:latin typeface="Times New Roman" panose="02020603050405020304" pitchFamily="18" charset="0"/>
                <a:cs typeface="Times New Roman" panose="02020603050405020304" pitchFamily="18" charset="0"/>
              </a:rPr>
              <a:t/>
            </a:r>
            <a:br>
              <a:rPr lang="en-IN" sz="4000" b="1" u="sng" dirty="0">
                <a:latin typeface="Times New Roman" panose="02020603050405020304" pitchFamily="18" charset="0"/>
                <a:cs typeface="Times New Roman" panose="02020603050405020304" pitchFamily="18" charset="0"/>
              </a:rPr>
            </a:br>
            <a:endParaRPr lang="en-IN" sz="4000" b="1" u="sng" dirty="0"/>
          </a:p>
        </p:txBody>
      </p:sp>
      <p:pic>
        <p:nvPicPr>
          <p:cNvPr id="4" name="Content Placeholder 3"/>
          <p:cNvPicPr>
            <a:picLocks noGrp="1" noChangeAspect="1"/>
          </p:cNvPicPr>
          <p:nvPr>
            <p:ph idx="1"/>
          </p:nvPr>
        </p:nvPicPr>
        <p:blipFill>
          <a:blip r:embed="rId2"/>
          <a:stretch>
            <a:fillRect/>
          </a:stretch>
        </p:blipFill>
        <p:spPr>
          <a:xfrm>
            <a:off x="461468" y="1690689"/>
            <a:ext cx="10892331" cy="4213722"/>
          </a:xfrm>
          <a:prstGeom prst="rect">
            <a:avLst/>
          </a:prstGeom>
        </p:spPr>
      </p:pic>
    </p:spTree>
    <p:extLst>
      <p:ext uri="{BB962C8B-B14F-4D97-AF65-F5344CB8AC3E}">
        <p14:creationId xmlns:p14="http://schemas.microsoft.com/office/powerpoint/2010/main" val="27904438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809897"/>
            <a:ext cx="11353800" cy="2500585"/>
          </a:xfrm>
        </p:spPr>
        <p:txBody>
          <a:bodyPr/>
          <a:lstStyle/>
          <a:p>
            <a:r>
              <a:rPr lang="en-IN" b="1" u="sng" dirty="0" smtClean="0">
                <a:latin typeface="Times New Roman" panose="02020603050405020304" pitchFamily="18" charset="0"/>
                <a:cs typeface="Times New Roman" panose="02020603050405020304" pitchFamily="18" charset="0"/>
              </a:rPr>
              <a:t>Diagram of hearing system:</a:t>
            </a:r>
            <a:endParaRPr lang="en-IN" b="1" u="sng" dirty="0">
              <a:latin typeface="Times New Roman" panose="02020603050405020304" pitchFamily="18" charset="0"/>
              <a:cs typeface="Times New Roman" panose="02020603050405020304" pitchFamily="18" charset="0"/>
            </a:endParaRPr>
          </a:p>
        </p:txBody>
      </p:sp>
      <p:sp>
        <p:nvSpPr>
          <p:cNvPr id="2" name="AutoShape 2" descr="https://d2jx2rerrg6sh3.cloudfront.net/image-handler/picture/2017/4/Ear_anatomy_680x_-_Alila_Medical_Media.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https://d2jx2rerrg6sh3.cloudfront.net/image-handler/picture/2017/4/Ear_anatomy_680x_-_Alila_Medical_Media.jpg"/>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rotWithShape="1">
          <a:blip r:embed="rId2"/>
          <a:srcRect l="-1" t="9228" r="598" b="3841"/>
          <a:stretch/>
        </p:blipFill>
        <p:spPr>
          <a:xfrm>
            <a:off x="63500" y="1146447"/>
            <a:ext cx="11222809" cy="5434148"/>
          </a:xfrm>
          <a:prstGeom prst="rect">
            <a:avLst/>
          </a:prstGeom>
        </p:spPr>
      </p:pic>
    </p:spTree>
    <p:extLst>
      <p:ext uri="{BB962C8B-B14F-4D97-AF65-F5344CB8AC3E}">
        <p14:creationId xmlns:p14="http://schemas.microsoft.com/office/powerpoint/2010/main" val="32587255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3325"/>
            <a:ext cx="11353800" cy="2174014"/>
          </a:xfrm>
        </p:spPr>
        <p:txBody>
          <a:bodyPr>
            <a:normAutofit/>
          </a:bodyPr>
          <a:lstStyle/>
          <a:p>
            <a:r>
              <a:rPr lang="en-IN" sz="4000" b="1" u="sng" dirty="0">
                <a:latin typeface="Times New Roman" panose="02020603050405020304" pitchFamily="18" charset="0"/>
                <a:cs typeface="Times New Roman" panose="02020603050405020304" pitchFamily="18" charset="0"/>
              </a:rPr>
              <a:t>The Operating </a:t>
            </a:r>
            <a:r>
              <a:rPr lang="en-IN" sz="4000" b="1" u="sng" dirty="0" smtClean="0">
                <a:latin typeface="Times New Roman" panose="02020603050405020304" pitchFamily="18" charset="0"/>
                <a:cs typeface="Times New Roman" panose="02020603050405020304" pitchFamily="18" charset="0"/>
              </a:rPr>
              <a:t>Scheme:</a:t>
            </a:r>
            <a:r>
              <a:rPr lang="en-IN" sz="4000" b="1" u="sng" dirty="0">
                <a:latin typeface="Times New Roman" panose="02020603050405020304" pitchFamily="18" charset="0"/>
                <a:cs typeface="Times New Roman" panose="02020603050405020304" pitchFamily="18" charset="0"/>
              </a:rPr>
              <a:t/>
            </a:r>
            <a:br>
              <a:rPr lang="en-IN" sz="4000" b="1" u="sng" dirty="0">
                <a:latin typeface="Times New Roman" panose="02020603050405020304" pitchFamily="18" charset="0"/>
                <a:cs typeface="Times New Roman" panose="02020603050405020304" pitchFamily="18" charset="0"/>
              </a:rPr>
            </a:br>
            <a:endParaRPr lang="en-IN" sz="4000" b="1" u="sng" dirty="0"/>
          </a:p>
        </p:txBody>
      </p:sp>
      <p:pic>
        <p:nvPicPr>
          <p:cNvPr id="4" name="Content Placeholder 3"/>
          <p:cNvPicPr>
            <a:picLocks noGrp="1" noChangeAspect="1"/>
          </p:cNvPicPr>
          <p:nvPr>
            <p:ph idx="1"/>
          </p:nvPr>
        </p:nvPicPr>
        <p:blipFill>
          <a:blip r:embed="rId2"/>
          <a:stretch>
            <a:fillRect/>
          </a:stretch>
        </p:blipFill>
        <p:spPr>
          <a:xfrm>
            <a:off x="1267097" y="992777"/>
            <a:ext cx="8660673" cy="5656216"/>
          </a:xfrm>
          <a:prstGeom prst="rect">
            <a:avLst/>
          </a:prstGeom>
        </p:spPr>
      </p:pic>
    </p:spTree>
    <p:extLst>
      <p:ext uri="{BB962C8B-B14F-4D97-AF65-F5344CB8AC3E}">
        <p14:creationId xmlns:p14="http://schemas.microsoft.com/office/powerpoint/2010/main" val="15767083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5943"/>
            <a:ext cx="11353800" cy="1886631"/>
          </a:xfrm>
        </p:spPr>
        <p:txBody>
          <a:bodyPr>
            <a:normAutofit/>
          </a:bodyPr>
          <a:lstStyle/>
          <a:p>
            <a:r>
              <a:rPr lang="en-IN" sz="4000" b="1" u="sng" dirty="0">
                <a:latin typeface="Times New Roman" panose="02020603050405020304" pitchFamily="18" charset="0"/>
                <a:cs typeface="Times New Roman" panose="02020603050405020304" pitchFamily="18" charset="0"/>
              </a:rPr>
              <a:t>Packet </a:t>
            </a:r>
            <a:r>
              <a:rPr lang="en-IN" sz="4000" b="1" u="sng" dirty="0" smtClean="0">
                <a:latin typeface="Times New Roman" panose="02020603050405020304" pitchFamily="18" charset="0"/>
                <a:cs typeface="Times New Roman" panose="02020603050405020304" pitchFamily="18" charset="0"/>
              </a:rPr>
              <a:t>Exchange:</a:t>
            </a:r>
            <a:r>
              <a:rPr lang="en-IN" sz="4000" b="1" u="sng" dirty="0">
                <a:latin typeface="Times New Roman" panose="02020603050405020304" pitchFamily="18" charset="0"/>
                <a:cs typeface="Times New Roman" panose="02020603050405020304" pitchFamily="18" charset="0"/>
              </a:rPr>
              <a:t/>
            </a:r>
            <a:br>
              <a:rPr lang="en-IN" sz="4000" b="1" u="sng" dirty="0">
                <a:latin typeface="Times New Roman" panose="02020603050405020304" pitchFamily="18" charset="0"/>
                <a:cs typeface="Times New Roman" panose="02020603050405020304" pitchFamily="18" charset="0"/>
              </a:rPr>
            </a:br>
            <a:endParaRPr lang="en-IN" sz="4000" b="1" u="sng" dirty="0"/>
          </a:p>
        </p:txBody>
      </p:sp>
      <p:pic>
        <p:nvPicPr>
          <p:cNvPr id="4" name="Content Placeholder 3"/>
          <p:cNvPicPr>
            <a:picLocks noGrp="1" noChangeAspect="1"/>
          </p:cNvPicPr>
          <p:nvPr>
            <p:ph idx="1"/>
          </p:nvPr>
        </p:nvPicPr>
        <p:blipFill>
          <a:blip r:embed="rId2"/>
          <a:stretch>
            <a:fillRect/>
          </a:stretch>
        </p:blipFill>
        <p:spPr>
          <a:xfrm>
            <a:off x="522514" y="1348229"/>
            <a:ext cx="9784079" cy="4804377"/>
          </a:xfrm>
          <a:prstGeom prst="rect">
            <a:avLst/>
          </a:prstGeom>
        </p:spPr>
      </p:pic>
    </p:spTree>
    <p:extLst>
      <p:ext uri="{BB962C8B-B14F-4D97-AF65-F5344CB8AC3E}">
        <p14:creationId xmlns:p14="http://schemas.microsoft.com/office/powerpoint/2010/main" val="13040584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01337"/>
            <a:ext cx="11353800" cy="2592025"/>
          </a:xfrm>
        </p:spPr>
        <p:txBody>
          <a:bodyPr>
            <a:normAutofit/>
          </a:bodyPr>
          <a:lstStyle/>
          <a:p>
            <a:r>
              <a:rPr lang="en-IN" sz="4000" b="1" u="sng" dirty="0" smtClean="0">
                <a:latin typeface="Times New Roman" panose="02020603050405020304" pitchFamily="18" charset="0"/>
                <a:cs typeface="Times New Roman" panose="02020603050405020304" pitchFamily="18" charset="0"/>
              </a:rPr>
              <a:t>Architectural level comparison of hearing aids:</a:t>
            </a:r>
            <a:endParaRPr lang="en-IN" sz="4000" b="1" u="sng"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39635" y="1384663"/>
            <a:ext cx="10424160" cy="4885508"/>
          </a:xfrm>
          <a:prstGeom prst="rect">
            <a:avLst/>
          </a:prstGeom>
        </p:spPr>
      </p:pic>
    </p:spTree>
    <p:extLst>
      <p:ext uri="{BB962C8B-B14F-4D97-AF65-F5344CB8AC3E}">
        <p14:creationId xmlns:p14="http://schemas.microsoft.com/office/powerpoint/2010/main" val="39005514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4399"/>
            <a:ext cx="11353800" cy="2605088"/>
          </a:xfrm>
        </p:spPr>
        <p:txBody>
          <a:bodyPr>
            <a:normAutofit/>
          </a:bodyPr>
          <a:lstStyle/>
          <a:p>
            <a:r>
              <a:rPr lang="en-IN" sz="4000" b="1" u="sng" dirty="0" smtClean="0">
                <a:latin typeface="Times New Roman" panose="02020603050405020304" pitchFamily="18" charset="0"/>
                <a:cs typeface="Times New Roman" panose="02020603050405020304" pitchFamily="18" charset="0"/>
              </a:rPr>
              <a:t>Applications:</a:t>
            </a:r>
            <a:endParaRPr lang="en-IN" sz="4000" b="1" u="sng"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0" y="1084217"/>
            <a:ext cx="11353800" cy="4957810"/>
          </a:xfrm>
        </p:spPr>
        <p:txBody>
          <a:bodyPr>
            <a:normAutofit/>
          </a:bodyPr>
          <a:lstStyle/>
          <a:p>
            <a:r>
              <a:rPr lang="en-US" sz="2400" dirty="0">
                <a:latin typeface="Times New Roman" panose="02020603050405020304" pitchFamily="18" charset="0"/>
                <a:cs typeface="Times New Roman" panose="02020603050405020304" pitchFamily="18" charset="0"/>
              </a:rPr>
              <a:t>the large distance between the microphone and the speaker prevents the occurrence of acoustic </a:t>
            </a:r>
            <a:r>
              <a:rPr lang="en-US" sz="2400" dirty="0" smtClean="0">
                <a:latin typeface="Times New Roman" panose="02020603050405020304" pitchFamily="18" charset="0"/>
                <a:cs typeface="Times New Roman" panose="02020603050405020304" pitchFamily="18" charset="0"/>
              </a:rPr>
              <a:t>feedback</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possibility to implement more convenient application control functions for people with poor motor </a:t>
            </a:r>
            <a:r>
              <a:rPr lang="en-US" sz="2400" dirty="0" smtClean="0">
                <a:latin typeface="Times New Roman" panose="02020603050405020304" pitchFamily="18" charset="0"/>
                <a:cs typeface="Times New Roman" panose="02020603050405020304" pitchFamily="18" charset="0"/>
              </a:rPr>
              <a:t>skills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using of various types of headphones and </a:t>
            </a:r>
            <a:r>
              <a:rPr lang="en-US" sz="2400" dirty="0" smtClean="0">
                <a:latin typeface="Times New Roman" panose="02020603050405020304" pitchFamily="18" charset="0"/>
                <a:cs typeface="Times New Roman" panose="02020603050405020304" pitchFamily="18" charset="0"/>
              </a:rPr>
              <a:t>headsets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it is possible to achieve the highest sound pressure level and get high sound quality (due to large speakers and a long battery life</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resistant to ingress of earwax and moisture;</a:t>
            </a:r>
          </a:p>
          <a:p>
            <a:r>
              <a:rPr lang="en-US" sz="2400" dirty="0">
                <a:latin typeface="Times New Roman" panose="02020603050405020304" pitchFamily="18" charset="0"/>
                <a:cs typeface="Times New Roman" panose="02020603050405020304" pitchFamily="18" charset="0"/>
              </a:rPr>
              <a:t>it is possible to use more complex audio signal processing algorithms and a higher sampling rate (because of capacious battery</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software </a:t>
            </a:r>
            <a:r>
              <a:rPr lang="en-US" sz="2400" dirty="0" smtClean="0">
                <a:latin typeface="Times New Roman" panose="02020603050405020304" pitchFamily="18" charset="0"/>
                <a:cs typeface="Times New Roman" panose="02020603050405020304" pitchFamily="18" charset="0"/>
              </a:rPr>
              <a:t>flexibility</a:t>
            </a:r>
            <a:endParaRPr lang="en-US"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367236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1071154"/>
            <a:ext cx="11353800" cy="2761843"/>
          </a:xfrm>
        </p:spPr>
        <p:txBody>
          <a:bodyPr>
            <a:normAutofit/>
          </a:bodyPr>
          <a:lstStyle/>
          <a:p>
            <a:r>
              <a:rPr lang="en-IN" sz="4000" b="1" u="sng" dirty="0" smtClean="0">
                <a:latin typeface="Times New Roman" panose="02020603050405020304" pitchFamily="18" charset="0"/>
                <a:cs typeface="Times New Roman" panose="02020603050405020304" pitchFamily="18" charset="0"/>
              </a:rPr>
              <a:t>Conclusion:</a:t>
            </a:r>
            <a:endParaRPr lang="en-IN" sz="4000" u="sng"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2" y="770710"/>
            <a:ext cx="11848010" cy="5406254"/>
          </a:xfrm>
        </p:spPr>
        <p:txBody>
          <a:bodyPr>
            <a:normAutofit/>
          </a:bodyPr>
          <a:lstStyle/>
          <a:p>
            <a:pPr algn="just"/>
            <a:r>
              <a:rPr lang="en-US" sz="2400" dirty="0" smtClean="0">
                <a:latin typeface="Times New Roman" panose="02020603050405020304" pitchFamily="18" charset="0"/>
                <a:cs typeface="Times New Roman" panose="02020603050405020304" pitchFamily="18" charset="0"/>
              </a:rPr>
              <a:t>We </a:t>
            </a:r>
            <a:r>
              <a:rPr lang="en-US" sz="2400" dirty="0">
                <a:latin typeface="Times New Roman" panose="02020603050405020304" pitchFamily="18" charset="0"/>
                <a:cs typeface="Times New Roman" panose="02020603050405020304" pitchFamily="18" charset="0"/>
              </a:rPr>
              <a:t>developed a smart binaural HA structure based on an MCP. Compared to the </a:t>
            </a:r>
            <a:r>
              <a:rPr lang="en-US" sz="2400" dirty="0" smtClean="0">
                <a:latin typeface="Times New Roman" panose="02020603050405020304" pitchFamily="18" charset="0"/>
                <a:cs typeface="Times New Roman" panose="02020603050405020304" pitchFamily="18" charset="0"/>
              </a:rPr>
              <a:t>traditional algorithms</a:t>
            </a:r>
            <a:r>
              <a:rPr lang="en-US" sz="2400" dirty="0">
                <a:latin typeface="Times New Roman" panose="02020603050405020304" pitchFamily="18" charset="0"/>
                <a:cs typeface="Times New Roman" panose="02020603050405020304" pitchFamily="18" charset="0"/>
              </a:rPr>
              <a:t>, the proposed architecture can design more complex algorithms without being </a:t>
            </a:r>
            <a:r>
              <a:rPr lang="en-US" sz="2400" dirty="0" smtClean="0">
                <a:latin typeface="Times New Roman" panose="02020603050405020304" pitchFamily="18" charset="0"/>
                <a:cs typeface="Times New Roman" panose="02020603050405020304" pitchFamily="18" charset="0"/>
              </a:rPr>
              <a:t>limited by </a:t>
            </a:r>
            <a:r>
              <a:rPr lang="en-US" sz="2400" dirty="0">
                <a:latin typeface="Times New Roman" panose="02020603050405020304" pitchFamily="18" charset="0"/>
                <a:cs typeface="Times New Roman" panose="02020603050405020304" pitchFamily="18" charset="0"/>
              </a:rPr>
              <a:t>power consumption and complexity, thereby enhancing speech </a:t>
            </a:r>
            <a:r>
              <a:rPr lang="en-US" sz="2400" dirty="0" smtClean="0">
                <a:latin typeface="Times New Roman" panose="02020603050405020304" pitchFamily="18" charset="0"/>
                <a:cs typeface="Times New Roman" panose="02020603050405020304" pitchFamily="18" charset="0"/>
              </a:rPr>
              <a:t>intelligibility.</a:t>
            </a:r>
          </a:p>
          <a:p>
            <a:pPr algn="just"/>
            <a:r>
              <a:rPr lang="en-US" sz="2400" dirty="0" smtClean="0">
                <a:latin typeface="Times New Roman" panose="02020603050405020304" pitchFamily="18" charset="0"/>
                <a:cs typeface="Times New Roman" panose="02020603050405020304" pitchFamily="18" charset="0"/>
              </a:rPr>
              <a:t>Through designing advanced </a:t>
            </a:r>
            <a:r>
              <a:rPr lang="en-US" sz="2400" dirty="0">
                <a:latin typeface="Times New Roman" panose="02020603050405020304" pitchFamily="18" charset="0"/>
                <a:cs typeface="Times New Roman" panose="02020603050405020304" pitchFamily="18" charset="0"/>
              </a:rPr>
              <a:t>speech algorithms and accessible applications, there is a great potential for customized HA.</a:t>
            </a:r>
          </a:p>
          <a:p>
            <a:pPr algn="just"/>
            <a:r>
              <a:rPr lang="en-US" sz="2400" dirty="0">
                <a:latin typeface="Times New Roman" panose="02020603050405020304" pitchFamily="18" charset="0"/>
                <a:cs typeface="Times New Roman" panose="02020603050405020304" pitchFamily="18" charset="0"/>
              </a:rPr>
              <a:t>Removing built-in processors and combining HA with MCPs led to these advances. Objective </a:t>
            </a:r>
            <a:r>
              <a:rPr lang="en-US" sz="2400" dirty="0" smtClean="0">
                <a:latin typeface="Times New Roman" panose="02020603050405020304" pitchFamily="18" charset="0"/>
                <a:cs typeface="Times New Roman" panose="02020603050405020304" pitchFamily="18" charset="0"/>
              </a:rPr>
              <a:t>data analysis </a:t>
            </a:r>
            <a:r>
              <a:rPr lang="en-US" sz="2400" dirty="0">
                <a:latin typeface="Times New Roman" panose="02020603050405020304" pitchFamily="18" charset="0"/>
                <a:cs typeface="Times New Roman" panose="02020603050405020304" pitchFamily="18" charset="0"/>
              </a:rPr>
              <a:t>and theoretical analysis showed an improvement in the user experience. These test </a:t>
            </a:r>
            <a:r>
              <a:rPr lang="en-US" sz="2400" dirty="0" smtClean="0">
                <a:latin typeface="Times New Roman" panose="02020603050405020304" pitchFamily="18" charset="0"/>
                <a:cs typeface="Times New Roman" panose="02020603050405020304" pitchFamily="18" charset="0"/>
              </a:rPr>
              <a:t>results will </a:t>
            </a:r>
            <a:r>
              <a:rPr lang="en-US" sz="2400" dirty="0">
                <a:latin typeface="Times New Roman" panose="02020603050405020304" pitchFamily="18" charset="0"/>
                <a:cs typeface="Times New Roman" panose="02020603050405020304" pitchFamily="18" charset="0"/>
              </a:rPr>
              <a:t>arouse the interest of HA designers.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76509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22959"/>
            <a:ext cx="11353800" cy="2513648"/>
          </a:xfrm>
        </p:spPr>
        <p:txBody>
          <a:bodyPr>
            <a:normAutofit/>
          </a:bodyPr>
          <a:lstStyle/>
          <a:p>
            <a:r>
              <a:rPr lang="en-IN" sz="4000" b="1" u="sng" dirty="0" smtClean="0">
                <a:latin typeface="Times New Roman" panose="02020603050405020304" pitchFamily="18" charset="0"/>
                <a:cs typeface="Times New Roman" panose="02020603050405020304" pitchFamily="18" charset="0"/>
              </a:rPr>
              <a:t>References:</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9817" y="1175657"/>
            <a:ext cx="11183983" cy="5001306"/>
          </a:xfrm>
        </p:spPr>
        <p:txBody>
          <a:bodyPr>
            <a:normAutofit/>
          </a:bodyPr>
          <a:lstStyle/>
          <a:p>
            <a:pPr marL="514350" indent="-514350">
              <a:buFont typeface="+mj-lt"/>
              <a:buAutoNum type="arabicPeriod"/>
            </a:pPr>
            <a:r>
              <a:rPr lang="en-US" sz="2400" dirty="0" smtClean="0">
                <a:latin typeface="Times New Roman" panose="02020603050405020304" pitchFamily="18" charset="0"/>
                <a:cs typeface="Times New Roman" panose="02020603050405020304" pitchFamily="18" charset="0"/>
              </a:rPr>
              <a:t>WHO</a:t>
            </a:r>
            <a:r>
              <a:rPr lang="en-US" sz="2400" dirty="0">
                <a:latin typeface="Times New Roman" panose="02020603050405020304" pitchFamily="18" charset="0"/>
                <a:cs typeface="Times New Roman" panose="02020603050405020304" pitchFamily="18" charset="0"/>
              </a:rPr>
              <a:t>. Deafness and Hearing Loss. Available online: https://</a:t>
            </a:r>
            <a:r>
              <a:rPr lang="en-US" sz="2400" dirty="0" smtClean="0">
                <a:latin typeface="Times New Roman" panose="02020603050405020304" pitchFamily="18" charset="0"/>
                <a:cs typeface="Times New Roman" panose="02020603050405020304" pitchFamily="18" charset="0"/>
              </a:rPr>
              <a:t>www.who.int/en/news-room/fact-sheets/detail/deafness-and-hearing-loss </a:t>
            </a:r>
            <a:r>
              <a:rPr lang="en-US" sz="2400" dirty="0">
                <a:latin typeface="Times New Roman" panose="02020603050405020304" pitchFamily="18" charset="0"/>
                <a:cs typeface="Times New Roman" panose="02020603050405020304" pitchFamily="18" charset="0"/>
              </a:rPr>
              <a:t>(accessed on 20 March 2019</a:t>
            </a:r>
            <a:r>
              <a:rPr lang="en-US" sz="2400" dirty="0" smtClean="0">
                <a:latin typeface="Times New Roman" panose="02020603050405020304" pitchFamily="18" charset="0"/>
                <a:cs typeface="Times New Roman" panose="02020603050405020304" pitchFamily="18" charset="0"/>
              </a:rPr>
              <a:t>).</a:t>
            </a:r>
          </a:p>
          <a:p>
            <a:pPr marL="514350" indent="-514350">
              <a:buFont typeface="+mj-lt"/>
              <a:buAutoNum type="arabicPeriod"/>
            </a:pPr>
            <a:r>
              <a:rPr lang="en-US" sz="2400" dirty="0" err="1" smtClean="0">
                <a:latin typeface="Times New Roman" panose="02020603050405020304" pitchFamily="18" charset="0"/>
                <a:cs typeface="Times New Roman" panose="02020603050405020304" pitchFamily="18" charset="0"/>
              </a:rPr>
              <a:t>Widex</a:t>
            </a:r>
            <a:r>
              <a:rPr lang="en-US" sz="2400" dirty="0">
                <a:latin typeface="Times New Roman" panose="02020603050405020304" pitchFamily="18" charset="0"/>
                <a:cs typeface="Times New Roman" panose="02020603050405020304" pitchFamily="18" charset="0"/>
              </a:rPr>
              <a:t>. So How Do Hearing Aids Work? Available online: https://</a:t>
            </a:r>
            <a:r>
              <a:rPr lang="en-US" sz="2400" dirty="0" smtClean="0">
                <a:latin typeface="Times New Roman" panose="02020603050405020304" pitchFamily="18" charset="0"/>
                <a:cs typeface="Times New Roman" panose="02020603050405020304" pitchFamily="18" charset="0"/>
              </a:rPr>
              <a:t>global.widex.com/en/hearing-aids(accessed </a:t>
            </a:r>
            <a:r>
              <a:rPr lang="en-US" sz="2400" dirty="0">
                <a:latin typeface="Times New Roman" panose="02020603050405020304" pitchFamily="18" charset="0"/>
                <a:cs typeface="Times New Roman" panose="02020603050405020304" pitchFamily="18" charset="0"/>
              </a:rPr>
              <a:t>on 1 January 2019</a:t>
            </a:r>
            <a:r>
              <a:rPr lang="en-US" sz="2400" dirty="0" smtClean="0">
                <a:latin typeface="Times New Roman" panose="02020603050405020304" pitchFamily="18" charset="0"/>
                <a:cs typeface="Times New Roman" panose="02020603050405020304" pitchFamily="18" charset="0"/>
              </a:rPr>
              <a:t>)…</a:t>
            </a:r>
          </a:p>
          <a:p>
            <a:pPr marL="514350" indent="-514350">
              <a:buFont typeface="+mj-lt"/>
              <a:buAutoNum type="arabicPeriod"/>
            </a:pPr>
            <a:r>
              <a:rPr lang="en-US" sz="2400" dirty="0" smtClean="0">
                <a:latin typeface="Times New Roman" panose="02020603050405020304" pitchFamily="18" charset="0"/>
                <a:cs typeface="Times New Roman" panose="02020603050405020304" pitchFamily="18" charset="0"/>
              </a:rPr>
              <a:t>Staff</a:t>
            </a:r>
            <a:r>
              <a:rPr lang="en-US" sz="2400" dirty="0">
                <a:latin typeface="Times New Roman" panose="02020603050405020304" pitchFamily="18" charset="0"/>
                <a:cs typeface="Times New Roman" panose="02020603050405020304" pitchFamily="18" charset="0"/>
              </a:rPr>
              <a:t>, M.C. Hearing Aids: How to Choose the Right One. Available online: https://</a:t>
            </a:r>
            <a:r>
              <a:rPr lang="en-US" sz="2400" dirty="0" smtClean="0">
                <a:latin typeface="Times New Roman" panose="02020603050405020304" pitchFamily="18" charset="0"/>
                <a:cs typeface="Times New Roman" panose="02020603050405020304" pitchFamily="18" charset="0"/>
              </a:rPr>
              <a:t>www.mayoclinic.org/diseases-conditions/hearing-loss/in-depth/hearing-aids/art-20044116 </a:t>
            </a:r>
            <a:r>
              <a:rPr lang="en-US" sz="2400" dirty="0">
                <a:latin typeface="Times New Roman" panose="02020603050405020304" pitchFamily="18" charset="0"/>
                <a:cs typeface="Times New Roman" panose="02020603050405020304" pitchFamily="18" charset="0"/>
              </a:rPr>
              <a:t>(accessed on 17 April 2019</a:t>
            </a:r>
            <a:r>
              <a:rPr lang="en-US" sz="2400" dirty="0" smtClean="0">
                <a:latin typeface="Times New Roman" panose="02020603050405020304" pitchFamily="18" charset="0"/>
                <a:cs typeface="Times New Roman" panose="02020603050405020304" pitchFamily="18" charset="0"/>
              </a:rPr>
              <a:t>).</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 "Tinnitus And Hearing Aids - Optimal Hearing </a:t>
            </a:r>
            <a:r>
              <a:rPr lang="en-US" sz="2400" dirty="0" err="1">
                <a:latin typeface="Times New Roman" panose="02020603050405020304" pitchFamily="18" charset="0"/>
                <a:cs typeface="Times New Roman" panose="02020603050405020304" pitchFamily="18" charset="0"/>
              </a:rPr>
              <a:t>Systems,The</a:t>
            </a:r>
            <a:r>
              <a:rPr lang="en-US" sz="2400" dirty="0">
                <a:latin typeface="Times New Roman" panose="02020603050405020304" pitchFamily="18" charset="0"/>
                <a:cs typeface="Times New Roman" panose="02020603050405020304" pitchFamily="18" charset="0"/>
              </a:rPr>
              <a:t> Hearing Aid Company - Since </a:t>
            </a:r>
            <a:r>
              <a:rPr lang="en-US" sz="2400" dirty="0" smtClean="0">
                <a:latin typeface="Times New Roman" panose="02020603050405020304" pitchFamily="18" charset="0"/>
                <a:cs typeface="Times New Roman" panose="02020603050405020304" pitchFamily="18" charset="0"/>
              </a:rPr>
              <a:t>1961“.Optimal </a:t>
            </a:r>
            <a:r>
              <a:rPr lang="en-US" sz="2400" dirty="0">
                <a:latin typeface="Times New Roman" panose="02020603050405020304" pitchFamily="18" charset="0"/>
                <a:cs typeface="Times New Roman" panose="02020603050405020304" pitchFamily="18" charset="0"/>
              </a:rPr>
              <a:t>Hearing. 30 December 2016. Retrieved 5 July 2020.</a:t>
            </a:r>
          </a:p>
          <a:p>
            <a:pPr marL="514350" indent="-514350">
              <a:buFont typeface="+mj-lt"/>
              <a:buAutoNum type="arabicPeriod"/>
            </a:pPr>
            <a:endParaRPr lang="en-US" sz="2400" dirty="0" smtClean="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3610158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1709738"/>
            <a:ext cx="10515600" cy="1855787"/>
          </a:xfrm>
        </p:spPr>
        <p:txBody>
          <a:bodyPr>
            <a:normAutofit/>
          </a:bodyPr>
          <a:lstStyle/>
          <a:p>
            <a:r>
              <a:rPr lang="en-IN" sz="4000" b="1" dirty="0" smtClean="0">
                <a:latin typeface="Times New Roman" panose="02020603050405020304" pitchFamily="18" charset="0"/>
                <a:cs typeface="Times New Roman" panose="02020603050405020304" pitchFamily="18" charset="0"/>
              </a:rPr>
              <a:t>                                 THANK YOU</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30712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353800" cy="927464"/>
          </a:xfrm>
        </p:spPr>
        <p:txBody>
          <a:bodyPr>
            <a:noAutofit/>
          </a:bodyPr>
          <a:lstStyle/>
          <a:p>
            <a:r>
              <a:rPr lang="en-IN" sz="4000" b="1" dirty="0" smtClean="0">
                <a:latin typeface="Times New Roman" panose="02020603050405020304" pitchFamily="18" charset="0"/>
                <a:cs typeface="Times New Roman" panose="02020603050405020304" pitchFamily="18" charset="0"/>
              </a:rPr>
              <a:t>WHAT IS A HEARING AID?</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0629" y="927463"/>
            <a:ext cx="10988040" cy="5590903"/>
          </a:xfrm>
        </p:spPr>
        <p:txBody>
          <a:bodyPr>
            <a:normAutofit/>
          </a:bodyPr>
          <a:lstStyle/>
          <a:p>
            <a:r>
              <a:rPr lang="en-IN" sz="2400" dirty="0" smtClean="0">
                <a:latin typeface="Times New Roman" panose="02020603050405020304" pitchFamily="18" charset="0"/>
                <a:cs typeface="Times New Roman" panose="02020603050405020304" pitchFamily="18" charset="0"/>
              </a:rPr>
              <a:t>A Hearing Aid is an electronic, battery- operated device that amplifies and changes sound to allow for improved communication</a:t>
            </a:r>
          </a:p>
          <a:p>
            <a:r>
              <a:rPr lang="en-US" sz="2400" dirty="0" smtClean="0">
                <a:latin typeface="Times New Roman" panose="02020603050405020304" pitchFamily="18" charset="0"/>
                <a:cs typeface="Times New Roman" panose="02020603050405020304" pitchFamily="18" charset="0"/>
              </a:rPr>
              <a:t>A hearing aid is a device designed to improve hearing by making sound audible to a person with hearing loss. Hearing aids are classified as medical devices in most countries, and regulated by the respective regulations. Small audio amplifiers such as other plain sound reinforcing systems cannot be sold as "hearing aids".</a:t>
            </a:r>
          </a:p>
          <a:p>
            <a:endParaRPr lang="en-IN"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31781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47677" y="1240971"/>
            <a:ext cx="11096645" cy="5421086"/>
          </a:xfrm>
          <a:prstGeom prst="rect">
            <a:avLst/>
          </a:prstGeom>
        </p:spPr>
      </p:pic>
    </p:spTree>
    <p:extLst>
      <p:ext uri="{BB962C8B-B14F-4D97-AF65-F5344CB8AC3E}">
        <p14:creationId xmlns:p14="http://schemas.microsoft.com/office/powerpoint/2010/main" val="702126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7577" y="770709"/>
            <a:ext cx="11671246" cy="5878285"/>
          </a:xfrm>
          <a:prstGeom prst="rect">
            <a:avLst/>
          </a:prstGeom>
        </p:spPr>
      </p:pic>
      <p:sp>
        <p:nvSpPr>
          <p:cNvPr id="5" name="TextBox 4"/>
          <p:cNvSpPr txBox="1"/>
          <p:nvPr/>
        </p:nvSpPr>
        <p:spPr>
          <a:xfrm>
            <a:off x="0" y="-117566"/>
            <a:ext cx="4415245" cy="707886"/>
          </a:xfrm>
          <a:prstGeom prst="rect">
            <a:avLst/>
          </a:prstGeom>
          <a:noFill/>
        </p:spPr>
        <p:txBody>
          <a:bodyPr wrap="square" rtlCol="0">
            <a:spAutoFit/>
          </a:bodyPr>
          <a:lstStyle/>
          <a:p>
            <a:r>
              <a:rPr lang="en-IN" sz="4000" b="1" u="sng" dirty="0" smtClean="0">
                <a:latin typeface="Times New Roman" panose="02020603050405020304" pitchFamily="18" charset="0"/>
                <a:cs typeface="Times New Roman" panose="02020603050405020304" pitchFamily="18" charset="0"/>
              </a:rPr>
              <a:t>Block diagram:</a:t>
            </a:r>
            <a:endParaRPr lang="en-IN" sz="4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4430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96833"/>
            <a:ext cx="11353800" cy="2487522"/>
          </a:xfrm>
        </p:spPr>
        <p:txBody>
          <a:bodyPr>
            <a:normAutofit/>
          </a:bodyPr>
          <a:lstStyle/>
          <a:p>
            <a:r>
              <a:rPr lang="en-IN" sz="4000" b="1" u="sng" dirty="0" smtClean="0">
                <a:latin typeface="Times New Roman" panose="02020603050405020304" pitchFamily="18" charset="0"/>
                <a:cs typeface="Times New Roman" panose="02020603050405020304" pitchFamily="18" charset="0"/>
              </a:rPr>
              <a:t>COMPONENTS OF HEARING AID</a:t>
            </a:r>
            <a:r>
              <a:rPr lang="en-IN" sz="4000" b="1" dirty="0" smtClean="0">
                <a:latin typeface="Times New Roman" panose="02020603050405020304" pitchFamily="18" charset="0"/>
                <a:cs typeface="Times New Roman" panose="02020603050405020304" pitchFamily="18" charset="0"/>
              </a:rPr>
              <a: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0629" y="966651"/>
            <a:ext cx="11223171" cy="5210312"/>
          </a:xfrm>
        </p:spPr>
        <p:txBody>
          <a:bodyPr>
            <a:normAutofit/>
          </a:bodyPr>
          <a:lstStyle/>
          <a:p>
            <a:pPr marL="0" indent="0" fontAlgn="base">
              <a:buNone/>
            </a:pPr>
            <a:r>
              <a:rPr lang="en-US" sz="2400" dirty="0">
                <a:latin typeface="Times New Roman" panose="02020603050405020304" pitchFamily="18" charset="0"/>
                <a:cs typeface="Times New Roman" panose="02020603050405020304" pitchFamily="18" charset="0"/>
              </a:rPr>
              <a:t>To understand how hearing aids work, let’s take a look inside a typical hearing aid. All hearing aids include five basic components:</a:t>
            </a:r>
          </a:p>
          <a:p>
            <a:pPr fontAlgn="base"/>
            <a:r>
              <a:rPr lang="en-US" sz="2400" dirty="0" smtClean="0">
                <a:latin typeface="Times New Roman" panose="02020603050405020304" pitchFamily="18" charset="0"/>
                <a:cs typeface="Times New Roman" panose="02020603050405020304" pitchFamily="18" charset="0"/>
              </a:rPr>
              <a:t>Microphone</a:t>
            </a:r>
          </a:p>
          <a:p>
            <a:pPr fontAlgn="base"/>
            <a:r>
              <a:rPr lang="en-US" sz="2400" dirty="0" smtClean="0">
                <a:latin typeface="Times New Roman" panose="02020603050405020304" pitchFamily="18" charset="0"/>
                <a:cs typeface="Times New Roman" panose="02020603050405020304" pitchFamily="18" charset="0"/>
              </a:rPr>
              <a:t>Amplifier</a:t>
            </a:r>
          </a:p>
          <a:p>
            <a:pPr fontAlgn="base"/>
            <a:r>
              <a:rPr lang="en-US" sz="2400" dirty="0" smtClean="0">
                <a:latin typeface="Times New Roman" panose="02020603050405020304" pitchFamily="18" charset="0"/>
                <a:cs typeface="Times New Roman" panose="02020603050405020304" pitchFamily="18" charset="0"/>
              </a:rPr>
              <a:t>Battery</a:t>
            </a:r>
            <a:endParaRPr lang="en-US" sz="2400" dirty="0">
              <a:latin typeface="Times New Roman" panose="02020603050405020304" pitchFamily="18" charset="0"/>
              <a:cs typeface="Times New Roman" panose="02020603050405020304" pitchFamily="18" charset="0"/>
            </a:endParaRPr>
          </a:p>
          <a:p>
            <a:pPr fontAlgn="base"/>
            <a:r>
              <a:rPr lang="en-US" sz="2400" dirty="0">
                <a:latin typeface="Times New Roman" panose="02020603050405020304" pitchFamily="18" charset="0"/>
                <a:cs typeface="Times New Roman" panose="02020603050405020304" pitchFamily="18" charset="0"/>
              </a:rPr>
              <a:t>R</a:t>
            </a:r>
            <a:r>
              <a:rPr lang="en-US" sz="2400" dirty="0" smtClean="0">
                <a:latin typeface="Times New Roman" panose="02020603050405020304" pitchFamily="18" charset="0"/>
                <a:cs typeface="Times New Roman" panose="02020603050405020304" pitchFamily="18" charset="0"/>
              </a:rPr>
              <a:t>eceiver</a:t>
            </a:r>
            <a:endParaRPr lang="en-US" sz="2400" dirty="0">
              <a:latin typeface="Times New Roman" panose="02020603050405020304" pitchFamily="18" charset="0"/>
              <a:cs typeface="Times New Roman" panose="02020603050405020304" pitchFamily="18" charset="0"/>
            </a:endParaRPr>
          </a:p>
          <a:p>
            <a:pPr fontAlgn="base"/>
            <a:endParaRPr lang="en-US" sz="2400" dirty="0">
              <a:latin typeface="Times New Roman" panose="02020603050405020304" pitchFamily="18" charset="0"/>
              <a:cs typeface="Times New Roman" panose="02020603050405020304" pitchFamily="18" charset="0"/>
            </a:endParaRPr>
          </a:p>
          <a:p>
            <a:pPr marL="0" indent="0" fontAlgn="base">
              <a:buNone/>
            </a:pPr>
            <a:r>
              <a:rPr lang="en-US" sz="2400" dirty="0"/>
              <a:t/>
            </a:r>
            <a:br>
              <a:rPr lang="en-US" sz="2400" dirty="0"/>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63628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1716814"/>
          </a:xfrm>
        </p:spPr>
        <p:txBody>
          <a:bodyPr/>
          <a:lstStyle/>
          <a:p>
            <a:r>
              <a:rPr lang="en-US" sz="4000" b="1" u="sng" dirty="0" smtClean="0">
                <a:latin typeface="Times New Roman" panose="02020603050405020304" pitchFamily="18" charset="0"/>
                <a:cs typeface="Times New Roman" panose="02020603050405020304" pitchFamily="18" charset="0"/>
              </a:rPr>
              <a:t>Microphone:</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1" y="1149531"/>
            <a:ext cx="11353800" cy="5027432"/>
          </a:xfrm>
        </p:spPr>
        <p:txBody>
          <a:bodyPr>
            <a:noAutofit/>
          </a:bodyPr>
          <a:lstStyle/>
          <a:p>
            <a:r>
              <a:rPr lang="en-US" sz="2400" dirty="0">
                <a:latin typeface="Times New Roman" panose="02020603050405020304" pitchFamily="18" charset="0"/>
                <a:cs typeface="Times New Roman" panose="02020603050405020304" pitchFamily="18" charset="0"/>
              </a:rPr>
              <a:t>The hearing aid microphone is the start of the process to help you hear better. The microphone picks up the different sounds in your environment and converts them to electric signals that can be understood by the processor.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Microphones </a:t>
            </a:r>
            <a:r>
              <a:rPr lang="en-US" sz="2400" dirty="0">
                <a:latin typeface="Times New Roman" panose="02020603050405020304" pitchFamily="18" charset="0"/>
                <a:cs typeface="Times New Roman" panose="02020603050405020304" pitchFamily="18" charset="0"/>
              </a:rPr>
              <a:t>are now able to differentiate sounds, such as speech and background noise, and process them differently for a much more seamless hearing experience than in the past</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There are two types of microphones: directional and omnidirectional</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Directional microphones pick up mostly sounds in front of the </a:t>
            </a:r>
            <a:r>
              <a:rPr lang="en-US" sz="2400" dirty="0" smtClean="0">
                <a:latin typeface="Times New Roman" panose="02020603050405020304" pitchFamily="18" charset="0"/>
                <a:cs typeface="Times New Roman" panose="02020603050405020304" pitchFamily="18" charset="0"/>
              </a:rPr>
              <a:t>wearer. </a:t>
            </a:r>
            <a:r>
              <a:rPr lang="en-US" sz="2400" dirty="0">
                <a:latin typeface="Times New Roman" panose="02020603050405020304" pitchFamily="18" charset="0"/>
                <a:cs typeface="Times New Roman" panose="02020603050405020304" pitchFamily="18" charset="0"/>
              </a:rPr>
              <a:t>This can be helpful when trying to understand a conversation in a noisy environment</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Omnidirectional microphones pick up sounds from all directions, helping to give the user a better sense of where sounds are coming from. Most new hearing aids come equipped with both types of microphones to help wearers pick up speech from multiple directions, creating a more natural listening experience.</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12283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961</TotalTime>
  <Words>1388</Words>
  <Application>Microsoft Office PowerPoint</Application>
  <PresentationFormat>Widescreen</PresentationFormat>
  <Paragraphs>189</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等线</vt:lpstr>
      <vt:lpstr>Times New Roman</vt:lpstr>
      <vt:lpstr>Office Theme</vt:lpstr>
      <vt:lpstr>PowerPoint Presentation</vt:lpstr>
      <vt:lpstr>PowerPoint Presentation</vt:lpstr>
      <vt:lpstr>INTRODUCTION:</vt:lpstr>
      <vt:lpstr>Diagram of hearing system:</vt:lpstr>
      <vt:lpstr>WHAT IS A HEARING AID?</vt:lpstr>
      <vt:lpstr>PowerPoint Presentation</vt:lpstr>
      <vt:lpstr>PowerPoint Presentation</vt:lpstr>
      <vt:lpstr>COMPONENTS OF HEARING AID:</vt:lpstr>
      <vt:lpstr>Microphone: </vt:lpstr>
      <vt:lpstr>Amplifier:</vt:lpstr>
      <vt:lpstr>Battery:</vt:lpstr>
      <vt:lpstr>Receiver:</vt:lpstr>
      <vt:lpstr>How a hearing aid works: step-by-step:   </vt:lpstr>
      <vt:lpstr>TYPES OF HEARING AID:</vt:lpstr>
      <vt:lpstr>In-the-ear (ITE) hearing aids: </vt:lpstr>
      <vt:lpstr>Behind-the-ear (BTE) hearing aids: </vt:lpstr>
      <vt:lpstr>Invisible in the canal (IIC)&amp;Completely in the canal (CIC):  </vt:lpstr>
      <vt:lpstr>PowerPoint Presentation</vt:lpstr>
      <vt:lpstr>In-the-canal (ITC) hearing aids: </vt:lpstr>
      <vt:lpstr>PowerPoint Presentation</vt:lpstr>
      <vt:lpstr>Low-profile hearing aids: </vt:lpstr>
      <vt:lpstr>PowerPoint Presentation</vt:lpstr>
      <vt:lpstr>Receiver in the ear (RITE): </vt:lpstr>
      <vt:lpstr>PowerPoint Presentation</vt:lpstr>
      <vt:lpstr>Behind-the-ear with earmold: </vt:lpstr>
      <vt:lpstr>PowerPoint Presentation</vt:lpstr>
      <vt:lpstr>PowerPoint Presentation</vt:lpstr>
      <vt:lpstr>The Proposed Architecture of HA: </vt:lpstr>
      <vt:lpstr>Circuit Blocks:</vt:lpstr>
      <vt:lpstr>Wireless Transceiver: </vt:lpstr>
      <vt:lpstr>Digital Acoustic Baseband Processor: </vt:lpstr>
      <vt:lpstr>Battery and Power Management: </vt:lpstr>
      <vt:lpstr>PowerPoint Presentation</vt:lpstr>
      <vt:lpstr>Real-Time Software: </vt:lpstr>
      <vt:lpstr>Hardware Implementation:</vt:lpstr>
      <vt:lpstr>PowerPoint Presentation</vt:lpstr>
      <vt:lpstr>The Packet Definition:  </vt:lpstr>
      <vt:lpstr>Transmit Processing: </vt:lpstr>
      <vt:lpstr>Receive Processing: </vt:lpstr>
      <vt:lpstr>The Operating Scheme: </vt:lpstr>
      <vt:lpstr>Packet Exchange: </vt:lpstr>
      <vt:lpstr>Architectural level comparison of hearing aids:</vt:lpstr>
      <vt:lpstr>Applications:</vt:lpstr>
      <vt:lpstr>Conclusion:</vt:lpstr>
      <vt:lpstr>References: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89</cp:revision>
  <dcterms:created xsi:type="dcterms:W3CDTF">2021-06-03T09:01:18Z</dcterms:created>
  <dcterms:modified xsi:type="dcterms:W3CDTF">2021-06-24T15:03:31Z</dcterms:modified>
</cp:coreProperties>
</file>