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2" r:id="rId4"/>
    <p:sldId id="276" r:id="rId5"/>
    <p:sldId id="258" r:id="rId6"/>
    <p:sldId id="263" r:id="rId7"/>
    <p:sldId id="278" r:id="rId8"/>
    <p:sldId id="279" r:id="rId9"/>
    <p:sldId id="265" r:id="rId10"/>
    <p:sldId id="266" r:id="rId11"/>
    <p:sldId id="281" r:id="rId12"/>
    <p:sldId id="283" r:id="rId13"/>
    <p:sldId id="282" r:id="rId14"/>
    <p:sldId id="271" r:id="rId15"/>
    <p:sldId id="26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090165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8" y="3671740"/>
            <a:ext cx="740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S</a:t>
            </a:r>
            <a:r>
              <a:rPr lang="en-IN" sz="4400" b="1" dirty="0" err="1">
                <a:solidFill>
                  <a:srgbClr val="002060"/>
                </a:solidFill>
              </a:rPr>
              <a:t>ign</a:t>
            </a:r>
            <a:r>
              <a:rPr lang="en-IN" sz="4400" b="1" dirty="0">
                <a:solidFill>
                  <a:srgbClr val="002060"/>
                </a:solidFill>
              </a:rPr>
              <a:t> Language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67034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  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N PAVAN KUMAR 1VA17CS028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Sunil G L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Professor,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EF9-2A41-4C21-ACB9-014C7F1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342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D27-F244-4A33-96E2-654C0C6D62FD}" type="datetime1">
              <a:rPr lang="en-IN" smtClean="0"/>
              <a:t>24-05-2021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F14AE-69DF-4716-9AC7-D6F5C28D2350}"/>
              </a:ext>
            </a:extLst>
          </p:cNvPr>
          <p:cNvSpPr txBox="1"/>
          <p:nvPr/>
        </p:nvSpPr>
        <p:spPr>
          <a:xfrm>
            <a:off x="0" y="643269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10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D967D8-7AAD-41A2-B8DC-FE7316415BB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85CAB-8326-45DE-8B22-E947B9C9A5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1274" y="82056"/>
            <a:ext cx="1074965" cy="10749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1CA5-3BF8-4900-AA2B-58B8FBD5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03" y="1669774"/>
            <a:ext cx="10740887" cy="4359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Train CNN model on both normal and pre-processed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Save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Load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Predictions of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Deploy the model in Django Web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Live Camera Detection of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4934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24-05-2021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1" name="image2.png">
            <a:extLst>
              <a:ext uri="{FF2B5EF4-FFF2-40B4-BE49-F238E27FC236}">
                <a16:creationId xmlns:a16="http://schemas.microsoft.com/office/drawing/2014/main" id="{24D47F62-6CA8-4DAF-947C-8BE6A415A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4488" y="1286292"/>
            <a:ext cx="8342038" cy="4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24-05-2021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E0751CF-A33F-4880-8D4A-09C130BF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08" y="1179723"/>
            <a:ext cx="7199243" cy="5016168"/>
          </a:xfrm>
        </p:spPr>
      </p:pic>
    </p:spTree>
    <p:extLst>
      <p:ext uri="{BB962C8B-B14F-4D97-AF65-F5344CB8AC3E}">
        <p14:creationId xmlns:p14="http://schemas.microsoft.com/office/powerpoint/2010/main" val="61820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03302-27A3-48A1-89B6-EBF671961E3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24-05-2021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402F4AF-430E-464C-B085-ECAB4EE7C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21" y="1252500"/>
            <a:ext cx="8052352" cy="4778052"/>
          </a:xfrm>
        </p:spPr>
      </p:pic>
    </p:spTree>
    <p:extLst>
      <p:ext uri="{BB962C8B-B14F-4D97-AF65-F5344CB8AC3E}">
        <p14:creationId xmlns:p14="http://schemas.microsoft.com/office/powerpoint/2010/main" val="144020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/>
              <a:t>Results /Observation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1A1D4-0F61-4DDF-AFF7-B8502CA831A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24-05-2021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6426-588C-4C1E-B102-2F92AFA88D0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 of CSE, SVIT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5366-B4BA-4D18-A95D-5F5D9028F1F4}"/>
              </a:ext>
            </a:extLst>
          </p:cNvPr>
          <p:cNvSpPr txBox="1"/>
          <p:nvPr/>
        </p:nvSpPr>
        <p:spPr>
          <a:xfrm>
            <a:off x="0" y="644888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kumimoji="0" lang="en-IN" sz="1800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B82636-9526-4345-A01C-DA7098C0F6A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IN" sz="4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FC1C6-ECBF-493D-A420-70060393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9" y="986812"/>
            <a:ext cx="7239000" cy="534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B637E-DA0A-4D40-84BE-C754C226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185531"/>
            <a:ext cx="7964557" cy="62633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8B92DD-636C-414F-892B-32259DA68A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0365" y="588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744578"/>
            <a:ext cx="11502887" cy="2878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majority of people do not know sign language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Our project will be able to assist deaf people in managing sign language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will improve the quality of life of deaf people by allowing them to use their sign language skills to navigate through the Xbox One with a way of using gesture to text to speech commands and helping them learn from mistakes if they mess up on a gesture.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55670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166130"/>
            <a:ext cx="11502887" cy="49778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200" dirty="0"/>
              <a:t>TensorFlow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CNN Research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L. K. Hansen and P. </a:t>
            </a:r>
            <a:r>
              <a:rPr lang="en-IN" sz="2200" dirty="0" err="1"/>
              <a:t>Salamon</a:t>
            </a:r>
            <a:r>
              <a:rPr lang="en-IN" sz="2200" dirty="0"/>
              <a:t>, "Neural network ensembles," in IEEE Transactions on Pattern Analysis and Machine Intelligence, vol. 12, no. 10, pp. 993-1001, Oct. 1990, </a:t>
            </a:r>
            <a:r>
              <a:rPr lang="en-IN" sz="2200" dirty="0" err="1"/>
              <a:t>doi</a:t>
            </a:r>
            <a:r>
              <a:rPr lang="en-IN" sz="2200" dirty="0"/>
              <a:t>: 10.1109/34.58871.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David H. Wolpert, Stacked generalization, Neural Networks, Volume 5, Issue 2, 1992, Pages 241-259, ISSN 0893-6080, https://doi.org/10.1016/S0893-6080(05)80023-1.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Y. Liu, X. Yao, Ensemble learning via negative correlation, Neural Networks, Volume 12, Issue 10,1999, Pages 1399-1404, ISSN 0893-6080, https://doi.org/10.1016/S0893-6080(99)00073-8.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MacKay D.J.C. (1995) Developments in Probabilistic Modelling with Neural Networks — Ensemble Learning. In: Kappen B., </a:t>
            </a:r>
            <a:r>
              <a:rPr lang="en-IN" sz="2200" dirty="0" err="1"/>
              <a:t>Gielen</a:t>
            </a:r>
            <a:r>
              <a:rPr lang="en-IN" sz="2200" dirty="0"/>
              <a:t> S. (eds) Neural Networks: Artificial Intelligence and Industrial Applications. Springer, London. https://doi.org/10.1007/978-1-4471-3087-1_37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Polikar</a:t>
            </a:r>
            <a:r>
              <a:rPr lang="en-IN" sz="2200" dirty="0"/>
              <a:t> R. (2012) Ensemble Learning. In: Zhang C., Ma Y. (eds) Ensemble Machine Learning. Springer, Boston, MA. https://doi.org/10.1007/978-1-4419-9326-7_1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109576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4394"/>
            <a:ext cx="11993216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Neural Network is a series of algorithm which mimics human brain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Any kind of data can  be transformed and sent to Neural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are language that uses the visual-manual modality to convey    meaning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For Sign language Neural Networks is used to predict the gesture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Convolution Neural Network is used for model training and predictions.</a:t>
            </a: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1A2D-ABAB-47C9-AF6F-EB9D0B246B9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64CCB-21A0-45D0-9C95-E46B584711E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10B21-9630-4FF5-AF3C-F4634CE5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317" y="27230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500188"/>
            <a:ext cx="11807687" cy="509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Gestures to text and then text to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Our objective is to design a solution that is intuitive and simple.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Communication for the majority of people is not difficult. It should be the same way for the deaf.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611C8-B8EB-4A4C-85D6-CE2865EA594A}"/>
              </a:ext>
            </a:extLst>
          </p:cNvPr>
          <p:cNvSpPr txBox="1"/>
          <p:nvPr/>
        </p:nvSpPr>
        <p:spPr>
          <a:xfrm>
            <a:off x="0" y="635635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527C4-656D-4E8F-A133-98E034BBB79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E9B0E-B39B-401D-9290-FFD24393C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7491" y="11491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46250"/>
            <a:ext cx="11265535" cy="4131945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Functional Requirements</a:t>
            </a:r>
          </a:p>
          <a:p>
            <a:pPr marL="0" indent="0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User enters a URL in the browser</a:t>
            </a:r>
          </a:p>
          <a:p>
            <a:pPr algn="l">
              <a:buFont typeface="Wingdings" panose="05000000000000000000" charset="0"/>
              <a:buChar char="§"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Browser sends a request HTTP Request to the web server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Web Server examines the request 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 It sends the HTTP response to the web client(browser)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Page the leads to home page where students can give attendance.</a:t>
            </a:r>
            <a:endParaRPr lang="en-US" altLang="en-IN" sz="2520" dirty="0"/>
          </a:p>
          <a:p>
            <a:pPr marL="0" indent="0" algn="l">
              <a:buNone/>
            </a:pP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785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06245"/>
            <a:ext cx="11265535" cy="4213225"/>
          </a:xfrm>
        </p:spPr>
        <p:txBody>
          <a:bodyPr>
            <a:normAutofit lnSpcReduction="10000"/>
          </a:bodyPr>
          <a:lstStyle/>
          <a:p>
            <a:r>
              <a:rPr lang="en-US" altLang="en-IN" b="1" dirty="0"/>
              <a:t>Non Functional Requirements</a:t>
            </a:r>
          </a:p>
          <a:p>
            <a:pPr marL="0" indent="0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Usability</a:t>
            </a:r>
            <a:r>
              <a:rPr lang="en-IN" sz="2500" dirty="0"/>
              <a:t>: The system should have a user friendly and easy to use interface.</a:t>
            </a:r>
          </a:p>
          <a:p>
            <a:pPr marL="914400" lvl="2" indent="0" algn="l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Security</a:t>
            </a:r>
            <a:r>
              <a:rPr lang="en-IN" sz="2500" dirty="0"/>
              <a:t>: The system should not allow unauthorized access to the data.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Reliability</a:t>
            </a:r>
            <a:r>
              <a:rPr lang="en-IN" sz="2500" dirty="0"/>
              <a:t>: The system should be reliable enough provide the users to the order data when requested.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Efficiency</a:t>
            </a:r>
            <a:r>
              <a:rPr lang="en-IN" sz="2500" dirty="0"/>
              <a:t>: The system should provide quick access to the information and facilitates efficient requirements.</a:t>
            </a:r>
          </a:p>
          <a:p>
            <a:pPr marL="0" indent="0" algn="l">
              <a:buNone/>
            </a:pPr>
            <a:endParaRPr lang="en-IN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080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974850"/>
            <a:ext cx="11265535" cy="336677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Software Requirements	</a:t>
            </a:r>
          </a:p>
          <a:p>
            <a:pPr marL="0" indent="0">
              <a:buNone/>
            </a:pPr>
            <a:endParaRPr lang="en-US" alt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IN" sz="2800" dirty="0"/>
              <a:t>Operating system	:	Windows, Linux</a:t>
            </a:r>
          </a:p>
          <a:p>
            <a:pPr lvl="2"/>
            <a:r>
              <a:rPr lang="en-US" altLang="en-IN" sz="2800" dirty="0"/>
              <a:t>Applications Required	:	Any Web Browser </a:t>
            </a:r>
          </a:p>
          <a:p>
            <a:pPr lvl="2"/>
            <a:r>
              <a:rPr lang="en-US" altLang="en-IN" sz="2800" dirty="0"/>
              <a:t>Programming Tool	:	</a:t>
            </a:r>
            <a:r>
              <a:rPr lang="en-US" altLang="en-IN" sz="2800" dirty="0" err="1"/>
              <a:t>Pycharm</a:t>
            </a:r>
            <a:endParaRPr lang="en-US" altLang="en-IN" sz="2800" dirty="0"/>
          </a:p>
          <a:p>
            <a:pPr lvl="2"/>
            <a:r>
              <a:rPr lang="en-US" altLang="en-IN" sz="2800" dirty="0"/>
              <a:t>Technologies Used	:	</a:t>
            </a:r>
            <a:r>
              <a:rPr lang="en-US" altLang="en-IN" sz="2800" dirty="0" err="1"/>
              <a:t>Tensorflow</a:t>
            </a:r>
            <a:r>
              <a:rPr lang="en-US" altLang="en-IN" sz="2800" dirty="0"/>
              <a:t>, Django Rest Frameworks</a:t>
            </a:r>
            <a:endParaRPr lang="en-US" altLang="en-IN" dirty="0"/>
          </a:p>
          <a:p>
            <a:pPr marL="0" indent="0">
              <a:buNone/>
            </a:pPr>
            <a:r>
              <a:rPr lang="en-IN" dirty="0"/>
              <a:t>						Open CV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8739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2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854200"/>
            <a:ext cx="11265535" cy="373126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Hardware Requirements</a:t>
            </a:r>
            <a:endParaRPr lang="en-US" altLang="en-IN" sz="3000" dirty="0"/>
          </a:p>
          <a:p>
            <a:endParaRPr lang="en-IN" sz="2600" dirty="0"/>
          </a:p>
          <a:p>
            <a:pPr lvl="2"/>
            <a:r>
              <a:rPr lang="en-IN" sz="2600" dirty="0"/>
              <a:t>CPU	:	</a:t>
            </a:r>
            <a:r>
              <a:rPr lang="en-US" altLang="en-IN" sz="2600" dirty="0"/>
              <a:t>	            </a:t>
            </a:r>
            <a:r>
              <a:rPr lang="en-IN" sz="2600" dirty="0"/>
              <a:t>Pentium IV 2.4 GHz or above</a:t>
            </a:r>
          </a:p>
          <a:p>
            <a:pPr lvl="2"/>
            <a:r>
              <a:rPr lang="en-IN" sz="2600" dirty="0"/>
              <a:t>Memory (Primary):	1 GB or above</a:t>
            </a:r>
          </a:p>
          <a:p>
            <a:pPr lvl="2"/>
            <a:r>
              <a:rPr lang="en-IN" sz="2600" dirty="0"/>
              <a:t>Hard Disk</a:t>
            </a:r>
            <a:r>
              <a:rPr lang="en-US" altLang="en-IN" sz="2600" dirty="0"/>
              <a:t>	</a:t>
            </a:r>
            <a:r>
              <a:rPr lang="en-IN" sz="2600" dirty="0"/>
              <a:t>:	</a:t>
            </a:r>
            <a:r>
              <a:rPr lang="en-US" altLang="en-IN" sz="2600" dirty="0"/>
              <a:t>            </a:t>
            </a:r>
            <a:r>
              <a:rPr lang="en-IN" sz="2600" dirty="0"/>
              <a:t>40 GB or above</a:t>
            </a:r>
          </a:p>
          <a:p>
            <a:pPr lvl="2"/>
            <a:r>
              <a:rPr lang="en-IN" sz="2600" dirty="0"/>
              <a:t>Monitor	:	</a:t>
            </a:r>
            <a:r>
              <a:rPr lang="en-US" altLang="en-IN" sz="2600" dirty="0"/>
              <a:t>            </a:t>
            </a:r>
            <a:r>
              <a:rPr lang="en-IN" sz="2600" dirty="0"/>
              <a:t>15 VGA color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9469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Related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257299"/>
            <a:ext cx="11807687" cy="475773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and Gesture Recognition using </a:t>
            </a:r>
            <a:r>
              <a:rPr lang="en-IN" dirty="0" err="1"/>
              <a:t>Matlab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Vision based sign language translation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/>
              <a:t> K-nearest correlated neighbour classification for Indian sign language gesture recognition using feature extraction(by Bhumika Gupta, Pushkar Shukla and Ankush Mittal)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24-05-2021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0943-664B-48F4-983B-CFD3412356AC}"/>
              </a:ext>
            </a:extLst>
          </p:cNvPr>
          <p:cNvSpPr txBox="1"/>
          <p:nvPr/>
        </p:nvSpPr>
        <p:spPr>
          <a:xfrm>
            <a:off x="0" y="6407775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C0A24-00F1-4473-82C0-DA0F7F423CC7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Works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49A4-4C45-4E21-AE0D-DD882A8D3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1031" y="80893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5EF3-2CCD-4C69-AAB8-B7345FBE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564105"/>
            <a:ext cx="11714920" cy="496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CNN to train normal and pre-processed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Gestures to text and then text to speech.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live camera to detect the action and predict the 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3302-27A3-48A1-89B6-EBF671961E3D}" type="datetime1">
              <a:rPr lang="en-IN" smtClean="0"/>
              <a:t>24-05-2021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631</TotalTime>
  <Words>1070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Introduction</vt:lpstr>
      <vt:lpstr>Problem Statement </vt:lpstr>
      <vt:lpstr>System Requirement Specification</vt:lpstr>
      <vt:lpstr>System Requirement Specification</vt:lpstr>
      <vt:lpstr>System Requirement Specification</vt:lpstr>
      <vt:lpstr>System Requirement Specification</vt:lpstr>
      <vt:lpstr>Related Work done</vt:lpstr>
      <vt:lpstr>Proposed Model</vt:lpstr>
      <vt:lpstr>Methodology</vt:lpstr>
      <vt:lpstr>Proposed Model</vt:lpstr>
      <vt:lpstr>Proposed Model</vt:lpstr>
      <vt:lpstr>Proposed Model</vt:lpstr>
      <vt:lpstr>Results /Observation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71</cp:revision>
  <dcterms:created xsi:type="dcterms:W3CDTF">2018-09-27T05:23:08Z</dcterms:created>
  <dcterms:modified xsi:type="dcterms:W3CDTF">2021-05-24T13:03:32Z</dcterms:modified>
</cp:coreProperties>
</file>