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72" r:id="rId4"/>
    <p:sldId id="276" r:id="rId5"/>
    <p:sldId id="258" r:id="rId6"/>
    <p:sldId id="263" r:id="rId7"/>
    <p:sldId id="278" r:id="rId8"/>
    <p:sldId id="279" r:id="rId9"/>
    <p:sldId id="265" r:id="rId10"/>
    <p:sldId id="266" r:id="rId11"/>
    <p:sldId id="267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212DC-63B1-4901-BBA1-0E9BAC33D41C}" type="datetimeFigureOut">
              <a:rPr lang="en-IN" smtClean="0"/>
              <a:pPr/>
              <a:t>24-05-2021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F3EA8-841E-473D-8AEC-E28FC8B0AF5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445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65E2-C95D-46EA-998A-38DCEF0D6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EE819-928C-4720-A8AA-5AC73647F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A4B8A-0E74-42F4-A053-96A2D844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BBED-9D3F-4E8C-A31D-76A22EE88FEB}" type="datetime1">
              <a:rPr lang="en-IN" smtClean="0"/>
              <a:pPr/>
              <a:t>24-05-2021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71C71-D8FD-4939-994D-84477E7D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C00BF-6BED-432C-9037-5D56FFCE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03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E18C-8BD3-42B4-9F0B-B610C4FC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7E2DC-2260-4096-9B2B-D248E6CCC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D32D5-0297-41A7-B9FC-F69982C1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DF3A-537D-4782-93FF-26FDB1360200}" type="datetime1">
              <a:rPr lang="en-IN" smtClean="0"/>
              <a:pPr/>
              <a:t>24-05-2021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45B9-EA2C-4054-8820-FCADCEE8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BFEC-6A34-447C-A016-DCD1C22D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310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3E80D-37D0-4A81-80CD-37785DE6A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62143-E21D-482E-A06D-6F37E88FF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BBA52-FF62-40F5-81B6-DBD727EB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CAB0-2917-41E3-BC62-F04238BDCF53}" type="datetime1">
              <a:rPr lang="en-IN" smtClean="0"/>
              <a:pPr/>
              <a:t>24-05-2021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CDE25-2BBD-4C93-A912-D0062858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CA15-45B3-493F-B198-49B81A80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41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1AEB-4D59-402D-9A56-1B4F30A5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BC9B-2FB3-4BE4-A7DA-4FDC5836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FCF0A-82B5-4BBA-8870-DEB7789B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E127-F269-4258-80A4-1372D3C00E8F}" type="datetime1">
              <a:rPr lang="en-IN" smtClean="0"/>
              <a:pPr/>
              <a:t>24-05-2021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CC5C7-5A5D-4CE1-8700-29AC9D85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B619E-DE02-4C3F-ADC5-8F4B437C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49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7B8B-A95E-44F4-98E3-52A4CC93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86949-633E-495F-A44C-F1DD1F62E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6BA20-1C32-4000-92DA-DF5FD0AA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EAF1-28FB-47DB-A52B-7DD7F4094843}" type="datetime1">
              <a:rPr lang="en-IN" smtClean="0"/>
              <a:pPr/>
              <a:t>24-05-2021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E4997-46FC-4684-94AC-02F6DC51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EA950-E410-4B54-BE05-DCDD3312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74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01E6-BF65-4C34-B3A6-B659CD68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2C33-3767-472F-BD45-991A54F00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C4111-77F7-4E9C-B8E3-5CE2E9445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F7538-8C03-4803-89A2-1FC2D816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2493-AA25-487D-8635-16C3A88B4A31}" type="datetime1">
              <a:rPr lang="en-IN" smtClean="0"/>
              <a:pPr/>
              <a:t>24-05-2021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8EFBA-6E65-47FD-8613-44C349DC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09E1D-F164-4F4A-AD29-3BC8FE19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40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1170-35B2-40DF-8350-8A539698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02EE6-5BF9-4F22-98EC-A61443BFC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9CD52-4212-42DE-AE16-2734A0881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3CEA6-8B0E-4018-848E-D06DA419F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CF992-E8BA-4F32-9F21-B79AFA8E6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20D55-DB61-4C02-8EA9-9CD390A2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DECB-9A6B-47E9-8A6F-D77F03DD63AE}" type="datetime1">
              <a:rPr lang="en-IN" smtClean="0"/>
              <a:pPr/>
              <a:t>24-05-2021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0A79F-9EB1-4C8B-A060-8D2A0033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5B576-5575-4E69-B6E4-9E57B9D2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32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94C7-1299-445A-AA80-727CB5D7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FEBB1-AB4E-4C11-8BF5-42780D71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91F4-8B9E-488E-9E09-6D97621EC7E8}" type="datetime1">
              <a:rPr lang="en-IN" smtClean="0"/>
              <a:pPr/>
              <a:t>24-05-2021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9B511-6F76-4915-B1AF-732BCED7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92E34-F782-4D15-B759-B5497A8B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2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5FB1B-DD29-4A04-8996-FF05D89A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6ECC-4156-47B9-B6C5-A7C7632DDAB1}" type="datetime1">
              <a:rPr lang="en-IN" smtClean="0"/>
              <a:pPr/>
              <a:t>24-05-2021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97D2F-E2A4-438D-A067-1493B899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12123-8F85-4A48-9CA6-85E9B39E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98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A615-E99F-4022-8C4A-E6A08ACB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42B3-6064-406D-9F3F-50D9E095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191BC-0005-4884-BCCC-5A71C16FE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EEA7A-68E2-4B62-A1FA-1FEAA4DF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A7FB-8CAD-4526-8C8B-7EC5B1C9A4A6}" type="datetime1">
              <a:rPr lang="en-IN" smtClean="0"/>
              <a:pPr/>
              <a:t>24-05-2021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BF939-FF8D-453F-9C7E-3F780B57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5CE44-831B-4CE4-AD71-4FC7845D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3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A633-FF1A-4A86-A554-A6866ECC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3D6D8-2C0B-4D5F-A538-5C4283B76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1E03C-A71C-4EDF-9F0C-AADD5BFFF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B9132-2CBC-4D34-B53D-FF70E594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C8DB-8A26-4D7B-863F-CF0724AEE9FE}" type="datetime1">
              <a:rPr lang="en-IN" smtClean="0"/>
              <a:pPr/>
              <a:t>24-05-2021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4237C-448B-4DA3-AE9C-AE059EAB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Dept. of ______, SVIT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FD285-1884-4757-A659-7563E433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3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CE65F1-B7B2-4401-8D3E-90BA7FBB9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F2DFA-53EC-4E58-9868-0D1C5941E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1C156-921C-4B6C-B347-41C3EBCE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9D414-CE7D-46FB-9603-64E2DC9BB488}" type="datetime1">
              <a:rPr lang="en-IN" smtClean="0"/>
              <a:pPr/>
              <a:t>24-05-2021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41EB9-BE5B-4FCE-8459-60A68128D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Dept. of ______, SVIT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264B3-BCAF-4423-B5AB-31245A71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020A1-FA28-4834-83A8-C0CE35CB166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40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D11E-1799-45FA-B0C6-7D6F2A6E1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690637"/>
            <a:ext cx="12192000" cy="913827"/>
          </a:xfrm>
        </p:spPr>
        <p:txBody>
          <a:bodyPr>
            <a:normAutofit/>
          </a:bodyPr>
          <a:lstStyle/>
          <a:p>
            <a:r>
              <a:rPr lang="en-IN" sz="4400" b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SAI VIDYA INSTITUTE OF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3C6C5-176A-4DB9-B1BC-D6B06ED95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1571090"/>
            <a:ext cx="9144000" cy="461499"/>
          </a:xfrm>
        </p:spPr>
        <p:txBody>
          <a:bodyPr>
            <a:normAutofit/>
          </a:bodyPr>
          <a:lstStyle/>
          <a:p>
            <a:r>
              <a:rPr lang="en-IN" b="1" dirty="0"/>
              <a:t>Rajanukunte, Bengaluru - 560064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09AB7-3A51-47CD-BC5E-AFF1EE38564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3999" y="2090165"/>
            <a:ext cx="1523999" cy="1523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CE4605-4953-4CBB-B635-0B0762C43748}"/>
              </a:ext>
            </a:extLst>
          </p:cNvPr>
          <p:cNvSpPr txBox="1"/>
          <p:nvPr/>
        </p:nvSpPr>
        <p:spPr>
          <a:xfrm>
            <a:off x="2395978" y="3671740"/>
            <a:ext cx="7400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</a:rPr>
              <a:t>S</a:t>
            </a:r>
            <a:r>
              <a:rPr lang="en-IN" sz="4400" b="1" dirty="0" err="1">
                <a:solidFill>
                  <a:srgbClr val="002060"/>
                </a:solidFill>
              </a:rPr>
              <a:t>ign</a:t>
            </a:r>
            <a:r>
              <a:rPr lang="en-IN" sz="4400" b="1">
                <a:solidFill>
                  <a:srgbClr val="002060"/>
                </a:solidFill>
              </a:rPr>
              <a:t> Language Recognition</a:t>
            </a:r>
            <a:endParaRPr lang="en-IN" sz="4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CF2DE-BB0C-4F8A-A1B5-9C68C76566B8}"/>
              </a:ext>
            </a:extLst>
          </p:cNvPr>
          <p:cNvSpPr txBox="1"/>
          <p:nvPr/>
        </p:nvSpPr>
        <p:spPr>
          <a:xfrm>
            <a:off x="188536" y="4967034"/>
            <a:ext cx="4506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</a:rPr>
              <a:t>By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SATWIK RAM K    1VA17CS047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N PAVAN KUMAR 1VA17CS028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F4046-2247-4401-88D7-9C839B401B89}"/>
              </a:ext>
            </a:extLst>
          </p:cNvPr>
          <p:cNvSpPr txBox="1"/>
          <p:nvPr/>
        </p:nvSpPr>
        <p:spPr>
          <a:xfrm>
            <a:off x="7767687" y="4902680"/>
            <a:ext cx="4147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</a:rPr>
              <a:t>Under the guidance of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Prof. Sunil G L 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Assistant Professor,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Department of CSE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D2BB2-F645-4614-9A42-33A44804E7A8}"/>
              </a:ext>
            </a:extLst>
          </p:cNvPr>
          <p:cNvSpPr txBox="1"/>
          <p:nvPr/>
        </p:nvSpPr>
        <p:spPr>
          <a:xfrm>
            <a:off x="188536" y="194222"/>
            <a:ext cx="11849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002060"/>
                </a:solidFill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11417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BEF9-2A41-4C21-ACB9-014C7F15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934277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Methodology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FD27-F244-4A33-96E2-654C0C6D62FD}" type="datetime1">
              <a:rPr lang="en-IN" smtClean="0"/>
              <a:t>24-05-2021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26-588C-4C1E-B102-2F92AFA88D07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CSE, SVIT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6F14AE-69DF-4716-9AC7-D6F5C28D2350}"/>
              </a:ext>
            </a:extLst>
          </p:cNvPr>
          <p:cNvSpPr txBox="1"/>
          <p:nvPr/>
        </p:nvSpPr>
        <p:spPr>
          <a:xfrm>
            <a:off x="0" y="6432691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10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1D967D8-7AAD-41A2-B8DC-FE7316415BBE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Methodology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585CAB-8326-45DE-8B22-E947B9C9A53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51274" y="82056"/>
            <a:ext cx="1074965" cy="107496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F1CA5-3BF8-4900-AA2B-58B8FBD52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8903" y="1669774"/>
            <a:ext cx="10740887" cy="43599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Train CNN model on both normal and pre-processed image.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Save the models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Load the models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Ensemble Predictions of models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Deploy the model in Django Web Frameworks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Live Camera Detection of sign language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Text to Speech</a:t>
            </a:r>
          </a:p>
        </p:txBody>
      </p:sp>
    </p:spTree>
    <p:extLst>
      <p:ext uri="{BB962C8B-B14F-4D97-AF65-F5344CB8AC3E}">
        <p14:creationId xmlns:p14="http://schemas.microsoft.com/office/powerpoint/2010/main" val="4934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DBECC1-7102-4A33-BB3F-11932C2B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31"/>
            <a:ext cx="10515600" cy="82163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B4AAB-9642-4C35-98E4-5D10904C1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6" y="1744578"/>
            <a:ext cx="11502887" cy="287834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The majority of people do not know sign language yet.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Our project will be able to assist deaf people in managing sign language skills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It will improve the quality of life of deaf people by allowing them to use their sign language skills to navigate through the Xbox One with a way of using gesture to text to speech commands and helping them learn from mistakes if they mess up on a gesture.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A1D4-0F61-4DDF-AFF7-B8502CA831AE}" type="datetime1">
              <a:rPr lang="en-IN" smtClean="0"/>
              <a:t>24-05-2021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26-588C-4C1E-B102-2F92AFA88D07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 of CSE, SVIT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BA430-BC28-4775-840C-144AA6261738}"/>
              </a:ext>
            </a:extLst>
          </p:cNvPr>
          <p:cNvSpPr txBox="1"/>
          <p:nvPr/>
        </p:nvSpPr>
        <p:spPr>
          <a:xfrm>
            <a:off x="0" y="643828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11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1C57BC-2050-4BE6-9935-945DFF4C6214}"/>
              </a:ext>
            </a:extLst>
          </p:cNvPr>
          <p:cNvSpPr txBox="1">
            <a:spLocks/>
          </p:cNvSpPr>
          <p:nvPr/>
        </p:nvSpPr>
        <p:spPr>
          <a:xfrm>
            <a:off x="0" y="55670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A97646-B03D-4CA6-BCF9-2156CE75EB0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98265" y="91165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1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DBECC1-7102-4A33-BB3F-11932C2B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31"/>
            <a:ext cx="10515600" cy="82163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B4AAB-9642-4C35-98E4-5D10904C1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6" y="1166130"/>
            <a:ext cx="11502887" cy="49778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200" dirty="0"/>
              <a:t>TensorFlow Documentation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Django Rest Frameworks Documentation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CNN Research paper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L. K. Hansen and P. </a:t>
            </a:r>
            <a:r>
              <a:rPr lang="en-IN" sz="2200" dirty="0" err="1"/>
              <a:t>Salamon</a:t>
            </a:r>
            <a:r>
              <a:rPr lang="en-IN" sz="2200" dirty="0"/>
              <a:t>, "Neural network ensembles," in IEEE Transactions on Pattern Analysis and Machine Intelligence, vol. 12, no. 10, pp. 993-1001, Oct. 1990, </a:t>
            </a:r>
            <a:r>
              <a:rPr lang="en-IN" sz="2200" dirty="0" err="1"/>
              <a:t>doi</a:t>
            </a:r>
            <a:r>
              <a:rPr lang="en-IN" sz="2200" dirty="0"/>
              <a:t>: 10.1109/34.58871.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David H. Wolpert, Stacked generalization, Neural Networks, Volume 5, Issue 2, 1992, Pages 241-259, ISSN 0893-6080, https://doi.org/10.1016/S0893-6080(05)80023-1.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Y. Liu, X. Yao, Ensemble learning via negative correlation, Neural Networks, Volume 12, Issue 10,1999, Pages 1399-1404, ISSN 0893-6080, https://doi.org/10.1016/S0893-6080(99)00073-8.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MacKay D.J.C. (1995) Developments in Probabilistic Modelling with Neural Networks — Ensemble Learning. In: Kappen B., </a:t>
            </a:r>
            <a:r>
              <a:rPr lang="en-IN" sz="2200" dirty="0" err="1"/>
              <a:t>Gielen</a:t>
            </a:r>
            <a:r>
              <a:rPr lang="en-IN" sz="2200" dirty="0"/>
              <a:t> S. (eds) Neural Networks: Artificial Intelligence and Industrial Applications. Springer, London. https://doi.org/10.1007/978-1-4471-3087-1_37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dirty="0"/>
              <a:t> </a:t>
            </a:r>
            <a:r>
              <a:rPr lang="en-IN" sz="2200" dirty="0" err="1"/>
              <a:t>Polikar</a:t>
            </a:r>
            <a:r>
              <a:rPr lang="en-IN" sz="2200" dirty="0"/>
              <a:t> R. (2012) Ensemble Learning. In: Zhang C., Ma Y. (eds) Ensemble Machine Learning. Springer, Boston, MA. https://doi.org/10.1007/978-1-4419-9326-7_1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A1D4-0F61-4DDF-AFF7-B8502CA831AE}" type="datetime1">
              <a:rPr lang="en-IN" smtClean="0"/>
              <a:t>24-05-2021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26-588C-4C1E-B102-2F92AFA88D07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 of CSE, SVIT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BA430-BC28-4775-840C-144AA6261738}"/>
              </a:ext>
            </a:extLst>
          </p:cNvPr>
          <p:cNvSpPr txBox="1"/>
          <p:nvPr/>
        </p:nvSpPr>
        <p:spPr>
          <a:xfrm>
            <a:off x="0" y="643828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12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1C57BC-2050-4BE6-9935-945DFF4C6214}"/>
              </a:ext>
            </a:extLst>
          </p:cNvPr>
          <p:cNvSpPr txBox="1">
            <a:spLocks/>
          </p:cNvSpPr>
          <p:nvPr/>
        </p:nvSpPr>
        <p:spPr>
          <a:xfrm>
            <a:off x="0" y="109576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Reference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A97646-B03D-4CA6-BCF9-2156CE75EB0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98265" y="91165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A8A0-23D0-43B9-B193-87187C75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65"/>
            <a:ext cx="10515600" cy="98066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C4FE-AA9D-4C9F-AD0D-1C64E3217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744394"/>
            <a:ext cx="11993216" cy="511360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Neural Network is a series of algorithm which mimics human brain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Any kind of data can  be transformed and sent to Neural Networks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Sign Language are language that uses the visual-manual modality to convey    meaning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For Sign language Neural Networks is used to predict the gesture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Convolution Neural Network is used for model training and predictions.</a:t>
            </a:r>
          </a:p>
          <a:p>
            <a:pPr marL="0" indent="0">
              <a:buNone/>
            </a:pP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marL="0" indent="0">
                <a:buNone/>
              </a:pPr>
              <a:t>2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marL="0" indent="0">
                <a:buNone/>
              </a:pPr>
              <a:t>2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pPr marL="0" indent="0">
                <a:buNone/>
              </a:pPr>
              <a:t>2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41A2D-ABAB-47C9-AF6F-EB9D0B246B9B}"/>
              </a:ext>
            </a:extLst>
          </p:cNvPr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2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964CCB-21A0-45D0-9C95-E46B584711E1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710B21-9630-4FF5-AF3C-F4634CE5B2D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16317" y="27230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A8A0-23D0-43B9-B193-87187C75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65"/>
            <a:ext cx="10515600" cy="98066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C4FE-AA9D-4C9F-AD0D-1C64E3217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29" y="1500188"/>
            <a:ext cx="11807687" cy="50927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The problem statement revolves around the idea of a </a:t>
            </a:r>
            <a:r>
              <a:rPr lang="en-IN" dirty="0" err="1"/>
              <a:t>camera­based</a:t>
            </a:r>
            <a:r>
              <a:rPr lang="en-IN" dirty="0"/>
              <a:t> sign language recognition system that would be in use for the deaf for converting sign language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Gestures to text and then text to speech.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Our objective is to design a solution that is intuitive and simple.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Communication for the majority of people is not difficult. It should be the same way for the deaf. 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86F-CA41-4729-A0B8-F6E9CCD66607}" type="datetime1">
              <a:rPr lang="en-IN" smtClean="0"/>
              <a:t>24-05-2021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26-588C-4C1E-B102-2F92AFA88D07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CSE, SVIT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611C8-B8EB-4A4C-85D6-CE2865EA594A}"/>
              </a:ext>
            </a:extLst>
          </p:cNvPr>
          <p:cNvSpPr txBox="1"/>
          <p:nvPr/>
        </p:nvSpPr>
        <p:spPr>
          <a:xfrm>
            <a:off x="0" y="6356350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3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C527C4-656D-4E8F-A133-98E034BBB79E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Problem 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8E9B0E-B39B-401D-9290-FFD24393CF9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7491" y="114912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1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/>
          <a:lstStyle/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System Requirement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970" y="1746250"/>
            <a:ext cx="11265535" cy="4131945"/>
          </a:xfrm>
        </p:spPr>
        <p:txBody>
          <a:bodyPr>
            <a:normAutofit/>
          </a:bodyPr>
          <a:lstStyle/>
          <a:p>
            <a:r>
              <a:rPr lang="en-US" altLang="en-IN" sz="3000" b="1" dirty="0"/>
              <a:t>Functional Requirements</a:t>
            </a:r>
          </a:p>
          <a:p>
            <a:pPr marL="0" indent="0">
              <a:buNone/>
            </a:pPr>
            <a:endParaRPr lang="en-US" altLang="en-IN" sz="800" dirty="0">
              <a:sym typeface="+mn-ea"/>
            </a:endParaRPr>
          </a:p>
          <a:p>
            <a:pPr algn="l">
              <a:buFont typeface="Wingdings" panose="05000000000000000000" charset="0"/>
              <a:buChar char="§"/>
            </a:pPr>
            <a:r>
              <a:rPr lang="en-US" altLang="en-IN" sz="2520" dirty="0">
                <a:sym typeface="+mn-ea"/>
              </a:rPr>
              <a:t>User enters a URL in the browser</a:t>
            </a:r>
          </a:p>
          <a:p>
            <a:pPr algn="l">
              <a:buFont typeface="Wingdings" panose="05000000000000000000" charset="0"/>
              <a:buChar char="§"/>
            </a:pPr>
            <a:endParaRPr lang="en-US" altLang="en-IN" sz="800" dirty="0">
              <a:sym typeface="+mn-ea"/>
            </a:endParaRPr>
          </a:p>
          <a:p>
            <a:pPr algn="l">
              <a:buFont typeface="Wingdings" panose="05000000000000000000" charset="0"/>
              <a:buChar char="§"/>
            </a:pPr>
            <a:r>
              <a:rPr lang="en-US" altLang="en-IN" sz="2520" dirty="0">
                <a:sym typeface="+mn-ea"/>
              </a:rPr>
              <a:t>Browser sends a request HTTP Request to the web server</a:t>
            </a:r>
          </a:p>
          <a:p>
            <a:pPr marL="0" indent="0" algn="l">
              <a:buNone/>
            </a:pPr>
            <a:endParaRPr lang="en-US" altLang="en-IN" sz="800" dirty="0">
              <a:sym typeface="+mn-ea"/>
            </a:endParaRPr>
          </a:p>
          <a:p>
            <a:pPr algn="l">
              <a:buFont typeface="Wingdings" panose="05000000000000000000" charset="0"/>
              <a:buChar char="§"/>
            </a:pPr>
            <a:r>
              <a:rPr lang="en-US" altLang="en-IN" sz="2520" dirty="0">
                <a:sym typeface="+mn-ea"/>
              </a:rPr>
              <a:t>Web Server examines the request </a:t>
            </a:r>
          </a:p>
          <a:p>
            <a:pPr marL="0" indent="0" algn="l">
              <a:buNone/>
            </a:pPr>
            <a:endParaRPr lang="en-US" altLang="en-IN" sz="800" dirty="0">
              <a:sym typeface="+mn-ea"/>
            </a:endParaRPr>
          </a:p>
          <a:p>
            <a:pPr algn="l">
              <a:buFont typeface="Wingdings" panose="05000000000000000000" charset="0"/>
              <a:buChar char="§"/>
            </a:pPr>
            <a:r>
              <a:rPr lang="en-US" altLang="en-IN" sz="2520" dirty="0">
                <a:sym typeface="+mn-ea"/>
              </a:rPr>
              <a:t> It sends the HTTP response to the web client(browser)</a:t>
            </a:r>
          </a:p>
          <a:p>
            <a:pPr marL="0" indent="0" algn="l">
              <a:buNone/>
            </a:pPr>
            <a:endParaRPr lang="en-US" altLang="en-IN" sz="800" dirty="0">
              <a:sym typeface="+mn-ea"/>
            </a:endParaRPr>
          </a:p>
          <a:p>
            <a:pPr algn="l">
              <a:buFont typeface="Wingdings" panose="05000000000000000000" charset="0"/>
              <a:buChar char="§"/>
            </a:pPr>
            <a:r>
              <a:rPr lang="en-US" altLang="en-IN" sz="2520" dirty="0">
                <a:sym typeface="+mn-ea"/>
              </a:rPr>
              <a:t>Page the leads to home page where students can give attendance.</a:t>
            </a:r>
            <a:endParaRPr lang="en-US" altLang="en-IN" sz="2520" dirty="0"/>
          </a:p>
          <a:p>
            <a:pPr marL="0" indent="0" algn="l">
              <a:buNone/>
            </a:pPr>
            <a:endParaRPr lang="en-IN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16785" y="127192"/>
            <a:ext cx="1074965" cy="10749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4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01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/>
          <a:lstStyle/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System Requirement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970" y="1706245"/>
            <a:ext cx="11265535" cy="4213225"/>
          </a:xfrm>
        </p:spPr>
        <p:txBody>
          <a:bodyPr>
            <a:normAutofit lnSpcReduction="10000"/>
          </a:bodyPr>
          <a:lstStyle/>
          <a:p>
            <a:r>
              <a:rPr lang="en-US" altLang="en-IN" b="1" dirty="0"/>
              <a:t>Non Functional Requirements</a:t>
            </a:r>
          </a:p>
          <a:p>
            <a:pPr marL="0" indent="0">
              <a:buNone/>
            </a:pPr>
            <a:endParaRPr lang="en-IN" sz="2500" dirty="0"/>
          </a:p>
          <a:p>
            <a:pPr lvl="2" algn="l"/>
            <a:r>
              <a:rPr lang="en-IN" sz="2500" b="1" dirty="0"/>
              <a:t>Usability</a:t>
            </a:r>
            <a:r>
              <a:rPr lang="en-IN" sz="2500" dirty="0"/>
              <a:t>: The system should have a user friendly and easy to use interface.</a:t>
            </a:r>
          </a:p>
          <a:p>
            <a:pPr marL="914400" lvl="2" indent="0" algn="l">
              <a:buNone/>
            </a:pPr>
            <a:endParaRPr lang="en-IN" sz="2500" dirty="0"/>
          </a:p>
          <a:p>
            <a:pPr lvl="2" algn="l"/>
            <a:r>
              <a:rPr lang="en-IN" sz="2500" b="1" dirty="0"/>
              <a:t>Security</a:t>
            </a:r>
            <a:r>
              <a:rPr lang="en-IN" sz="2500" dirty="0"/>
              <a:t>: The system should not allow unauthorized access to the data.</a:t>
            </a:r>
          </a:p>
          <a:p>
            <a:pPr lvl="2" algn="l"/>
            <a:endParaRPr lang="en-IN" sz="2500" dirty="0"/>
          </a:p>
          <a:p>
            <a:pPr lvl="2" algn="l"/>
            <a:r>
              <a:rPr lang="en-IN" sz="2500" b="1" dirty="0"/>
              <a:t>Reliability</a:t>
            </a:r>
            <a:r>
              <a:rPr lang="en-IN" sz="2500" dirty="0"/>
              <a:t>: The system should be reliable enough provide the users to the order data when requested.</a:t>
            </a:r>
          </a:p>
          <a:p>
            <a:pPr lvl="2" algn="l"/>
            <a:endParaRPr lang="en-IN" sz="2500" dirty="0"/>
          </a:p>
          <a:p>
            <a:pPr lvl="2" algn="l"/>
            <a:r>
              <a:rPr lang="en-IN" sz="2500" b="1" dirty="0"/>
              <a:t>Efficiency</a:t>
            </a:r>
            <a:r>
              <a:rPr lang="en-IN" sz="2500" dirty="0"/>
              <a:t>: The system should provide quick access to the information and facilitates efficient requirements.</a:t>
            </a:r>
          </a:p>
          <a:p>
            <a:pPr marL="0" indent="0" algn="l">
              <a:buNone/>
            </a:pPr>
            <a:endParaRPr lang="en-IN" sz="2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080" y="127192"/>
            <a:ext cx="1074965" cy="10749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</a:t>
            </a:r>
            <a:r>
              <a:rPr lang="en-I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of CSE</a:t>
            </a: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5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68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/>
          <a:lstStyle/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System Requirement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970" y="1974850"/>
            <a:ext cx="11265535" cy="3366770"/>
          </a:xfrm>
        </p:spPr>
        <p:txBody>
          <a:bodyPr>
            <a:normAutofit/>
          </a:bodyPr>
          <a:lstStyle/>
          <a:p>
            <a:r>
              <a:rPr lang="en-US" altLang="en-IN" sz="3000" b="1" dirty="0"/>
              <a:t>Software Requirements	</a:t>
            </a:r>
          </a:p>
          <a:p>
            <a:pPr marL="0" indent="0">
              <a:buNone/>
            </a:pPr>
            <a:endParaRPr lang="en-US" altLang="en-IN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IN" sz="2800" dirty="0"/>
              <a:t>Operating system	:	Windows, Linux</a:t>
            </a:r>
          </a:p>
          <a:p>
            <a:pPr lvl="2"/>
            <a:r>
              <a:rPr lang="en-US" altLang="en-IN" sz="2800" dirty="0"/>
              <a:t>Applications Required	:	Any Web Browser </a:t>
            </a:r>
          </a:p>
          <a:p>
            <a:pPr lvl="2"/>
            <a:r>
              <a:rPr lang="en-US" altLang="en-IN" sz="2800" dirty="0"/>
              <a:t>Programming Tool	:	</a:t>
            </a:r>
            <a:r>
              <a:rPr lang="en-US" altLang="en-IN" sz="2800" dirty="0" err="1"/>
              <a:t>Pycharm</a:t>
            </a:r>
            <a:endParaRPr lang="en-US" altLang="en-IN" sz="2800" dirty="0"/>
          </a:p>
          <a:p>
            <a:pPr lvl="2"/>
            <a:r>
              <a:rPr lang="en-US" altLang="en-IN" sz="2800" dirty="0"/>
              <a:t>Technologies Used	:	</a:t>
            </a:r>
            <a:r>
              <a:rPr lang="en-US" altLang="en-IN" sz="2800" dirty="0" err="1"/>
              <a:t>Tensorflow</a:t>
            </a:r>
            <a:r>
              <a:rPr lang="en-US" altLang="en-IN" sz="2800" dirty="0"/>
              <a:t>, Django Rest Frameworks</a:t>
            </a:r>
            <a:endParaRPr lang="en-US" altLang="en-IN" dirty="0"/>
          </a:p>
          <a:p>
            <a:pPr marL="0" indent="0">
              <a:buNone/>
            </a:pPr>
            <a:r>
              <a:rPr lang="en-IN" dirty="0"/>
              <a:t>						Open CV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38739" y="127192"/>
            <a:ext cx="1074965" cy="10749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</a:t>
            </a:r>
            <a:r>
              <a:rPr lang="en-IN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of CSE</a:t>
            </a:r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6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02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2577"/>
            <a:ext cx="9879291" cy="844197"/>
          </a:xfrm>
          <a:solidFill>
            <a:srgbClr val="002060"/>
          </a:solidFill>
        </p:spPr>
        <p:txBody>
          <a:bodyPr/>
          <a:lstStyle/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System Requirement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970" y="1854200"/>
            <a:ext cx="11265535" cy="3731260"/>
          </a:xfrm>
        </p:spPr>
        <p:txBody>
          <a:bodyPr>
            <a:normAutofit/>
          </a:bodyPr>
          <a:lstStyle/>
          <a:p>
            <a:r>
              <a:rPr lang="en-US" altLang="en-IN" sz="3000" b="1" dirty="0"/>
              <a:t>Hardware Requirements</a:t>
            </a:r>
            <a:endParaRPr lang="en-US" altLang="en-IN" sz="3000" dirty="0"/>
          </a:p>
          <a:p>
            <a:endParaRPr lang="en-IN" sz="2600" dirty="0"/>
          </a:p>
          <a:p>
            <a:pPr lvl="2"/>
            <a:r>
              <a:rPr lang="en-IN" sz="2600" dirty="0"/>
              <a:t>CPU	:	</a:t>
            </a:r>
            <a:r>
              <a:rPr lang="en-US" altLang="en-IN" sz="2600" dirty="0"/>
              <a:t>	            </a:t>
            </a:r>
            <a:r>
              <a:rPr lang="en-IN" sz="2600" dirty="0"/>
              <a:t>Pentium IV 2.4 GHz or above</a:t>
            </a:r>
          </a:p>
          <a:p>
            <a:pPr lvl="2"/>
            <a:r>
              <a:rPr lang="en-IN" sz="2600" dirty="0"/>
              <a:t>Memory (Primary):	1 GB or above</a:t>
            </a:r>
          </a:p>
          <a:p>
            <a:pPr lvl="2"/>
            <a:r>
              <a:rPr lang="en-IN" sz="2600" dirty="0"/>
              <a:t>Hard Disk</a:t>
            </a:r>
            <a:r>
              <a:rPr lang="en-US" altLang="en-IN" sz="2600" dirty="0"/>
              <a:t>	</a:t>
            </a:r>
            <a:r>
              <a:rPr lang="en-IN" sz="2600" dirty="0"/>
              <a:t>:	</a:t>
            </a:r>
            <a:r>
              <a:rPr lang="en-US" altLang="en-IN" sz="2600" dirty="0"/>
              <a:t>            </a:t>
            </a:r>
            <a:r>
              <a:rPr lang="en-IN" sz="2600" dirty="0"/>
              <a:t>40 GB or above</a:t>
            </a:r>
          </a:p>
          <a:p>
            <a:pPr lvl="2"/>
            <a:r>
              <a:rPr lang="en-IN" sz="2600" dirty="0"/>
              <a:t>Monitor	:	</a:t>
            </a:r>
            <a:r>
              <a:rPr lang="en-US" altLang="en-IN" sz="2600" dirty="0"/>
              <a:t>            </a:t>
            </a:r>
            <a:r>
              <a:rPr lang="en-IN" sz="2600" dirty="0"/>
              <a:t>15 VGA color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9469" y="127192"/>
            <a:ext cx="1074965" cy="10749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538912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7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A8A0-23D0-43B9-B193-87187C75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65"/>
            <a:ext cx="10515600" cy="98066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Related Work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C4FE-AA9D-4C9F-AD0D-1C64E3217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29" y="1257299"/>
            <a:ext cx="11807687" cy="475773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 Sign Language and Gesture Recognition using </a:t>
            </a:r>
            <a:r>
              <a:rPr lang="en-IN" dirty="0" err="1"/>
              <a:t>Matlab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Vision based sign language translation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/>
              <a:t> K-nearest correlated neighbour classification for Indian sign language gesture recognition using feature extraction(by Bhumika Gupta, Pushkar Shukla and Ankush Mittal)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786F-CA41-4729-A0B8-F6E9CCD66607}" type="datetime1">
              <a:rPr lang="en-IN" smtClean="0"/>
              <a:t>24-05-2021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26-588C-4C1E-B102-2F92AFA88D07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Dept of CSE, SVIT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E0943-664B-48F4-983B-CFD3412356AC}"/>
              </a:ext>
            </a:extLst>
          </p:cNvPr>
          <p:cNvSpPr txBox="1"/>
          <p:nvPr/>
        </p:nvSpPr>
        <p:spPr>
          <a:xfrm>
            <a:off x="0" y="6407775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8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23C0A24-00F1-4473-82C0-DA0F7F423CC7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Related Works Done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E949A4-4C45-4E21-AE0D-DD882A8D3F3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91031" y="80893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9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CA02-17E9-4E25-B96B-11D7B842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7" y="185530"/>
            <a:ext cx="11781183" cy="861391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Proposed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F45EF3-2CCD-4C69-AAB8-B7345FBE2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40" y="1564105"/>
            <a:ext cx="11714920" cy="49692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The problem statement revolves around the idea of a </a:t>
            </a:r>
            <a:r>
              <a:rPr lang="en-IN" dirty="0" err="1"/>
              <a:t>camera­based</a:t>
            </a:r>
            <a:r>
              <a:rPr lang="en-IN" dirty="0"/>
              <a:t> sign language recognition system that would be in use for the deaf for converting sign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We use CNN to train normal and pre-processed 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Gestures to text and then text to speech.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We use live camera to detect the action and predict the sign.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3302-27A3-48A1-89B6-EBF671961E3D}" type="datetime1">
              <a:rPr lang="en-IN" smtClean="0"/>
              <a:t>24-05-2021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6426-588C-4C1E-B102-2F92AFA88D07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CSE, SVIT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4B63D-F115-41F2-A7B8-29A3F5D61045}"/>
              </a:ext>
            </a:extLst>
          </p:cNvPr>
          <p:cNvSpPr txBox="1"/>
          <p:nvPr/>
        </p:nvSpPr>
        <p:spPr>
          <a:xfrm>
            <a:off x="0" y="6448911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Dept. of CSE, SVIT                                                                                                                                                                                     </a:t>
            </a:r>
            <a:fld id="{A779D412-7551-4DA0-A19D-519BB8214474}" type="slidenum">
              <a:rPr lang="en-IN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9</a:t>
            </a:fld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824A935-DA3D-4AD2-8C61-2018816E1ADB}"/>
              </a:ext>
            </a:extLst>
          </p:cNvPr>
          <p:cNvSpPr txBox="1">
            <a:spLocks/>
          </p:cNvSpPr>
          <p:nvPr/>
        </p:nvSpPr>
        <p:spPr>
          <a:xfrm>
            <a:off x="0" y="142615"/>
            <a:ext cx="9879291" cy="84419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IN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Proposed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71F255-647B-4B49-9351-496E677196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97047" y="78742"/>
            <a:ext cx="1074965" cy="10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5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I VIDYA INSTITUTE OF TECHNOLOG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 VIDYA INSTITUTE OF TECHNOLOGY" id="{6E2E0BFB-66C5-439C-9215-787BD78E550D}" vid="{4BA40E75-3BD3-4897-98E8-5C67A83245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SAI VIDYA INSTITUTE OF TECHNOLOGY</Template>
  <TotalTime>602</TotalTime>
  <Words>999</Words>
  <Application>Microsoft Office PowerPoint</Application>
  <PresentationFormat>Widescreen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SAI VIDYA INSTITUTE OF TECHNOLOGY</vt:lpstr>
      <vt:lpstr>SAI VIDYA INSTITUTE OF TECHNOLOGY</vt:lpstr>
      <vt:lpstr>Introduction</vt:lpstr>
      <vt:lpstr>Problem Statement </vt:lpstr>
      <vt:lpstr>System Requirement Specification</vt:lpstr>
      <vt:lpstr>System Requirement Specification</vt:lpstr>
      <vt:lpstr>System Requirement Specification</vt:lpstr>
      <vt:lpstr>System Requirement Specification</vt:lpstr>
      <vt:lpstr>Related Work done</vt:lpstr>
      <vt:lpstr>Proposed Model</vt:lpstr>
      <vt:lpstr>Methodology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 VIDYA INSTITUTE OF TECHNOLOGY</dc:title>
  <dc:creator>abhijith</dc:creator>
  <cp:lastModifiedBy>Satwik Ram Kodandaram</cp:lastModifiedBy>
  <cp:revision>61</cp:revision>
  <dcterms:created xsi:type="dcterms:W3CDTF">2018-09-27T05:23:08Z</dcterms:created>
  <dcterms:modified xsi:type="dcterms:W3CDTF">2021-05-24T13:17:26Z</dcterms:modified>
</cp:coreProperties>
</file>