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2" r:id="rId4"/>
    <p:sldId id="279" r:id="rId5"/>
    <p:sldId id="265" r:id="rId6"/>
    <p:sldId id="266" r:id="rId7"/>
    <p:sldId id="281" r:id="rId8"/>
    <p:sldId id="283" r:id="rId9"/>
    <p:sldId id="284" r:id="rId10"/>
    <p:sldId id="282" r:id="rId11"/>
    <p:sldId id="271" r:id="rId12"/>
    <p:sldId id="285" r:id="rId13"/>
    <p:sldId id="267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12DC-63B1-4901-BBA1-0E9BAC33D41C}" type="datetimeFigureOut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3EA8-841E-473D-8AEC-E28FC8B0AF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44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65E2-C95D-46EA-998A-38DCEF0D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EE819-928C-4720-A8AA-5AC73647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4B8A-0E74-42F4-A053-96A2D84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BED-9D3F-4E8C-A31D-76A22EE88FEB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1C71-D8FD-4939-994D-84477E7D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00BF-6BED-432C-9037-5D56FFC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0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E18C-8BD3-42B4-9F0B-B610C4F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E2DC-2260-4096-9B2B-D248E6CC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32D5-0297-41A7-B9FC-F69982C1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DF3A-537D-4782-93FF-26FDB1360200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45B9-EA2C-4054-8820-FCADCEE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BFEC-6A34-447C-A016-DCD1C22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1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3E80D-37D0-4A81-80CD-37785DE6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62143-E21D-482E-A06D-6F37E88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BA52-FF62-40F5-81B6-DBD727E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CAB0-2917-41E3-BC62-F04238BDCF53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DE25-2BBD-4C93-A912-D006285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CA15-45B3-493F-B198-49B81A80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4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1AEB-4D59-402D-9A56-1B4F30A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BC9B-2FB3-4BE4-A7DA-4FDC5836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CF0A-82B5-4BBA-8870-DEB7789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E127-F269-4258-80A4-1372D3C00E8F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C5C7-5A5D-4CE1-8700-29AC9D8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619E-DE02-4C3F-ADC5-8F4B437C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4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B8B-A95E-44F4-98E3-52A4CC93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6949-633E-495F-A44C-F1DD1F6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BA20-1C32-4000-92DA-DF5FD0AA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EAF1-28FB-47DB-A52B-7DD7F4094843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4997-46FC-4684-94AC-02F6DC5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A950-E410-4B54-BE05-DCDD331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7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01E6-BF65-4C34-B3A6-B659CD6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C33-3767-472F-BD45-991A54F0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4111-77F7-4E9C-B8E3-5CE2E944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7538-8C03-4803-89A2-1FC2D81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493-AA25-487D-8635-16C3A88B4A31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EFBA-6E65-47FD-8613-44C349D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9E1D-F164-4F4A-AD29-3BC8FE19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4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170-35B2-40DF-8350-8A53969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2EE6-5BF9-4F22-98EC-A61443BF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CD52-4212-42DE-AE16-2734A088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3CEA6-8B0E-4018-848E-D06DA41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CF992-E8BA-4F32-9F21-B79AFA8E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20D55-DB61-4C02-8EA9-9CD390A2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ECB-9A6B-47E9-8A6F-D77F03DD63AE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A79F-9EB1-4C8B-A060-8D2A0033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5B576-5575-4E69-B6E4-9E57B9D2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3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4C7-1299-445A-AA80-727CB5D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FEBB1-AB4E-4C11-8BF5-42780D7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91F4-8B9E-488E-9E09-6D97621EC7E8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B511-6F76-4915-B1AF-732BCED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2E34-F782-4D15-B759-B5497A8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5FB1B-DD29-4A04-8996-FF05D89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6ECC-4156-47B9-B6C5-A7C7632DDAB1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7D2F-E2A4-438D-A067-1493B8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2123-8F85-4A48-9CA6-85E9B39E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9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A615-E99F-4022-8C4A-E6A08ACB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42B3-6064-406D-9F3F-50D9E09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191BC-0005-4884-BCCC-5A71C16F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EA7A-68E2-4B62-A1FA-1FEAA4D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A7FB-8CAD-4526-8C8B-7EC5B1C9A4A6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F939-FF8D-453F-9C7E-3F780B5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CE44-831B-4CE4-AD71-4FC7845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A633-FF1A-4A86-A554-A6866ECC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3D6D8-2C0B-4D5F-A538-5C4283B7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1E03C-A71C-4EDF-9F0C-AADD5BFF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9132-2CBC-4D34-B53D-FF70E59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8DB-8A26-4D7B-863F-CF0724AEE9FE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237C-448B-4DA3-AE9C-AE059EA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D285-1884-4757-A659-7563E433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E65F1-B7B2-4401-8D3E-90BA7FBB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2DFA-53EC-4E58-9868-0D1C5941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C156-921C-4B6C-B347-41C3EBCE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D414-CE7D-46FB-9603-64E2DC9BB488}" type="datetime1">
              <a:rPr lang="en-IN" smtClean="0"/>
              <a:pPr/>
              <a:t>12-07-2021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1EB9-BE5B-4FCE-8459-60A68128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64B3-BCAF-4423-B5AB-31245A71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4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D11E-1799-45FA-B0C6-7D6F2A6E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90637"/>
            <a:ext cx="12192000" cy="913827"/>
          </a:xfrm>
        </p:spPr>
        <p:txBody>
          <a:bodyPr>
            <a:normAutofit/>
          </a:bodyPr>
          <a:lstStyle/>
          <a:p>
            <a:r>
              <a:rPr lang="en-IN" sz="4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SAI VIDYA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3C6C5-176A-4DB9-B1BC-D6B06ED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571090"/>
            <a:ext cx="9144000" cy="461499"/>
          </a:xfrm>
        </p:spPr>
        <p:txBody>
          <a:bodyPr>
            <a:normAutofit/>
          </a:bodyPr>
          <a:lstStyle/>
          <a:p>
            <a:r>
              <a:rPr lang="en-IN" b="1" dirty="0"/>
              <a:t>Rajanukunte, Bengaluru - 560064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9AB7-3A51-47CD-BC5E-AFF1EE38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9" y="2090165"/>
            <a:ext cx="1523999" cy="152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E4605-4953-4CBB-B635-0B0762C43748}"/>
              </a:ext>
            </a:extLst>
          </p:cNvPr>
          <p:cNvSpPr txBox="1"/>
          <p:nvPr/>
        </p:nvSpPr>
        <p:spPr>
          <a:xfrm>
            <a:off x="2395978" y="3671740"/>
            <a:ext cx="7400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S</a:t>
            </a:r>
            <a:r>
              <a:rPr lang="en-IN" sz="4400" b="1" dirty="0" err="1">
                <a:solidFill>
                  <a:srgbClr val="002060"/>
                </a:solidFill>
              </a:rPr>
              <a:t>ign</a:t>
            </a:r>
            <a:r>
              <a:rPr lang="en-IN" sz="4400" b="1" dirty="0">
                <a:solidFill>
                  <a:srgbClr val="002060"/>
                </a:solidFill>
              </a:rPr>
              <a:t> Language Recognition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CF2DE-BB0C-4F8A-A1B5-9C68C76566B8}"/>
              </a:ext>
            </a:extLst>
          </p:cNvPr>
          <p:cNvSpPr txBox="1"/>
          <p:nvPr/>
        </p:nvSpPr>
        <p:spPr>
          <a:xfrm>
            <a:off x="188536" y="4967034"/>
            <a:ext cx="450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SATWIK RAM K    1VA17CS047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N PAVAN KUMAR 1VA17CS028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F4046-2247-4401-88D7-9C839B401B89}"/>
              </a:ext>
            </a:extLst>
          </p:cNvPr>
          <p:cNvSpPr txBox="1"/>
          <p:nvPr/>
        </p:nvSpPr>
        <p:spPr>
          <a:xfrm>
            <a:off x="7767687" y="4902680"/>
            <a:ext cx="4147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Under the guidance of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Prof. Sunil G L 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Assistant Professor,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Department of CSE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D2BB2-F645-4614-9A42-33A44804E7A8}"/>
              </a:ext>
            </a:extLst>
          </p:cNvPr>
          <p:cNvSpPr txBox="1"/>
          <p:nvPr/>
        </p:nvSpPr>
        <p:spPr>
          <a:xfrm>
            <a:off x="188536" y="194222"/>
            <a:ext cx="1184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417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1ED1D-667A-40C6-AAC6-4E00177A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5" y="2258402"/>
            <a:ext cx="11181523" cy="2941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Image Preprocessing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Model Prediction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Ensemble the Predictions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Response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Live Camera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2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/>
              <a:t>Results /Observation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1A1D4-0F61-4DDF-AFF7-B8502CA831A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5366-B4BA-4D18-A95D-5F5D9028F1F4}"/>
              </a:ext>
            </a:extLst>
          </p:cNvPr>
          <p:cNvSpPr txBox="1"/>
          <p:nvPr/>
        </p:nvSpPr>
        <p:spPr>
          <a:xfrm>
            <a:off x="0" y="644888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2B82636-9526-4345-A01C-DA7098C0F6A1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EFC1C6-ECBF-493D-A420-70060393B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9" y="986812"/>
            <a:ext cx="7239000" cy="5340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1B637E-DA0A-4D40-84BE-C754C226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74" y="185531"/>
            <a:ext cx="7964557" cy="62633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8B92DD-636C-414F-892B-32259DA68A9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0365" y="588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/>
              <a:t>Results /Observation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1A1D4-0F61-4DDF-AFF7-B8502CA831A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5366-B4BA-4D18-A95D-5F5D9028F1F4}"/>
              </a:ext>
            </a:extLst>
          </p:cNvPr>
          <p:cNvSpPr txBox="1"/>
          <p:nvPr/>
        </p:nvSpPr>
        <p:spPr>
          <a:xfrm>
            <a:off x="0" y="644888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2B82636-9526-4345-A01C-DA7098C0F6A1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Results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8B92DD-636C-414F-892B-32259DA68A9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20365" y="58865"/>
            <a:ext cx="1074965" cy="10749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168A8E-D3E8-4ADF-B515-7B583452A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1159167"/>
            <a:ext cx="7196800" cy="4932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C662EA-7994-4752-B83C-3427BFE74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1041371"/>
            <a:ext cx="7278116" cy="5220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A4300-049E-46B7-B032-6165F939B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52" y="1029728"/>
            <a:ext cx="7297168" cy="5106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418BB5-3B70-4310-9654-189553AF0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1077023"/>
            <a:ext cx="7259063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2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4AAB-9642-4C35-98E4-5D10904C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" y="1744578"/>
            <a:ext cx="11502887" cy="28783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majority of people do not know sign language yet.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Our project will be able to assist deaf people in managing sign language skills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will improve the quality of life of deaf people by allowing them to use their sign language skills to navigate through the Xbox One with a way of using gesture to text to speech commands and helping them learn from mistakes if they mess up on a gesture.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A1D4-0F61-4DDF-AFF7-B8502CA831AE}" type="datetime1">
              <a:rPr lang="en-IN" smtClean="0"/>
              <a:t>12-07-2021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A430-BC28-4775-840C-144AA6261738}"/>
              </a:ext>
            </a:extLst>
          </p:cNvPr>
          <p:cNvSpPr txBox="1"/>
          <p:nvPr/>
        </p:nvSpPr>
        <p:spPr>
          <a:xfrm>
            <a:off x="0" y="643828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C57BC-2050-4BE6-9935-945DFF4C6214}"/>
              </a:ext>
            </a:extLst>
          </p:cNvPr>
          <p:cNvSpPr txBox="1">
            <a:spLocks/>
          </p:cNvSpPr>
          <p:nvPr/>
        </p:nvSpPr>
        <p:spPr>
          <a:xfrm>
            <a:off x="0" y="55670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A97646-B03D-4CA6-BCF9-2156CE75E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265" y="911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4AAB-9642-4C35-98E4-5D10904C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" y="1166130"/>
            <a:ext cx="11502887" cy="49778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200" dirty="0"/>
              <a:t>TensorFlow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Django Rest Frameworks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CNN Research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L. K. Hansen and P. </a:t>
            </a:r>
            <a:r>
              <a:rPr lang="en-IN" sz="2200" dirty="0" err="1"/>
              <a:t>Salamon</a:t>
            </a:r>
            <a:r>
              <a:rPr lang="en-IN" sz="2200" dirty="0"/>
              <a:t>, "Neural network ensembles," in IEEE Transactions on Pattern Analysis and Machine Intelligence, vol. 12, no. 10, pp. 993-1001, Oct. 1990, </a:t>
            </a:r>
            <a:r>
              <a:rPr lang="en-IN" sz="2200" dirty="0" err="1"/>
              <a:t>doi</a:t>
            </a:r>
            <a:r>
              <a:rPr lang="en-IN" sz="2200" dirty="0"/>
              <a:t>: 10.1109/34.58871.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David H. Wolpert, Stacked generalization, Neural Networks, Volume 5, Issue 2, 1992, Pages 241-259, ISSN 0893-6080, https://doi.org/10.1016/S0893-6080(05)80023-1.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Y. Liu, X. Yao, Ensemble learning via negative correlation, Neural Networks, Volume 12, Issue 10,1999, Pages 1399-1404, ISSN 0893-6080, https://doi.org/10.1016/S0893-6080(99)00073-8.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MacKay D.J.C. (1995) Developments in Probabilistic Modelling with Neural Networks — Ensemble Learning. In: Kappen B., </a:t>
            </a:r>
            <a:r>
              <a:rPr lang="en-IN" sz="2200" dirty="0" err="1"/>
              <a:t>Gielen</a:t>
            </a:r>
            <a:r>
              <a:rPr lang="en-IN" sz="2200" dirty="0"/>
              <a:t> S. (eds) Neural Networks: Artificial Intelligence and Industrial Applications. Springer, London. https://doi.org/10.1007/978-1-4471-3087-1_37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</a:t>
            </a:r>
            <a:r>
              <a:rPr lang="en-IN" sz="2200" dirty="0" err="1"/>
              <a:t>Polikar</a:t>
            </a:r>
            <a:r>
              <a:rPr lang="en-IN" sz="2200" dirty="0"/>
              <a:t> R. (2012) Ensemble Learning. In: Zhang C., Ma Y. (eds) Ensemble Machine Learning. Springer, Boston, MA. https://doi.org/10.1007/978-1-4419-9326-7_1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A1D4-0F61-4DDF-AFF7-B8502CA831AE}" type="datetime1">
              <a:rPr lang="en-IN" smtClean="0"/>
              <a:t>12-07-2021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A430-BC28-4775-840C-144AA6261738}"/>
              </a:ext>
            </a:extLst>
          </p:cNvPr>
          <p:cNvSpPr txBox="1"/>
          <p:nvPr/>
        </p:nvSpPr>
        <p:spPr>
          <a:xfrm>
            <a:off x="0" y="643828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14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C57BC-2050-4BE6-9935-945DFF4C6214}"/>
              </a:ext>
            </a:extLst>
          </p:cNvPr>
          <p:cNvSpPr txBox="1">
            <a:spLocks/>
          </p:cNvSpPr>
          <p:nvPr/>
        </p:nvSpPr>
        <p:spPr>
          <a:xfrm>
            <a:off x="0" y="109576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A97646-B03D-4CA6-BCF9-2156CE75E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265" y="911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44394"/>
            <a:ext cx="11993216" cy="51136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Neural Network is a series of algorithm which mimics human brain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Any kind of data can  be transformed and sent to Neural Networks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Sign Language are language that uses the visual-manual modality to convey    meaning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For Sign language Neural Networks is used to predict the gesture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Convolution Neural Network is used for model training and predictions.</a:t>
            </a: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41A2D-ABAB-47C9-AF6F-EB9D0B246B9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964CCB-21A0-45D0-9C95-E46B584711E1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710B21-9630-4FF5-AF3C-F4634CE5B2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16317" y="27230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500188"/>
            <a:ext cx="11807687" cy="5092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The problem statement revolves around the idea of a </a:t>
            </a:r>
            <a:r>
              <a:rPr lang="en-IN" dirty="0" err="1"/>
              <a:t>camera­based</a:t>
            </a:r>
            <a:r>
              <a:rPr lang="en-IN" dirty="0"/>
              <a:t> sign language recognition system that would be in use for the deaf for converting sign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Gestures to text and then text to speech.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Our objective is to design a solution that is intuitive and simple.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Communication for the majority of people is not difficult. It should be the same way for the deaf.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86F-CA41-4729-A0B8-F6E9CCD66607}" type="datetime1">
              <a:rPr lang="en-IN" smtClean="0"/>
              <a:t>12-07-2021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611C8-B8EB-4A4C-85D6-CE2865EA594A}"/>
              </a:ext>
            </a:extLst>
          </p:cNvPr>
          <p:cNvSpPr txBox="1"/>
          <p:nvPr/>
        </p:nvSpPr>
        <p:spPr>
          <a:xfrm>
            <a:off x="0" y="635635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C527C4-656D-4E8F-A133-98E034BBB79E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E9B0E-B39B-401D-9290-FFD24393CF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7491" y="114912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Related 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257299"/>
            <a:ext cx="11807687" cy="475773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Sign Language and Gesture Recognition using </a:t>
            </a:r>
            <a:r>
              <a:rPr lang="en-IN" dirty="0" err="1"/>
              <a:t>Matlab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Vision based sign language translation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/>
              <a:t> K-nearest correlated neighbour classification for Indian sign language gesture recognition using feature extraction(by Bhumika Gupta, Pushkar Shukla and Ankush Mittal)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86F-CA41-4729-A0B8-F6E9CCD66607}" type="datetime1">
              <a:rPr lang="en-IN" smtClean="0"/>
              <a:t>12-07-2021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E0943-664B-48F4-983B-CFD3412356AC}"/>
              </a:ext>
            </a:extLst>
          </p:cNvPr>
          <p:cNvSpPr txBox="1"/>
          <p:nvPr/>
        </p:nvSpPr>
        <p:spPr>
          <a:xfrm>
            <a:off x="0" y="6407775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3C0A24-00F1-4473-82C0-DA0F7F423CC7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Related Works Done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949A4-4C45-4E21-AE0D-DD882A8D3F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1031" y="80893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45EF3-2CCD-4C69-AAB8-B7345FBE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564105"/>
            <a:ext cx="11714920" cy="49692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problem statement revolves around the idea of a camera ­based sign language recognition system that would be in use for the deaf for converting sign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We use CNN to train normal and pre-processed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Gestures Recognition.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3302-27A3-48A1-89B6-EBF671961E3D}" type="datetime1">
              <a:rPr lang="en-IN" smtClean="0"/>
              <a:t>12-07-2021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Proposed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EF9-2A41-4C21-ACB9-014C7F15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93427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Methodology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FD27-F244-4A33-96E2-654C0C6D62FD}" type="datetime1">
              <a:rPr lang="en-IN" smtClean="0"/>
              <a:t>12-07-2021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F14AE-69DF-4716-9AC7-D6F5C28D2350}"/>
              </a:ext>
            </a:extLst>
          </p:cNvPr>
          <p:cNvSpPr txBox="1"/>
          <p:nvPr/>
        </p:nvSpPr>
        <p:spPr>
          <a:xfrm>
            <a:off x="0" y="643269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6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1D967D8-7AAD-41A2-B8DC-FE7316415BBE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585CAB-8326-45DE-8B22-E947B9C9A5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1274" y="82056"/>
            <a:ext cx="1074965" cy="107496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F1CA5-3BF8-4900-AA2B-58B8FBD52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903" y="1669774"/>
            <a:ext cx="10740887" cy="4359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Train CNN model on both normal and pre-processed image.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Save the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Load the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Ensemble Predictions of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Deploy the model in Django Web Frameworks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Gesture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4934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Flow Chart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11" name="image2.png">
            <a:extLst>
              <a:ext uri="{FF2B5EF4-FFF2-40B4-BE49-F238E27FC236}">
                <a16:creationId xmlns:a16="http://schemas.microsoft.com/office/drawing/2014/main" id="{24D47F62-6CA8-4DAF-947C-8BE6A415A9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4488" y="1286292"/>
            <a:ext cx="8342038" cy="46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IN" b="1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Calibri Light"/>
              </a:rPr>
              <a:t>Activity - Model Design</a:t>
            </a:r>
            <a:endParaRPr kumimoji="0" lang="en-US" altLang="en-IN" sz="4400" b="1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3E0751CF-A33F-4880-8D4A-09C130BF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08" y="1179723"/>
            <a:ext cx="7199243" cy="5016168"/>
          </a:xfrm>
        </p:spPr>
      </p:pic>
    </p:spTree>
    <p:extLst>
      <p:ext uri="{BB962C8B-B14F-4D97-AF65-F5344CB8AC3E}">
        <p14:creationId xmlns:p14="http://schemas.microsoft.com/office/powerpoint/2010/main" val="61820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Neural Networks Architectures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12EB60F-C7FF-4948-9972-8F18A76F1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62" y="1046921"/>
            <a:ext cx="4114799" cy="513146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3C407A-5A36-4E4D-8678-6C7E7722C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62" y="1046921"/>
            <a:ext cx="4292434" cy="51314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5E76F0-F61F-44CA-8B1B-35A824507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2" y="1089837"/>
            <a:ext cx="9781733" cy="49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 VIDYA INSTITUTE OF TECHNOLOGY</Template>
  <TotalTime>803</TotalTime>
  <Words>859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SAI VIDYA INSTITUTE OF TECHNOLOGY</vt:lpstr>
      <vt:lpstr>SAI VIDYA INSTITUTE OF TECHNOLOGY</vt:lpstr>
      <vt:lpstr>Introduction</vt:lpstr>
      <vt:lpstr>Problem Statement </vt:lpstr>
      <vt:lpstr>Related Work done</vt:lpstr>
      <vt:lpstr>Proposed Model</vt:lpstr>
      <vt:lpstr>Methodology</vt:lpstr>
      <vt:lpstr>Proposed Model</vt:lpstr>
      <vt:lpstr>Proposed Model</vt:lpstr>
      <vt:lpstr>Proposed Model</vt:lpstr>
      <vt:lpstr>Proposed Model</vt:lpstr>
      <vt:lpstr>Results /Observation</vt:lpstr>
      <vt:lpstr>Results /Observation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Satwik Ram Kodandaram</cp:lastModifiedBy>
  <cp:revision>100</cp:revision>
  <dcterms:created xsi:type="dcterms:W3CDTF">2018-09-27T05:23:08Z</dcterms:created>
  <dcterms:modified xsi:type="dcterms:W3CDTF">2021-07-12T09:19:15Z</dcterms:modified>
</cp:coreProperties>
</file>