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2668"/>
            <a:ext cx="650875" cy="6014085"/>
          </a:xfrm>
          <a:custGeom>
            <a:avLst/>
            <a:gdLst/>
            <a:ahLst/>
            <a:cxnLst/>
            <a:rect l="l" t="t" r="r" b="b"/>
            <a:pathLst>
              <a:path w="650875" h="6014084">
                <a:moveTo>
                  <a:pt x="650747" y="6013704"/>
                </a:moveTo>
                <a:lnTo>
                  <a:pt x="0" y="6013704"/>
                </a:lnTo>
                <a:lnTo>
                  <a:pt x="0" y="0"/>
                </a:lnTo>
                <a:lnTo>
                  <a:pt x="650747" y="0"/>
                </a:lnTo>
                <a:lnTo>
                  <a:pt x="650747" y="6013704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9180" y="6219444"/>
            <a:ext cx="1246632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50748" y="772668"/>
            <a:ext cx="10041890" cy="2164080"/>
          </a:xfrm>
          <a:custGeom>
            <a:avLst/>
            <a:gdLst/>
            <a:ahLst/>
            <a:cxnLst/>
            <a:rect l="l" t="t" r="r" b="b"/>
            <a:pathLst>
              <a:path w="10041890" h="2164080">
                <a:moveTo>
                  <a:pt x="10041636" y="2164079"/>
                </a:moveTo>
                <a:lnTo>
                  <a:pt x="0" y="2164079"/>
                </a:lnTo>
                <a:lnTo>
                  <a:pt x="0" y="0"/>
                </a:lnTo>
                <a:lnTo>
                  <a:pt x="10041636" y="0"/>
                </a:lnTo>
                <a:lnTo>
                  <a:pt x="10041636" y="2164079"/>
                </a:lnTo>
                <a:close/>
              </a:path>
            </a:pathLst>
          </a:custGeom>
          <a:solidFill>
            <a:srgbClr val="EBE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6772" y="952118"/>
            <a:ext cx="8679854" cy="1136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2668"/>
            <a:ext cx="650875" cy="6014085"/>
          </a:xfrm>
          <a:custGeom>
            <a:avLst/>
            <a:gdLst/>
            <a:ahLst/>
            <a:cxnLst/>
            <a:rect l="l" t="t" r="r" b="b"/>
            <a:pathLst>
              <a:path w="650875" h="6014084">
                <a:moveTo>
                  <a:pt x="650747" y="6013704"/>
                </a:moveTo>
                <a:lnTo>
                  <a:pt x="0" y="6013704"/>
                </a:lnTo>
                <a:lnTo>
                  <a:pt x="0" y="0"/>
                </a:lnTo>
                <a:lnTo>
                  <a:pt x="650747" y="0"/>
                </a:lnTo>
                <a:lnTo>
                  <a:pt x="650747" y="6013704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9180" y="6219444"/>
            <a:ext cx="1246632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00005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000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00005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00005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2668"/>
            <a:ext cx="650875" cy="6014085"/>
          </a:xfrm>
          <a:custGeom>
            <a:avLst/>
            <a:gdLst/>
            <a:ahLst/>
            <a:cxnLst/>
            <a:rect l="l" t="t" r="r" b="b"/>
            <a:pathLst>
              <a:path w="650875" h="6014084">
                <a:moveTo>
                  <a:pt x="650747" y="6013704"/>
                </a:moveTo>
                <a:lnTo>
                  <a:pt x="0" y="6013704"/>
                </a:lnTo>
                <a:lnTo>
                  <a:pt x="0" y="0"/>
                </a:lnTo>
                <a:lnTo>
                  <a:pt x="650747" y="0"/>
                </a:lnTo>
                <a:lnTo>
                  <a:pt x="650747" y="6013704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0306" y="997710"/>
            <a:ext cx="5052787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000005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7174" y="2314449"/>
            <a:ext cx="9579050" cy="163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000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37674" y="6612578"/>
            <a:ext cx="1216025" cy="137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5965" y="6275943"/>
            <a:ext cx="25082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240" y="6288643"/>
            <a:ext cx="876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5"/>
              </a:lnSpc>
            </a:pPr>
            <a:r>
              <a:rPr sz="1200" spc="10" dirty="0">
                <a:solidFill>
                  <a:srgbClr val="FFFFFF"/>
                </a:solidFill>
                <a:latin typeface="RobotoRegular"/>
                <a:cs typeface="RobotoRegular"/>
              </a:rPr>
              <a:t>1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180" y="6219444"/>
            <a:ext cx="1246632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7674" y="6584764"/>
            <a:ext cx="121602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latin typeface="Carlito"/>
                <a:cs typeface="Carlito"/>
              </a:rPr>
              <a:t>Classification:</a:t>
            </a:r>
            <a:r>
              <a:rPr sz="850" spc="-35" dirty="0">
                <a:latin typeface="Carlito"/>
                <a:cs typeface="Carlito"/>
              </a:rPr>
              <a:t> </a:t>
            </a:r>
            <a:r>
              <a:rPr sz="850" spc="5" dirty="0">
                <a:latin typeface="Carlito"/>
                <a:cs typeface="Carlito"/>
              </a:rPr>
              <a:t>Confidential</a:t>
            </a:r>
            <a:endParaRPr sz="8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352" y="6213348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4" h="330834">
                <a:moveTo>
                  <a:pt x="330708" y="330707"/>
                </a:moveTo>
                <a:lnTo>
                  <a:pt x="0" y="330707"/>
                </a:lnTo>
                <a:lnTo>
                  <a:pt x="0" y="0"/>
                </a:lnTo>
                <a:lnTo>
                  <a:pt x="330708" y="0"/>
                </a:lnTo>
                <a:lnTo>
                  <a:pt x="330708" y="330707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7688" y="772668"/>
            <a:ext cx="4044695" cy="601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0993" y="3786604"/>
            <a:ext cx="311086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20" dirty="0">
                <a:solidFill>
                  <a:srgbClr val="000005"/>
                </a:solidFill>
                <a:latin typeface="Trebuchet MS"/>
                <a:cs typeface="Trebuchet MS"/>
              </a:rPr>
              <a:t>Category </a:t>
            </a:r>
            <a:r>
              <a:rPr sz="2350" spc="-60" dirty="0">
                <a:solidFill>
                  <a:srgbClr val="000005"/>
                </a:solidFill>
                <a:latin typeface="Trebuchet MS"/>
                <a:cs typeface="Trebuchet MS"/>
              </a:rPr>
              <a:t>review:</a:t>
            </a:r>
            <a:r>
              <a:rPr sz="2350" spc="-305" dirty="0">
                <a:solidFill>
                  <a:srgbClr val="000005"/>
                </a:solidFill>
                <a:latin typeface="Trebuchet MS"/>
                <a:cs typeface="Trebuchet MS"/>
              </a:rPr>
              <a:t> </a:t>
            </a:r>
            <a:r>
              <a:rPr sz="2350" spc="75" dirty="0">
                <a:solidFill>
                  <a:srgbClr val="000005"/>
                </a:solidFill>
                <a:latin typeface="Trebuchet MS"/>
                <a:cs typeface="Trebuchet MS"/>
              </a:rPr>
              <a:t>Chips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1091" y="4408370"/>
            <a:ext cx="136271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0" dirty="0">
                <a:solidFill>
                  <a:srgbClr val="000005"/>
                </a:solidFill>
                <a:latin typeface="Arial"/>
                <a:cs typeface="Arial"/>
              </a:rPr>
              <a:t>Retail</a:t>
            </a:r>
            <a:r>
              <a:rPr sz="1550" spc="-12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000005"/>
                </a:solidFill>
                <a:latin typeface="Arial"/>
                <a:cs typeface="Arial"/>
              </a:rPr>
              <a:t>Analytics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1052" y="1343026"/>
            <a:ext cx="1019048" cy="146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850" spc="5" dirty="0">
                <a:solidFill>
                  <a:srgbClr val="000005"/>
                </a:solidFill>
                <a:latin typeface="Arial"/>
                <a:cs typeface="Arial"/>
              </a:rPr>
              <a:t>October </a:t>
            </a:r>
            <a:r>
              <a:rPr sz="850" spc="5" dirty="0">
                <a:solidFill>
                  <a:srgbClr val="000005"/>
                </a:solidFill>
                <a:latin typeface="Arial"/>
                <a:cs typeface="Arial"/>
              </a:rPr>
              <a:t>2020</a:t>
            </a:r>
            <a:r>
              <a:rPr lang="en-IN" sz="850" spc="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endParaRPr sz="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768" y="2519152"/>
            <a:ext cx="6180848" cy="2488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Store 86 </a:t>
            </a:r>
            <a:r>
              <a:rPr dirty="0"/>
              <a:t>- </a:t>
            </a:r>
            <a:r>
              <a:rPr spc="-5" dirty="0"/>
              <a:t>Success </a:t>
            </a:r>
            <a:r>
              <a:rPr dirty="0"/>
              <a:t>: 1 </a:t>
            </a:r>
            <a:r>
              <a:rPr spc="-5" dirty="0"/>
              <a:t>out of </a:t>
            </a:r>
            <a:r>
              <a:rPr dirty="0"/>
              <a:t>3</a:t>
            </a:r>
            <a:r>
              <a:rPr spc="130" dirty="0"/>
              <a:t> </a:t>
            </a:r>
            <a:r>
              <a:rPr spc="-5" dirty="0"/>
              <a:t>months</a:t>
            </a:r>
          </a:p>
        </p:txBody>
      </p:sp>
      <p:sp>
        <p:nvSpPr>
          <p:cNvPr id="4" name="object 4"/>
          <p:cNvSpPr/>
          <p:nvPr/>
        </p:nvSpPr>
        <p:spPr>
          <a:xfrm>
            <a:off x="7213092" y="1426464"/>
            <a:ext cx="3310254" cy="10795"/>
          </a:xfrm>
          <a:custGeom>
            <a:avLst/>
            <a:gdLst/>
            <a:ahLst/>
            <a:cxnLst/>
            <a:rect l="l" t="t" r="r" b="b"/>
            <a:pathLst>
              <a:path w="3310254" h="10794">
                <a:moveTo>
                  <a:pt x="3310127" y="10668"/>
                </a:moveTo>
                <a:lnTo>
                  <a:pt x="0" y="10668"/>
                </a:lnTo>
                <a:lnTo>
                  <a:pt x="0" y="0"/>
                </a:lnTo>
                <a:lnTo>
                  <a:pt x="3310127" y="0"/>
                </a:lnTo>
                <a:lnTo>
                  <a:pt x="3310127" y="10668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43865" y="1657256"/>
            <a:ext cx="527050" cy="1290955"/>
          </a:xfrm>
          <a:prstGeom prst="rect">
            <a:avLst/>
          </a:prstGeom>
        </p:spPr>
        <p:txBody>
          <a:bodyPr vert="vert270" wrap="square" lIns="0" tIns="26034" rIns="0" bIns="0" rtlCol="0">
            <a:spAutoFit/>
          </a:bodyPr>
          <a:lstStyle/>
          <a:p>
            <a:pPr marL="12700" marR="5080" indent="223520">
              <a:lnSpc>
                <a:spcPts val="1900"/>
              </a:lnSpc>
              <a:spcBef>
                <a:spcPts val="204"/>
              </a:spcBef>
            </a:pPr>
            <a:r>
              <a:rPr sz="1750" spc="-35" dirty="0">
                <a:solidFill>
                  <a:srgbClr val="000005"/>
                </a:solidFill>
                <a:latin typeface="Arial"/>
                <a:cs typeface="Arial"/>
              </a:rPr>
              <a:t>Pre-Trial  </a:t>
            </a:r>
            <a:r>
              <a:rPr sz="1750" spc="5" dirty="0">
                <a:solidFill>
                  <a:srgbClr val="000005"/>
                </a:solidFill>
                <a:latin typeface="Arial"/>
                <a:cs typeface="Arial"/>
              </a:rPr>
              <a:t>P</a:t>
            </a:r>
            <a:r>
              <a:rPr sz="1750" spc="-15" dirty="0">
                <a:solidFill>
                  <a:srgbClr val="000005"/>
                </a:solidFill>
                <a:latin typeface="Arial"/>
                <a:cs typeface="Arial"/>
              </a:rPr>
              <a:t>e</a:t>
            </a:r>
            <a:r>
              <a:rPr sz="1750" spc="5" dirty="0">
                <a:solidFill>
                  <a:srgbClr val="000005"/>
                </a:solidFill>
                <a:latin typeface="Arial"/>
                <a:cs typeface="Arial"/>
              </a:rPr>
              <a:t>r</a:t>
            </a:r>
            <a:r>
              <a:rPr sz="1750" spc="-20" dirty="0">
                <a:solidFill>
                  <a:srgbClr val="000005"/>
                </a:solidFill>
                <a:latin typeface="Arial"/>
                <a:cs typeface="Arial"/>
              </a:rPr>
              <a:t>f</a:t>
            </a:r>
            <a:r>
              <a:rPr sz="1750" spc="15" dirty="0">
                <a:solidFill>
                  <a:srgbClr val="000005"/>
                </a:solidFill>
                <a:latin typeface="Arial"/>
                <a:cs typeface="Arial"/>
              </a:rPr>
              <a:t>o</a:t>
            </a:r>
            <a:r>
              <a:rPr sz="1750" spc="-15" dirty="0">
                <a:solidFill>
                  <a:srgbClr val="000005"/>
                </a:solidFill>
                <a:latin typeface="Arial"/>
                <a:cs typeface="Arial"/>
              </a:rPr>
              <a:t>r</a:t>
            </a:r>
            <a:r>
              <a:rPr sz="1750" spc="5" dirty="0">
                <a:solidFill>
                  <a:srgbClr val="000005"/>
                </a:solidFill>
                <a:latin typeface="Arial"/>
                <a:cs typeface="Arial"/>
              </a:rPr>
              <a:t>m</a:t>
            </a:r>
            <a:r>
              <a:rPr sz="1750" spc="-10" dirty="0">
                <a:solidFill>
                  <a:srgbClr val="000005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0005"/>
                </a:solidFill>
                <a:latin typeface="Arial"/>
                <a:cs typeface="Arial"/>
              </a:rPr>
              <a:t>n</a:t>
            </a:r>
            <a:r>
              <a:rPr sz="1750" spc="-10" dirty="0">
                <a:solidFill>
                  <a:srgbClr val="000005"/>
                </a:solidFill>
                <a:latin typeface="Arial"/>
                <a:cs typeface="Arial"/>
              </a:rPr>
              <a:t>c</a:t>
            </a:r>
            <a:r>
              <a:rPr sz="1750" dirty="0">
                <a:solidFill>
                  <a:srgbClr val="000005"/>
                </a:solidFill>
                <a:latin typeface="Arial"/>
                <a:cs typeface="Arial"/>
              </a:rPr>
              <a:t>e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3885" y="1787186"/>
            <a:ext cx="2312670" cy="625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265"/>
              </a:spcBef>
            </a:pP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Store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155’s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performance</a:t>
            </a:r>
            <a:r>
              <a:rPr sz="1400" spc="-16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was  </a:t>
            </a:r>
            <a:r>
              <a:rPr sz="1400" spc="40" dirty="0">
                <a:solidFill>
                  <a:srgbClr val="000005"/>
                </a:solidFill>
                <a:latin typeface="Arial"/>
                <a:cs typeface="Arial"/>
              </a:rPr>
              <a:t>most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similar </a:t>
            </a:r>
            <a:r>
              <a:rPr sz="1400" spc="35" dirty="0">
                <a:solidFill>
                  <a:srgbClr val="000005"/>
                </a:solidFill>
                <a:latin typeface="Arial"/>
                <a:cs typeface="Arial"/>
              </a:rPr>
              <a:t>to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trial store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86 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before the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trial</a:t>
            </a:r>
            <a:r>
              <a:rPr sz="1400" spc="-1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000005"/>
                </a:solidFill>
                <a:latin typeface="Arial"/>
                <a:cs typeface="Arial"/>
              </a:rPr>
              <a:t>months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74507" y="3086100"/>
            <a:ext cx="2649220" cy="12700"/>
          </a:xfrm>
          <a:custGeom>
            <a:avLst/>
            <a:gdLst/>
            <a:ahLst/>
            <a:cxnLst/>
            <a:rect l="l" t="t" r="r" b="b"/>
            <a:pathLst>
              <a:path w="2649220" h="12700">
                <a:moveTo>
                  <a:pt x="2648711" y="12191"/>
                </a:moveTo>
                <a:lnTo>
                  <a:pt x="0" y="12191"/>
                </a:lnTo>
                <a:lnTo>
                  <a:pt x="0" y="0"/>
                </a:lnTo>
                <a:lnTo>
                  <a:pt x="2648711" y="0"/>
                </a:lnTo>
                <a:lnTo>
                  <a:pt x="2648711" y="12191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13092" y="3166872"/>
            <a:ext cx="3310254" cy="12700"/>
          </a:xfrm>
          <a:custGeom>
            <a:avLst/>
            <a:gdLst/>
            <a:ahLst/>
            <a:cxnLst/>
            <a:rect l="l" t="t" r="r" b="b"/>
            <a:pathLst>
              <a:path w="3310254" h="12700">
                <a:moveTo>
                  <a:pt x="3310127" y="12191"/>
                </a:moveTo>
                <a:lnTo>
                  <a:pt x="0" y="12191"/>
                </a:lnTo>
                <a:lnTo>
                  <a:pt x="0" y="0"/>
                </a:lnTo>
                <a:lnTo>
                  <a:pt x="3310127" y="0"/>
                </a:lnTo>
                <a:lnTo>
                  <a:pt x="3310127" y="12191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43865" y="3370409"/>
            <a:ext cx="286385" cy="1347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75"/>
              </a:lnSpc>
            </a:pPr>
            <a:r>
              <a:rPr sz="1750" spc="-20" dirty="0">
                <a:solidFill>
                  <a:srgbClr val="000005"/>
                </a:solidFill>
                <a:latin typeface="Arial"/>
                <a:cs typeface="Arial"/>
              </a:rPr>
              <a:t>Trial-Duration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74507" y="4017264"/>
            <a:ext cx="2649220" cy="10795"/>
          </a:xfrm>
          <a:custGeom>
            <a:avLst/>
            <a:gdLst/>
            <a:ahLst/>
            <a:cxnLst/>
            <a:rect l="l" t="t" r="r" b="b"/>
            <a:pathLst>
              <a:path w="2649220" h="10795">
                <a:moveTo>
                  <a:pt x="2648711" y="10667"/>
                </a:moveTo>
                <a:lnTo>
                  <a:pt x="0" y="10667"/>
                </a:lnTo>
                <a:lnTo>
                  <a:pt x="0" y="0"/>
                </a:lnTo>
                <a:lnTo>
                  <a:pt x="2648711" y="0"/>
                </a:lnTo>
                <a:lnTo>
                  <a:pt x="2648711" y="10667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63885" y="3222794"/>
            <a:ext cx="2388870" cy="14757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265"/>
              </a:spcBef>
            </a:pP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Store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86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has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registered higher  sales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compared </a:t>
            </a:r>
            <a:r>
              <a:rPr sz="1400" spc="35" dirty="0">
                <a:solidFill>
                  <a:srgbClr val="000005"/>
                </a:solidFill>
                <a:latin typeface="Arial"/>
                <a:cs typeface="Arial"/>
              </a:rPr>
              <a:t>to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scaled 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control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store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155 </a:t>
            </a:r>
            <a:r>
              <a:rPr sz="1400" spc="30" dirty="0">
                <a:solidFill>
                  <a:srgbClr val="000005"/>
                </a:solidFill>
                <a:latin typeface="Arial"/>
                <a:cs typeface="Arial"/>
              </a:rPr>
              <a:t>for</a:t>
            </a:r>
            <a:r>
              <a:rPr sz="1400" spc="-28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000005"/>
                </a:solidFill>
                <a:latin typeface="Arial"/>
                <a:cs typeface="Arial"/>
              </a:rPr>
              <a:t>Feb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2019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L="12700" marR="136525" algn="just">
              <a:lnSpc>
                <a:spcPct val="90400"/>
              </a:lnSpc>
            </a:pPr>
            <a:r>
              <a:rPr sz="1400" spc="-25" dirty="0">
                <a:solidFill>
                  <a:srgbClr val="000005"/>
                </a:solidFill>
                <a:latin typeface="Arial"/>
                <a:cs typeface="Arial"/>
              </a:rPr>
              <a:t>No.</a:t>
            </a:r>
            <a:r>
              <a:rPr sz="1400" spc="-6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000005"/>
                </a:solidFill>
                <a:latin typeface="Arial"/>
                <a:cs typeface="Arial"/>
              </a:rPr>
              <a:t>of</a:t>
            </a:r>
            <a:r>
              <a:rPr sz="1400" spc="-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customers</a:t>
            </a:r>
            <a:r>
              <a:rPr sz="1400" spc="-6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000005"/>
                </a:solidFill>
                <a:latin typeface="Arial"/>
                <a:cs typeface="Arial"/>
              </a:rPr>
              <a:t>at</a:t>
            </a:r>
            <a:r>
              <a:rPr sz="1400" spc="-7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store</a:t>
            </a:r>
            <a:r>
              <a:rPr sz="1400" spc="-6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86 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increased </a:t>
            </a:r>
            <a:r>
              <a:rPr sz="1400" spc="25" dirty="0">
                <a:solidFill>
                  <a:srgbClr val="000005"/>
                </a:solidFill>
                <a:latin typeface="Arial"/>
                <a:cs typeface="Arial"/>
              </a:rPr>
              <a:t>for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all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3 </a:t>
            </a:r>
            <a:r>
              <a:rPr sz="1400" spc="20" dirty="0">
                <a:solidFill>
                  <a:srgbClr val="000005"/>
                </a:solidFill>
                <a:latin typeface="Arial"/>
                <a:cs typeface="Arial"/>
              </a:rPr>
              <a:t>months</a:t>
            </a:r>
            <a:r>
              <a:rPr sz="1400" spc="-29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000005"/>
                </a:solidFill>
                <a:latin typeface="Arial"/>
                <a:cs typeface="Arial"/>
              </a:rPr>
              <a:t>of 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trial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13092" y="4867655"/>
            <a:ext cx="3310254" cy="52069"/>
            <a:chOff x="7213092" y="4867655"/>
            <a:chExt cx="3310254" cy="52069"/>
          </a:xfrm>
        </p:grpSpPr>
        <p:sp>
          <p:nvSpPr>
            <p:cNvPr id="13" name="object 13"/>
            <p:cNvSpPr/>
            <p:nvPr/>
          </p:nvSpPr>
          <p:spPr>
            <a:xfrm>
              <a:off x="7874508" y="4867655"/>
              <a:ext cx="2649220" cy="10795"/>
            </a:xfrm>
            <a:custGeom>
              <a:avLst/>
              <a:gdLst/>
              <a:ahLst/>
              <a:cxnLst/>
              <a:rect l="l" t="t" r="r" b="b"/>
              <a:pathLst>
                <a:path w="2649220" h="10795">
                  <a:moveTo>
                    <a:pt x="2648711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2648711" y="0"/>
                  </a:lnTo>
                  <a:lnTo>
                    <a:pt x="2648711" y="10667"/>
                  </a:lnTo>
                  <a:close/>
                </a:path>
              </a:pathLst>
            </a:custGeom>
            <a:solidFill>
              <a:srgbClr val="E1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092" y="4908803"/>
              <a:ext cx="3310254" cy="10795"/>
            </a:xfrm>
            <a:custGeom>
              <a:avLst/>
              <a:gdLst/>
              <a:ahLst/>
              <a:cxnLst/>
              <a:rect l="l" t="t" r="r" b="b"/>
              <a:pathLst>
                <a:path w="3310254" h="10795">
                  <a:moveTo>
                    <a:pt x="3310127" y="10668"/>
                  </a:moveTo>
                  <a:lnTo>
                    <a:pt x="0" y="10668"/>
                  </a:lnTo>
                  <a:lnTo>
                    <a:pt x="0" y="0"/>
                  </a:lnTo>
                  <a:lnTo>
                    <a:pt x="3310127" y="0"/>
                  </a:lnTo>
                  <a:lnTo>
                    <a:pt x="3310127" y="10668"/>
                  </a:lnTo>
                  <a:close/>
                </a:path>
              </a:pathLst>
            </a:custGeom>
            <a:solidFill>
              <a:srgbClr val="BCB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43865" y="5110458"/>
            <a:ext cx="286385" cy="13519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75"/>
              </a:lnSpc>
            </a:pPr>
            <a:r>
              <a:rPr sz="1750" spc="-15" dirty="0">
                <a:solidFill>
                  <a:srgbClr val="000005"/>
                </a:solidFill>
                <a:latin typeface="Arial"/>
                <a:cs typeface="Arial"/>
              </a:rPr>
              <a:t>Layout</a:t>
            </a:r>
            <a:r>
              <a:rPr sz="1750" spc="-10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750" spc="-30" dirty="0">
                <a:solidFill>
                  <a:srgbClr val="000005"/>
                </a:solidFill>
                <a:latin typeface="Arial"/>
                <a:cs typeface="Arial"/>
              </a:rPr>
              <a:t>Result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63885" y="5269520"/>
            <a:ext cx="2355850" cy="625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265"/>
              </a:spcBef>
            </a:pP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Trial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layout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has </a:t>
            </a:r>
            <a:r>
              <a:rPr sz="1400" spc="-35" dirty="0">
                <a:solidFill>
                  <a:srgbClr val="000005"/>
                </a:solidFill>
                <a:latin typeface="Arial"/>
                <a:cs typeface="Arial"/>
              </a:rPr>
              <a:t>been 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successful </a:t>
            </a:r>
            <a:r>
              <a:rPr sz="1400" spc="25" dirty="0">
                <a:solidFill>
                  <a:srgbClr val="000005"/>
                </a:solidFill>
                <a:latin typeface="Arial"/>
                <a:cs typeface="Arial"/>
              </a:rPr>
              <a:t>for </a:t>
            </a:r>
            <a:r>
              <a:rPr sz="1400" spc="-65" dirty="0">
                <a:solidFill>
                  <a:srgbClr val="000005"/>
                </a:solidFill>
                <a:latin typeface="Arial"/>
                <a:cs typeface="Arial"/>
              </a:rPr>
              <a:t>Feb,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Mar </a:t>
            </a:r>
            <a:r>
              <a:rPr sz="1400" spc="-70" dirty="0">
                <a:solidFill>
                  <a:srgbClr val="000005"/>
                </a:solidFill>
                <a:latin typeface="Arial"/>
                <a:cs typeface="Arial"/>
              </a:rPr>
              <a:t>&amp; </a:t>
            </a:r>
            <a:r>
              <a:rPr sz="1400" spc="-25" dirty="0">
                <a:solidFill>
                  <a:srgbClr val="000005"/>
                </a:solidFill>
                <a:latin typeface="Arial"/>
                <a:cs typeface="Arial"/>
              </a:rPr>
              <a:t>Apr 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2019 </a:t>
            </a:r>
            <a:r>
              <a:rPr sz="1400" spc="30" dirty="0">
                <a:solidFill>
                  <a:srgbClr val="000005"/>
                </a:solidFill>
                <a:latin typeface="Arial"/>
                <a:cs typeface="Arial"/>
              </a:rPr>
              <a:t>for </a:t>
            </a:r>
            <a:r>
              <a:rPr sz="1400" spc="15" dirty="0">
                <a:solidFill>
                  <a:srgbClr val="000005"/>
                </a:solidFill>
                <a:latin typeface="Arial"/>
                <a:cs typeface="Arial"/>
              </a:rPr>
              <a:t>attracting</a:t>
            </a:r>
            <a:r>
              <a:rPr sz="1400" spc="-2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customers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74507" y="6568440"/>
            <a:ext cx="2649220" cy="12700"/>
          </a:xfrm>
          <a:custGeom>
            <a:avLst/>
            <a:gdLst/>
            <a:ahLst/>
            <a:cxnLst/>
            <a:rect l="l" t="t" r="r" b="b"/>
            <a:pathLst>
              <a:path w="2649220" h="12700">
                <a:moveTo>
                  <a:pt x="2648711" y="12191"/>
                </a:moveTo>
                <a:lnTo>
                  <a:pt x="0" y="12191"/>
                </a:lnTo>
                <a:lnTo>
                  <a:pt x="0" y="0"/>
                </a:lnTo>
                <a:lnTo>
                  <a:pt x="2648711" y="0"/>
                </a:lnTo>
                <a:lnTo>
                  <a:pt x="2648711" y="12191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055" y="2476500"/>
            <a:ext cx="6280043" cy="247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Store 88 </a:t>
            </a:r>
            <a:r>
              <a:rPr dirty="0"/>
              <a:t>- </a:t>
            </a:r>
            <a:r>
              <a:rPr spc="-5" dirty="0"/>
              <a:t>Success </a:t>
            </a:r>
            <a:r>
              <a:rPr dirty="0"/>
              <a:t>: 2 </a:t>
            </a:r>
            <a:r>
              <a:rPr spc="-5" dirty="0"/>
              <a:t>out of </a:t>
            </a:r>
            <a:r>
              <a:rPr dirty="0"/>
              <a:t>3</a:t>
            </a:r>
            <a:r>
              <a:rPr spc="130" dirty="0"/>
              <a:t> </a:t>
            </a:r>
            <a:r>
              <a:rPr spc="-5" dirty="0"/>
              <a:t>months</a:t>
            </a:r>
          </a:p>
        </p:txBody>
      </p:sp>
      <p:sp>
        <p:nvSpPr>
          <p:cNvPr id="4" name="object 4"/>
          <p:cNvSpPr/>
          <p:nvPr/>
        </p:nvSpPr>
        <p:spPr>
          <a:xfrm>
            <a:off x="7341107" y="1449324"/>
            <a:ext cx="3096895" cy="12700"/>
          </a:xfrm>
          <a:custGeom>
            <a:avLst/>
            <a:gdLst/>
            <a:ahLst/>
            <a:cxnLst/>
            <a:rect l="l" t="t" r="r" b="b"/>
            <a:pathLst>
              <a:path w="3096895" h="12700">
                <a:moveTo>
                  <a:pt x="3096767" y="12191"/>
                </a:moveTo>
                <a:lnTo>
                  <a:pt x="0" y="12191"/>
                </a:lnTo>
                <a:lnTo>
                  <a:pt x="0" y="0"/>
                </a:lnTo>
                <a:lnTo>
                  <a:pt x="3096767" y="0"/>
                </a:lnTo>
                <a:lnTo>
                  <a:pt x="3096767" y="12191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1862" y="1672466"/>
            <a:ext cx="527050" cy="1290955"/>
          </a:xfrm>
          <a:prstGeom prst="rect">
            <a:avLst/>
          </a:prstGeom>
        </p:spPr>
        <p:txBody>
          <a:bodyPr vert="vert270" wrap="square" lIns="0" tIns="26034" rIns="0" bIns="0" rtlCol="0">
            <a:spAutoFit/>
          </a:bodyPr>
          <a:lstStyle/>
          <a:p>
            <a:pPr marL="12700" marR="5080" indent="223520">
              <a:lnSpc>
                <a:spcPts val="1900"/>
              </a:lnSpc>
              <a:spcBef>
                <a:spcPts val="204"/>
              </a:spcBef>
            </a:pPr>
            <a:r>
              <a:rPr sz="1750" spc="-35" dirty="0">
                <a:solidFill>
                  <a:srgbClr val="000005"/>
                </a:solidFill>
                <a:latin typeface="Arial"/>
                <a:cs typeface="Arial"/>
              </a:rPr>
              <a:t>Pre-Trial  </a:t>
            </a:r>
            <a:r>
              <a:rPr sz="1750" spc="5" dirty="0">
                <a:solidFill>
                  <a:srgbClr val="000005"/>
                </a:solidFill>
                <a:latin typeface="Arial"/>
                <a:cs typeface="Arial"/>
              </a:rPr>
              <a:t>P</a:t>
            </a:r>
            <a:r>
              <a:rPr sz="1750" spc="-15" dirty="0">
                <a:solidFill>
                  <a:srgbClr val="000005"/>
                </a:solidFill>
                <a:latin typeface="Arial"/>
                <a:cs typeface="Arial"/>
              </a:rPr>
              <a:t>e</a:t>
            </a:r>
            <a:r>
              <a:rPr sz="1750" spc="5" dirty="0">
                <a:solidFill>
                  <a:srgbClr val="000005"/>
                </a:solidFill>
                <a:latin typeface="Arial"/>
                <a:cs typeface="Arial"/>
              </a:rPr>
              <a:t>r</a:t>
            </a:r>
            <a:r>
              <a:rPr sz="1750" spc="-20" dirty="0">
                <a:solidFill>
                  <a:srgbClr val="000005"/>
                </a:solidFill>
                <a:latin typeface="Arial"/>
                <a:cs typeface="Arial"/>
              </a:rPr>
              <a:t>f</a:t>
            </a:r>
            <a:r>
              <a:rPr sz="1750" spc="15" dirty="0">
                <a:solidFill>
                  <a:srgbClr val="000005"/>
                </a:solidFill>
                <a:latin typeface="Arial"/>
                <a:cs typeface="Arial"/>
              </a:rPr>
              <a:t>o</a:t>
            </a:r>
            <a:r>
              <a:rPr sz="1750" spc="-15" dirty="0">
                <a:solidFill>
                  <a:srgbClr val="000005"/>
                </a:solidFill>
                <a:latin typeface="Arial"/>
                <a:cs typeface="Arial"/>
              </a:rPr>
              <a:t>r</a:t>
            </a:r>
            <a:r>
              <a:rPr sz="1750" spc="5" dirty="0">
                <a:solidFill>
                  <a:srgbClr val="000005"/>
                </a:solidFill>
                <a:latin typeface="Arial"/>
                <a:cs typeface="Arial"/>
              </a:rPr>
              <a:t>m</a:t>
            </a:r>
            <a:r>
              <a:rPr sz="1750" spc="-10" dirty="0">
                <a:solidFill>
                  <a:srgbClr val="000005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0005"/>
                </a:solidFill>
                <a:latin typeface="Arial"/>
                <a:cs typeface="Arial"/>
              </a:rPr>
              <a:t>n</a:t>
            </a:r>
            <a:r>
              <a:rPr sz="1750" spc="-10" dirty="0">
                <a:solidFill>
                  <a:srgbClr val="000005"/>
                </a:solidFill>
                <a:latin typeface="Arial"/>
                <a:cs typeface="Arial"/>
              </a:rPr>
              <a:t>c</a:t>
            </a:r>
            <a:r>
              <a:rPr sz="1750" dirty="0">
                <a:solidFill>
                  <a:srgbClr val="000005"/>
                </a:solidFill>
                <a:latin typeface="Arial"/>
                <a:cs typeface="Arial"/>
              </a:rPr>
              <a:t>e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6270" y="1809997"/>
            <a:ext cx="2312670" cy="625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400"/>
              </a:lnSpc>
              <a:spcBef>
                <a:spcPts val="265"/>
              </a:spcBef>
            </a:pP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Store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237’s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performance</a:t>
            </a:r>
            <a:r>
              <a:rPr sz="1400" spc="-16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was  </a:t>
            </a:r>
            <a:r>
              <a:rPr sz="1400" spc="40" dirty="0">
                <a:solidFill>
                  <a:srgbClr val="000005"/>
                </a:solidFill>
                <a:latin typeface="Arial"/>
                <a:cs typeface="Arial"/>
              </a:rPr>
              <a:t>most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similar </a:t>
            </a:r>
            <a:r>
              <a:rPr sz="1400" spc="35" dirty="0">
                <a:solidFill>
                  <a:srgbClr val="000005"/>
                </a:solidFill>
                <a:latin typeface="Arial"/>
                <a:cs typeface="Arial"/>
              </a:rPr>
              <a:t>to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trial store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88 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before the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trial</a:t>
            </a:r>
            <a:r>
              <a:rPr sz="1400" spc="-1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000005"/>
                </a:solidFill>
                <a:latin typeface="Arial"/>
                <a:cs typeface="Arial"/>
              </a:rPr>
              <a:t>months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9852" y="3095244"/>
            <a:ext cx="2478405" cy="10795"/>
          </a:xfrm>
          <a:custGeom>
            <a:avLst/>
            <a:gdLst/>
            <a:ahLst/>
            <a:cxnLst/>
            <a:rect l="l" t="t" r="r" b="b"/>
            <a:pathLst>
              <a:path w="2478404" h="10794">
                <a:moveTo>
                  <a:pt x="2478023" y="10668"/>
                </a:moveTo>
                <a:lnTo>
                  <a:pt x="0" y="10668"/>
                </a:lnTo>
                <a:lnTo>
                  <a:pt x="0" y="0"/>
                </a:lnTo>
                <a:lnTo>
                  <a:pt x="2478023" y="0"/>
                </a:lnTo>
                <a:lnTo>
                  <a:pt x="2478023" y="10668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1107" y="3174492"/>
            <a:ext cx="3096895" cy="12700"/>
          </a:xfrm>
          <a:custGeom>
            <a:avLst/>
            <a:gdLst/>
            <a:ahLst/>
            <a:cxnLst/>
            <a:rect l="l" t="t" r="r" b="b"/>
            <a:pathLst>
              <a:path w="3096895" h="12700">
                <a:moveTo>
                  <a:pt x="3096767" y="12192"/>
                </a:moveTo>
                <a:lnTo>
                  <a:pt x="0" y="12192"/>
                </a:lnTo>
                <a:lnTo>
                  <a:pt x="0" y="0"/>
                </a:lnTo>
                <a:lnTo>
                  <a:pt x="3096767" y="0"/>
                </a:lnTo>
                <a:lnTo>
                  <a:pt x="3096767" y="12192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71862" y="3370409"/>
            <a:ext cx="286385" cy="1347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75"/>
              </a:lnSpc>
            </a:pPr>
            <a:r>
              <a:rPr sz="1750" spc="-20" dirty="0">
                <a:solidFill>
                  <a:srgbClr val="000005"/>
                </a:solidFill>
                <a:latin typeface="Arial"/>
                <a:cs typeface="Arial"/>
              </a:rPr>
              <a:t>Trial-Duration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59852" y="4017264"/>
            <a:ext cx="2478405" cy="10795"/>
          </a:xfrm>
          <a:custGeom>
            <a:avLst/>
            <a:gdLst/>
            <a:ahLst/>
            <a:cxnLst/>
            <a:rect l="l" t="t" r="r" b="b"/>
            <a:pathLst>
              <a:path w="2478404" h="10795">
                <a:moveTo>
                  <a:pt x="2478023" y="10667"/>
                </a:moveTo>
                <a:lnTo>
                  <a:pt x="0" y="10667"/>
                </a:lnTo>
                <a:lnTo>
                  <a:pt x="0" y="0"/>
                </a:lnTo>
                <a:lnTo>
                  <a:pt x="2478023" y="0"/>
                </a:lnTo>
                <a:lnTo>
                  <a:pt x="2478023" y="10667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46270" y="3230369"/>
            <a:ext cx="2256790" cy="14662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32384">
              <a:lnSpc>
                <a:spcPct val="90400"/>
              </a:lnSpc>
              <a:spcBef>
                <a:spcPts val="265"/>
              </a:spcBef>
            </a:pP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Store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88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has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registered  higher </a:t>
            </a: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sales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compared</a:t>
            </a:r>
            <a:r>
              <a:rPr sz="1400" spc="-17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000005"/>
                </a:solidFill>
                <a:latin typeface="Arial"/>
                <a:cs typeface="Arial"/>
              </a:rPr>
              <a:t>to 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scaled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control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store</a:t>
            </a:r>
            <a:r>
              <a:rPr sz="1400" spc="-1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237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Arial"/>
              <a:cs typeface="Arial"/>
            </a:endParaRPr>
          </a:p>
          <a:p>
            <a:pPr marL="12700" marR="5080" algn="just">
              <a:lnSpc>
                <a:spcPct val="90400"/>
              </a:lnSpc>
            </a:pPr>
            <a:r>
              <a:rPr sz="1400" spc="-25" dirty="0">
                <a:solidFill>
                  <a:srgbClr val="000005"/>
                </a:solidFill>
                <a:latin typeface="Arial"/>
                <a:cs typeface="Arial"/>
              </a:rPr>
              <a:t>No.</a:t>
            </a:r>
            <a:r>
              <a:rPr sz="1400" spc="-6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000005"/>
                </a:solidFill>
                <a:latin typeface="Arial"/>
                <a:cs typeface="Arial"/>
              </a:rPr>
              <a:t>of</a:t>
            </a:r>
            <a:r>
              <a:rPr sz="1400" spc="-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customers</a:t>
            </a:r>
            <a:r>
              <a:rPr sz="1400" spc="-5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000005"/>
                </a:solidFill>
                <a:latin typeface="Arial"/>
                <a:cs typeface="Arial"/>
              </a:rPr>
              <a:t>at</a:t>
            </a:r>
            <a:r>
              <a:rPr sz="1400" spc="-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store</a:t>
            </a:r>
            <a:r>
              <a:rPr sz="1400" spc="-5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88 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also </a:t>
            </a: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increased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compared  </a:t>
            </a:r>
            <a:r>
              <a:rPr sz="1400" spc="30" dirty="0">
                <a:solidFill>
                  <a:srgbClr val="000005"/>
                </a:solidFill>
                <a:latin typeface="Arial"/>
                <a:cs typeface="Arial"/>
              </a:rPr>
              <a:t>to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scaled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control </a:t>
            </a: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Store</a:t>
            </a:r>
            <a:r>
              <a:rPr sz="1400" spc="-254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237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41107" y="4858511"/>
            <a:ext cx="3096895" cy="53340"/>
            <a:chOff x="7341107" y="4858511"/>
            <a:chExt cx="3096895" cy="53340"/>
          </a:xfrm>
        </p:grpSpPr>
        <p:sp>
          <p:nvSpPr>
            <p:cNvPr id="13" name="object 13"/>
            <p:cNvSpPr/>
            <p:nvPr/>
          </p:nvSpPr>
          <p:spPr>
            <a:xfrm>
              <a:off x="7959851" y="4858511"/>
              <a:ext cx="2478405" cy="12700"/>
            </a:xfrm>
            <a:custGeom>
              <a:avLst/>
              <a:gdLst/>
              <a:ahLst/>
              <a:cxnLst/>
              <a:rect l="l" t="t" r="r" b="b"/>
              <a:pathLst>
                <a:path w="2478404" h="12700">
                  <a:moveTo>
                    <a:pt x="2478023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2478023" y="0"/>
                  </a:lnTo>
                  <a:lnTo>
                    <a:pt x="2478023" y="12191"/>
                  </a:lnTo>
                  <a:close/>
                </a:path>
              </a:pathLst>
            </a:custGeom>
            <a:solidFill>
              <a:srgbClr val="E1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1107" y="4899659"/>
              <a:ext cx="3096895" cy="12700"/>
            </a:xfrm>
            <a:custGeom>
              <a:avLst/>
              <a:gdLst/>
              <a:ahLst/>
              <a:cxnLst/>
              <a:rect l="l" t="t" r="r" b="b"/>
              <a:pathLst>
                <a:path w="3096895" h="12700">
                  <a:moveTo>
                    <a:pt x="3096767" y="12192"/>
                  </a:moveTo>
                  <a:lnTo>
                    <a:pt x="0" y="12192"/>
                  </a:lnTo>
                  <a:lnTo>
                    <a:pt x="0" y="0"/>
                  </a:lnTo>
                  <a:lnTo>
                    <a:pt x="3096767" y="0"/>
                  </a:lnTo>
                  <a:lnTo>
                    <a:pt x="3096767" y="12192"/>
                  </a:lnTo>
                  <a:close/>
                </a:path>
              </a:pathLst>
            </a:custGeom>
            <a:solidFill>
              <a:srgbClr val="BCB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71862" y="5093727"/>
            <a:ext cx="286385" cy="13519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75"/>
              </a:lnSpc>
            </a:pPr>
            <a:r>
              <a:rPr sz="1750" spc="-15" dirty="0">
                <a:solidFill>
                  <a:srgbClr val="000005"/>
                </a:solidFill>
                <a:latin typeface="Arial"/>
                <a:cs typeface="Arial"/>
              </a:rPr>
              <a:t>Layout</a:t>
            </a:r>
            <a:r>
              <a:rPr sz="1750" spc="-10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750" spc="-30" dirty="0">
                <a:solidFill>
                  <a:srgbClr val="000005"/>
                </a:solidFill>
                <a:latin typeface="Arial"/>
                <a:cs typeface="Arial"/>
              </a:rPr>
              <a:t>Result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6270" y="5260378"/>
            <a:ext cx="1947545" cy="625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265"/>
              </a:spcBef>
            </a:pP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Trial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layout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has </a:t>
            </a:r>
            <a:r>
              <a:rPr sz="1400" spc="-35" dirty="0">
                <a:solidFill>
                  <a:srgbClr val="000005"/>
                </a:solidFill>
                <a:latin typeface="Arial"/>
                <a:cs typeface="Arial"/>
              </a:rPr>
              <a:t>been 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successful </a:t>
            </a:r>
            <a:r>
              <a:rPr sz="1400" spc="25" dirty="0">
                <a:solidFill>
                  <a:srgbClr val="000005"/>
                </a:solidFill>
                <a:latin typeface="Arial"/>
                <a:cs typeface="Arial"/>
              </a:rPr>
              <a:t>for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Mar</a:t>
            </a:r>
            <a:r>
              <a:rPr sz="1400" spc="-229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000005"/>
                </a:solidFill>
                <a:latin typeface="Arial"/>
                <a:cs typeface="Arial"/>
              </a:rPr>
              <a:t>&amp; </a:t>
            </a: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Apr 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2019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59852" y="6545580"/>
            <a:ext cx="2478405" cy="10795"/>
          </a:xfrm>
          <a:custGeom>
            <a:avLst/>
            <a:gdLst/>
            <a:ahLst/>
            <a:cxnLst/>
            <a:rect l="l" t="t" r="r" b="b"/>
            <a:pathLst>
              <a:path w="2478404" h="10795">
                <a:moveTo>
                  <a:pt x="2478023" y="10667"/>
                </a:moveTo>
                <a:lnTo>
                  <a:pt x="0" y="10667"/>
                </a:lnTo>
                <a:lnTo>
                  <a:pt x="0" y="0"/>
                </a:lnTo>
                <a:lnTo>
                  <a:pt x="2478023" y="0"/>
                </a:lnTo>
                <a:lnTo>
                  <a:pt x="2478023" y="10667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065" y="6288643"/>
            <a:ext cx="17462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5"/>
              </a:lnSpc>
            </a:pPr>
            <a:r>
              <a:rPr sz="1200" spc="5" dirty="0">
                <a:solidFill>
                  <a:srgbClr val="FFFFFF"/>
                </a:solidFill>
                <a:latin typeface="RobotoRegular"/>
                <a:cs typeface="RobotoRegular"/>
              </a:rPr>
              <a:t>1</a:t>
            </a:r>
            <a:r>
              <a:rPr sz="1200" spc="10" dirty="0">
                <a:solidFill>
                  <a:srgbClr val="FFFFFF"/>
                </a:solidFill>
                <a:latin typeface="RobotoRegular"/>
                <a:cs typeface="RobotoRegular"/>
              </a:rPr>
              <a:t>2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180" y="6219444"/>
            <a:ext cx="1246632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971" y="6230111"/>
            <a:ext cx="294640" cy="264160"/>
          </a:xfrm>
          <a:custGeom>
            <a:avLst/>
            <a:gdLst/>
            <a:ahLst/>
            <a:cxnLst/>
            <a:rect l="l" t="t" r="r" b="b"/>
            <a:pathLst>
              <a:path w="294640" h="264160">
                <a:moveTo>
                  <a:pt x="294131" y="263651"/>
                </a:moveTo>
                <a:lnTo>
                  <a:pt x="0" y="263651"/>
                </a:lnTo>
                <a:lnTo>
                  <a:pt x="0" y="0"/>
                </a:lnTo>
                <a:lnTo>
                  <a:pt x="294131" y="0"/>
                </a:lnTo>
                <a:lnTo>
                  <a:pt x="294131" y="263651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72527" y="4964751"/>
            <a:ext cx="6999605" cy="136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95"/>
              </a:spcBef>
            </a:pPr>
            <a:r>
              <a:rPr sz="850" spc="5" dirty="0">
                <a:solidFill>
                  <a:srgbClr val="726D67"/>
                </a:solidFill>
                <a:latin typeface="Trebuchet MS"/>
                <a:cs typeface="Trebuchet MS"/>
              </a:rPr>
              <a:t>Disclaimer: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This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document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comprises,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and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is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subject 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of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intellectual property (including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copyright)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and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confidentiality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rights 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of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one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or 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multiple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owners,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including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Quantium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Group Pty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Limited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and 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its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affiliates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(</a:t>
            </a:r>
            <a:r>
              <a:rPr sz="850" spc="5" dirty="0">
                <a:solidFill>
                  <a:srgbClr val="726D67"/>
                </a:solidFill>
                <a:latin typeface="Trebuchet MS"/>
                <a:cs typeface="Trebuchet MS"/>
              </a:rPr>
              <a:t>Quantium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)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and where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applicable, 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its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third-party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data owners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(</a:t>
            </a:r>
            <a:r>
              <a:rPr sz="850" spc="5" dirty="0">
                <a:solidFill>
                  <a:srgbClr val="726D67"/>
                </a:solidFill>
                <a:latin typeface="Trebuchet MS"/>
                <a:cs typeface="Trebuchet MS"/>
              </a:rPr>
              <a:t>Data  </a:t>
            </a:r>
            <a:r>
              <a:rPr sz="850" spc="10" dirty="0">
                <a:solidFill>
                  <a:srgbClr val="726D67"/>
                </a:solidFill>
                <a:latin typeface="Trebuchet MS"/>
                <a:cs typeface="Trebuchet MS"/>
              </a:rPr>
              <a:t>Providers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),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together 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(</a:t>
            </a:r>
            <a:r>
              <a:rPr sz="850" spc="30" dirty="0">
                <a:solidFill>
                  <a:srgbClr val="726D67"/>
                </a:solidFill>
                <a:latin typeface="Trebuchet MS"/>
                <a:cs typeface="Trebuchet MS"/>
              </a:rPr>
              <a:t>IP </a:t>
            </a:r>
            <a:r>
              <a:rPr sz="850" spc="10" dirty="0">
                <a:solidFill>
                  <a:srgbClr val="726D67"/>
                </a:solidFill>
                <a:latin typeface="Trebuchet MS"/>
                <a:cs typeface="Trebuchet MS"/>
              </a:rPr>
              <a:t>Owners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). </a:t>
            </a:r>
            <a:r>
              <a:rPr sz="850" spc="-10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information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contained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in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this 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document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may </a:t>
            </a:r>
            <a:r>
              <a:rPr sz="850" spc="-10" dirty="0">
                <a:solidFill>
                  <a:srgbClr val="726D67"/>
                </a:solidFill>
                <a:latin typeface="Arial"/>
                <a:cs typeface="Arial"/>
              </a:rPr>
              <a:t>have </a:t>
            </a:r>
            <a:r>
              <a:rPr sz="850" spc="-15" dirty="0">
                <a:solidFill>
                  <a:srgbClr val="726D67"/>
                </a:solidFill>
                <a:latin typeface="Arial"/>
                <a:cs typeface="Arial"/>
              </a:rPr>
              <a:t>been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prepared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using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raw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data owned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by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Data  Providers. The Data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Providers </a:t>
            </a:r>
            <a:r>
              <a:rPr sz="850" spc="-10" dirty="0">
                <a:solidFill>
                  <a:srgbClr val="726D67"/>
                </a:solidFill>
                <a:latin typeface="Arial"/>
                <a:cs typeface="Arial"/>
              </a:rPr>
              <a:t>have 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not </a:t>
            </a:r>
            <a:r>
              <a:rPr sz="850" spc="-10" dirty="0">
                <a:solidFill>
                  <a:srgbClr val="726D67"/>
                </a:solidFill>
                <a:latin typeface="Arial"/>
                <a:cs typeface="Arial"/>
              </a:rPr>
              <a:t>been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involved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in the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analysis 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of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raw </a:t>
            </a:r>
            <a:r>
              <a:rPr sz="850" spc="-10" dirty="0">
                <a:solidFill>
                  <a:srgbClr val="726D67"/>
                </a:solidFill>
                <a:latin typeface="Arial"/>
                <a:cs typeface="Arial"/>
              </a:rPr>
              <a:t>data,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preparation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of,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or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information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contained in the 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document.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spc="-20" dirty="0">
                <a:solidFill>
                  <a:srgbClr val="726D67"/>
                </a:solidFill>
                <a:latin typeface="Arial"/>
                <a:cs typeface="Arial"/>
              </a:rPr>
              <a:t>IP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Owners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do 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not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make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any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representation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(express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or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implied),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nor </a:t>
            </a:r>
            <a:r>
              <a:rPr sz="850" spc="-10" dirty="0">
                <a:solidFill>
                  <a:srgbClr val="726D67"/>
                </a:solidFill>
                <a:latin typeface="Arial"/>
                <a:cs typeface="Arial"/>
              </a:rPr>
              <a:t>give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any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guarantee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or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warranty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in relation </a:t>
            </a:r>
            <a:r>
              <a:rPr sz="850" spc="25" dirty="0">
                <a:solidFill>
                  <a:srgbClr val="726D67"/>
                </a:solidFill>
                <a:latin typeface="Arial"/>
                <a:cs typeface="Arial"/>
              </a:rPr>
              <a:t>to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accuracy, 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completeness or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appropriateness 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of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raw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data,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nor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analysis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contained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in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this document.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None 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of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spc="-25" dirty="0">
                <a:solidFill>
                  <a:srgbClr val="726D67"/>
                </a:solidFill>
                <a:latin typeface="Arial"/>
                <a:cs typeface="Arial"/>
              </a:rPr>
              <a:t>IP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Owners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will </a:t>
            </a:r>
            <a:r>
              <a:rPr sz="850" spc="-10" dirty="0">
                <a:solidFill>
                  <a:srgbClr val="726D67"/>
                </a:solidFill>
                <a:latin typeface="Arial"/>
                <a:cs typeface="Arial"/>
              </a:rPr>
              <a:t>have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any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liability 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for 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any use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or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disclosure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by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recipient 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of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any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information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contained </a:t>
            </a:r>
            <a:r>
              <a:rPr sz="850" spc="-20" dirty="0">
                <a:solidFill>
                  <a:srgbClr val="726D67"/>
                </a:solidFill>
                <a:latin typeface="Arial"/>
                <a:cs typeface="Arial"/>
              </a:rPr>
              <a:t>in,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or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derived </a:t>
            </a:r>
            <a:r>
              <a:rPr sz="850" spc="35" dirty="0">
                <a:solidFill>
                  <a:srgbClr val="726D67"/>
                </a:solidFill>
                <a:latin typeface="Arial"/>
                <a:cs typeface="Arial"/>
              </a:rPr>
              <a:t>from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this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document. To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maximum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extent permitted </a:t>
            </a:r>
            <a:r>
              <a:rPr sz="850" spc="-10" dirty="0">
                <a:solidFill>
                  <a:srgbClr val="726D67"/>
                </a:solidFill>
                <a:latin typeface="Arial"/>
                <a:cs typeface="Arial"/>
              </a:rPr>
              <a:t>by law, 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spc="-25" dirty="0">
                <a:solidFill>
                  <a:srgbClr val="726D67"/>
                </a:solidFill>
                <a:latin typeface="Arial"/>
                <a:cs typeface="Arial"/>
              </a:rPr>
              <a:t>IP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Owners expressly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disclaim,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take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no responsibility </a:t>
            </a:r>
            <a:r>
              <a:rPr sz="850" spc="25" dirty="0">
                <a:solidFill>
                  <a:srgbClr val="726D67"/>
                </a:solidFill>
                <a:latin typeface="Arial"/>
                <a:cs typeface="Arial"/>
              </a:rPr>
              <a:t>for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and </a:t>
            </a:r>
            <a:r>
              <a:rPr sz="850" spc="-10" dirty="0">
                <a:solidFill>
                  <a:srgbClr val="726D67"/>
                </a:solidFill>
                <a:latin typeface="Arial"/>
                <a:cs typeface="Arial"/>
              </a:rPr>
              <a:t>have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no liability 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for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preparation,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contents, accuracy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or completeness 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of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this 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document,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nor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analysis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on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which 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it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is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based.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This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document is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provided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in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confidence,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may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only </a:t>
            </a:r>
            <a:r>
              <a:rPr sz="850" spc="-10" dirty="0">
                <a:solidFill>
                  <a:srgbClr val="726D67"/>
                </a:solidFill>
                <a:latin typeface="Arial"/>
                <a:cs typeface="Arial"/>
              </a:rPr>
              <a:t>be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used 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for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 purpose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provided,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and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may  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not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-15" dirty="0">
                <a:solidFill>
                  <a:srgbClr val="726D67"/>
                </a:solidFill>
                <a:latin typeface="Arial"/>
                <a:cs typeface="Arial"/>
              </a:rPr>
              <a:t>be</a:t>
            </a:r>
            <a:r>
              <a:rPr sz="850" spc="4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726D67"/>
                </a:solidFill>
                <a:latin typeface="Arial"/>
                <a:cs typeface="Arial"/>
              </a:rPr>
              <a:t>copied,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reproduced,</a:t>
            </a:r>
            <a:r>
              <a:rPr sz="850" spc="2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distributed,</a:t>
            </a:r>
            <a:r>
              <a:rPr sz="850" spc="2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disclosed</a:t>
            </a:r>
            <a:r>
              <a:rPr sz="850" spc="2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or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made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available</a:t>
            </a:r>
            <a:r>
              <a:rPr sz="850" spc="3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726D67"/>
                </a:solidFill>
                <a:latin typeface="Arial"/>
                <a:cs typeface="Arial"/>
              </a:rPr>
              <a:t>to</a:t>
            </a:r>
            <a:r>
              <a:rPr sz="850" spc="3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a</a:t>
            </a:r>
            <a:r>
              <a:rPr sz="850" spc="2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third</a:t>
            </a:r>
            <a:r>
              <a:rPr sz="850" spc="4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party</a:t>
            </a:r>
            <a:r>
              <a:rPr sz="850" spc="40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in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any</a:t>
            </a:r>
            <a:r>
              <a:rPr sz="850" spc="40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way except</a:t>
            </a:r>
            <a:r>
              <a:rPr sz="850" spc="2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strictly</a:t>
            </a:r>
            <a:r>
              <a:rPr sz="850" spc="40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in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accordance</a:t>
            </a:r>
            <a:r>
              <a:rPr sz="850" spc="3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with</a:t>
            </a:r>
            <a:r>
              <a:rPr sz="850" spc="3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the</a:t>
            </a:r>
            <a:r>
              <a:rPr sz="850" spc="30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applicable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2527" y="6309340"/>
            <a:ext cx="542353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written</a:t>
            </a:r>
            <a:r>
              <a:rPr sz="850" spc="-20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terms</a:t>
            </a:r>
            <a:r>
              <a:rPr sz="850" spc="-1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and</a:t>
            </a:r>
            <a:r>
              <a:rPr sz="850" spc="-10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conditions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between</a:t>
            </a:r>
            <a:r>
              <a:rPr sz="850" spc="-1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you</a:t>
            </a:r>
            <a:r>
              <a:rPr sz="850" spc="-2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and</a:t>
            </a:r>
            <a:r>
              <a:rPr sz="850" spc="-2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Quantium,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or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otherwise</a:t>
            </a:r>
            <a:r>
              <a:rPr sz="850" spc="-2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20" dirty="0">
                <a:solidFill>
                  <a:srgbClr val="726D67"/>
                </a:solidFill>
                <a:latin typeface="Arial"/>
                <a:cs typeface="Arial"/>
              </a:rPr>
              <a:t>with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726D67"/>
                </a:solidFill>
                <a:latin typeface="Arial"/>
                <a:cs typeface="Arial"/>
              </a:rPr>
              <a:t>Quantium’s</a:t>
            </a:r>
            <a:r>
              <a:rPr sz="850" spc="5" dirty="0">
                <a:solidFill>
                  <a:srgbClr val="726D67"/>
                </a:solidFill>
                <a:latin typeface="Arial"/>
                <a:cs typeface="Arial"/>
              </a:rPr>
              <a:t> prior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15" dirty="0">
                <a:solidFill>
                  <a:srgbClr val="726D67"/>
                </a:solidFill>
                <a:latin typeface="Arial"/>
                <a:cs typeface="Arial"/>
              </a:rPr>
              <a:t>written</a:t>
            </a:r>
            <a:r>
              <a:rPr sz="850" spc="-5" dirty="0">
                <a:solidFill>
                  <a:srgbClr val="726D67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726D67"/>
                </a:solidFill>
                <a:latin typeface="Arial"/>
                <a:cs typeface="Arial"/>
              </a:rPr>
              <a:t>permission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668"/>
            <a:ext cx="650875" cy="6014085"/>
          </a:xfrm>
          <a:custGeom>
            <a:avLst/>
            <a:gdLst/>
            <a:ahLst/>
            <a:cxnLst/>
            <a:rect l="l" t="t" r="r" b="b"/>
            <a:pathLst>
              <a:path w="650875" h="6014084">
                <a:moveTo>
                  <a:pt x="650747" y="6013704"/>
                </a:moveTo>
                <a:lnTo>
                  <a:pt x="0" y="6013704"/>
                </a:lnTo>
                <a:lnTo>
                  <a:pt x="0" y="0"/>
                </a:lnTo>
                <a:lnTo>
                  <a:pt x="650747" y="0"/>
                </a:lnTo>
                <a:lnTo>
                  <a:pt x="650747" y="6013704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40" y="6264709"/>
            <a:ext cx="11303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10" dirty="0">
                <a:solidFill>
                  <a:srgbClr val="FFFFFF"/>
                </a:solidFill>
                <a:latin typeface="RobotoRegular"/>
                <a:cs typeface="RobotoRegular"/>
              </a:rPr>
              <a:t>2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0374" y="6625278"/>
            <a:ext cx="119062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50" spc="5" dirty="0">
                <a:latin typeface="Carlito"/>
                <a:cs typeface="Carlito"/>
              </a:rPr>
              <a:t>Classification:</a:t>
            </a:r>
            <a:r>
              <a:rPr sz="850" spc="-35" dirty="0">
                <a:latin typeface="Carlito"/>
                <a:cs typeface="Carlito"/>
              </a:rPr>
              <a:t> </a:t>
            </a:r>
            <a:r>
              <a:rPr sz="850" spc="5" dirty="0">
                <a:latin typeface="Carlito"/>
                <a:cs typeface="Carlito"/>
              </a:rPr>
              <a:t>Confidential</a:t>
            </a:r>
            <a:endParaRPr sz="85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0748" y="772668"/>
            <a:ext cx="10041890" cy="6014085"/>
            <a:chOff x="650748" y="772668"/>
            <a:chExt cx="10041890" cy="6014085"/>
          </a:xfrm>
        </p:grpSpPr>
        <p:sp>
          <p:nvSpPr>
            <p:cNvPr id="6" name="object 6"/>
            <p:cNvSpPr/>
            <p:nvPr/>
          </p:nvSpPr>
          <p:spPr>
            <a:xfrm>
              <a:off x="650748" y="2331720"/>
              <a:ext cx="7246620" cy="4455160"/>
            </a:xfrm>
            <a:custGeom>
              <a:avLst/>
              <a:gdLst/>
              <a:ahLst/>
              <a:cxnLst/>
              <a:rect l="l" t="t" r="r" b="b"/>
              <a:pathLst>
                <a:path w="7246620" h="4455159">
                  <a:moveTo>
                    <a:pt x="0" y="4454652"/>
                  </a:moveTo>
                  <a:lnTo>
                    <a:pt x="7246620" y="4454652"/>
                  </a:lnTo>
                  <a:lnTo>
                    <a:pt x="7246620" y="0"/>
                  </a:lnTo>
                  <a:lnTo>
                    <a:pt x="0" y="0"/>
                  </a:lnTo>
                  <a:lnTo>
                    <a:pt x="0" y="4454652"/>
                  </a:lnTo>
                  <a:close/>
                </a:path>
              </a:pathLst>
            </a:custGeom>
            <a:solidFill>
              <a:srgbClr val="EBE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97367" y="772668"/>
              <a:ext cx="2795270" cy="6014085"/>
            </a:xfrm>
            <a:custGeom>
              <a:avLst/>
              <a:gdLst/>
              <a:ahLst/>
              <a:cxnLst/>
              <a:rect l="l" t="t" r="r" b="b"/>
              <a:pathLst>
                <a:path w="2795270" h="6014084">
                  <a:moveTo>
                    <a:pt x="2795015" y="6013704"/>
                  </a:moveTo>
                  <a:lnTo>
                    <a:pt x="0" y="6013704"/>
                  </a:lnTo>
                  <a:lnTo>
                    <a:pt x="0" y="0"/>
                  </a:lnTo>
                  <a:lnTo>
                    <a:pt x="2795015" y="0"/>
                  </a:lnTo>
                  <a:lnTo>
                    <a:pt x="2795015" y="6013704"/>
                  </a:lnTo>
                  <a:close/>
                </a:path>
              </a:pathLst>
            </a:custGeom>
            <a:solidFill>
              <a:srgbClr val="000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241280" y="1212576"/>
            <a:ext cx="451484" cy="940435"/>
          </a:xfrm>
          <a:custGeom>
            <a:avLst/>
            <a:gdLst/>
            <a:ahLst/>
            <a:cxnLst/>
            <a:rect l="l" t="t" r="r" b="b"/>
            <a:pathLst>
              <a:path w="451484" h="940435">
                <a:moveTo>
                  <a:pt x="451103" y="939839"/>
                </a:moveTo>
                <a:lnTo>
                  <a:pt x="375859" y="931289"/>
                </a:lnTo>
                <a:lnTo>
                  <a:pt x="330685" y="919709"/>
                </a:lnTo>
                <a:lnTo>
                  <a:pt x="287393" y="903902"/>
                </a:lnTo>
                <a:lnTo>
                  <a:pt x="246217" y="884104"/>
                </a:lnTo>
                <a:lnTo>
                  <a:pt x="207391" y="860548"/>
                </a:lnTo>
                <a:lnTo>
                  <a:pt x="171151" y="833470"/>
                </a:lnTo>
                <a:lnTo>
                  <a:pt x="137731" y="803104"/>
                </a:lnTo>
                <a:lnTo>
                  <a:pt x="107364" y="769683"/>
                </a:lnTo>
                <a:lnTo>
                  <a:pt x="80286" y="733443"/>
                </a:lnTo>
                <a:lnTo>
                  <a:pt x="56731" y="694618"/>
                </a:lnTo>
                <a:lnTo>
                  <a:pt x="36933" y="653442"/>
                </a:lnTo>
                <a:lnTo>
                  <a:pt x="21126" y="610150"/>
                </a:lnTo>
                <a:lnTo>
                  <a:pt x="9545" y="564976"/>
                </a:lnTo>
                <a:lnTo>
                  <a:pt x="2425" y="518154"/>
                </a:lnTo>
                <a:lnTo>
                  <a:pt x="0" y="469919"/>
                </a:lnTo>
                <a:lnTo>
                  <a:pt x="2425" y="421684"/>
                </a:lnTo>
                <a:lnTo>
                  <a:pt x="9545" y="374863"/>
                </a:lnTo>
                <a:lnTo>
                  <a:pt x="21126" y="329689"/>
                </a:lnTo>
                <a:lnTo>
                  <a:pt x="36933" y="286396"/>
                </a:lnTo>
                <a:lnTo>
                  <a:pt x="56731" y="245220"/>
                </a:lnTo>
                <a:lnTo>
                  <a:pt x="80286" y="206395"/>
                </a:lnTo>
                <a:lnTo>
                  <a:pt x="107364" y="170155"/>
                </a:lnTo>
                <a:lnTo>
                  <a:pt x="137731" y="136735"/>
                </a:lnTo>
                <a:lnTo>
                  <a:pt x="171151" y="106368"/>
                </a:lnTo>
                <a:lnTo>
                  <a:pt x="207391" y="79290"/>
                </a:lnTo>
                <a:lnTo>
                  <a:pt x="246217" y="55735"/>
                </a:lnTo>
                <a:lnTo>
                  <a:pt x="287393" y="35936"/>
                </a:lnTo>
                <a:lnTo>
                  <a:pt x="330685" y="20130"/>
                </a:lnTo>
                <a:lnTo>
                  <a:pt x="375859" y="8549"/>
                </a:lnTo>
                <a:lnTo>
                  <a:pt x="422681" y="1429"/>
                </a:lnTo>
                <a:lnTo>
                  <a:pt x="451103" y="0"/>
                </a:lnTo>
                <a:lnTo>
                  <a:pt x="451103" y="939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059180" y="6219444"/>
            <a:ext cx="1247140" cy="315595"/>
            <a:chOff x="1059180" y="6219444"/>
            <a:chExt cx="1247140" cy="315595"/>
          </a:xfrm>
        </p:grpSpPr>
        <p:sp>
          <p:nvSpPr>
            <p:cNvPr id="10" name="object 10"/>
            <p:cNvSpPr/>
            <p:nvPr/>
          </p:nvSpPr>
          <p:spPr>
            <a:xfrm>
              <a:off x="1059180" y="6219444"/>
              <a:ext cx="1246632" cy="315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9180" y="6219444"/>
              <a:ext cx="1246632" cy="315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37298" y="1139394"/>
            <a:ext cx="61214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Our </a:t>
            </a:r>
            <a:r>
              <a:rPr spc="-5" dirty="0"/>
              <a:t>17 </a:t>
            </a:r>
            <a:r>
              <a:rPr dirty="0"/>
              <a:t>year </a:t>
            </a:r>
            <a:r>
              <a:rPr spc="-5" dirty="0"/>
              <a:t>history assures </a:t>
            </a:r>
            <a:r>
              <a:rPr dirty="0"/>
              <a:t>best </a:t>
            </a:r>
            <a:r>
              <a:rPr spc="-5" dirty="0"/>
              <a:t>practice in privacy,  security and </a:t>
            </a:r>
            <a:r>
              <a:rPr spc="-10" dirty="0"/>
              <a:t>the </a:t>
            </a:r>
            <a:r>
              <a:rPr spc="-5" dirty="0"/>
              <a:t>ethical </a:t>
            </a:r>
            <a:r>
              <a:rPr spc="-10" dirty="0"/>
              <a:t>use </a:t>
            </a:r>
            <a:r>
              <a:rPr spc="-5" dirty="0"/>
              <a:t>of</a:t>
            </a:r>
            <a:r>
              <a:rPr spc="200" dirty="0"/>
              <a:t> </a:t>
            </a:r>
            <a:r>
              <a:rPr dirty="0"/>
              <a:t>data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36718" y="2934680"/>
            <a:ext cx="2049780" cy="17818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292735">
              <a:lnSpc>
                <a:spcPts val="1700"/>
              </a:lnSpc>
              <a:spcBef>
                <a:spcPts val="320"/>
              </a:spcBef>
            </a:pP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Quantium 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believes  </a:t>
            </a: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550" spc="45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progress, </a:t>
            </a:r>
            <a:r>
              <a:rPr sz="1550" spc="4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55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great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ts val="1700"/>
              </a:lnSpc>
              <a:spcBef>
                <a:spcPts val="15"/>
              </a:spcBef>
            </a:pP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care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5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responsibility.  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5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respect 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commercial </a:t>
            </a: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in  confidence</a:t>
            </a:r>
            <a:r>
              <a:rPr sz="155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nature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685"/>
              </a:lnSpc>
            </a:pPr>
            <a:r>
              <a:rPr sz="1550" spc="5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55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document.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36763" y="1154630"/>
            <a:ext cx="1602740" cy="12115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345"/>
              </a:spcBef>
            </a:pPr>
            <a:r>
              <a:rPr sz="2100" dirty="0">
                <a:solidFill>
                  <a:srgbClr val="FFFFFF"/>
                </a:solidFill>
                <a:latin typeface="RobotoRegular"/>
                <a:cs typeface="RobotoRegular"/>
              </a:rPr>
              <a:t>We </a:t>
            </a:r>
            <a:r>
              <a:rPr sz="2100" spc="-10" dirty="0">
                <a:solidFill>
                  <a:srgbClr val="FFFFFF"/>
                </a:solidFill>
                <a:latin typeface="RobotoRegular"/>
                <a:cs typeface="RobotoRegular"/>
              </a:rPr>
              <a:t>all </a:t>
            </a:r>
            <a:r>
              <a:rPr sz="2100" spc="-5" dirty="0">
                <a:solidFill>
                  <a:srgbClr val="FFFFFF"/>
                </a:solidFill>
                <a:latin typeface="RobotoRegular"/>
                <a:cs typeface="RobotoRegular"/>
              </a:rPr>
              <a:t>have </a:t>
            </a:r>
            <a:r>
              <a:rPr sz="2100" dirty="0">
                <a:solidFill>
                  <a:srgbClr val="FFFFFF"/>
                </a:solidFill>
                <a:latin typeface="RobotoRegular"/>
                <a:cs typeface="RobotoRegular"/>
              </a:rPr>
              <a:t>a  re</a:t>
            </a:r>
            <a:r>
              <a:rPr sz="2100" spc="-15" dirty="0">
                <a:solidFill>
                  <a:srgbClr val="FFFFFF"/>
                </a:solidFill>
                <a:latin typeface="RobotoRegular"/>
                <a:cs typeface="RobotoRegular"/>
              </a:rPr>
              <a:t>s</a:t>
            </a:r>
            <a:r>
              <a:rPr sz="2100" spc="-5" dirty="0">
                <a:solidFill>
                  <a:srgbClr val="FFFFFF"/>
                </a:solidFill>
                <a:latin typeface="RobotoRegular"/>
                <a:cs typeface="RobotoRegular"/>
              </a:rPr>
              <a:t>po</a:t>
            </a:r>
            <a:r>
              <a:rPr sz="2100" spc="15" dirty="0">
                <a:solidFill>
                  <a:srgbClr val="FFFFFF"/>
                </a:solidFill>
                <a:latin typeface="RobotoRegular"/>
                <a:cs typeface="RobotoRegular"/>
              </a:rPr>
              <a:t>n</a:t>
            </a:r>
            <a:r>
              <a:rPr sz="2100" spc="-15" dirty="0">
                <a:solidFill>
                  <a:srgbClr val="FFFFFF"/>
                </a:solidFill>
                <a:latin typeface="RobotoRegular"/>
                <a:cs typeface="RobotoRegular"/>
              </a:rPr>
              <a:t>s</a:t>
            </a:r>
            <a:r>
              <a:rPr sz="2100" spc="-10" dirty="0">
                <a:solidFill>
                  <a:srgbClr val="FFFFFF"/>
                </a:solidFill>
                <a:latin typeface="RobotoRegular"/>
                <a:cs typeface="RobotoRegular"/>
              </a:rPr>
              <a:t>i</a:t>
            </a:r>
            <a:r>
              <a:rPr sz="2100" spc="-5" dirty="0">
                <a:solidFill>
                  <a:srgbClr val="FFFFFF"/>
                </a:solidFill>
                <a:latin typeface="RobotoRegular"/>
                <a:cs typeface="RobotoRegular"/>
              </a:rPr>
              <a:t>b</a:t>
            </a:r>
            <a:r>
              <a:rPr sz="2100" spc="15" dirty="0">
                <a:solidFill>
                  <a:srgbClr val="FFFFFF"/>
                </a:solidFill>
                <a:latin typeface="RobotoRegular"/>
                <a:cs typeface="RobotoRegular"/>
              </a:rPr>
              <a:t>i</a:t>
            </a:r>
            <a:r>
              <a:rPr sz="2100" spc="-10" dirty="0">
                <a:solidFill>
                  <a:srgbClr val="FFFFFF"/>
                </a:solidFill>
                <a:latin typeface="RobotoRegular"/>
                <a:cs typeface="RobotoRegular"/>
              </a:rPr>
              <a:t>li</a:t>
            </a:r>
            <a:r>
              <a:rPr sz="2100" spc="5" dirty="0">
                <a:solidFill>
                  <a:srgbClr val="FFFFFF"/>
                </a:solidFill>
                <a:latin typeface="RobotoRegular"/>
                <a:cs typeface="RobotoRegular"/>
              </a:rPr>
              <a:t>t</a:t>
            </a:r>
            <a:r>
              <a:rPr sz="2100" dirty="0">
                <a:solidFill>
                  <a:srgbClr val="FFFFFF"/>
                </a:solidFill>
                <a:latin typeface="RobotoRegular"/>
                <a:cs typeface="RobotoRegular"/>
              </a:rPr>
              <a:t>y  to use </a:t>
            </a:r>
            <a:r>
              <a:rPr sz="2100" spc="-5" dirty="0">
                <a:solidFill>
                  <a:srgbClr val="FFFFFF"/>
                </a:solidFill>
                <a:latin typeface="RobotoRegular"/>
                <a:cs typeface="RobotoRegular"/>
              </a:rPr>
              <a:t>data  </a:t>
            </a:r>
            <a:r>
              <a:rPr sz="2100" dirty="0">
                <a:solidFill>
                  <a:srgbClr val="FFFFFF"/>
                </a:solidFill>
                <a:latin typeface="RobotoRegular"/>
                <a:cs typeface="RobotoRegular"/>
              </a:rPr>
              <a:t>for</a:t>
            </a:r>
            <a:r>
              <a:rPr sz="2100" spc="-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2100" dirty="0">
                <a:solidFill>
                  <a:srgbClr val="FFFFFF"/>
                </a:solidFill>
                <a:latin typeface="RobotoRegular"/>
                <a:cs typeface="RobotoRegular"/>
              </a:rPr>
              <a:t>good</a:t>
            </a:r>
            <a:endParaRPr sz="2100">
              <a:latin typeface="RobotoRegular"/>
              <a:cs typeface="Roboto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7339" y="2523289"/>
            <a:ext cx="53530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110" dirty="0">
                <a:solidFill>
                  <a:srgbClr val="000005"/>
                </a:solidFill>
                <a:latin typeface="Trebuchet MS"/>
                <a:cs typeface="Trebuchet MS"/>
              </a:rPr>
              <a:t>P</a:t>
            </a:r>
            <a:r>
              <a:rPr sz="1200" spc="-45" dirty="0">
                <a:solidFill>
                  <a:srgbClr val="000005"/>
                </a:solidFill>
                <a:latin typeface="Trebuchet MS"/>
                <a:cs typeface="Trebuchet MS"/>
              </a:rPr>
              <a:t>r</a:t>
            </a:r>
            <a:r>
              <a:rPr sz="1200" spc="-25" dirty="0">
                <a:solidFill>
                  <a:srgbClr val="000005"/>
                </a:solidFill>
                <a:latin typeface="Trebuchet MS"/>
                <a:cs typeface="Trebuchet MS"/>
              </a:rPr>
              <a:t>i</a:t>
            </a:r>
            <a:r>
              <a:rPr sz="1200" spc="5" dirty="0">
                <a:solidFill>
                  <a:srgbClr val="000005"/>
                </a:solidFill>
                <a:latin typeface="Trebuchet MS"/>
                <a:cs typeface="Trebuchet MS"/>
              </a:rPr>
              <a:t>v</a:t>
            </a:r>
            <a:r>
              <a:rPr sz="1200" spc="15" dirty="0">
                <a:solidFill>
                  <a:srgbClr val="000005"/>
                </a:solidFill>
                <a:latin typeface="Trebuchet MS"/>
                <a:cs typeface="Trebuchet MS"/>
              </a:rPr>
              <a:t>a</a:t>
            </a:r>
            <a:r>
              <a:rPr sz="1200" spc="40" dirty="0">
                <a:solidFill>
                  <a:srgbClr val="000005"/>
                </a:solidFill>
                <a:latin typeface="Trebuchet MS"/>
                <a:cs typeface="Trebuchet MS"/>
              </a:rPr>
              <a:t>c</a:t>
            </a:r>
            <a:r>
              <a:rPr sz="1200" dirty="0">
                <a:solidFill>
                  <a:srgbClr val="000005"/>
                </a:solidFill>
                <a:latin typeface="Trebuchet MS"/>
                <a:cs typeface="Trebuchet MS"/>
              </a:rPr>
              <a:t>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325" y="2771671"/>
            <a:ext cx="1965960" cy="1628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9545" marR="5080" indent="-157480">
              <a:lnSpc>
                <a:spcPct val="101600"/>
              </a:lnSpc>
              <a:spcBef>
                <a:spcPts val="90"/>
              </a:spcBef>
              <a:buChar char="•"/>
              <a:tabLst>
                <a:tab pos="170180" algn="l"/>
              </a:tabLst>
            </a:pPr>
            <a:r>
              <a:rPr sz="950" spc="-35" dirty="0">
                <a:solidFill>
                  <a:srgbClr val="000005"/>
                </a:solidFill>
                <a:latin typeface="Arial"/>
                <a:cs typeface="Arial"/>
              </a:rPr>
              <a:t>We </a:t>
            </a:r>
            <a:r>
              <a:rPr sz="950" spc="-20" dirty="0">
                <a:solidFill>
                  <a:srgbClr val="000005"/>
                </a:solidFill>
                <a:latin typeface="Arial"/>
                <a:cs typeface="Arial"/>
              </a:rPr>
              <a:t>have </a:t>
            </a:r>
            <a:r>
              <a:rPr sz="950" spc="10" dirty="0">
                <a:solidFill>
                  <a:srgbClr val="000005"/>
                </a:solidFill>
                <a:latin typeface="Arial"/>
                <a:cs typeface="Arial"/>
              </a:rPr>
              <a:t>built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our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business</a:t>
            </a:r>
            <a:r>
              <a:rPr sz="950" spc="-1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based 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on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privacy </a:t>
            </a:r>
            <a:r>
              <a:rPr sz="950" spc="-20" dirty="0">
                <a:solidFill>
                  <a:srgbClr val="000005"/>
                </a:solidFill>
                <a:latin typeface="Arial"/>
                <a:cs typeface="Arial"/>
              </a:rPr>
              <a:t>by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design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principles  </a:t>
            </a:r>
            <a:r>
              <a:rPr sz="950" spc="15" dirty="0">
                <a:solidFill>
                  <a:srgbClr val="000005"/>
                </a:solidFill>
                <a:latin typeface="Arial"/>
                <a:cs typeface="Arial"/>
              </a:rPr>
              <a:t>for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the </a:t>
            </a:r>
            <a:r>
              <a:rPr sz="950" spc="10" dirty="0">
                <a:solidFill>
                  <a:srgbClr val="000005"/>
                </a:solidFill>
                <a:latin typeface="Arial"/>
                <a:cs typeface="Arial"/>
              </a:rPr>
              <a:t>past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17</a:t>
            </a:r>
            <a:r>
              <a:rPr sz="950" spc="-1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-15" dirty="0">
                <a:solidFill>
                  <a:srgbClr val="000005"/>
                </a:solidFill>
                <a:latin typeface="Arial"/>
                <a:cs typeface="Arial"/>
              </a:rPr>
              <a:t>years</a:t>
            </a:r>
            <a:endParaRPr sz="950">
              <a:latin typeface="Arial"/>
              <a:cs typeface="Arial"/>
            </a:endParaRPr>
          </a:p>
          <a:p>
            <a:pPr marL="169545" marR="153670" indent="-157480">
              <a:lnSpc>
                <a:spcPct val="101600"/>
              </a:lnSpc>
              <a:spcBef>
                <a:spcPts val="520"/>
              </a:spcBef>
              <a:buChar char="•"/>
              <a:tabLst>
                <a:tab pos="170180" algn="l"/>
              </a:tabLst>
            </a:pP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Quantium has </a:t>
            </a:r>
            <a:r>
              <a:rPr sz="950" spc="20" dirty="0">
                <a:solidFill>
                  <a:srgbClr val="000005"/>
                </a:solidFill>
                <a:latin typeface="Arial"/>
                <a:cs typeface="Arial"/>
              </a:rPr>
              <a:t>strict </a:t>
            </a:r>
            <a:r>
              <a:rPr sz="950" spc="10" dirty="0">
                <a:solidFill>
                  <a:srgbClr val="000005"/>
                </a:solidFill>
                <a:latin typeface="Arial"/>
                <a:cs typeface="Arial"/>
              </a:rPr>
              <a:t>protocols 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around the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receipt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and</a:t>
            </a:r>
            <a:r>
              <a:rPr sz="950" spc="-16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storage  </a:t>
            </a:r>
            <a:r>
              <a:rPr sz="950" spc="25" dirty="0">
                <a:solidFill>
                  <a:srgbClr val="000005"/>
                </a:solidFill>
                <a:latin typeface="Arial"/>
                <a:cs typeface="Arial"/>
              </a:rPr>
              <a:t>of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personal</a:t>
            </a:r>
            <a:r>
              <a:rPr sz="950" spc="-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000005"/>
                </a:solidFill>
                <a:latin typeface="Arial"/>
                <a:cs typeface="Arial"/>
              </a:rPr>
              <a:t>information</a:t>
            </a:r>
            <a:endParaRPr sz="950">
              <a:latin typeface="Arial"/>
              <a:cs typeface="Arial"/>
            </a:endParaRPr>
          </a:p>
          <a:p>
            <a:pPr marL="169545" marR="33655" indent="-157480">
              <a:lnSpc>
                <a:spcPct val="101099"/>
              </a:lnSpc>
              <a:spcBef>
                <a:spcPts val="540"/>
              </a:spcBef>
              <a:buChar char="•"/>
              <a:tabLst>
                <a:tab pos="170180" algn="l"/>
              </a:tabLst>
            </a:pP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All </a:t>
            </a:r>
            <a:r>
              <a:rPr sz="950" spc="10" dirty="0">
                <a:solidFill>
                  <a:srgbClr val="000005"/>
                </a:solidFill>
                <a:latin typeface="Arial"/>
                <a:cs typeface="Arial"/>
              </a:rPr>
              <a:t>information </a:t>
            </a:r>
            <a:r>
              <a:rPr sz="950" spc="5" dirty="0">
                <a:solidFill>
                  <a:srgbClr val="000005"/>
                </a:solidFill>
                <a:latin typeface="Arial"/>
                <a:cs typeface="Arial"/>
              </a:rPr>
              <a:t>is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de-identified 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using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an irreversible</a:t>
            </a:r>
            <a:r>
              <a:rPr sz="950" spc="-10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000005"/>
                </a:solidFill>
                <a:latin typeface="Arial"/>
                <a:cs typeface="Arial"/>
              </a:rPr>
              <a:t>tokenisation 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process </a:t>
            </a:r>
            <a:r>
              <a:rPr sz="950" spc="20" dirty="0">
                <a:solidFill>
                  <a:srgbClr val="000005"/>
                </a:solidFill>
                <a:latin typeface="Arial"/>
                <a:cs typeface="Arial"/>
              </a:rPr>
              <a:t>with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no ability</a:t>
            </a:r>
            <a:r>
              <a:rPr sz="950" spc="-14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000005"/>
                </a:solidFill>
                <a:latin typeface="Arial"/>
                <a:cs typeface="Arial"/>
              </a:rPr>
              <a:t>to</a:t>
            </a:r>
            <a:endParaRPr sz="95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  <a:spcBef>
                <a:spcPts val="25"/>
              </a:spcBef>
            </a:pP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re-identify</a:t>
            </a:r>
            <a:r>
              <a:rPr sz="950" spc="-1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individuals.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57500" y="2523289"/>
            <a:ext cx="59436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10" dirty="0">
                <a:solidFill>
                  <a:srgbClr val="000005"/>
                </a:solidFill>
                <a:latin typeface="Trebuchet MS"/>
                <a:cs typeface="Trebuchet MS"/>
              </a:rPr>
              <a:t>Security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57480" y="2771671"/>
            <a:ext cx="1948814" cy="3005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9545" marR="279400" indent="-157480">
              <a:lnSpc>
                <a:spcPct val="101600"/>
              </a:lnSpc>
              <a:spcBef>
                <a:spcPts val="90"/>
              </a:spcBef>
              <a:buChar char="•"/>
              <a:tabLst>
                <a:tab pos="170180" algn="l"/>
              </a:tabLst>
            </a:pPr>
            <a:r>
              <a:rPr sz="950" spc="-35" dirty="0">
                <a:solidFill>
                  <a:srgbClr val="000005"/>
                </a:solidFill>
                <a:latin typeface="Arial"/>
                <a:cs typeface="Arial"/>
              </a:rPr>
              <a:t>We </a:t>
            </a:r>
            <a:r>
              <a:rPr sz="950" spc="-20" dirty="0">
                <a:solidFill>
                  <a:srgbClr val="000005"/>
                </a:solidFill>
                <a:latin typeface="Arial"/>
                <a:cs typeface="Arial"/>
              </a:rPr>
              <a:t>are </a:t>
            </a:r>
            <a:r>
              <a:rPr sz="950" spc="-25" dirty="0">
                <a:solidFill>
                  <a:srgbClr val="000005"/>
                </a:solidFill>
                <a:latin typeface="Arial"/>
                <a:cs typeface="Arial"/>
              </a:rPr>
              <a:t>ISO27001 </a:t>
            </a:r>
            <a:r>
              <a:rPr sz="950" spc="5" dirty="0">
                <a:solidFill>
                  <a:srgbClr val="000005"/>
                </a:solidFill>
                <a:latin typeface="Arial"/>
                <a:cs typeface="Arial"/>
              </a:rPr>
              <a:t>certified </a:t>
            </a:r>
            <a:r>
              <a:rPr sz="950" spc="-45" dirty="0">
                <a:solidFill>
                  <a:srgbClr val="000005"/>
                </a:solidFill>
                <a:latin typeface="Arial"/>
                <a:cs typeface="Arial"/>
              </a:rPr>
              <a:t>- 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internationally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recognised  </a:t>
            </a:r>
            <a:r>
              <a:rPr sz="950" spc="15" dirty="0">
                <a:solidFill>
                  <a:srgbClr val="000005"/>
                </a:solidFill>
                <a:latin typeface="Arial"/>
                <a:cs typeface="Arial"/>
              </a:rPr>
              <a:t>for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our ability </a:t>
            </a:r>
            <a:r>
              <a:rPr sz="950" spc="20" dirty="0">
                <a:solidFill>
                  <a:srgbClr val="000005"/>
                </a:solidFill>
                <a:latin typeface="Arial"/>
                <a:cs typeface="Arial"/>
              </a:rPr>
              <a:t>to</a:t>
            </a:r>
            <a:r>
              <a:rPr sz="950" spc="-18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uphold best  practice standards </a:t>
            </a:r>
            <a:r>
              <a:rPr sz="950" spc="5" dirty="0">
                <a:solidFill>
                  <a:srgbClr val="000005"/>
                </a:solidFill>
                <a:latin typeface="Arial"/>
                <a:cs typeface="Arial"/>
              </a:rPr>
              <a:t>across  </a:t>
            </a:r>
            <a:r>
              <a:rPr sz="950" spc="10" dirty="0">
                <a:solidFill>
                  <a:srgbClr val="000005"/>
                </a:solidFill>
                <a:latin typeface="Arial"/>
                <a:cs typeface="Arial"/>
              </a:rPr>
              <a:t>information</a:t>
            </a:r>
            <a:r>
              <a:rPr sz="950" spc="-4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security</a:t>
            </a:r>
            <a:endParaRPr sz="950">
              <a:latin typeface="Arial"/>
              <a:cs typeface="Arial"/>
            </a:endParaRPr>
          </a:p>
          <a:p>
            <a:pPr marL="169545" marR="200025" indent="-157480">
              <a:lnSpc>
                <a:spcPct val="102099"/>
              </a:lnSpc>
              <a:spcBef>
                <a:spcPts val="515"/>
              </a:spcBef>
              <a:buChar char="•"/>
              <a:tabLst>
                <a:tab pos="170180" algn="l"/>
              </a:tabLst>
            </a:pPr>
            <a:r>
              <a:rPr sz="950" spc="-35" dirty="0">
                <a:solidFill>
                  <a:srgbClr val="000005"/>
                </a:solidFill>
                <a:latin typeface="Arial"/>
                <a:cs typeface="Arial"/>
              </a:rPr>
              <a:t>We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use </a:t>
            </a:r>
            <a:r>
              <a:rPr sz="950" spc="-15" dirty="0">
                <a:solidFill>
                  <a:srgbClr val="000005"/>
                </a:solidFill>
                <a:latin typeface="Arial"/>
                <a:cs typeface="Arial"/>
              </a:rPr>
              <a:t>‘bank </a:t>
            </a:r>
            <a:r>
              <a:rPr sz="950" spc="-20" dirty="0">
                <a:solidFill>
                  <a:srgbClr val="000005"/>
                </a:solidFill>
                <a:latin typeface="Arial"/>
                <a:cs typeface="Arial"/>
              </a:rPr>
              <a:t>grade’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security  </a:t>
            </a:r>
            <a:r>
              <a:rPr sz="950" spc="25" dirty="0">
                <a:solidFill>
                  <a:srgbClr val="000005"/>
                </a:solidFill>
                <a:latin typeface="Arial"/>
                <a:cs typeface="Arial"/>
              </a:rPr>
              <a:t>to</a:t>
            </a:r>
            <a:r>
              <a:rPr sz="950" spc="-6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000005"/>
                </a:solidFill>
                <a:latin typeface="Arial"/>
                <a:cs typeface="Arial"/>
              </a:rPr>
              <a:t>store</a:t>
            </a:r>
            <a:r>
              <a:rPr sz="950" spc="-4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and</a:t>
            </a:r>
            <a:r>
              <a:rPr sz="950" spc="-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process</a:t>
            </a:r>
            <a:r>
              <a:rPr sz="950" spc="-2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our</a:t>
            </a:r>
            <a:r>
              <a:rPr sz="950" spc="-4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  <a:p>
            <a:pPr marL="169545" marR="351790" indent="-157480">
              <a:lnSpc>
                <a:spcPct val="101400"/>
              </a:lnSpc>
              <a:spcBef>
                <a:spcPts val="525"/>
              </a:spcBef>
              <a:buChar char="•"/>
              <a:tabLst>
                <a:tab pos="170180" algn="l"/>
              </a:tabLst>
            </a:pP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Comply </a:t>
            </a:r>
            <a:r>
              <a:rPr sz="950" spc="20" dirty="0">
                <a:solidFill>
                  <a:srgbClr val="000005"/>
                </a:solidFill>
                <a:latin typeface="Arial"/>
                <a:cs typeface="Arial"/>
              </a:rPr>
              <a:t>with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200+</a:t>
            </a:r>
            <a:r>
              <a:rPr sz="950" spc="-12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security  requirements </a:t>
            </a:r>
            <a:r>
              <a:rPr sz="950" spc="25" dirty="0">
                <a:solidFill>
                  <a:srgbClr val="000005"/>
                </a:solidFill>
                <a:latin typeface="Arial"/>
                <a:cs typeface="Arial"/>
              </a:rPr>
              <a:t>from </a:t>
            </a:r>
            <a:r>
              <a:rPr sz="950" spc="-45" dirty="0">
                <a:solidFill>
                  <a:srgbClr val="000005"/>
                </a:solidFill>
                <a:latin typeface="Arial"/>
                <a:cs typeface="Arial"/>
              </a:rPr>
              <a:t>NAB,  </a:t>
            </a:r>
            <a:r>
              <a:rPr sz="950" spc="5" dirty="0">
                <a:solidFill>
                  <a:srgbClr val="000005"/>
                </a:solidFill>
                <a:latin typeface="Arial"/>
                <a:cs typeface="Arial"/>
              </a:rPr>
              <a:t>Woolworths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and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other  data</a:t>
            </a:r>
            <a:r>
              <a:rPr sz="950" spc="-3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partners</a:t>
            </a:r>
            <a:endParaRPr sz="950">
              <a:latin typeface="Arial"/>
              <a:cs typeface="Arial"/>
            </a:endParaRPr>
          </a:p>
          <a:p>
            <a:pPr marL="169545" marR="5080" indent="-157480">
              <a:lnSpc>
                <a:spcPct val="101099"/>
              </a:lnSpc>
              <a:spcBef>
                <a:spcPts val="540"/>
              </a:spcBef>
              <a:buChar char="•"/>
              <a:tabLst>
                <a:tab pos="170180" algn="l"/>
              </a:tabLst>
            </a:pP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All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partner data </a:t>
            </a:r>
            <a:r>
              <a:rPr sz="950" spc="10" dirty="0">
                <a:solidFill>
                  <a:srgbClr val="000005"/>
                </a:solidFill>
                <a:latin typeface="Arial"/>
                <a:cs typeface="Arial"/>
              </a:rPr>
              <a:t>is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held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in 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separate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restricted</a:t>
            </a:r>
            <a:r>
              <a:rPr sz="950" spc="-3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environments</a:t>
            </a:r>
            <a:endParaRPr sz="950">
              <a:latin typeface="Arial"/>
              <a:cs typeface="Arial"/>
            </a:endParaRPr>
          </a:p>
          <a:p>
            <a:pPr marL="169545" marR="238760" indent="-157480">
              <a:lnSpc>
                <a:spcPct val="102099"/>
              </a:lnSpc>
              <a:spcBef>
                <a:spcPts val="515"/>
              </a:spcBef>
              <a:buChar char="•"/>
              <a:tabLst>
                <a:tab pos="170180" algn="l"/>
              </a:tabLst>
            </a:pP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All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access </a:t>
            </a:r>
            <a:r>
              <a:rPr sz="950" spc="20" dirty="0">
                <a:solidFill>
                  <a:srgbClr val="000005"/>
                </a:solidFill>
                <a:latin typeface="Arial"/>
                <a:cs typeface="Arial"/>
              </a:rPr>
              <a:t>to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partner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data </a:t>
            </a:r>
            <a:r>
              <a:rPr sz="950" spc="10" dirty="0">
                <a:solidFill>
                  <a:srgbClr val="000005"/>
                </a:solidFill>
                <a:latin typeface="Arial"/>
                <a:cs typeface="Arial"/>
              </a:rPr>
              <a:t>is  limited </a:t>
            </a:r>
            <a:r>
              <a:rPr sz="950" spc="25" dirty="0">
                <a:solidFill>
                  <a:srgbClr val="000005"/>
                </a:solidFill>
                <a:latin typeface="Arial"/>
                <a:cs typeface="Arial"/>
              </a:rPr>
              <a:t>to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essential </a:t>
            </a:r>
            <a:r>
              <a:rPr sz="950" spc="25" dirty="0">
                <a:solidFill>
                  <a:srgbClr val="000005"/>
                </a:solidFill>
                <a:latin typeface="Arial"/>
                <a:cs typeface="Arial"/>
              </a:rPr>
              <a:t>staff</a:t>
            </a:r>
            <a:r>
              <a:rPr sz="950" spc="-19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only</a:t>
            </a:r>
            <a:endParaRPr sz="950">
              <a:latin typeface="Arial"/>
              <a:cs typeface="Arial"/>
            </a:endParaRPr>
          </a:p>
          <a:p>
            <a:pPr marL="169545" marR="300990" indent="-157480">
              <a:lnSpc>
                <a:spcPct val="101600"/>
              </a:lnSpc>
              <a:spcBef>
                <a:spcPts val="525"/>
              </a:spcBef>
              <a:buChar char="•"/>
              <a:tabLst>
                <a:tab pos="170180" algn="l"/>
              </a:tabLst>
            </a:pP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Security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environment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and  processes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regularly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audited  </a:t>
            </a:r>
            <a:r>
              <a:rPr sz="950" spc="-15" dirty="0">
                <a:solidFill>
                  <a:srgbClr val="000005"/>
                </a:solidFill>
                <a:latin typeface="Arial"/>
                <a:cs typeface="Arial"/>
              </a:rPr>
              <a:t>by </a:t>
            </a:r>
            <a:r>
              <a:rPr sz="950" spc="5" dirty="0">
                <a:solidFill>
                  <a:srgbClr val="000005"/>
                </a:solidFill>
                <a:latin typeface="Arial"/>
                <a:cs typeface="Arial"/>
              </a:rPr>
              <a:t>our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data</a:t>
            </a:r>
            <a:r>
              <a:rPr sz="950" spc="-10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partners.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79114" y="2444438"/>
            <a:ext cx="1739264" cy="108775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000005"/>
                </a:solidFill>
                <a:latin typeface="Trebuchet MS"/>
                <a:cs typeface="Trebuchet MS"/>
              </a:rPr>
              <a:t>Ethical </a:t>
            </a:r>
            <a:r>
              <a:rPr sz="1200" spc="55" dirty="0">
                <a:solidFill>
                  <a:srgbClr val="000005"/>
                </a:solidFill>
                <a:latin typeface="Trebuchet MS"/>
                <a:cs typeface="Trebuchet MS"/>
              </a:rPr>
              <a:t>use </a:t>
            </a:r>
            <a:r>
              <a:rPr sz="1200" spc="20" dirty="0">
                <a:solidFill>
                  <a:srgbClr val="000005"/>
                </a:solidFill>
                <a:latin typeface="Trebuchet MS"/>
                <a:cs typeface="Trebuchet MS"/>
              </a:rPr>
              <a:t>of</a:t>
            </a:r>
            <a:r>
              <a:rPr sz="1200" spc="-220" dirty="0">
                <a:solidFill>
                  <a:srgbClr val="000005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00005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1600"/>
              </a:lnSpc>
              <a:spcBef>
                <a:spcPts val="480"/>
              </a:spcBef>
            </a:pP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Applies</a:t>
            </a:r>
            <a:r>
              <a:rPr sz="950" spc="-1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000005"/>
                </a:solidFill>
                <a:latin typeface="Arial"/>
                <a:cs typeface="Arial"/>
              </a:rPr>
              <a:t>to</a:t>
            </a:r>
            <a:r>
              <a:rPr sz="950" spc="-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all</a:t>
            </a:r>
            <a:r>
              <a:rPr sz="950" spc="-3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000005"/>
                </a:solidFill>
                <a:latin typeface="Arial"/>
                <a:cs typeface="Arial"/>
              </a:rPr>
              <a:t>facets</a:t>
            </a:r>
            <a:r>
              <a:rPr sz="950" spc="-4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000005"/>
                </a:solidFill>
                <a:latin typeface="Arial"/>
                <a:cs typeface="Arial"/>
              </a:rPr>
              <a:t>of</a:t>
            </a:r>
            <a:r>
              <a:rPr sz="950" spc="-4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000005"/>
                </a:solidFill>
                <a:latin typeface="Arial"/>
                <a:cs typeface="Arial"/>
              </a:rPr>
              <a:t>our</a:t>
            </a:r>
            <a:r>
              <a:rPr sz="950" spc="-4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work,  </a:t>
            </a:r>
            <a:r>
              <a:rPr sz="950" spc="25" dirty="0">
                <a:solidFill>
                  <a:srgbClr val="000005"/>
                </a:solidFill>
                <a:latin typeface="Arial"/>
                <a:cs typeface="Arial"/>
              </a:rPr>
              <a:t>from </a:t>
            </a:r>
            <a:r>
              <a:rPr sz="950" spc="5" dirty="0">
                <a:solidFill>
                  <a:srgbClr val="000005"/>
                </a:solidFill>
                <a:latin typeface="Arial"/>
                <a:cs typeface="Arial"/>
              </a:rPr>
              <a:t>the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initiatives we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take </a:t>
            </a:r>
            <a:r>
              <a:rPr sz="950" spc="-25" dirty="0">
                <a:solidFill>
                  <a:srgbClr val="000005"/>
                </a:solidFill>
                <a:latin typeface="Arial"/>
                <a:cs typeface="Arial"/>
              </a:rPr>
              <a:t>on,  </a:t>
            </a:r>
            <a:r>
              <a:rPr sz="950" spc="5" dirty="0">
                <a:solidFill>
                  <a:srgbClr val="000005"/>
                </a:solidFill>
                <a:latin typeface="Arial"/>
                <a:cs typeface="Arial"/>
              </a:rPr>
              <a:t>the</a:t>
            </a:r>
            <a:r>
              <a:rPr sz="950" spc="-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000005"/>
                </a:solidFill>
                <a:latin typeface="Arial"/>
                <a:cs typeface="Arial"/>
              </a:rPr>
              <a:t>information</a:t>
            </a:r>
            <a:r>
              <a:rPr sz="950" spc="-4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we</a:t>
            </a:r>
            <a:r>
              <a:rPr sz="950" spc="-4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use</a:t>
            </a:r>
            <a:r>
              <a:rPr sz="950" spc="-4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and</a:t>
            </a:r>
            <a:r>
              <a:rPr sz="950" spc="-4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000005"/>
                </a:solidFill>
                <a:latin typeface="Arial"/>
                <a:cs typeface="Arial"/>
              </a:rPr>
              <a:t>how 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our </a:t>
            </a:r>
            <a:r>
              <a:rPr sz="950" spc="5" dirty="0">
                <a:solidFill>
                  <a:srgbClr val="000005"/>
                </a:solidFill>
                <a:latin typeface="Arial"/>
                <a:cs typeface="Arial"/>
              </a:rPr>
              <a:t>solutions </a:t>
            </a:r>
            <a:r>
              <a:rPr sz="950" spc="15" dirty="0">
                <a:solidFill>
                  <a:srgbClr val="000005"/>
                </a:solidFill>
                <a:latin typeface="Arial"/>
                <a:cs typeface="Arial"/>
              </a:rPr>
              <a:t>impact</a:t>
            </a:r>
            <a:r>
              <a:rPr sz="950" spc="-114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individuals,  </a:t>
            </a:r>
            <a:r>
              <a:rPr sz="950" dirty="0">
                <a:solidFill>
                  <a:srgbClr val="000005"/>
                </a:solidFill>
                <a:latin typeface="Arial"/>
                <a:cs typeface="Arial"/>
              </a:rPr>
              <a:t>organisations </a:t>
            </a:r>
            <a:r>
              <a:rPr sz="950" spc="-10" dirty="0">
                <a:solidFill>
                  <a:srgbClr val="000005"/>
                </a:solidFill>
                <a:latin typeface="Arial"/>
                <a:cs typeface="Arial"/>
              </a:rPr>
              <a:t>and</a:t>
            </a:r>
            <a:r>
              <a:rPr sz="950" spc="-6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000005"/>
                </a:solidFill>
                <a:latin typeface="Arial"/>
                <a:cs typeface="Arial"/>
              </a:rPr>
              <a:t>society.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72028" y="2516124"/>
            <a:ext cx="5080" cy="3325495"/>
          </a:xfrm>
          <a:custGeom>
            <a:avLst/>
            <a:gdLst/>
            <a:ahLst/>
            <a:cxnLst/>
            <a:rect l="l" t="t" r="r" b="b"/>
            <a:pathLst>
              <a:path w="5079" h="3325495">
                <a:moveTo>
                  <a:pt x="4572" y="3325368"/>
                </a:moveTo>
                <a:lnTo>
                  <a:pt x="0" y="3325368"/>
                </a:lnTo>
                <a:lnTo>
                  <a:pt x="0" y="0"/>
                </a:lnTo>
                <a:lnTo>
                  <a:pt x="4572" y="0"/>
                </a:lnTo>
                <a:lnTo>
                  <a:pt x="4572" y="3325368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2140" y="2516124"/>
            <a:ext cx="6350" cy="3325495"/>
          </a:xfrm>
          <a:custGeom>
            <a:avLst/>
            <a:gdLst/>
            <a:ahLst/>
            <a:cxnLst/>
            <a:rect l="l" t="t" r="r" b="b"/>
            <a:pathLst>
              <a:path w="6350" h="3325495">
                <a:moveTo>
                  <a:pt x="6096" y="3325368"/>
                </a:moveTo>
                <a:lnTo>
                  <a:pt x="0" y="3325368"/>
                </a:lnTo>
                <a:lnTo>
                  <a:pt x="0" y="0"/>
                </a:lnTo>
                <a:lnTo>
                  <a:pt x="6096" y="0"/>
                </a:lnTo>
                <a:lnTo>
                  <a:pt x="6096" y="3325368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0715" y="1145514"/>
            <a:ext cx="22244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864108" y="1670304"/>
            <a:ext cx="9585960" cy="10795"/>
          </a:xfrm>
          <a:custGeom>
            <a:avLst/>
            <a:gdLst/>
            <a:ahLst/>
            <a:cxnLst/>
            <a:rect l="l" t="t" r="r" b="b"/>
            <a:pathLst>
              <a:path w="9585960" h="10794">
                <a:moveTo>
                  <a:pt x="9585960" y="10668"/>
                </a:moveTo>
                <a:lnTo>
                  <a:pt x="0" y="10668"/>
                </a:lnTo>
                <a:lnTo>
                  <a:pt x="0" y="0"/>
                </a:lnTo>
                <a:lnTo>
                  <a:pt x="9585960" y="0"/>
                </a:lnTo>
                <a:lnTo>
                  <a:pt x="9585960" y="10668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644" y="1698707"/>
            <a:ext cx="1179830" cy="633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380"/>
              </a:spcBef>
            </a:pPr>
            <a:r>
              <a:rPr sz="2100" spc="-155" dirty="0">
                <a:solidFill>
                  <a:srgbClr val="000005"/>
                </a:solidFill>
                <a:latin typeface="Arial"/>
                <a:cs typeface="Arial"/>
              </a:rPr>
              <a:t>C</a:t>
            </a:r>
            <a:r>
              <a:rPr sz="2100" spc="-15" dirty="0">
                <a:solidFill>
                  <a:srgbClr val="000005"/>
                </a:solidFill>
                <a:latin typeface="Arial"/>
                <a:cs typeface="Arial"/>
              </a:rPr>
              <a:t>u</a:t>
            </a:r>
            <a:r>
              <a:rPr sz="2100" spc="15" dirty="0">
                <a:solidFill>
                  <a:srgbClr val="000005"/>
                </a:solidFill>
                <a:latin typeface="Arial"/>
                <a:cs typeface="Arial"/>
              </a:rPr>
              <a:t>s</a:t>
            </a:r>
            <a:r>
              <a:rPr sz="2100" spc="85" dirty="0">
                <a:solidFill>
                  <a:srgbClr val="000005"/>
                </a:solidFill>
                <a:latin typeface="Arial"/>
                <a:cs typeface="Arial"/>
              </a:rPr>
              <a:t>t</a:t>
            </a:r>
            <a:r>
              <a:rPr sz="2100" dirty="0">
                <a:solidFill>
                  <a:srgbClr val="000005"/>
                </a:solidFill>
                <a:latin typeface="Arial"/>
                <a:cs typeface="Arial"/>
              </a:rPr>
              <a:t>o</a:t>
            </a:r>
            <a:r>
              <a:rPr sz="2100" spc="95" dirty="0">
                <a:solidFill>
                  <a:srgbClr val="000005"/>
                </a:solidFill>
                <a:latin typeface="Arial"/>
                <a:cs typeface="Arial"/>
              </a:rPr>
              <a:t>m</a:t>
            </a:r>
            <a:r>
              <a:rPr sz="2100" spc="-80" dirty="0">
                <a:solidFill>
                  <a:srgbClr val="000005"/>
                </a:solidFill>
                <a:latin typeface="Arial"/>
                <a:cs typeface="Arial"/>
              </a:rPr>
              <a:t>e</a:t>
            </a:r>
            <a:r>
              <a:rPr sz="2100" spc="5" dirty="0">
                <a:solidFill>
                  <a:srgbClr val="000005"/>
                </a:solidFill>
                <a:latin typeface="Arial"/>
                <a:cs typeface="Arial"/>
              </a:rPr>
              <a:t>r  </a:t>
            </a:r>
            <a:r>
              <a:rPr sz="2100" spc="-10" dirty="0">
                <a:solidFill>
                  <a:srgbClr val="000005"/>
                </a:solidFill>
                <a:latin typeface="Arial"/>
                <a:cs typeface="Arial"/>
              </a:rPr>
              <a:t>Analytics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5170" y="1713965"/>
            <a:ext cx="695833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Budget </a:t>
            </a:r>
            <a:r>
              <a:rPr sz="1400" spc="135" dirty="0">
                <a:solidFill>
                  <a:srgbClr val="000005"/>
                </a:solidFill>
                <a:latin typeface="Arial"/>
                <a:cs typeface="Arial"/>
              </a:rPr>
              <a:t>– </a:t>
            </a:r>
            <a:r>
              <a:rPr sz="1400" spc="-45" dirty="0">
                <a:solidFill>
                  <a:srgbClr val="000005"/>
                </a:solidFill>
                <a:latin typeface="Arial"/>
                <a:cs typeface="Arial"/>
              </a:rPr>
              <a:t>Older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families,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Mainstream </a:t>
            </a:r>
            <a:r>
              <a:rPr sz="1400" spc="135" dirty="0">
                <a:solidFill>
                  <a:srgbClr val="000005"/>
                </a:solidFill>
                <a:latin typeface="Arial"/>
                <a:cs typeface="Arial"/>
              </a:rPr>
              <a:t>– </a:t>
            </a:r>
            <a:r>
              <a:rPr sz="1400" spc="-25" dirty="0">
                <a:solidFill>
                  <a:srgbClr val="000005"/>
                </a:solidFill>
                <a:latin typeface="Arial"/>
                <a:cs typeface="Arial"/>
              </a:rPr>
              <a:t>Young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Singles/Couples and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Mainstream</a:t>
            </a:r>
            <a:r>
              <a:rPr sz="1400" spc="-204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000005"/>
                </a:solidFill>
                <a:latin typeface="Arial"/>
                <a:cs typeface="Arial"/>
              </a:rPr>
              <a:t>Retirees, 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customer</a:t>
            </a:r>
            <a:r>
              <a:rPr sz="1400" spc="-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segments</a:t>
            </a:r>
            <a:r>
              <a:rPr sz="1400" spc="-3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000005"/>
                </a:solidFill>
                <a:latin typeface="Arial"/>
                <a:cs typeface="Arial"/>
              </a:rPr>
              <a:t>are</a:t>
            </a:r>
            <a:r>
              <a:rPr sz="1400" spc="-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the</a:t>
            </a:r>
            <a:r>
              <a:rPr sz="1400" spc="-6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biggest</a:t>
            </a:r>
            <a:r>
              <a:rPr sz="1400" spc="-5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consumer</a:t>
            </a:r>
            <a:r>
              <a:rPr sz="1400" spc="-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group</a:t>
            </a:r>
            <a:r>
              <a:rPr sz="1400" spc="-4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000005"/>
                </a:solidFill>
                <a:latin typeface="Arial"/>
                <a:cs typeface="Arial"/>
              </a:rPr>
              <a:t>of</a:t>
            </a:r>
            <a:r>
              <a:rPr sz="1400" spc="-5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000005"/>
                </a:solidFill>
                <a:latin typeface="Arial"/>
                <a:cs typeface="Arial"/>
              </a:rPr>
              <a:t>potato</a:t>
            </a:r>
            <a:r>
              <a:rPr sz="1400" spc="-6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chips.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81300" y="2270760"/>
            <a:ext cx="7668895" cy="10795"/>
          </a:xfrm>
          <a:custGeom>
            <a:avLst/>
            <a:gdLst/>
            <a:ahLst/>
            <a:cxnLst/>
            <a:rect l="l" t="t" r="r" b="b"/>
            <a:pathLst>
              <a:path w="7668895" h="10794">
                <a:moveTo>
                  <a:pt x="7668767" y="10668"/>
                </a:moveTo>
                <a:lnTo>
                  <a:pt x="0" y="10668"/>
                </a:lnTo>
                <a:lnTo>
                  <a:pt x="0" y="0"/>
                </a:lnTo>
                <a:lnTo>
                  <a:pt x="7668767" y="0"/>
                </a:lnTo>
                <a:lnTo>
                  <a:pt x="7668767" y="10668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1300" y="2869692"/>
            <a:ext cx="7668895" cy="10795"/>
          </a:xfrm>
          <a:custGeom>
            <a:avLst/>
            <a:gdLst/>
            <a:ahLst/>
            <a:cxnLst/>
            <a:rect l="l" t="t" r="r" b="b"/>
            <a:pathLst>
              <a:path w="7668895" h="10794">
                <a:moveTo>
                  <a:pt x="7668767" y="10668"/>
                </a:moveTo>
                <a:lnTo>
                  <a:pt x="0" y="10668"/>
                </a:lnTo>
                <a:lnTo>
                  <a:pt x="0" y="0"/>
                </a:lnTo>
                <a:lnTo>
                  <a:pt x="7668767" y="0"/>
                </a:lnTo>
                <a:lnTo>
                  <a:pt x="7668767" y="10668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1300" y="3470148"/>
            <a:ext cx="7668895" cy="10795"/>
          </a:xfrm>
          <a:custGeom>
            <a:avLst/>
            <a:gdLst/>
            <a:ahLst/>
            <a:cxnLst/>
            <a:rect l="l" t="t" r="r" b="b"/>
            <a:pathLst>
              <a:path w="7668895" h="10795">
                <a:moveTo>
                  <a:pt x="7668767" y="10667"/>
                </a:moveTo>
                <a:lnTo>
                  <a:pt x="0" y="10667"/>
                </a:lnTo>
                <a:lnTo>
                  <a:pt x="0" y="0"/>
                </a:lnTo>
                <a:lnTo>
                  <a:pt x="7668767" y="0"/>
                </a:lnTo>
                <a:lnTo>
                  <a:pt x="7668767" y="10667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062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Sales </a:t>
            </a:r>
            <a:r>
              <a:rPr spc="-30" dirty="0"/>
              <a:t>are </a:t>
            </a:r>
            <a:r>
              <a:rPr spc="-5" dirty="0"/>
              <a:t>highest </a:t>
            </a:r>
            <a:r>
              <a:rPr spc="40" dirty="0"/>
              <a:t>from </a:t>
            </a:r>
            <a:r>
              <a:rPr spc="10" dirty="0"/>
              <a:t>19</a:t>
            </a:r>
            <a:r>
              <a:rPr sz="1350" spc="15" baseline="24691" dirty="0"/>
              <a:t>th </a:t>
            </a:r>
            <a:r>
              <a:rPr sz="1400" spc="-45" dirty="0"/>
              <a:t>Dec </a:t>
            </a:r>
            <a:r>
              <a:rPr sz="1400" spc="30" dirty="0"/>
              <a:t>for </a:t>
            </a:r>
            <a:r>
              <a:rPr sz="1400" spc="-5" dirty="0"/>
              <a:t>the </a:t>
            </a:r>
            <a:r>
              <a:rPr sz="1400" spc="-15" dirty="0"/>
              <a:t>days leading </a:t>
            </a:r>
            <a:r>
              <a:rPr sz="1400" spc="10" dirty="0"/>
              <a:t>until</a:t>
            </a:r>
            <a:r>
              <a:rPr sz="1400" spc="-280" dirty="0"/>
              <a:t> </a:t>
            </a:r>
            <a:r>
              <a:rPr sz="1400" spc="10" dirty="0"/>
              <a:t>25</a:t>
            </a:r>
            <a:r>
              <a:rPr sz="1350" spc="15" baseline="24691" dirty="0"/>
              <a:t>th </a:t>
            </a:r>
            <a:r>
              <a:rPr sz="1400" spc="-45" dirty="0"/>
              <a:t>Dec i.e. </a:t>
            </a:r>
            <a:r>
              <a:rPr sz="1400" spc="-5" dirty="0"/>
              <a:t>Christmas.</a:t>
            </a:r>
            <a:endParaRPr sz="1400"/>
          </a:p>
          <a:p>
            <a:pPr marL="2357120">
              <a:lnSpc>
                <a:spcPct val="100000"/>
              </a:lnSpc>
            </a:pPr>
            <a:endParaRPr sz="1600"/>
          </a:p>
          <a:p>
            <a:pPr marL="2420620">
              <a:lnSpc>
                <a:spcPct val="100000"/>
              </a:lnSpc>
              <a:spcBef>
                <a:spcPts val="1195"/>
              </a:spcBef>
            </a:pPr>
            <a:r>
              <a:rPr spc="25" dirty="0"/>
              <a:t>Most</a:t>
            </a:r>
            <a:r>
              <a:rPr spc="-35" dirty="0"/>
              <a:t> </a:t>
            </a:r>
            <a:r>
              <a:rPr spc="-15" dirty="0"/>
              <a:t>preferred</a:t>
            </a:r>
            <a:r>
              <a:rPr spc="-10" dirty="0"/>
              <a:t> brand</a:t>
            </a:r>
            <a:r>
              <a:rPr spc="-50" dirty="0"/>
              <a:t> </a:t>
            </a:r>
            <a:r>
              <a:rPr spc="45" dirty="0"/>
              <a:t>of</a:t>
            </a:r>
            <a:r>
              <a:rPr spc="-45" dirty="0"/>
              <a:t> </a:t>
            </a:r>
            <a:r>
              <a:rPr dirty="0"/>
              <a:t>chips</a:t>
            </a:r>
            <a:r>
              <a:rPr spc="-55" dirty="0"/>
              <a:t> </a:t>
            </a:r>
            <a:r>
              <a:rPr spc="30" dirty="0"/>
              <a:t>for</a:t>
            </a:r>
            <a:r>
              <a:rPr spc="-60" dirty="0"/>
              <a:t> </a:t>
            </a:r>
            <a:r>
              <a:rPr spc="5" dirty="0"/>
              <a:t>Mainstream</a:t>
            </a:r>
            <a:r>
              <a:rPr spc="-40" dirty="0"/>
              <a:t> </a:t>
            </a:r>
            <a:r>
              <a:rPr spc="135" dirty="0"/>
              <a:t>–</a:t>
            </a:r>
            <a:r>
              <a:rPr spc="-45" dirty="0"/>
              <a:t> </a:t>
            </a:r>
            <a:r>
              <a:rPr spc="-25" dirty="0"/>
              <a:t>Young</a:t>
            </a:r>
            <a:r>
              <a:rPr spc="-50" dirty="0"/>
              <a:t> </a:t>
            </a:r>
            <a:r>
              <a:rPr spc="-5" dirty="0"/>
              <a:t>Singles/</a:t>
            </a:r>
            <a:r>
              <a:rPr spc="-25" dirty="0"/>
              <a:t> Couples</a:t>
            </a:r>
            <a:r>
              <a:rPr spc="-40" dirty="0"/>
              <a:t> </a:t>
            </a:r>
            <a:r>
              <a:rPr dirty="0"/>
              <a:t>segment</a:t>
            </a:r>
            <a:r>
              <a:rPr spc="-3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spc="-25" dirty="0"/>
              <a:t>Tyrells.</a:t>
            </a:r>
          </a:p>
          <a:p>
            <a:pPr marL="2357120">
              <a:lnSpc>
                <a:spcPct val="100000"/>
              </a:lnSpc>
            </a:pPr>
            <a:endParaRPr sz="1600"/>
          </a:p>
          <a:p>
            <a:pPr marL="2420620" marR="120014">
              <a:lnSpc>
                <a:spcPts val="1510"/>
              </a:lnSpc>
              <a:spcBef>
                <a:spcPts val="1400"/>
              </a:spcBef>
            </a:pPr>
            <a:r>
              <a:rPr spc="25" dirty="0"/>
              <a:t>Most</a:t>
            </a:r>
            <a:r>
              <a:rPr spc="-40" dirty="0"/>
              <a:t> </a:t>
            </a:r>
            <a:r>
              <a:rPr spc="-15" dirty="0"/>
              <a:t>preferred </a:t>
            </a:r>
            <a:r>
              <a:rPr spc="-10" dirty="0"/>
              <a:t>pack</a:t>
            </a:r>
            <a:r>
              <a:rPr spc="-50" dirty="0"/>
              <a:t> </a:t>
            </a:r>
            <a:r>
              <a:rPr spc="-20" dirty="0"/>
              <a:t>size</a:t>
            </a:r>
            <a:r>
              <a:rPr spc="-45" dirty="0"/>
              <a:t> </a:t>
            </a:r>
            <a:r>
              <a:rPr spc="45" dirty="0"/>
              <a:t>of</a:t>
            </a:r>
            <a:r>
              <a:rPr spc="-50" dirty="0"/>
              <a:t> </a:t>
            </a:r>
            <a:r>
              <a:rPr dirty="0"/>
              <a:t>chips</a:t>
            </a:r>
            <a:r>
              <a:rPr spc="-60" dirty="0"/>
              <a:t> </a:t>
            </a:r>
            <a:r>
              <a:rPr spc="30" dirty="0"/>
              <a:t>for</a:t>
            </a:r>
            <a:r>
              <a:rPr spc="-60" dirty="0"/>
              <a:t> </a:t>
            </a:r>
            <a:r>
              <a:rPr spc="-5" dirty="0"/>
              <a:t>the</a:t>
            </a:r>
            <a:r>
              <a:rPr spc="-45" dirty="0"/>
              <a:t> </a:t>
            </a:r>
            <a:r>
              <a:rPr dirty="0"/>
              <a:t>same</a:t>
            </a:r>
            <a:r>
              <a:rPr spc="-45" dirty="0"/>
              <a:t> </a:t>
            </a:r>
            <a:r>
              <a:rPr dirty="0"/>
              <a:t>segment</a:t>
            </a:r>
            <a:r>
              <a:rPr spc="-3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270gms.</a:t>
            </a:r>
            <a:r>
              <a:rPr spc="-50" dirty="0"/>
              <a:t> </a:t>
            </a:r>
            <a:r>
              <a:rPr spc="-30" dirty="0"/>
              <a:t>The</a:t>
            </a:r>
            <a:r>
              <a:rPr spc="-60" dirty="0"/>
              <a:t> </a:t>
            </a:r>
            <a:r>
              <a:rPr spc="10" dirty="0"/>
              <a:t>products</a:t>
            </a:r>
            <a:r>
              <a:rPr spc="-45" dirty="0"/>
              <a:t> </a:t>
            </a:r>
            <a:r>
              <a:rPr spc="20" dirty="0"/>
              <a:t>with</a:t>
            </a:r>
            <a:r>
              <a:rPr spc="-35" dirty="0"/>
              <a:t> </a:t>
            </a:r>
            <a:r>
              <a:rPr spc="10" dirty="0"/>
              <a:t>this  </a:t>
            </a:r>
            <a:r>
              <a:rPr spc="-5" dirty="0"/>
              <a:t>pack </a:t>
            </a:r>
            <a:r>
              <a:rPr spc="-15" dirty="0"/>
              <a:t>size </a:t>
            </a:r>
            <a:r>
              <a:rPr spc="-30" dirty="0"/>
              <a:t>are </a:t>
            </a:r>
            <a:r>
              <a:rPr spc="40" dirty="0"/>
              <a:t>from</a:t>
            </a:r>
            <a:r>
              <a:rPr spc="-190" dirty="0"/>
              <a:t> </a:t>
            </a:r>
            <a:r>
              <a:rPr spc="-5" dirty="0"/>
              <a:t>Twisties.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864108" y="4069079"/>
            <a:ext cx="9585960" cy="41275"/>
            <a:chOff x="864108" y="4069079"/>
            <a:chExt cx="9585960" cy="41275"/>
          </a:xfrm>
        </p:grpSpPr>
        <p:sp>
          <p:nvSpPr>
            <p:cNvPr id="11" name="object 11"/>
            <p:cNvSpPr/>
            <p:nvPr/>
          </p:nvSpPr>
          <p:spPr>
            <a:xfrm>
              <a:off x="2781300" y="4069079"/>
              <a:ext cx="7668895" cy="10795"/>
            </a:xfrm>
            <a:custGeom>
              <a:avLst/>
              <a:gdLst/>
              <a:ahLst/>
              <a:cxnLst/>
              <a:rect l="l" t="t" r="r" b="b"/>
              <a:pathLst>
                <a:path w="7668895" h="10795">
                  <a:moveTo>
                    <a:pt x="7668767" y="10668"/>
                  </a:moveTo>
                  <a:lnTo>
                    <a:pt x="0" y="10668"/>
                  </a:lnTo>
                  <a:lnTo>
                    <a:pt x="0" y="0"/>
                  </a:lnTo>
                  <a:lnTo>
                    <a:pt x="7668767" y="0"/>
                  </a:lnTo>
                  <a:lnTo>
                    <a:pt x="7668767" y="10668"/>
                  </a:lnTo>
                  <a:close/>
                </a:path>
              </a:pathLst>
            </a:custGeom>
            <a:solidFill>
              <a:srgbClr val="E1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4108" y="4099559"/>
              <a:ext cx="9585960" cy="10795"/>
            </a:xfrm>
            <a:custGeom>
              <a:avLst/>
              <a:gdLst/>
              <a:ahLst/>
              <a:cxnLst/>
              <a:rect l="l" t="t" r="r" b="b"/>
              <a:pathLst>
                <a:path w="9585960" h="10795">
                  <a:moveTo>
                    <a:pt x="9585960" y="10668"/>
                  </a:moveTo>
                  <a:lnTo>
                    <a:pt x="0" y="10668"/>
                  </a:lnTo>
                  <a:lnTo>
                    <a:pt x="0" y="0"/>
                  </a:lnTo>
                  <a:lnTo>
                    <a:pt x="9585960" y="0"/>
                  </a:lnTo>
                  <a:lnTo>
                    <a:pt x="9585960" y="10668"/>
                  </a:lnTo>
                  <a:close/>
                </a:path>
              </a:pathLst>
            </a:custGeom>
            <a:solidFill>
              <a:srgbClr val="BCB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0644" y="4128041"/>
            <a:ext cx="1651635" cy="633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380"/>
              </a:spcBef>
            </a:pPr>
            <a:r>
              <a:rPr sz="2100" spc="-15" dirty="0">
                <a:solidFill>
                  <a:srgbClr val="000005"/>
                </a:solidFill>
                <a:latin typeface="Arial"/>
                <a:cs typeface="Arial"/>
              </a:rPr>
              <a:t>Trial Layouts  </a:t>
            </a:r>
            <a:r>
              <a:rPr sz="2100" spc="25" dirty="0">
                <a:solidFill>
                  <a:srgbClr val="000005"/>
                </a:solidFill>
                <a:latin typeface="Arial"/>
                <a:cs typeface="Arial"/>
              </a:rPr>
              <a:t>at </a:t>
            </a:r>
            <a:r>
              <a:rPr sz="2100" spc="-15" dirty="0">
                <a:solidFill>
                  <a:srgbClr val="000005"/>
                </a:solidFill>
                <a:latin typeface="Arial"/>
                <a:cs typeface="Arial"/>
              </a:rPr>
              <a:t>Trial</a:t>
            </a:r>
            <a:r>
              <a:rPr sz="2100" spc="-2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000005"/>
                </a:solidFill>
                <a:latin typeface="Arial"/>
                <a:cs typeface="Arial"/>
              </a:rPr>
              <a:t>Stores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5170" y="4152383"/>
            <a:ext cx="678116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spc="-30" dirty="0">
                <a:solidFill>
                  <a:srgbClr val="000005"/>
                </a:solidFill>
                <a:latin typeface="Arial"/>
                <a:cs typeface="Arial"/>
              </a:rPr>
              <a:t>The</a:t>
            </a:r>
            <a:r>
              <a:rPr sz="1400" spc="-4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trial</a:t>
            </a:r>
            <a:r>
              <a:rPr sz="1400" spc="-5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layouts</a:t>
            </a:r>
            <a:r>
              <a:rPr sz="1400" spc="-6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000005"/>
                </a:solidFill>
                <a:latin typeface="Arial"/>
                <a:cs typeface="Arial"/>
              </a:rPr>
              <a:t>at</a:t>
            </a:r>
            <a:r>
              <a:rPr sz="1400" spc="-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trial</a:t>
            </a:r>
            <a:r>
              <a:rPr sz="1400" spc="-5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stores</a:t>
            </a:r>
            <a:r>
              <a:rPr sz="1400" spc="-45" dirty="0">
                <a:solidFill>
                  <a:srgbClr val="000005"/>
                </a:solidFill>
                <a:latin typeface="Arial"/>
                <a:cs typeface="Arial"/>
              </a:rPr>
              <a:t> 77,</a:t>
            </a:r>
            <a:r>
              <a:rPr sz="1400" spc="-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86</a:t>
            </a:r>
            <a:r>
              <a:rPr sz="1400" spc="-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000005"/>
                </a:solidFill>
                <a:latin typeface="Arial"/>
                <a:cs typeface="Arial"/>
              </a:rPr>
              <a:t>&amp;</a:t>
            </a:r>
            <a:r>
              <a:rPr sz="1400" spc="-5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88</a:t>
            </a:r>
            <a:r>
              <a:rPr sz="1400" spc="-4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000005"/>
                </a:solidFill>
                <a:latin typeface="Arial"/>
                <a:cs typeface="Arial"/>
              </a:rPr>
              <a:t>have</a:t>
            </a:r>
            <a:r>
              <a:rPr sz="1400" spc="-4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000005"/>
                </a:solidFill>
                <a:latin typeface="Arial"/>
                <a:cs typeface="Arial"/>
              </a:rPr>
              <a:t>been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successful</a:t>
            </a:r>
            <a:r>
              <a:rPr sz="1400" spc="-2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in</a:t>
            </a:r>
            <a:r>
              <a:rPr sz="1400" spc="-4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increasing</a:t>
            </a:r>
            <a:r>
              <a:rPr sz="1400" spc="-3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customer  </a:t>
            </a:r>
            <a:r>
              <a:rPr sz="1400" spc="20" dirty="0">
                <a:solidFill>
                  <a:srgbClr val="000005"/>
                </a:solidFill>
                <a:latin typeface="Arial"/>
                <a:cs typeface="Arial"/>
              </a:rPr>
              <a:t>footfalls</a:t>
            </a:r>
            <a:r>
              <a:rPr sz="1400" spc="-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significantly.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1300" y="4896611"/>
            <a:ext cx="7668895" cy="10795"/>
          </a:xfrm>
          <a:custGeom>
            <a:avLst/>
            <a:gdLst/>
            <a:ahLst/>
            <a:cxnLst/>
            <a:rect l="l" t="t" r="r" b="b"/>
            <a:pathLst>
              <a:path w="7668895" h="10795">
                <a:moveTo>
                  <a:pt x="7668767" y="10667"/>
                </a:moveTo>
                <a:lnTo>
                  <a:pt x="0" y="10667"/>
                </a:lnTo>
                <a:lnTo>
                  <a:pt x="0" y="0"/>
                </a:lnTo>
                <a:lnTo>
                  <a:pt x="7668767" y="0"/>
                </a:lnTo>
                <a:lnTo>
                  <a:pt x="7668767" y="10667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1300" y="5693664"/>
            <a:ext cx="7668895" cy="12700"/>
          </a:xfrm>
          <a:custGeom>
            <a:avLst/>
            <a:gdLst/>
            <a:ahLst/>
            <a:cxnLst/>
            <a:rect l="l" t="t" r="r" b="b"/>
            <a:pathLst>
              <a:path w="7668895" h="12700">
                <a:moveTo>
                  <a:pt x="7668767" y="12191"/>
                </a:moveTo>
                <a:lnTo>
                  <a:pt x="0" y="12191"/>
                </a:lnTo>
                <a:lnTo>
                  <a:pt x="0" y="0"/>
                </a:lnTo>
                <a:lnTo>
                  <a:pt x="7668767" y="0"/>
                </a:lnTo>
                <a:lnTo>
                  <a:pt x="7668767" y="12191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65170" y="4949459"/>
            <a:ext cx="7187565" cy="1228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400"/>
              </a:lnSpc>
              <a:spcBef>
                <a:spcPts val="265"/>
              </a:spcBef>
            </a:pP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Trial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store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86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shows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increased </a:t>
            </a:r>
            <a:r>
              <a:rPr sz="1400" spc="-40" dirty="0">
                <a:solidFill>
                  <a:srgbClr val="000005"/>
                </a:solidFill>
                <a:latin typeface="Arial"/>
                <a:cs typeface="Arial"/>
              </a:rPr>
              <a:t>Sales </a:t>
            </a:r>
            <a:r>
              <a:rPr sz="1400" spc="30" dirty="0">
                <a:solidFill>
                  <a:srgbClr val="000005"/>
                </a:solidFill>
                <a:latin typeface="Arial"/>
                <a:cs typeface="Arial"/>
              </a:rPr>
              <a:t>for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only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1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trial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month.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To </a:t>
            </a:r>
            <a:r>
              <a:rPr sz="1400" spc="-25" dirty="0">
                <a:solidFill>
                  <a:srgbClr val="000005"/>
                </a:solidFill>
                <a:latin typeface="Arial"/>
                <a:cs typeface="Arial"/>
              </a:rPr>
              <a:t>analyze </a:t>
            </a:r>
            <a:r>
              <a:rPr sz="1400" spc="-70" dirty="0">
                <a:solidFill>
                  <a:srgbClr val="000005"/>
                </a:solidFill>
                <a:latin typeface="Arial"/>
                <a:cs typeface="Arial"/>
              </a:rPr>
              <a:t>&amp;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understand the 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disparity,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more </a:t>
            </a:r>
            <a:r>
              <a:rPr sz="1400" spc="15" dirty="0">
                <a:solidFill>
                  <a:srgbClr val="000005"/>
                </a:solidFill>
                <a:latin typeface="Arial"/>
                <a:cs typeface="Arial"/>
              </a:rPr>
              <a:t>info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such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as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such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as </a:t>
            </a:r>
            <a:r>
              <a:rPr sz="1400" spc="15" dirty="0">
                <a:solidFill>
                  <a:srgbClr val="000005"/>
                </a:solidFill>
                <a:latin typeface="Arial"/>
                <a:cs typeface="Arial"/>
              </a:rPr>
              <a:t>offers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or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discounts </a:t>
            </a:r>
            <a:r>
              <a:rPr sz="1400" spc="15" dirty="0">
                <a:solidFill>
                  <a:srgbClr val="000005"/>
                </a:solidFill>
                <a:latin typeface="Arial"/>
                <a:cs typeface="Arial"/>
              </a:rPr>
              <a:t>(if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applied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during </a:t>
            </a:r>
            <a:r>
              <a:rPr sz="1400" spc="25" dirty="0">
                <a:solidFill>
                  <a:srgbClr val="000005"/>
                </a:solidFill>
                <a:latin typeface="Arial"/>
                <a:cs typeface="Arial"/>
              </a:rPr>
              <a:t>trial)/ </a:t>
            </a:r>
            <a:r>
              <a:rPr sz="1400" spc="15" dirty="0">
                <a:solidFill>
                  <a:srgbClr val="000005"/>
                </a:solidFill>
                <a:latin typeface="Arial"/>
                <a:cs typeface="Arial"/>
              </a:rPr>
              <a:t>returns/</a:t>
            </a:r>
            <a:r>
              <a:rPr sz="1400" spc="-21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bad 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product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complains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etc.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is</a:t>
            </a:r>
            <a:r>
              <a:rPr sz="1400" spc="-22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05"/>
                </a:solidFill>
                <a:latin typeface="Arial"/>
                <a:cs typeface="Arial"/>
              </a:rPr>
              <a:t>required.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12700" marR="231140">
              <a:lnSpc>
                <a:spcPts val="1510"/>
              </a:lnSpc>
            </a:pPr>
            <a:r>
              <a:rPr sz="1400" spc="-30" dirty="0">
                <a:solidFill>
                  <a:srgbClr val="000005"/>
                </a:solidFill>
                <a:latin typeface="Arial"/>
                <a:cs typeface="Arial"/>
              </a:rPr>
              <a:t>Based</a:t>
            </a:r>
            <a:r>
              <a:rPr sz="1400" spc="-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on</a:t>
            </a:r>
            <a:r>
              <a:rPr sz="1400" spc="-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results</a:t>
            </a:r>
            <a:r>
              <a:rPr sz="1400" spc="-3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000005"/>
                </a:solidFill>
                <a:latin typeface="Arial"/>
                <a:cs typeface="Arial"/>
              </a:rPr>
              <a:t>of</a:t>
            </a:r>
            <a:r>
              <a:rPr sz="1400" spc="-6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Trial</a:t>
            </a:r>
            <a:r>
              <a:rPr sz="1400" spc="-4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store</a:t>
            </a:r>
            <a:r>
              <a:rPr sz="1400" spc="-6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77</a:t>
            </a:r>
            <a:r>
              <a:rPr sz="1400" spc="-6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000005"/>
                </a:solidFill>
                <a:latin typeface="Arial"/>
                <a:cs typeface="Arial"/>
              </a:rPr>
              <a:t>&amp;</a:t>
            </a:r>
            <a:r>
              <a:rPr sz="1400" spc="-45" dirty="0">
                <a:solidFill>
                  <a:srgbClr val="000005"/>
                </a:solidFill>
                <a:latin typeface="Arial"/>
                <a:cs typeface="Arial"/>
              </a:rPr>
              <a:t> 88,</a:t>
            </a:r>
            <a:r>
              <a:rPr sz="1400" spc="-5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Chips</a:t>
            </a:r>
            <a:r>
              <a:rPr sz="1400" spc="-6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segment</a:t>
            </a:r>
            <a:r>
              <a:rPr sz="1400" spc="-4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can</a:t>
            </a:r>
            <a:r>
              <a:rPr sz="1400" spc="-6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implement</a:t>
            </a:r>
            <a:r>
              <a:rPr sz="1400" spc="-3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the</a:t>
            </a:r>
            <a:r>
              <a:rPr sz="1400" spc="-6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layout</a:t>
            </a:r>
            <a:r>
              <a:rPr sz="1400" spc="-5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000005"/>
                </a:solidFill>
                <a:latin typeface="Arial"/>
                <a:cs typeface="Arial"/>
              </a:rPr>
              <a:t>for</a:t>
            </a:r>
            <a:r>
              <a:rPr sz="1400" spc="-4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other 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stores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as</a:t>
            </a:r>
            <a:r>
              <a:rPr sz="1400" spc="-12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well.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81300" y="6490716"/>
            <a:ext cx="7668895" cy="12700"/>
          </a:xfrm>
          <a:custGeom>
            <a:avLst/>
            <a:gdLst/>
            <a:ahLst/>
            <a:cxnLst/>
            <a:rect l="l" t="t" r="r" b="b"/>
            <a:pathLst>
              <a:path w="7668895" h="12700">
                <a:moveTo>
                  <a:pt x="7668767" y="12191"/>
                </a:moveTo>
                <a:lnTo>
                  <a:pt x="0" y="12191"/>
                </a:lnTo>
                <a:lnTo>
                  <a:pt x="0" y="0"/>
                </a:lnTo>
                <a:lnTo>
                  <a:pt x="7668767" y="0"/>
                </a:lnTo>
                <a:lnTo>
                  <a:pt x="7668767" y="12191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6772" y="952118"/>
            <a:ext cx="1047115" cy="1136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250" spc="-35" dirty="0">
                <a:solidFill>
                  <a:srgbClr val="000005"/>
                </a:solidFill>
                <a:latin typeface="Arial"/>
                <a:cs typeface="Arial"/>
              </a:rPr>
              <a:t>0</a:t>
            </a:r>
            <a:r>
              <a:rPr sz="7250" dirty="0">
                <a:solidFill>
                  <a:srgbClr val="000005"/>
                </a:solidFill>
                <a:latin typeface="Arial"/>
                <a:cs typeface="Arial"/>
              </a:rPr>
              <a:t>1</a:t>
            </a:r>
            <a:endParaRPr sz="7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1856" y="3486426"/>
            <a:ext cx="23660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30" dirty="0">
                <a:solidFill>
                  <a:srgbClr val="000005"/>
                </a:solidFill>
                <a:latin typeface="Trebuchet MS"/>
                <a:cs typeface="Trebuchet MS"/>
              </a:rPr>
              <a:t>Customer</a:t>
            </a:r>
            <a:r>
              <a:rPr sz="2100" spc="-105" dirty="0">
                <a:solidFill>
                  <a:srgbClr val="000005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000005"/>
                </a:solidFill>
                <a:latin typeface="Trebuchet MS"/>
                <a:cs typeface="Trebuchet MS"/>
              </a:rPr>
              <a:t>Analytics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8991" y="3270062"/>
            <a:ext cx="5267645" cy="2916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7072" y="4274358"/>
            <a:ext cx="9418320" cy="2149475"/>
            <a:chOff x="957072" y="4274358"/>
            <a:chExt cx="9418320" cy="2149475"/>
          </a:xfrm>
        </p:grpSpPr>
        <p:sp>
          <p:nvSpPr>
            <p:cNvPr id="3" name="object 3"/>
            <p:cNvSpPr/>
            <p:nvPr/>
          </p:nvSpPr>
          <p:spPr>
            <a:xfrm>
              <a:off x="3858767" y="4274358"/>
              <a:ext cx="6516603" cy="2149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7072" y="4370832"/>
              <a:ext cx="2901950" cy="12700"/>
            </a:xfrm>
            <a:custGeom>
              <a:avLst/>
              <a:gdLst/>
              <a:ahLst/>
              <a:cxnLst/>
              <a:rect l="l" t="t" r="r" b="b"/>
              <a:pathLst>
                <a:path w="2901950" h="12700">
                  <a:moveTo>
                    <a:pt x="2901696" y="12192"/>
                  </a:moveTo>
                  <a:lnTo>
                    <a:pt x="0" y="12192"/>
                  </a:lnTo>
                  <a:lnTo>
                    <a:pt x="0" y="0"/>
                  </a:lnTo>
                  <a:lnTo>
                    <a:pt x="2901696" y="0"/>
                  </a:lnTo>
                  <a:lnTo>
                    <a:pt x="2901696" y="12192"/>
                  </a:lnTo>
                  <a:close/>
                </a:path>
              </a:pathLst>
            </a:custGeom>
            <a:solidFill>
              <a:srgbClr val="BCB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0076" y="5910072"/>
              <a:ext cx="1653539" cy="10795"/>
            </a:xfrm>
            <a:custGeom>
              <a:avLst/>
              <a:gdLst/>
              <a:ahLst/>
              <a:cxnLst/>
              <a:rect l="l" t="t" r="r" b="b"/>
              <a:pathLst>
                <a:path w="1653539" h="10795">
                  <a:moveTo>
                    <a:pt x="1653539" y="10668"/>
                  </a:moveTo>
                  <a:lnTo>
                    <a:pt x="0" y="10668"/>
                  </a:lnTo>
                  <a:lnTo>
                    <a:pt x="0" y="0"/>
                  </a:lnTo>
                  <a:lnTo>
                    <a:pt x="1653539" y="0"/>
                  </a:lnTo>
                  <a:lnTo>
                    <a:pt x="1653539" y="10668"/>
                  </a:lnTo>
                  <a:close/>
                </a:path>
              </a:pathLst>
            </a:custGeom>
            <a:solidFill>
              <a:srgbClr val="E1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65703" y="1145514"/>
            <a:ext cx="66757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Chips are </a:t>
            </a:r>
            <a:r>
              <a:rPr spc="-10" dirty="0"/>
              <a:t>Sold </a:t>
            </a:r>
            <a:r>
              <a:rPr spc="-5" dirty="0"/>
              <a:t>throughout </a:t>
            </a:r>
            <a:r>
              <a:rPr spc="-10" dirty="0"/>
              <a:t>the </a:t>
            </a:r>
            <a:r>
              <a:rPr spc="-5" dirty="0"/>
              <a:t>Year except on</a:t>
            </a:r>
            <a:r>
              <a:rPr spc="270" dirty="0"/>
              <a:t> </a:t>
            </a:r>
            <a:r>
              <a:rPr spc="-5" dirty="0"/>
              <a:t>Christmas</a:t>
            </a:r>
          </a:p>
        </p:txBody>
      </p:sp>
      <p:sp>
        <p:nvSpPr>
          <p:cNvPr id="7" name="object 7"/>
          <p:cNvSpPr/>
          <p:nvPr/>
        </p:nvSpPr>
        <p:spPr>
          <a:xfrm>
            <a:off x="4399788" y="1732788"/>
            <a:ext cx="5543832" cy="2340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7072" y="2090928"/>
            <a:ext cx="2901950" cy="10795"/>
          </a:xfrm>
          <a:custGeom>
            <a:avLst/>
            <a:gdLst/>
            <a:ahLst/>
            <a:cxnLst/>
            <a:rect l="l" t="t" r="r" b="b"/>
            <a:pathLst>
              <a:path w="2901950" h="10794">
                <a:moveTo>
                  <a:pt x="2901696" y="10668"/>
                </a:moveTo>
                <a:lnTo>
                  <a:pt x="0" y="10668"/>
                </a:lnTo>
                <a:lnTo>
                  <a:pt x="0" y="0"/>
                </a:lnTo>
                <a:lnTo>
                  <a:pt x="2901696" y="0"/>
                </a:lnTo>
                <a:lnTo>
                  <a:pt x="2901696" y="10668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7336" y="2480579"/>
            <a:ext cx="2132330" cy="9175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285"/>
              </a:spcBef>
            </a:pPr>
            <a:r>
              <a:rPr sz="1550" spc="15" dirty="0">
                <a:solidFill>
                  <a:srgbClr val="000005"/>
                </a:solidFill>
                <a:latin typeface="Arial"/>
                <a:cs typeface="Arial"/>
              </a:rPr>
              <a:t>Total </a:t>
            </a:r>
            <a:r>
              <a:rPr sz="1550" spc="-30" dirty="0">
                <a:solidFill>
                  <a:srgbClr val="000005"/>
                </a:solidFill>
                <a:latin typeface="Arial"/>
                <a:cs typeface="Arial"/>
              </a:rPr>
              <a:t>Sales </a:t>
            </a:r>
            <a:r>
              <a:rPr sz="1550" spc="45" dirty="0">
                <a:solidFill>
                  <a:srgbClr val="000005"/>
                </a:solidFill>
                <a:latin typeface="Arial"/>
                <a:cs typeface="Arial"/>
              </a:rPr>
              <a:t>for </a:t>
            </a:r>
            <a:r>
              <a:rPr sz="1550" dirty="0">
                <a:solidFill>
                  <a:srgbClr val="000005"/>
                </a:solidFill>
                <a:latin typeface="Arial"/>
                <a:cs typeface="Arial"/>
              </a:rPr>
              <a:t>all  </a:t>
            </a:r>
            <a:r>
              <a:rPr sz="1550" spc="20" dirty="0">
                <a:solidFill>
                  <a:srgbClr val="000005"/>
                </a:solidFill>
                <a:latin typeface="Arial"/>
                <a:cs typeface="Arial"/>
              </a:rPr>
              <a:t>segments</a:t>
            </a:r>
            <a:r>
              <a:rPr sz="1550" spc="-10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550" spc="45" dirty="0">
                <a:solidFill>
                  <a:srgbClr val="000005"/>
                </a:solidFill>
                <a:latin typeface="Arial"/>
                <a:cs typeface="Arial"/>
              </a:rPr>
              <a:t>for</a:t>
            </a:r>
            <a:r>
              <a:rPr sz="1550" spc="-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0005"/>
                </a:solidFill>
                <a:latin typeface="Arial"/>
                <a:cs typeface="Arial"/>
              </a:rPr>
              <a:t>all</a:t>
            </a:r>
            <a:r>
              <a:rPr sz="1550" spc="-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0005"/>
                </a:solidFill>
                <a:latin typeface="Arial"/>
                <a:cs typeface="Arial"/>
              </a:rPr>
              <a:t>days</a:t>
            </a:r>
            <a:r>
              <a:rPr sz="1550" spc="-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550" spc="55" dirty="0">
                <a:solidFill>
                  <a:srgbClr val="000005"/>
                </a:solidFill>
                <a:latin typeface="Arial"/>
                <a:cs typeface="Arial"/>
              </a:rPr>
              <a:t>of  </a:t>
            </a:r>
            <a:r>
              <a:rPr sz="1550" spc="5" dirty="0">
                <a:solidFill>
                  <a:srgbClr val="000005"/>
                </a:solidFill>
                <a:latin typeface="Arial"/>
                <a:cs typeface="Arial"/>
              </a:rPr>
              <a:t>the </a:t>
            </a:r>
            <a:r>
              <a:rPr sz="1550" spc="-20" dirty="0">
                <a:solidFill>
                  <a:srgbClr val="000005"/>
                </a:solidFill>
                <a:latin typeface="Arial"/>
                <a:cs typeface="Arial"/>
              </a:rPr>
              <a:t>year </a:t>
            </a:r>
            <a:r>
              <a:rPr sz="1550" spc="60" dirty="0">
                <a:solidFill>
                  <a:srgbClr val="000005"/>
                </a:solidFill>
                <a:latin typeface="Arial"/>
                <a:cs typeface="Arial"/>
              </a:rPr>
              <a:t>from </a:t>
            </a:r>
            <a:r>
              <a:rPr sz="1550" spc="-5" dirty="0">
                <a:solidFill>
                  <a:srgbClr val="000005"/>
                </a:solidFill>
                <a:latin typeface="Arial"/>
                <a:cs typeface="Arial"/>
              </a:rPr>
              <a:t>01-July-  </a:t>
            </a:r>
            <a:r>
              <a:rPr sz="1550" spc="10" dirty="0">
                <a:solidFill>
                  <a:srgbClr val="000005"/>
                </a:solidFill>
                <a:latin typeface="Arial"/>
                <a:cs typeface="Arial"/>
              </a:rPr>
              <a:t>2018 </a:t>
            </a:r>
            <a:r>
              <a:rPr sz="1550" spc="45" dirty="0">
                <a:solidFill>
                  <a:srgbClr val="000005"/>
                </a:solidFill>
                <a:latin typeface="Arial"/>
                <a:cs typeface="Arial"/>
              </a:rPr>
              <a:t>to</a:t>
            </a:r>
            <a:r>
              <a:rPr sz="1550" spc="-14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000005"/>
                </a:solidFill>
                <a:latin typeface="Arial"/>
                <a:cs typeface="Arial"/>
              </a:rPr>
              <a:t>31-Jun-2019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0075" y="3630167"/>
            <a:ext cx="1653539" cy="10795"/>
          </a:xfrm>
          <a:custGeom>
            <a:avLst/>
            <a:gdLst/>
            <a:ahLst/>
            <a:cxnLst/>
            <a:rect l="l" t="t" r="r" b="b"/>
            <a:pathLst>
              <a:path w="1653539" h="10795">
                <a:moveTo>
                  <a:pt x="1653539" y="10667"/>
                </a:moveTo>
                <a:lnTo>
                  <a:pt x="0" y="10667"/>
                </a:lnTo>
                <a:lnTo>
                  <a:pt x="0" y="0"/>
                </a:lnTo>
                <a:lnTo>
                  <a:pt x="1653539" y="0"/>
                </a:lnTo>
                <a:lnTo>
                  <a:pt x="1653539" y="10667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21936" y="4761985"/>
            <a:ext cx="2323465" cy="9175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 marR="30480">
              <a:lnSpc>
                <a:spcPct val="91800"/>
              </a:lnSpc>
              <a:spcBef>
                <a:spcPts val="285"/>
              </a:spcBef>
            </a:pPr>
            <a:r>
              <a:rPr sz="1550" spc="10" dirty="0">
                <a:solidFill>
                  <a:srgbClr val="000005"/>
                </a:solidFill>
                <a:latin typeface="Arial"/>
                <a:cs typeface="Arial"/>
              </a:rPr>
              <a:t>Customer </a:t>
            </a:r>
            <a:r>
              <a:rPr sz="1550" spc="20" dirty="0">
                <a:solidFill>
                  <a:srgbClr val="000005"/>
                </a:solidFill>
                <a:latin typeface="Arial"/>
                <a:cs typeface="Arial"/>
              </a:rPr>
              <a:t>segment </a:t>
            </a:r>
            <a:r>
              <a:rPr sz="1550" spc="15" dirty="0">
                <a:solidFill>
                  <a:srgbClr val="000005"/>
                </a:solidFill>
                <a:latin typeface="Arial"/>
                <a:cs typeface="Arial"/>
              </a:rPr>
              <a:t>wise  </a:t>
            </a:r>
            <a:r>
              <a:rPr sz="1550" spc="30" dirty="0">
                <a:solidFill>
                  <a:srgbClr val="000005"/>
                </a:solidFill>
                <a:latin typeface="Arial"/>
                <a:cs typeface="Arial"/>
              </a:rPr>
              <a:t>total </a:t>
            </a:r>
            <a:r>
              <a:rPr sz="1550" spc="-5" dirty="0">
                <a:solidFill>
                  <a:srgbClr val="000005"/>
                </a:solidFill>
                <a:latin typeface="Arial"/>
                <a:cs typeface="Arial"/>
              </a:rPr>
              <a:t>sales </a:t>
            </a:r>
            <a:r>
              <a:rPr sz="1550" spc="40" dirty="0">
                <a:solidFill>
                  <a:srgbClr val="000005"/>
                </a:solidFill>
                <a:latin typeface="Arial"/>
                <a:cs typeface="Arial"/>
              </a:rPr>
              <a:t>for </a:t>
            </a:r>
            <a:r>
              <a:rPr sz="1550" spc="-15" dirty="0">
                <a:solidFill>
                  <a:srgbClr val="000005"/>
                </a:solidFill>
                <a:latin typeface="Arial"/>
                <a:cs typeface="Arial"/>
              </a:rPr>
              <a:t>Dec-2018  </a:t>
            </a:r>
            <a:r>
              <a:rPr sz="1550" spc="45" dirty="0">
                <a:solidFill>
                  <a:srgbClr val="000005"/>
                </a:solidFill>
                <a:latin typeface="Arial"/>
                <a:cs typeface="Arial"/>
              </a:rPr>
              <a:t>month</a:t>
            </a:r>
            <a:r>
              <a:rPr sz="1550" spc="-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550" spc="165" dirty="0">
                <a:solidFill>
                  <a:srgbClr val="000005"/>
                </a:solidFill>
                <a:latin typeface="Arial"/>
                <a:cs typeface="Arial"/>
              </a:rPr>
              <a:t>–</a:t>
            </a:r>
            <a:r>
              <a:rPr sz="1550" spc="-8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550" spc="20" dirty="0">
                <a:solidFill>
                  <a:srgbClr val="000005"/>
                </a:solidFill>
                <a:latin typeface="Arial"/>
                <a:cs typeface="Arial"/>
              </a:rPr>
              <a:t>No</a:t>
            </a:r>
            <a:r>
              <a:rPr sz="1550" spc="-8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0005"/>
                </a:solidFill>
                <a:latin typeface="Arial"/>
                <a:cs typeface="Arial"/>
              </a:rPr>
              <a:t>sales</a:t>
            </a:r>
            <a:r>
              <a:rPr sz="1550" spc="-7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550" spc="40" dirty="0">
                <a:solidFill>
                  <a:srgbClr val="000005"/>
                </a:solidFill>
                <a:latin typeface="Arial"/>
                <a:cs typeface="Arial"/>
              </a:rPr>
              <a:t>for</a:t>
            </a:r>
            <a:r>
              <a:rPr sz="1550" spc="-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550" spc="15" dirty="0">
                <a:solidFill>
                  <a:srgbClr val="000005"/>
                </a:solidFill>
                <a:latin typeface="Arial"/>
                <a:cs typeface="Arial"/>
              </a:rPr>
              <a:t>25</a:t>
            </a:r>
            <a:r>
              <a:rPr sz="1575" spc="22" baseline="23809" dirty="0">
                <a:solidFill>
                  <a:srgbClr val="000005"/>
                </a:solidFill>
                <a:latin typeface="Arial"/>
                <a:cs typeface="Arial"/>
              </a:rPr>
              <a:t>th  </a:t>
            </a:r>
            <a:r>
              <a:rPr sz="1550" spc="-30" dirty="0">
                <a:solidFill>
                  <a:srgbClr val="000005"/>
                </a:solidFill>
                <a:latin typeface="Arial"/>
                <a:cs typeface="Arial"/>
              </a:rPr>
              <a:t>Dec </a:t>
            </a:r>
            <a:r>
              <a:rPr sz="1550" spc="5" dirty="0">
                <a:solidFill>
                  <a:srgbClr val="000005"/>
                </a:solidFill>
                <a:latin typeface="Arial"/>
                <a:cs typeface="Arial"/>
              </a:rPr>
              <a:t>as retail </a:t>
            </a:r>
            <a:r>
              <a:rPr sz="1550" spc="20" dirty="0">
                <a:solidFill>
                  <a:srgbClr val="000005"/>
                </a:solidFill>
                <a:latin typeface="Arial"/>
                <a:cs typeface="Arial"/>
              </a:rPr>
              <a:t>is</a:t>
            </a:r>
            <a:r>
              <a:rPr sz="1550" spc="-24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000005"/>
                </a:solidFill>
                <a:latin typeface="Arial"/>
                <a:cs typeface="Arial"/>
              </a:rPr>
              <a:t>closed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689" y="1145514"/>
            <a:ext cx="62261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Chips are </a:t>
            </a:r>
            <a:r>
              <a:rPr spc="-10" dirty="0"/>
              <a:t>purchased </a:t>
            </a:r>
            <a:r>
              <a:rPr spc="-5" dirty="0"/>
              <a:t>No matter Consumer</a:t>
            </a:r>
            <a:r>
              <a:rPr spc="225" dirty="0"/>
              <a:t> </a:t>
            </a:r>
            <a:r>
              <a:rPr spc="-5" dirty="0"/>
              <a:t>Affluence</a:t>
            </a:r>
          </a:p>
        </p:txBody>
      </p:sp>
      <p:sp>
        <p:nvSpPr>
          <p:cNvPr id="3" name="object 3"/>
          <p:cNvSpPr/>
          <p:nvPr/>
        </p:nvSpPr>
        <p:spPr>
          <a:xfrm>
            <a:off x="876300" y="1734312"/>
            <a:ext cx="3108960" cy="10795"/>
          </a:xfrm>
          <a:custGeom>
            <a:avLst/>
            <a:gdLst/>
            <a:ahLst/>
            <a:cxnLst/>
            <a:rect l="l" t="t" r="r" b="b"/>
            <a:pathLst>
              <a:path w="3108960" h="10794">
                <a:moveTo>
                  <a:pt x="3108959" y="10667"/>
                </a:moveTo>
                <a:lnTo>
                  <a:pt x="0" y="10667"/>
                </a:lnTo>
                <a:lnTo>
                  <a:pt x="0" y="0"/>
                </a:lnTo>
                <a:lnTo>
                  <a:pt x="3108959" y="0"/>
                </a:lnTo>
                <a:lnTo>
                  <a:pt x="3108959" y="10667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7083" y="2529245"/>
            <a:ext cx="286385" cy="2847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75"/>
              </a:lnSpc>
            </a:pPr>
            <a:r>
              <a:rPr sz="1750" spc="-25" dirty="0">
                <a:solidFill>
                  <a:srgbClr val="000005"/>
                </a:solidFill>
                <a:latin typeface="Arial"/>
                <a:cs typeface="Arial"/>
              </a:rPr>
              <a:t>Purchase </a:t>
            </a:r>
            <a:r>
              <a:rPr sz="1750" spc="-35" dirty="0">
                <a:solidFill>
                  <a:srgbClr val="000005"/>
                </a:solidFill>
                <a:latin typeface="Arial"/>
                <a:cs typeface="Arial"/>
              </a:rPr>
              <a:t>Behavior</a:t>
            </a:r>
            <a:r>
              <a:rPr sz="1750" spc="-10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000005"/>
                </a:solidFill>
                <a:latin typeface="Arial"/>
                <a:cs typeface="Arial"/>
              </a:rPr>
              <a:t>Summary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4412" y="2140755"/>
            <a:ext cx="2204085" cy="625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265"/>
              </a:spcBef>
            </a:pP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Proportionately</a:t>
            </a:r>
            <a:r>
              <a:rPr sz="1400" spc="-13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mainstream  customers </a:t>
            </a:r>
            <a:r>
              <a:rPr sz="1400" spc="-30" dirty="0">
                <a:solidFill>
                  <a:srgbClr val="000005"/>
                </a:solidFill>
                <a:latin typeface="Arial"/>
                <a:cs typeface="Arial"/>
              </a:rPr>
              <a:t>are </a:t>
            </a:r>
            <a:r>
              <a:rPr sz="1400" spc="25" dirty="0">
                <a:solidFill>
                  <a:srgbClr val="000005"/>
                </a:solidFill>
                <a:latin typeface="Arial"/>
                <a:cs typeface="Arial"/>
              </a:rPr>
              <a:t>maximum 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consumers </a:t>
            </a:r>
            <a:r>
              <a:rPr sz="1400" spc="45" dirty="0">
                <a:solidFill>
                  <a:srgbClr val="000005"/>
                </a:solidFill>
                <a:latin typeface="Arial"/>
                <a:cs typeface="Arial"/>
              </a:rPr>
              <a:t>of </a:t>
            </a:r>
            <a:r>
              <a:rPr sz="1400" spc="20" dirty="0">
                <a:solidFill>
                  <a:srgbClr val="000005"/>
                </a:solidFill>
                <a:latin typeface="Arial"/>
                <a:cs typeface="Arial"/>
              </a:rPr>
              <a:t>potato</a:t>
            </a:r>
            <a:r>
              <a:rPr sz="1400" spc="-26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chips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8091" y="3166872"/>
            <a:ext cx="2487295" cy="10795"/>
          </a:xfrm>
          <a:custGeom>
            <a:avLst/>
            <a:gdLst/>
            <a:ahLst/>
            <a:cxnLst/>
            <a:rect l="l" t="t" r="r" b="b"/>
            <a:pathLst>
              <a:path w="2487295" h="10794">
                <a:moveTo>
                  <a:pt x="2487167" y="10668"/>
                </a:moveTo>
                <a:lnTo>
                  <a:pt x="0" y="10668"/>
                </a:lnTo>
                <a:lnTo>
                  <a:pt x="0" y="0"/>
                </a:lnTo>
                <a:lnTo>
                  <a:pt x="2487167" y="0"/>
                </a:lnTo>
                <a:lnTo>
                  <a:pt x="2487167" y="10668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4412" y="3573316"/>
            <a:ext cx="2226945" cy="81724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265"/>
              </a:spcBef>
            </a:pP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Budget </a:t>
            </a:r>
            <a:r>
              <a:rPr sz="1400" spc="135" dirty="0">
                <a:solidFill>
                  <a:srgbClr val="000005"/>
                </a:solidFill>
                <a:latin typeface="Arial"/>
                <a:cs typeface="Arial"/>
              </a:rPr>
              <a:t>–</a:t>
            </a:r>
            <a:r>
              <a:rPr sz="1400" spc="-18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000005"/>
                </a:solidFill>
                <a:latin typeface="Arial"/>
                <a:cs typeface="Arial"/>
              </a:rPr>
              <a:t>Older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Families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and 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Mainstream </a:t>
            </a:r>
            <a:r>
              <a:rPr sz="1400" spc="-25" dirty="0">
                <a:solidFill>
                  <a:srgbClr val="000005"/>
                </a:solidFill>
                <a:latin typeface="Arial"/>
                <a:cs typeface="Arial"/>
              </a:rPr>
              <a:t>Young 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Singles/Couples </a:t>
            </a: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drive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the 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sales</a:t>
            </a:r>
            <a:r>
              <a:rPr sz="1400" spc="-5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higher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8091" y="4599432"/>
            <a:ext cx="2487295" cy="10795"/>
          </a:xfrm>
          <a:custGeom>
            <a:avLst/>
            <a:gdLst/>
            <a:ahLst/>
            <a:cxnLst/>
            <a:rect l="l" t="t" r="r" b="b"/>
            <a:pathLst>
              <a:path w="2487295" h="10795">
                <a:moveTo>
                  <a:pt x="2487167" y="10668"/>
                </a:moveTo>
                <a:lnTo>
                  <a:pt x="0" y="10668"/>
                </a:lnTo>
                <a:lnTo>
                  <a:pt x="0" y="0"/>
                </a:lnTo>
                <a:lnTo>
                  <a:pt x="2487167" y="0"/>
                </a:lnTo>
                <a:lnTo>
                  <a:pt x="2487167" y="10668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84412" y="5005877"/>
            <a:ext cx="2226945" cy="625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265"/>
              </a:spcBef>
            </a:pPr>
            <a:r>
              <a:rPr sz="1400" spc="-45" dirty="0">
                <a:solidFill>
                  <a:srgbClr val="000005"/>
                </a:solidFill>
                <a:latin typeface="Arial"/>
                <a:cs typeface="Arial"/>
              </a:rPr>
              <a:t>Older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Singles/Couples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make  the highest </a:t>
            </a: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buyers </a:t>
            </a:r>
            <a:r>
              <a:rPr sz="1400" spc="25" dirty="0">
                <a:solidFill>
                  <a:srgbClr val="000005"/>
                </a:solidFill>
                <a:latin typeface="Arial"/>
                <a:cs typeface="Arial"/>
              </a:rPr>
              <a:t>for 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Premium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customer</a:t>
            </a:r>
            <a:r>
              <a:rPr sz="1400" spc="-114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8091" y="6031992"/>
            <a:ext cx="2487295" cy="10795"/>
          </a:xfrm>
          <a:custGeom>
            <a:avLst/>
            <a:gdLst/>
            <a:ahLst/>
            <a:cxnLst/>
            <a:rect l="l" t="t" r="r" b="b"/>
            <a:pathLst>
              <a:path w="2487295" h="10795">
                <a:moveTo>
                  <a:pt x="2487167" y="10667"/>
                </a:moveTo>
                <a:lnTo>
                  <a:pt x="0" y="10667"/>
                </a:lnTo>
                <a:lnTo>
                  <a:pt x="0" y="0"/>
                </a:lnTo>
                <a:lnTo>
                  <a:pt x="2487167" y="0"/>
                </a:lnTo>
                <a:lnTo>
                  <a:pt x="2487167" y="10667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3198" y="2036434"/>
            <a:ext cx="6284452" cy="3829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56" y="1145514"/>
            <a:ext cx="22009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Chips</a:t>
            </a:r>
            <a:r>
              <a:rPr spc="-45" dirty="0"/>
              <a:t> </a:t>
            </a:r>
            <a:r>
              <a:rPr dirty="0"/>
              <a:t>Preferences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994449" y="1715119"/>
            <a:ext cx="4275142" cy="3295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1200" y="1715119"/>
            <a:ext cx="4441789" cy="3295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7903" y="5097779"/>
            <a:ext cx="8841105" cy="10795"/>
          </a:xfrm>
          <a:custGeom>
            <a:avLst/>
            <a:gdLst/>
            <a:ahLst/>
            <a:cxnLst/>
            <a:rect l="l" t="t" r="r" b="b"/>
            <a:pathLst>
              <a:path w="8841105" h="10795">
                <a:moveTo>
                  <a:pt x="8840724" y="10667"/>
                </a:moveTo>
                <a:lnTo>
                  <a:pt x="0" y="10667"/>
                </a:lnTo>
                <a:lnTo>
                  <a:pt x="0" y="0"/>
                </a:lnTo>
                <a:lnTo>
                  <a:pt x="8840724" y="0"/>
                </a:lnTo>
                <a:lnTo>
                  <a:pt x="8840724" y="10667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8397" y="5118576"/>
            <a:ext cx="2480310" cy="5334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200660">
              <a:lnSpc>
                <a:spcPts val="1900"/>
              </a:lnSpc>
              <a:spcBef>
                <a:spcPts val="330"/>
              </a:spcBef>
            </a:pPr>
            <a:r>
              <a:rPr sz="1750" spc="5" dirty="0">
                <a:solidFill>
                  <a:srgbClr val="000005"/>
                </a:solidFill>
                <a:latin typeface="Arial"/>
                <a:cs typeface="Arial"/>
              </a:rPr>
              <a:t>Mainstream </a:t>
            </a:r>
            <a:r>
              <a:rPr sz="1750" spc="165" dirty="0">
                <a:solidFill>
                  <a:srgbClr val="000005"/>
                </a:solidFill>
                <a:latin typeface="Arial"/>
                <a:cs typeface="Arial"/>
              </a:rPr>
              <a:t>– </a:t>
            </a:r>
            <a:r>
              <a:rPr sz="1750" spc="-35" dirty="0">
                <a:solidFill>
                  <a:srgbClr val="000005"/>
                </a:solidFill>
                <a:latin typeface="Arial"/>
                <a:cs typeface="Arial"/>
              </a:rPr>
              <a:t>Young  </a:t>
            </a:r>
            <a:r>
              <a:rPr sz="1750" spc="-5" dirty="0">
                <a:solidFill>
                  <a:srgbClr val="000005"/>
                </a:solidFill>
                <a:latin typeface="Arial"/>
                <a:cs typeface="Arial"/>
              </a:rPr>
              <a:t>Single/ </a:t>
            </a:r>
            <a:r>
              <a:rPr sz="1750" spc="-30" dirty="0">
                <a:solidFill>
                  <a:srgbClr val="000005"/>
                </a:solidFill>
                <a:latin typeface="Arial"/>
                <a:cs typeface="Arial"/>
              </a:rPr>
              <a:t>Couples</a:t>
            </a:r>
            <a:r>
              <a:rPr sz="1750" spc="-14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750" spc="-25" dirty="0">
                <a:solidFill>
                  <a:srgbClr val="000005"/>
                </a:solidFill>
                <a:latin typeface="Arial"/>
                <a:cs typeface="Arial"/>
              </a:rPr>
              <a:t>Segment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5219" y="5133862"/>
            <a:ext cx="74739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spc="-65" dirty="0">
                <a:solidFill>
                  <a:srgbClr val="000005"/>
                </a:solidFill>
                <a:latin typeface="Arial"/>
                <a:cs typeface="Arial"/>
              </a:rPr>
              <a:t>P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r</a:t>
            </a:r>
            <a:r>
              <a:rPr sz="1400" spc="-65" dirty="0">
                <a:solidFill>
                  <a:srgbClr val="000005"/>
                </a:solidFill>
                <a:latin typeface="Arial"/>
                <a:cs typeface="Arial"/>
              </a:rPr>
              <a:t>e</a:t>
            </a:r>
            <a:r>
              <a:rPr sz="1400" spc="70" dirty="0">
                <a:solidFill>
                  <a:srgbClr val="000005"/>
                </a:solidFill>
                <a:latin typeface="Arial"/>
                <a:cs typeface="Arial"/>
              </a:rPr>
              <a:t>f</a:t>
            </a:r>
            <a:r>
              <a:rPr sz="1400" spc="-55" dirty="0">
                <a:solidFill>
                  <a:srgbClr val="000005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rr</a:t>
            </a:r>
            <a:r>
              <a:rPr sz="1400" spc="-55" dirty="0">
                <a:solidFill>
                  <a:srgbClr val="000005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d  </a:t>
            </a:r>
            <a:r>
              <a:rPr sz="1400" spc="-25" dirty="0">
                <a:solidFill>
                  <a:srgbClr val="000005"/>
                </a:solidFill>
                <a:latin typeface="Arial"/>
                <a:cs typeface="Arial"/>
              </a:rPr>
              <a:t>Brand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9718" y="5133862"/>
            <a:ext cx="405637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Prefer</a:t>
            </a:r>
            <a:r>
              <a:rPr sz="1400" spc="-3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chips</a:t>
            </a:r>
            <a:r>
              <a:rPr sz="1400" spc="-6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000005"/>
                </a:solidFill>
                <a:latin typeface="Arial"/>
                <a:cs typeface="Arial"/>
              </a:rPr>
              <a:t>from</a:t>
            </a:r>
            <a:r>
              <a:rPr sz="1400" spc="-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brands</a:t>
            </a:r>
            <a:r>
              <a:rPr sz="1400" spc="-6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135" dirty="0">
                <a:solidFill>
                  <a:srgbClr val="000005"/>
                </a:solidFill>
                <a:latin typeface="Arial"/>
                <a:cs typeface="Arial"/>
              </a:rPr>
              <a:t>–</a:t>
            </a:r>
            <a:r>
              <a:rPr sz="1400" spc="-4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000005"/>
                </a:solidFill>
                <a:latin typeface="Arial"/>
                <a:cs typeface="Arial"/>
              </a:rPr>
              <a:t>Tyrells,</a:t>
            </a:r>
            <a:r>
              <a:rPr sz="1400" spc="-4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Twisties</a:t>
            </a:r>
            <a:r>
              <a:rPr sz="1400" spc="-3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000005"/>
                </a:solidFill>
                <a:latin typeface="Arial"/>
                <a:cs typeface="Arial"/>
              </a:rPr>
              <a:t>&amp;</a:t>
            </a:r>
            <a:r>
              <a:rPr sz="1400" spc="-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Kettle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0896" y="5615940"/>
            <a:ext cx="5499100" cy="10795"/>
          </a:xfrm>
          <a:custGeom>
            <a:avLst/>
            <a:gdLst/>
            <a:ahLst/>
            <a:cxnLst/>
            <a:rect l="l" t="t" r="r" b="b"/>
            <a:pathLst>
              <a:path w="5499100" h="10795">
                <a:moveTo>
                  <a:pt x="5498591" y="10667"/>
                </a:moveTo>
                <a:lnTo>
                  <a:pt x="0" y="10667"/>
                </a:lnTo>
                <a:lnTo>
                  <a:pt x="0" y="0"/>
                </a:lnTo>
                <a:lnTo>
                  <a:pt x="5498591" y="0"/>
                </a:lnTo>
                <a:lnTo>
                  <a:pt x="5498591" y="10667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65219" y="5650482"/>
            <a:ext cx="77597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Preferred  </a:t>
            </a:r>
            <a:r>
              <a:rPr sz="1400" spc="-25" dirty="0">
                <a:solidFill>
                  <a:srgbClr val="000005"/>
                </a:solidFill>
                <a:latin typeface="Arial"/>
                <a:cs typeface="Arial"/>
              </a:rPr>
              <a:t>Pack</a:t>
            </a:r>
            <a:r>
              <a:rPr sz="1400" spc="-15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000005"/>
                </a:solidFill>
                <a:latin typeface="Arial"/>
                <a:cs typeface="Arial"/>
              </a:rPr>
              <a:t>Size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5514" y="5650482"/>
            <a:ext cx="11887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5" dirty="0">
                <a:solidFill>
                  <a:srgbClr val="000005"/>
                </a:solidFill>
                <a:latin typeface="Arial"/>
                <a:cs typeface="Arial"/>
              </a:rPr>
              <a:t>270,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380 </a:t>
            </a:r>
            <a:r>
              <a:rPr sz="1400" spc="-70" dirty="0">
                <a:solidFill>
                  <a:srgbClr val="000005"/>
                </a:solidFill>
                <a:latin typeface="Arial"/>
                <a:cs typeface="Arial"/>
              </a:rPr>
              <a:t>&amp;</a:t>
            </a:r>
            <a:r>
              <a:rPr sz="1400" spc="-22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330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20896" y="6224016"/>
            <a:ext cx="5499100" cy="10795"/>
          </a:xfrm>
          <a:custGeom>
            <a:avLst/>
            <a:gdLst/>
            <a:ahLst/>
            <a:cxnLst/>
            <a:rect l="l" t="t" r="r" b="b"/>
            <a:pathLst>
              <a:path w="5499100" h="10795">
                <a:moveTo>
                  <a:pt x="5498591" y="10667"/>
                </a:moveTo>
                <a:lnTo>
                  <a:pt x="0" y="10667"/>
                </a:lnTo>
                <a:lnTo>
                  <a:pt x="0" y="0"/>
                </a:lnTo>
                <a:lnTo>
                  <a:pt x="5498591" y="0"/>
                </a:lnTo>
                <a:lnTo>
                  <a:pt x="5498591" y="10667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6772" y="952118"/>
            <a:ext cx="1047115" cy="1136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250" spc="-35" dirty="0">
                <a:solidFill>
                  <a:srgbClr val="000005"/>
                </a:solidFill>
                <a:latin typeface="Arial"/>
                <a:cs typeface="Arial"/>
              </a:rPr>
              <a:t>0</a:t>
            </a:r>
            <a:r>
              <a:rPr sz="7250" dirty="0">
                <a:solidFill>
                  <a:srgbClr val="000005"/>
                </a:solidFill>
                <a:latin typeface="Arial"/>
                <a:cs typeface="Arial"/>
              </a:rPr>
              <a:t>2</a:t>
            </a:r>
            <a:endParaRPr sz="7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1856" y="3486426"/>
            <a:ext cx="28943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30" dirty="0">
                <a:solidFill>
                  <a:srgbClr val="000005"/>
                </a:solidFill>
                <a:latin typeface="Trebuchet MS"/>
                <a:cs typeface="Trebuchet MS"/>
              </a:rPr>
              <a:t>Trial </a:t>
            </a:r>
            <a:r>
              <a:rPr sz="2100" spc="15" dirty="0">
                <a:solidFill>
                  <a:srgbClr val="000005"/>
                </a:solidFill>
                <a:latin typeface="Trebuchet MS"/>
                <a:cs typeface="Trebuchet MS"/>
              </a:rPr>
              <a:t>Store</a:t>
            </a:r>
            <a:r>
              <a:rPr sz="2100" spc="-200" dirty="0">
                <a:solidFill>
                  <a:srgbClr val="000005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000005"/>
                </a:solidFill>
                <a:latin typeface="Trebuchet MS"/>
                <a:cs typeface="Trebuchet MS"/>
              </a:rPr>
              <a:t>Performance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7202" y="3511296"/>
            <a:ext cx="6117827" cy="277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Store 77 </a:t>
            </a:r>
            <a:r>
              <a:rPr dirty="0"/>
              <a:t>- </a:t>
            </a:r>
            <a:r>
              <a:rPr spc="-5" dirty="0"/>
              <a:t>Success </a:t>
            </a:r>
            <a:r>
              <a:rPr dirty="0"/>
              <a:t>: 2 </a:t>
            </a:r>
            <a:r>
              <a:rPr spc="-5" dirty="0"/>
              <a:t>out of </a:t>
            </a:r>
            <a:r>
              <a:rPr dirty="0"/>
              <a:t>3</a:t>
            </a:r>
            <a:r>
              <a:rPr spc="130" dirty="0"/>
              <a:t> </a:t>
            </a:r>
            <a:r>
              <a:rPr spc="-5" dirty="0"/>
              <a:t>months</a:t>
            </a:r>
          </a:p>
        </p:txBody>
      </p:sp>
      <p:sp>
        <p:nvSpPr>
          <p:cNvPr id="3" name="object 3"/>
          <p:cNvSpPr/>
          <p:nvPr/>
        </p:nvSpPr>
        <p:spPr>
          <a:xfrm>
            <a:off x="819911" y="2476500"/>
            <a:ext cx="6380084" cy="2428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1107" y="1449324"/>
            <a:ext cx="3145790" cy="12700"/>
          </a:xfrm>
          <a:custGeom>
            <a:avLst/>
            <a:gdLst/>
            <a:ahLst/>
            <a:cxnLst/>
            <a:rect l="l" t="t" r="r" b="b"/>
            <a:pathLst>
              <a:path w="3145790" h="12700">
                <a:moveTo>
                  <a:pt x="3145536" y="12191"/>
                </a:moveTo>
                <a:lnTo>
                  <a:pt x="0" y="12191"/>
                </a:lnTo>
                <a:lnTo>
                  <a:pt x="0" y="0"/>
                </a:lnTo>
                <a:lnTo>
                  <a:pt x="3145536" y="0"/>
                </a:lnTo>
                <a:lnTo>
                  <a:pt x="3145536" y="12191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1862" y="1678550"/>
            <a:ext cx="527050" cy="1290955"/>
          </a:xfrm>
          <a:prstGeom prst="rect">
            <a:avLst/>
          </a:prstGeom>
        </p:spPr>
        <p:txBody>
          <a:bodyPr vert="vert270" wrap="square" lIns="0" tIns="26034" rIns="0" bIns="0" rtlCol="0">
            <a:spAutoFit/>
          </a:bodyPr>
          <a:lstStyle/>
          <a:p>
            <a:pPr marL="12700" marR="5080" indent="223520">
              <a:lnSpc>
                <a:spcPts val="1900"/>
              </a:lnSpc>
              <a:spcBef>
                <a:spcPts val="204"/>
              </a:spcBef>
            </a:pPr>
            <a:r>
              <a:rPr sz="1750" spc="-35" dirty="0">
                <a:solidFill>
                  <a:srgbClr val="000005"/>
                </a:solidFill>
                <a:latin typeface="Arial"/>
                <a:cs typeface="Arial"/>
              </a:rPr>
              <a:t>Pre-Trial  </a:t>
            </a:r>
            <a:r>
              <a:rPr sz="1750" spc="5" dirty="0">
                <a:solidFill>
                  <a:srgbClr val="000005"/>
                </a:solidFill>
                <a:latin typeface="Arial"/>
                <a:cs typeface="Arial"/>
              </a:rPr>
              <a:t>P</a:t>
            </a:r>
            <a:r>
              <a:rPr sz="1750" spc="-15" dirty="0">
                <a:solidFill>
                  <a:srgbClr val="000005"/>
                </a:solidFill>
                <a:latin typeface="Arial"/>
                <a:cs typeface="Arial"/>
              </a:rPr>
              <a:t>e</a:t>
            </a:r>
            <a:r>
              <a:rPr sz="1750" spc="5" dirty="0">
                <a:solidFill>
                  <a:srgbClr val="000005"/>
                </a:solidFill>
                <a:latin typeface="Arial"/>
                <a:cs typeface="Arial"/>
              </a:rPr>
              <a:t>r</a:t>
            </a:r>
            <a:r>
              <a:rPr sz="1750" spc="-20" dirty="0">
                <a:solidFill>
                  <a:srgbClr val="000005"/>
                </a:solidFill>
                <a:latin typeface="Arial"/>
                <a:cs typeface="Arial"/>
              </a:rPr>
              <a:t>f</a:t>
            </a:r>
            <a:r>
              <a:rPr sz="1750" spc="15" dirty="0">
                <a:solidFill>
                  <a:srgbClr val="000005"/>
                </a:solidFill>
                <a:latin typeface="Arial"/>
                <a:cs typeface="Arial"/>
              </a:rPr>
              <a:t>o</a:t>
            </a:r>
            <a:r>
              <a:rPr sz="1750" spc="-15" dirty="0">
                <a:solidFill>
                  <a:srgbClr val="000005"/>
                </a:solidFill>
                <a:latin typeface="Arial"/>
                <a:cs typeface="Arial"/>
              </a:rPr>
              <a:t>r</a:t>
            </a:r>
            <a:r>
              <a:rPr sz="1750" spc="5" dirty="0">
                <a:solidFill>
                  <a:srgbClr val="000005"/>
                </a:solidFill>
                <a:latin typeface="Arial"/>
                <a:cs typeface="Arial"/>
              </a:rPr>
              <a:t>m</a:t>
            </a:r>
            <a:r>
              <a:rPr sz="1750" spc="-10" dirty="0">
                <a:solidFill>
                  <a:srgbClr val="000005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0005"/>
                </a:solidFill>
                <a:latin typeface="Arial"/>
                <a:cs typeface="Arial"/>
              </a:rPr>
              <a:t>n</a:t>
            </a:r>
            <a:r>
              <a:rPr sz="1750" spc="-10" dirty="0">
                <a:solidFill>
                  <a:srgbClr val="000005"/>
                </a:solidFill>
                <a:latin typeface="Arial"/>
                <a:cs typeface="Arial"/>
              </a:rPr>
              <a:t>c</a:t>
            </a:r>
            <a:r>
              <a:rPr sz="1750" dirty="0">
                <a:solidFill>
                  <a:srgbClr val="000005"/>
                </a:solidFill>
                <a:latin typeface="Arial"/>
                <a:cs typeface="Arial"/>
              </a:rPr>
              <a:t>e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6881" y="1809997"/>
            <a:ext cx="2312670" cy="625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400"/>
              </a:lnSpc>
              <a:spcBef>
                <a:spcPts val="265"/>
              </a:spcBef>
            </a:pP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Store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233’s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performance</a:t>
            </a:r>
            <a:r>
              <a:rPr sz="1400" spc="-16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was  </a:t>
            </a:r>
            <a:r>
              <a:rPr sz="1400" spc="40" dirty="0">
                <a:solidFill>
                  <a:srgbClr val="000005"/>
                </a:solidFill>
                <a:latin typeface="Arial"/>
                <a:cs typeface="Arial"/>
              </a:rPr>
              <a:t>most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similar </a:t>
            </a:r>
            <a:r>
              <a:rPr sz="1400" spc="35" dirty="0">
                <a:solidFill>
                  <a:srgbClr val="000005"/>
                </a:solidFill>
                <a:latin typeface="Arial"/>
                <a:cs typeface="Arial"/>
              </a:rPr>
              <a:t>to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trial store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77 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before the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trial</a:t>
            </a:r>
            <a:r>
              <a:rPr sz="1400" spc="-1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000005"/>
                </a:solidFill>
                <a:latin typeface="Arial"/>
                <a:cs typeface="Arial"/>
              </a:rPr>
              <a:t>months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70519" y="3107436"/>
            <a:ext cx="2516505" cy="10795"/>
          </a:xfrm>
          <a:custGeom>
            <a:avLst/>
            <a:gdLst/>
            <a:ahLst/>
            <a:cxnLst/>
            <a:rect l="l" t="t" r="r" b="b"/>
            <a:pathLst>
              <a:path w="2516504" h="10794">
                <a:moveTo>
                  <a:pt x="2516124" y="10668"/>
                </a:moveTo>
                <a:lnTo>
                  <a:pt x="0" y="10668"/>
                </a:lnTo>
                <a:lnTo>
                  <a:pt x="0" y="0"/>
                </a:lnTo>
                <a:lnTo>
                  <a:pt x="2516124" y="0"/>
                </a:lnTo>
                <a:lnTo>
                  <a:pt x="2516124" y="10668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1107" y="3186684"/>
            <a:ext cx="3145790" cy="12700"/>
          </a:xfrm>
          <a:custGeom>
            <a:avLst/>
            <a:gdLst/>
            <a:ahLst/>
            <a:cxnLst/>
            <a:rect l="l" t="t" r="r" b="b"/>
            <a:pathLst>
              <a:path w="3145790" h="12700">
                <a:moveTo>
                  <a:pt x="3145536" y="12191"/>
                </a:moveTo>
                <a:lnTo>
                  <a:pt x="0" y="12191"/>
                </a:lnTo>
                <a:lnTo>
                  <a:pt x="0" y="0"/>
                </a:lnTo>
                <a:lnTo>
                  <a:pt x="3145536" y="0"/>
                </a:lnTo>
                <a:lnTo>
                  <a:pt x="3145536" y="12191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71862" y="3388661"/>
            <a:ext cx="286385" cy="1347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75"/>
              </a:lnSpc>
            </a:pPr>
            <a:r>
              <a:rPr sz="1750" spc="-20" dirty="0">
                <a:solidFill>
                  <a:srgbClr val="000005"/>
                </a:solidFill>
                <a:latin typeface="Arial"/>
                <a:cs typeface="Arial"/>
              </a:rPr>
              <a:t>Trial-Duration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70519" y="4035552"/>
            <a:ext cx="2516505" cy="10795"/>
          </a:xfrm>
          <a:custGeom>
            <a:avLst/>
            <a:gdLst/>
            <a:ahLst/>
            <a:cxnLst/>
            <a:rect l="l" t="t" r="r" b="b"/>
            <a:pathLst>
              <a:path w="2516504" h="10795">
                <a:moveTo>
                  <a:pt x="2516124" y="10668"/>
                </a:moveTo>
                <a:lnTo>
                  <a:pt x="0" y="10668"/>
                </a:lnTo>
                <a:lnTo>
                  <a:pt x="0" y="0"/>
                </a:lnTo>
                <a:lnTo>
                  <a:pt x="2516124" y="0"/>
                </a:lnTo>
                <a:lnTo>
                  <a:pt x="2516124" y="10668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56881" y="3242558"/>
            <a:ext cx="2360930" cy="14744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400"/>
              </a:lnSpc>
              <a:spcBef>
                <a:spcPts val="265"/>
              </a:spcBef>
            </a:pP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Store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77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has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registered</a:t>
            </a:r>
            <a:r>
              <a:rPr sz="1400" spc="-20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higher  sales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compared </a:t>
            </a:r>
            <a:r>
              <a:rPr sz="1400" spc="35" dirty="0">
                <a:solidFill>
                  <a:srgbClr val="000005"/>
                </a:solidFill>
                <a:latin typeface="Arial"/>
                <a:cs typeface="Arial"/>
              </a:rPr>
              <a:t>to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scaled 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control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store</a:t>
            </a:r>
            <a:r>
              <a:rPr sz="1400" spc="-12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233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12700" marR="108585" algn="just">
              <a:lnSpc>
                <a:spcPct val="90400"/>
              </a:lnSpc>
            </a:pPr>
            <a:r>
              <a:rPr sz="1400" spc="-25" dirty="0">
                <a:solidFill>
                  <a:srgbClr val="000005"/>
                </a:solidFill>
                <a:latin typeface="Arial"/>
                <a:cs typeface="Arial"/>
              </a:rPr>
              <a:t>No.</a:t>
            </a:r>
            <a:r>
              <a:rPr sz="1400" spc="-6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000005"/>
                </a:solidFill>
                <a:latin typeface="Arial"/>
                <a:cs typeface="Arial"/>
              </a:rPr>
              <a:t>of</a:t>
            </a:r>
            <a:r>
              <a:rPr sz="1400" spc="-8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customers</a:t>
            </a:r>
            <a:r>
              <a:rPr sz="1400" spc="-6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000005"/>
                </a:solidFill>
                <a:latin typeface="Arial"/>
                <a:cs typeface="Arial"/>
              </a:rPr>
              <a:t>at</a:t>
            </a:r>
            <a:r>
              <a:rPr sz="1400" spc="-75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store</a:t>
            </a:r>
            <a:r>
              <a:rPr sz="1400" spc="-6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77 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also </a:t>
            </a: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increased </a:t>
            </a: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compared  </a:t>
            </a:r>
            <a:r>
              <a:rPr sz="1400" spc="30" dirty="0">
                <a:solidFill>
                  <a:srgbClr val="000005"/>
                </a:solidFill>
                <a:latin typeface="Arial"/>
                <a:cs typeface="Arial"/>
              </a:rPr>
              <a:t>to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scaled </a:t>
            </a:r>
            <a:r>
              <a:rPr sz="1400" spc="10" dirty="0">
                <a:solidFill>
                  <a:srgbClr val="000005"/>
                </a:solidFill>
                <a:latin typeface="Arial"/>
                <a:cs typeface="Arial"/>
              </a:rPr>
              <a:t>control </a:t>
            </a:r>
            <a:r>
              <a:rPr sz="1400" spc="-20" dirty="0">
                <a:solidFill>
                  <a:srgbClr val="000005"/>
                </a:solidFill>
                <a:latin typeface="Arial"/>
                <a:cs typeface="Arial"/>
              </a:rPr>
              <a:t>Store</a:t>
            </a:r>
            <a:r>
              <a:rPr sz="1400" spc="-254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233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41107" y="4882896"/>
            <a:ext cx="3145790" cy="53340"/>
            <a:chOff x="7341107" y="4882896"/>
            <a:chExt cx="3145790" cy="53340"/>
          </a:xfrm>
        </p:grpSpPr>
        <p:sp>
          <p:nvSpPr>
            <p:cNvPr id="13" name="object 13"/>
            <p:cNvSpPr/>
            <p:nvPr/>
          </p:nvSpPr>
          <p:spPr>
            <a:xfrm>
              <a:off x="7970519" y="4882896"/>
              <a:ext cx="2516505" cy="12700"/>
            </a:xfrm>
            <a:custGeom>
              <a:avLst/>
              <a:gdLst/>
              <a:ahLst/>
              <a:cxnLst/>
              <a:rect l="l" t="t" r="r" b="b"/>
              <a:pathLst>
                <a:path w="2516504" h="12700">
                  <a:moveTo>
                    <a:pt x="2516124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2516124" y="0"/>
                  </a:lnTo>
                  <a:lnTo>
                    <a:pt x="2516124" y="12191"/>
                  </a:lnTo>
                  <a:close/>
                </a:path>
              </a:pathLst>
            </a:custGeom>
            <a:solidFill>
              <a:srgbClr val="E1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1107" y="4924044"/>
              <a:ext cx="3145790" cy="12700"/>
            </a:xfrm>
            <a:custGeom>
              <a:avLst/>
              <a:gdLst/>
              <a:ahLst/>
              <a:cxnLst/>
              <a:rect l="l" t="t" r="r" b="b"/>
              <a:pathLst>
                <a:path w="3145790" h="12700">
                  <a:moveTo>
                    <a:pt x="3145536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3145536" y="0"/>
                  </a:lnTo>
                  <a:lnTo>
                    <a:pt x="3145536" y="12191"/>
                  </a:lnTo>
                  <a:close/>
                </a:path>
              </a:pathLst>
            </a:custGeom>
            <a:solidFill>
              <a:srgbClr val="BCB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71862" y="5124148"/>
            <a:ext cx="286385" cy="13519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75"/>
              </a:lnSpc>
            </a:pPr>
            <a:r>
              <a:rPr sz="1750" spc="-15" dirty="0">
                <a:solidFill>
                  <a:srgbClr val="000005"/>
                </a:solidFill>
                <a:latin typeface="Arial"/>
                <a:cs typeface="Arial"/>
              </a:rPr>
              <a:t>Layout</a:t>
            </a:r>
            <a:r>
              <a:rPr sz="1750" spc="-10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750" spc="-30" dirty="0">
                <a:solidFill>
                  <a:srgbClr val="000005"/>
                </a:solidFill>
                <a:latin typeface="Arial"/>
                <a:cs typeface="Arial"/>
              </a:rPr>
              <a:t>Result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6881" y="5286225"/>
            <a:ext cx="2385695" cy="4330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1520"/>
              </a:lnSpc>
              <a:spcBef>
                <a:spcPts val="285"/>
              </a:spcBef>
            </a:pPr>
            <a:r>
              <a:rPr sz="1400" spc="-10" dirty="0">
                <a:solidFill>
                  <a:srgbClr val="000005"/>
                </a:solidFill>
                <a:latin typeface="Arial"/>
                <a:cs typeface="Arial"/>
              </a:rPr>
              <a:t>Trial </a:t>
            </a:r>
            <a:r>
              <a:rPr sz="1400" dirty="0">
                <a:solidFill>
                  <a:srgbClr val="000005"/>
                </a:solidFill>
                <a:latin typeface="Arial"/>
                <a:cs typeface="Arial"/>
              </a:rPr>
              <a:t>layout </a:t>
            </a:r>
            <a:r>
              <a:rPr sz="1400" spc="-15" dirty="0">
                <a:solidFill>
                  <a:srgbClr val="000005"/>
                </a:solidFill>
                <a:latin typeface="Arial"/>
                <a:cs typeface="Arial"/>
              </a:rPr>
              <a:t>has </a:t>
            </a:r>
            <a:r>
              <a:rPr sz="1400" spc="-35" dirty="0">
                <a:solidFill>
                  <a:srgbClr val="000005"/>
                </a:solidFill>
                <a:latin typeface="Arial"/>
                <a:cs typeface="Arial"/>
              </a:rPr>
              <a:t>been 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successful </a:t>
            </a:r>
            <a:r>
              <a:rPr sz="1400" spc="25" dirty="0">
                <a:solidFill>
                  <a:srgbClr val="000005"/>
                </a:solidFill>
                <a:latin typeface="Arial"/>
                <a:cs typeface="Arial"/>
              </a:rPr>
              <a:t>for </a:t>
            </a:r>
            <a:r>
              <a:rPr sz="1400" spc="5" dirty="0">
                <a:solidFill>
                  <a:srgbClr val="000005"/>
                </a:solidFill>
                <a:latin typeface="Arial"/>
                <a:cs typeface="Arial"/>
              </a:rPr>
              <a:t>Mar </a:t>
            </a:r>
            <a:r>
              <a:rPr sz="1400" spc="-70" dirty="0">
                <a:solidFill>
                  <a:srgbClr val="000005"/>
                </a:solidFill>
                <a:latin typeface="Arial"/>
                <a:cs typeface="Arial"/>
              </a:rPr>
              <a:t>&amp; </a:t>
            </a:r>
            <a:r>
              <a:rPr sz="1400" spc="-25" dirty="0">
                <a:solidFill>
                  <a:srgbClr val="000005"/>
                </a:solidFill>
                <a:latin typeface="Arial"/>
                <a:cs typeface="Arial"/>
              </a:rPr>
              <a:t>Apr</a:t>
            </a:r>
            <a:r>
              <a:rPr sz="1400" spc="-270" dirty="0">
                <a:solidFill>
                  <a:srgbClr val="00000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05"/>
                </a:solidFill>
                <a:latin typeface="Arial"/>
                <a:cs typeface="Arial"/>
              </a:rPr>
              <a:t>2019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70519" y="6582156"/>
            <a:ext cx="2516505" cy="10795"/>
          </a:xfrm>
          <a:custGeom>
            <a:avLst/>
            <a:gdLst/>
            <a:ahLst/>
            <a:cxnLst/>
            <a:rect l="l" t="t" r="r" b="b"/>
            <a:pathLst>
              <a:path w="2516504" h="10795">
                <a:moveTo>
                  <a:pt x="2516124" y="10668"/>
                </a:moveTo>
                <a:lnTo>
                  <a:pt x="0" y="10668"/>
                </a:lnTo>
                <a:lnTo>
                  <a:pt x="0" y="0"/>
                </a:lnTo>
                <a:lnTo>
                  <a:pt x="2516124" y="0"/>
                </a:lnTo>
                <a:lnTo>
                  <a:pt x="2516124" y="10668"/>
                </a:lnTo>
                <a:close/>
              </a:path>
            </a:pathLst>
          </a:custGeom>
          <a:solidFill>
            <a:srgbClr val="E1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pc="5" dirty="0"/>
              <a:t>Classification:</a:t>
            </a:r>
            <a:r>
              <a:rPr spc="-35" dirty="0"/>
              <a:t> </a:t>
            </a:r>
            <a:r>
              <a:rPr spc="5" dirty="0"/>
              <a:t>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1054</Words>
  <Application>Microsoft Office PowerPoint</Application>
  <PresentationFormat>Custom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Carlito</vt:lpstr>
      <vt:lpstr>RobotoRegular</vt:lpstr>
      <vt:lpstr>Trebuchet MS</vt:lpstr>
      <vt:lpstr>Office Theme</vt:lpstr>
      <vt:lpstr>PowerPoint Presentation</vt:lpstr>
      <vt:lpstr>Our 17 year history assures best practice in privacy,  security and the ethical use of data</vt:lpstr>
      <vt:lpstr>Analysis Summary</vt:lpstr>
      <vt:lpstr>PowerPoint Presentation</vt:lpstr>
      <vt:lpstr>Chips are Sold throughout the Year except on Christmas</vt:lpstr>
      <vt:lpstr>Chips are purchased No matter Consumer Affluence</vt:lpstr>
      <vt:lpstr>Chips Preferences</vt:lpstr>
      <vt:lpstr>PowerPoint Presentation</vt:lpstr>
      <vt:lpstr>Store 77 - Success : 2 out of 3 months</vt:lpstr>
      <vt:lpstr>Store 86 - Success : 1 out of 3 months</vt:lpstr>
      <vt:lpstr>Store 88 - Success : 2 out of 3 months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Chips_Retail_Analysis_Summary</dc:title>
  <dc:creator>Dell</dc:creator>
  <cp:lastModifiedBy>Bhupinder Kaur</cp:lastModifiedBy>
  <cp:revision>1</cp:revision>
  <dcterms:created xsi:type="dcterms:W3CDTF">2020-10-20T13:59:22Z</dcterms:created>
  <dcterms:modified xsi:type="dcterms:W3CDTF">2020-10-20T14:01:02Z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2020-08-30T00:00:00Z</vt:filetime>
  </property>
  <property fmtid="{D5CDD505-2E9C-101B-9397-08002B2CF9AE}" pid="3" name="LastSaved">
    <vt:filetime>2020-10-20T00:00:00Z</vt:filetime>
  </property>
</Properties>
</file>