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4630400" cy="8229600"/>
  <p:notesSz cx="8229600" cy="14630400"/>
  <p:embeddedFontLs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</p:embeddedFont>
    <p:embeddedFont>
      <p:font typeface="Roboto Medium" panose="020F0502020204030204" pitchFamily="2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8" d="100"/>
          <a:sy n="68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3788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41283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u="sng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IoT-Based Real-Time Underground Gas Pipeline Fault Detection and Alert System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612469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Objective</a:t>
            </a:r>
            <a:r>
              <a:rPr lang="en-US" sz="22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Develop an IoT-based real-time underground gas pipeline fault detection and alert system.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321129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Research-Based Justification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402978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Kumar &amp; Patel (2021):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IoT-based gas leakage detection enhances safety through real-time sensor monitoring.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47198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Zhao &amp; Wang (2020):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Wireless Sensor Networks (WSN) improve gas pipeline fault detection and data transmission efficiency.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91418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Singh &amp; Gupta (2019):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GSM and GPS-based fault alert systems enable quick responses and precise location tracking.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532239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Limitations</a:t>
            </a:r>
            <a:r>
              <a:rPr lang="en-US" sz="22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93790" y="624089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Periodic Manual Inspections – Delayed fault detection, increasing risks.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668309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Basic Sensor-Based Alarms – Lack of real-time monitoring &amp; response mechanism.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712529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Wired Networks – High cost and impracticality, especially for underground pipelines.</a:t>
            </a:r>
            <a:endParaRPr lang="en-US" sz="17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35CB94-42E3-FBB1-E9D7-4848D47382B9}"/>
              </a:ext>
            </a:extLst>
          </p:cNvPr>
          <p:cNvSpPr/>
          <p:nvPr/>
        </p:nvSpPr>
        <p:spPr>
          <a:xfrm>
            <a:off x="0" y="7728943"/>
            <a:ext cx="14630400" cy="50065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61367" y="427912"/>
            <a:ext cx="5247303" cy="485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2800" b="1" u="sng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Arduino Code – Sensor Integration &amp; Alert System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61367" y="1043702"/>
            <a:ext cx="6734770" cy="1757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200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Code Functionality</a:t>
            </a:r>
            <a:endParaRPr lang="en-US" sz="2000" b="1" dirty="0"/>
          </a:p>
        </p:txBody>
      </p:sp>
      <p:sp>
        <p:nvSpPr>
          <p:cNvPr id="4" name="Text 2"/>
          <p:cNvSpPr/>
          <p:nvPr/>
        </p:nvSpPr>
        <p:spPr>
          <a:xfrm>
            <a:off x="461367" y="1521857"/>
            <a:ext cx="6734770" cy="1757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100"/>
              </a:lnSpc>
              <a:buSzPct val="100000"/>
              <a:buChar char="•"/>
            </a:pPr>
            <a:r>
              <a:rPr lang="en-US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Reads values from gas, temperature, and flow sensors</a:t>
            </a: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473273" y="2361008"/>
            <a:ext cx="6734770" cy="1757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100"/>
              </a:lnSpc>
              <a:buSzPct val="100000"/>
              <a:buChar char="•"/>
            </a:pPr>
            <a:r>
              <a:rPr lang="en-US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Triggers buzzer if values exceed safety limits</a:t>
            </a: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473273" y="1928415"/>
            <a:ext cx="6734770" cy="1757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100"/>
              </a:lnSpc>
              <a:buSzPct val="100000"/>
              <a:buChar char="•"/>
            </a:pPr>
            <a:r>
              <a:rPr lang="en-US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Sends SMS alert with GPS location via GSM module</a:t>
            </a: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461367" y="2791538"/>
            <a:ext cx="6734770" cy="1757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100"/>
              </a:lnSpc>
              <a:buSzPct val="100000"/>
              <a:buChar char="•"/>
            </a:pPr>
            <a:r>
              <a:rPr lang="en-US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Monitors continuously for pipeline faults</a:t>
            </a:r>
            <a:endParaRPr lang="en-US" dirty="0"/>
          </a:p>
        </p:txBody>
      </p:sp>
      <p:sp>
        <p:nvSpPr>
          <p:cNvPr id="8" name="Shape 6"/>
          <p:cNvSpPr/>
          <p:nvPr/>
        </p:nvSpPr>
        <p:spPr>
          <a:xfrm>
            <a:off x="7429976" y="880348"/>
            <a:ext cx="6734770" cy="6875383"/>
          </a:xfrm>
          <a:prstGeom prst="roundRect">
            <a:avLst>
              <a:gd name="adj" fmla="val 548"/>
            </a:avLst>
          </a:prstGeom>
          <a:solidFill>
            <a:srgbClr val="0F163E"/>
          </a:solidFill>
          <a:ln/>
        </p:spPr>
      </p:sp>
      <p:sp>
        <p:nvSpPr>
          <p:cNvPr id="9" name="Shape 7"/>
          <p:cNvSpPr/>
          <p:nvPr/>
        </p:nvSpPr>
        <p:spPr>
          <a:xfrm>
            <a:off x="7425690" y="880348"/>
            <a:ext cx="6743343" cy="6875383"/>
          </a:xfrm>
          <a:prstGeom prst="roundRect">
            <a:avLst>
              <a:gd name="adj" fmla="val 196"/>
            </a:avLst>
          </a:prstGeom>
          <a:solidFill>
            <a:srgbClr val="0F163E"/>
          </a:solidFill>
          <a:ln/>
        </p:spPr>
      </p:sp>
      <p:sp>
        <p:nvSpPr>
          <p:cNvPr id="10" name="Text 8"/>
          <p:cNvSpPr/>
          <p:nvPr/>
        </p:nvSpPr>
        <p:spPr>
          <a:xfrm>
            <a:off x="7513558" y="946190"/>
            <a:ext cx="6567607" cy="6743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100"/>
              </a:lnSpc>
              <a:buNone/>
            </a:pPr>
            <a:r>
              <a:rPr lang="en-US" sz="650" dirty="0">
                <a:solidFill>
                  <a:srgbClr val="CFD0D8"/>
                </a:solidFill>
                <a:highlight>
                  <a:srgbClr val="0F16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#include 
#define DHTPIN A2
#define DHTTYPE DHT11
DHT dht(DHTPIN, DHTTYPE);
#include 
#include 
TinyGPS gps;
SoftwareSerial mySerial(11, 12);
int buzzer=10, gas=8, flow=9;
float flat, flon;
String msg;
void setup() {
  Serial.begin(9600);
  mySerial.begin(9600);
  dht.begin();
  pinMode(gas, INPUT);
  pinMode(flow, INPUT);
  pinMode(buzzer, OUTPUT);
}
void loop() {
  int flow_value = digitalRead(flow);
  int gas_value = digitalRead(gas);
  int temperature = dht.readTemperature();
  if (temperature &gt; 32) {
    msg = "High Temperature Detected!";
    SendMessage();
  }
  if (flow_value == 1) {
    msg = "Gas Pipeline Leakage Detected!";
    SendMessage();
  }
  if (gas_value == 0) {
    msg = "Harmful Gas Detected!";
    SendMessage();
  }
}
void SendMessage() {
  mySerial.println("AT+CMGS=\"+918260881544\"\r");
  delay(2500);
  mySerial.println(msg);
  delay(6000);
  mySerial.write(26);
}
</a:t>
            </a:r>
            <a:endParaRPr lang="en-US" sz="6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D96A87-DAFC-1FF1-318C-0128438DA4D6}"/>
              </a:ext>
            </a:extLst>
          </p:cNvPr>
          <p:cNvSpPr/>
          <p:nvPr/>
        </p:nvSpPr>
        <p:spPr>
          <a:xfrm>
            <a:off x="0" y="7728943"/>
            <a:ext cx="14630400" cy="50065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045" y="431125"/>
            <a:ext cx="5452705" cy="3180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800" b="1" u="sng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NodeMCU Code – WiFi &amp; IoT Data Transmission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548045" y="993338"/>
            <a:ext cx="6642973" cy="2035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200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Code Functionality</a:t>
            </a:r>
            <a:endParaRPr lang="en-US" sz="2000" b="1" dirty="0"/>
          </a:p>
        </p:txBody>
      </p:sp>
      <p:sp>
        <p:nvSpPr>
          <p:cNvPr id="4" name="Text 2"/>
          <p:cNvSpPr/>
          <p:nvPr/>
        </p:nvSpPr>
        <p:spPr>
          <a:xfrm>
            <a:off x="535424" y="1417000"/>
            <a:ext cx="6642973" cy="2035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250"/>
              </a:lnSpc>
              <a:buSzPct val="100000"/>
              <a:buChar char="•"/>
            </a:pPr>
            <a:r>
              <a:rPr lang="en-US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Connects to Wi-Fi network</a:t>
            </a: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548045" y="1820939"/>
            <a:ext cx="6642973" cy="2035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250"/>
              </a:lnSpc>
              <a:buSzPct val="100000"/>
              <a:buChar char="•"/>
            </a:pPr>
            <a:r>
              <a:rPr lang="en-US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Reads sensor data from Arduino</a:t>
            </a: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535423" y="2247856"/>
            <a:ext cx="6642973" cy="2035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250"/>
              </a:lnSpc>
              <a:buSzPct val="100000"/>
              <a:buChar char="•"/>
            </a:pPr>
            <a:r>
              <a:rPr lang="en-US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Uploads values (gas, flow, temperature) to ThingSpeak</a:t>
            </a: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535424" y="2700565"/>
            <a:ext cx="6642973" cy="2035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250"/>
              </a:lnSpc>
              <a:buSzPct val="100000"/>
              <a:buChar char="•"/>
            </a:pPr>
            <a:r>
              <a:rPr lang="en-US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Updates dashboard every 5 seconds</a:t>
            </a:r>
            <a:endParaRPr lang="en-US" dirty="0"/>
          </a:p>
        </p:txBody>
      </p:sp>
      <p:sp>
        <p:nvSpPr>
          <p:cNvPr id="8" name="Shape 6"/>
          <p:cNvSpPr/>
          <p:nvPr/>
        </p:nvSpPr>
        <p:spPr>
          <a:xfrm>
            <a:off x="7447002" y="1016198"/>
            <a:ext cx="6642973" cy="6667738"/>
          </a:xfrm>
          <a:prstGeom prst="roundRect">
            <a:avLst>
              <a:gd name="adj" fmla="val 644"/>
            </a:avLst>
          </a:prstGeom>
          <a:solidFill>
            <a:srgbClr val="0F163E"/>
          </a:solidFill>
          <a:ln/>
        </p:spPr>
      </p:sp>
      <p:sp>
        <p:nvSpPr>
          <p:cNvPr id="9" name="Shape 7"/>
          <p:cNvSpPr/>
          <p:nvPr/>
        </p:nvSpPr>
        <p:spPr>
          <a:xfrm>
            <a:off x="7442002" y="1016198"/>
            <a:ext cx="6652974" cy="6667738"/>
          </a:xfrm>
          <a:prstGeom prst="roundRect">
            <a:avLst>
              <a:gd name="adj" fmla="val 230"/>
            </a:avLst>
          </a:prstGeom>
          <a:solidFill>
            <a:srgbClr val="0F163E"/>
          </a:solidFill>
          <a:ln/>
        </p:spPr>
      </p:sp>
      <p:sp>
        <p:nvSpPr>
          <p:cNvPr id="10" name="Text 8"/>
          <p:cNvSpPr/>
          <p:nvPr/>
        </p:nvSpPr>
        <p:spPr>
          <a:xfrm>
            <a:off x="7543681" y="1092518"/>
            <a:ext cx="6449616" cy="6515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250"/>
              </a:lnSpc>
              <a:buNone/>
            </a:pPr>
            <a:r>
              <a:rPr lang="en-US" sz="800" dirty="0">
                <a:solidFill>
                  <a:srgbClr val="CFD0D8"/>
                </a:solidFill>
                <a:highlight>
                  <a:srgbClr val="0F16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#include 
String apiKey = "VZHG1VK1NBN87MAR";
const char* ssid = "PROJECT";
const char* pass = "123456789";
const char* server = "api.thingspeak.com";
WiFiClient client;
void setup() {
  Serial.begin(9600);
  WiFi.begin(ssid, pass);
  while (WiFi.status() != WL_CONNECTED) {
    delay(500);
  }
}
void loop() {
  if(Serial.available() &gt; 0){
    String data = Serial.readStringUntil('\n');
    int indexA = data.indexOf("a") + 1;
    int indexB = data.indexOf("b") + 1;
    int indexC = data.indexOf("c") + 1;
    int indexD = data.indexOf("d") + 1;
    String valueA = data.substring(indexA, indexB - 1);
    String valueB = data.substring(indexB, indexC - 1);
    String valueC = data.substring(indexC, indexD - 1);
    String valueD = data.substring(indexD);
    if (client.connect(server, 80)) {
      String postStr = apiKey + "&amp;field1=" + valueA + "&amp;field2=" + valueB + "&amp;field3=" + valueC + "&amp;field4=" + valueD;
      client.print("POST /update HTTP/1.1\n");
      client.print("Host: api.thingspeak.com\n");
      client.print("X-THINGSPEAKAPIKEY: " + apiKey + "\n");
      client.print("Content-Length: " + String(postStr.length()) + "\n\n");
      client.print(postStr);
      client.stop();
    }
  }
  delay(5000);
}
</a:t>
            </a:r>
            <a:endParaRPr lang="en-US" sz="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ECE78F-A289-315D-5EC7-C494AEC83293}"/>
              </a:ext>
            </a:extLst>
          </p:cNvPr>
          <p:cNvSpPr/>
          <p:nvPr/>
        </p:nvSpPr>
        <p:spPr>
          <a:xfrm>
            <a:off x="0" y="7728943"/>
            <a:ext cx="14630400" cy="50065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511791"/>
            <a:ext cx="6402824" cy="481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b="1" u="sng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NodeMCU Code Working Explanation</a:t>
            </a:r>
            <a:endParaRPr lang="en-US" sz="3000" dirty="0"/>
          </a:p>
        </p:txBody>
      </p:sp>
      <p:sp>
        <p:nvSpPr>
          <p:cNvPr id="3" name="Text 1"/>
          <p:cNvSpPr/>
          <p:nvPr/>
        </p:nvSpPr>
        <p:spPr>
          <a:xfrm>
            <a:off x="2675930" y="1847255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350"/>
              </a:lnSpc>
              <a:buNone/>
            </a:pPr>
            <a:r>
              <a:rPr lang="en-US" sz="18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Connects to Wi-Fi</a:t>
            </a:r>
            <a:endParaRPr lang="en-US" sz="1850" dirty="0"/>
          </a:p>
        </p:txBody>
      </p:sp>
      <p:sp>
        <p:nvSpPr>
          <p:cNvPr id="4" name="Text 2"/>
          <p:cNvSpPr/>
          <p:nvPr/>
        </p:nvSpPr>
        <p:spPr>
          <a:xfrm>
            <a:off x="793790" y="2264093"/>
            <a:ext cx="4292084" cy="9251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400"/>
              </a:lnSpc>
              <a:buNone/>
            </a:pPr>
            <a:r>
              <a:rPr lang="en-US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WiFi.begin(ssid, pass) function initializes the Wi-Fi connection and waits until the connection is established.</a:t>
            </a:r>
            <a:endParaRPr lang="en-US" sz="15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077" y="1620560"/>
            <a:ext cx="3880128" cy="3880128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965" y="2269212"/>
            <a:ext cx="288369" cy="36052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544407" y="1847255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Receives Sensor Data</a:t>
            </a:r>
            <a:endParaRPr lang="en-US" sz="1850" dirty="0"/>
          </a:p>
        </p:txBody>
      </p:sp>
      <p:sp>
        <p:nvSpPr>
          <p:cNvPr id="8" name="Text 4"/>
          <p:cNvSpPr/>
          <p:nvPr/>
        </p:nvSpPr>
        <p:spPr>
          <a:xfrm>
            <a:off x="9544407" y="2264093"/>
            <a:ext cx="4292203" cy="9251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Reads sensor values from the Serial input (sent from Arduino) and extracts gas level, temperature, humidity, and flow rate.</a:t>
            </a:r>
            <a:endParaRPr lang="en-US" sz="15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5077" y="1620560"/>
            <a:ext cx="3880128" cy="3880128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1987" y="2599373"/>
            <a:ext cx="288369" cy="36052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544407" y="3931920"/>
            <a:ext cx="2832259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Sends Data to ThingSpeak</a:t>
            </a:r>
            <a:endParaRPr lang="en-US" sz="1850" dirty="0"/>
          </a:p>
        </p:txBody>
      </p:sp>
      <p:sp>
        <p:nvSpPr>
          <p:cNvPr id="12" name="Text 6"/>
          <p:cNvSpPr/>
          <p:nvPr/>
        </p:nvSpPr>
        <p:spPr>
          <a:xfrm>
            <a:off x="9544407" y="4348758"/>
            <a:ext cx="4292203" cy="9251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Forms an HTTP POST request with sensor values and sends it to api.thingspeak.com for real-time visualization.</a:t>
            </a:r>
            <a:endParaRPr lang="en-US" sz="15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5077" y="1620560"/>
            <a:ext cx="3880128" cy="3880128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51827" y="4491395"/>
            <a:ext cx="288369" cy="360521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2675930" y="4086106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350"/>
              </a:lnSpc>
              <a:buNone/>
            </a:pPr>
            <a:r>
              <a:rPr lang="en-US" sz="18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Visualizes Output</a:t>
            </a:r>
            <a:endParaRPr lang="en-US" sz="1850" dirty="0"/>
          </a:p>
        </p:txBody>
      </p:sp>
      <p:sp>
        <p:nvSpPr>
          <p:cNvPr id="16" name="Text 8"/>
          <p:cNvSpPr/>
          <p:nvPr/>
        </p:nvSpPr>
        <p:spPr>
          <a:xfrm>
            <a:off x="793790" y="4502944"/>
            <a:ext cx="4292084" cy="616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400"/>
              </a:lnSpc>
              <a:buNone/>
            </a:pPr>
            <a:r>
              <a:rPr lang="en-US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Sensor values appear as real-time charts on the ThingSpeak control room dashboard.</a:t>
            </a:r>
            <a:endParaRPr lang="en-US" sz="1500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5077" y="1620560"/>
            <a:ext cx="3880128" cy="3880128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59805" y="4161234"/>
            <a:ext cx="288369" cy="360521"/>
          </a:xfrm>
          <a:prstGeom prst="rect">
            <a:avLst/>
          </a:prstGeom>
        </p:spPr>
      </p:pic>
      <p:sp>
        <p:nvSpPr>
          <p:cNvPr id="19" name="Text 9"/>
          <p:cNvSpPr/>
          <p:nvPr/>
        </p:nvSpPr>
        <p:spPr>
          <a:xfrm>
            <a:off x="793790" y="5717500"/>
            <a:ext cx="13042821" cy="7710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system continuously transmits real-time sensor data to the ThingSpeak cloud dashboard, enabling remote monitoring and analysis. This ensures timely detection of faults and enhances operational safety.</a:t>
            </a:r>
            <a:endParaRPr lang="en-US" sz="1850" dirty="0"/>
          </a:p>
        </p:txBody>
      </p:sp>
      <p:sp>
        <p:nvSpPr>
          <p:cNvPr id="20" name="Text 10"/>
          <p:cNvSpPr/>
          <p:nvPr/>
        </p:nvSpPr>
        <p:spPr>
          <a:xfrm>
            <a:off x="793790" y="6705362"/>
            <a:ext cx="13042821" cy="7710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 maintain efficiency, the NodeMCU code introduces a five-second interval between updates. This optimizes data transmission, preventing overload while ensuring seamless and continuous monitoring of the pipeline's status.</a:t>
            </a:r>
            <a:endParaRPr lang="en-US" sz="185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126598-6C8B-B2A9-5209-55869BF47C99}"/>
              </a:ext>
            </a:extLst>
          </p:cNvPr>
          <p:cNvSpPr/>
          <p:nvPr/>
        </p:nvSpPr>
        <p:spPr>
          <a:xfrm>
            <a:off x="0" y="7728943"/>
            <a:ext cx="14630400" cy="50065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47713"/>
            <a:ext cx="9209365" cy="602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00"/>
              </a:lnSpc>
              <a:buNone/>
            </a:pPr>
            <a:r>
              <a:rPr lang="en-US" sz="3750" b="1" u="sng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Arduino Code Working &amp; System Workflow</a:t>
            </a:r>
            <a:endParaRPr lang="en-US" sz="37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759" y="1735693"/>
            <a:ext cx="1291233" cy="1110734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704" y="2259211"/>
            <a:ext cx="271105" cy="33885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892754" y="1928455"/>
            <a:ext cx="2581275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Overall System Success</a:t>
            </a:r>
            <a:endParaRPr lang="en-US" sz="1850" dirty="0"/>
          </a:p>
        </p:txBody>
      </p:sp>
      <p:sp>
        <p:nvSpPr>
          <p:cNvPr id="6" name="Text 2"/>
          <p:cNvSpPr/>
          <p:nvPr/>
        </p:nvSpPr>
        <p:spPr>
          <a:xfrm>
            <a:off x="4892754" y="2345293"/>
            <a:ext cx="5036106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Real-time fault detection, alerts, and centralized monitoring</a:t>
            </a:r>
            <a:endParaRPr lang="en-US" sz="1500" dirty="0"/>
          </a:p>
        </p:txBody>
      </p:sp>
      <p:sp>
        <p:nvSpPr>
          <p:cNvPr id="7" name="Shape 3"/>
          <p:cNvSpPr/>
          <p:nvPr/>
        </p:nvSpPr>
        <p:spPr>
          <a:xfrm>
            <a:off x="4748093" y="2860953"/>
            <a:ext cx="9040416" cy="11430"/>
          </a:xfrm>
          <a:prstGeom prst="roundRect">
            <a:avLst>
              <a:gd name="adj" fmla="val 708465"/>
            </a:avLst>
          </a:prstGeom>
          <a:solidFill>
            <a:srgbClr val="313E80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3203" y="2894528"/>
            <a:ext cx="2582466" cy="1110734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8823" y="3280410"/>
            <a:ext cx="271105" cy="338852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538430" y="3087291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Data Transmission</a:t>
            </a:r>
            <a:endParaRPr lang="en-US" sz="1850" dirty="0"/>
          </a:p>
        </p:txBody>
      </p:sp>
      <p:sp>
        <p:nvSpPr>
          <p:cNvPr id="11" name="Text 5"/>
          <p:cNvSpPr/>
          <p:nvPr/>
        </p:nvSpPr>
        <p:spPr>
          <a:xfrm>
            <a:off x="5538430" y="3504128"/>
            <a:ext cx="4847273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Sensor data sent to NodeMCU → ThingSpeak dashboard</a:t>
            </a:r>
            <a:endParaRPr lang="en-US" sz="1500" dirty="0"/>
          </a:p>
        </p:txBody>
      </p:sp>
      <p:sp>
        <p:nvSpPr>
          <p:cNvPr id="12" name="Shape 6"/>
          <p:cNvSpPr/>
          <p:nvPr/>
        </p:nvSpPr>
        <p:spPr>
          <a:xfrm>
            <a:off x="5393769" y="4019788"/>
            <a:ext cx="8394740" cy="11430"/>
          </a:xfrm>
          <a:prstGeom prst="roundRect">
            <a:avLst>
              <a:gd name="adj" fmla="val 708465"/>
            </a:avLst>
          </a:prstGeom>
          <a:solidFill>
            <a:srgbClr val="313E80"/>
          </a:solidFill>
          <a:ln/>
        </p:spPr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7527" y="4053364"/>
            <a:ext cx="3873698" cy="1110734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8704" y="4439245"/>
            <a:ext cx="271105" cy="338852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6183987" y="4246126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SMS Alert</a:t>
            </a:r>
            <a:endParaRPr lang="en-US" sz="1850" dirty="0"/>
          </a:p>
        </p:txBody>
      </p:sp>
      <p:sp>
        <p:nvSpPr>
          <p:cNvPr id="16" name="Text 8"/>
          <p:cNvSpPr/>
          <p:nvPr/>
        </p:nvSpPr>
        <p:spPr>
          <a:xfrm>
            <a:off x="6183987" y="4662964"/>
            <a:ext cx="3921800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Sends alert with fault type &amp; Google Maps link</a:t>
            </a:r>
            <a:endParaRPr lang="en-US" sz="1500" dirty="0"/>
          </a:p>
        </p:txBody>
      </p:sp>
      <p:sp>
        <p:nvSpPr>
          <p:cNvPr id="17" name="Shape 9"/>
          <p:cNvSpPr/>
          <p:nvPr/>
        </p:nvSpPr>
        <p:spPr>
          <a:xfrm>
            <a:off x="6039326" y="5178623"/>
            <a:ext cx="7749183" cy="11430"/>
          </a:xfrm>
          <a:prstGeom prst="roundRect">
            <a:avLst>
              <a:gd name="adj" fmla="val 708465"/>
            </a:avLst>
          </a:prstGeom>
          <a:solidFill>
            <a:srgbClr val="313E80"/>
          </a:solidFill>
          <a:ln/>
        </p:spPr>
      </p:sp>
      <p:pic>
        <p:nvPicPr>
          <p:cNvPr id="1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1970" y="5212199"/>
            <a:ext cx="5164931" cy="1110734"/>
          </a:xfrm>
          <a:prstGeom prst="rect">
            <a:avLst/>
          </a:prstGeom>
        </p:spPr>
      </p:pic>
      <p:pic>
        <p:nvPicPr>
          <p:cNvPr id="1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18823" y="5598081"/>
            <a:ext cx="271105" cy="338852"/>
          </a:xfrm>
          <a:prstGeom prst="rect">
            <a:avLst/>
          </a:prstGeom>
        </p:spPr>
      </p:pic>
      <p:sp>
        <p:nvSpPr>
          <p:cNvPr id="20" name="Text 10"/>
          <p:cNvSpPr/>
          <p:nvPr/>
        </p:nvSpPr>
        <p:spPr>
          <a:xfrm>
            <a:off x="6829663" y="5404961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Fault Detection</a:t>
            </a:r>
            <a:endParaRPr lang="en-US" sz="1850" dirty="0"/>
          </a:p>
        </p:txBody>
      </p:sp>
      <p:sp>
        <p:nvSpPr>
          <p:cNvPr id="21" name="Text 11"/>
          <p:cNvSpPr/>
          <p:nvPr/>
        </p:nvSpPr>
        <p:spPr>
          <a:xfrm>
            <a:off x="6829663" y="5821799"/>
            <a:ext cx="4718090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Checks temperature, gas presence, and flow anomalies</a:t>
            </a:r>
            <a:endParaRPr lang="en-US" sz="1500" dirty="0"/>
          </a:p>
        </p:txBody>
      </p:sp>
      <p:sp>
        <p:nvSpPr>
          <p:cNvPr id="22" name="Shape 12"/>
          <p:cNvSpPr/>
          <p:nvPr/>
        </p:nvSpPr>
        <p:spPr>
          <a:xfrm>
            <a:off x="6685002" y="6337459"/>
            <a:ext cx="7103507" cy="11430"/>
          </a:xfrm>
          <a:prstGeom prst="roundRect">
            <a:avLst>
              <a:gd name="adj" fmla="val 708465"/>
            </a:avLst>
          </a:prstGeom>
          <a:solidFill>
            <a:srgbClr val="313E80"/>
          </a:solidFill>
          <a:ln/>
        </p:spPr>
      </p:sp>
      <p:pic>
        <p:nvPicPr>
          <p:cNvPr id="23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6294" y="6371034"/>
            <a:ext cx="6456164" cy="1110734"/>
          </a:xfrm>
          <a:prstGeom prst="rect">
            <a:avLst/>
          </a:prstGeom>
        </p:spPr>
      </p:pic>
      <p:pic>
        <p:nvPicPr>
          <p:cNvPr id="24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18823" y="6756916"/>
            <a:ext cx="271105" cy="338852"/>
          </a:xfrm>
          <a:prstGeom prst="rect">
            <a:avLst/>
          </a:prstGeom>
        </p:spPr>
      </p:pic>
      <p:sp>
        <p:nvSpPr>
          <p:cNvPr id="25" name="Text 13"/>
          <p:cNvSpPr/>
          <p:nvPr/>
        </p:nvSpPr>
        <p:spPr>
          <a:xfrm>
            <a:off x="7475220" y="6563797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Sensor Reading</a:t>
            </a:r>
            <a:endParaRPr lang="en-US" sz="1850" dirty="0"/>
          </a:p>
        </p:txBody>
      </p:sp>
      <p:sp>
        <p:nvSpPr>
          <p:cNvPr id="26" name="Text 14"/>
          <p:cNvSpPr/>
          <p:nvPr/>
        </p:nvSpPr>
        <p:spPr>
          <a:xfrm>
            <a:off x="7475220" y="6980634"/>
            <a:ext cx="3596640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Continuously monitors pipeline conditions</a:t>
            </a:r>
            <a:endParaRPr lang="en-US" sz="15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7C3E97-FA07-B76E-B680-F10B05BC4ACB}"/>
              </a:ext>
            </a:extLst>
          </p:cNvPr>
          <p:cNvSpPr/>
          <p:nvPr/>
        </p:nvSpPr>
        <p:spPr>
          <a:xfrm>
            <a:off x="0" y="7728943"/>
            <a:ext cx="14630400" cy="50065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13341"/>
            <a:ext cx="5048131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u="sng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System Functionality &amp; Workflow</a:t>
            </a:r>
            <a:endParaRPr lang="en-US" sz="2650" dirty="0"/>
          </a:p>
        </p:txBody>
      </p:sp>
      <p:sp>
        <p:nvSpPr>
          <p:cNvPr id="3" name="Text 1"/>
          <p:cNvSpPr/>
          <p:nvPr/>
        </p:nvSpPr>
        <p:spPr>
          <a:xfrm>
            <a:off x="793790" y="1892260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system monitors </a:t>
            </a: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gas levels, temperature, humidity, and flow rate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using sensors. If values exceed safety thresholds, it triggers an </a:t>
            </a: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alarm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and sends an </a:t>
            </a: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SMS alert with fault details and GPS location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via the GSM module.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2873216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Key Functions: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358187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Fault Detection: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Sensors identify abnormal values.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02407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Immediate Alert: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Buzzer sounds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for on-site warning.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46627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Remote Notification: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SMS sent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with fault type &amp; </a:t>
            </a: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Google Maps link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for location tracking.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490847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Cloud Monitoring: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Data uploaded to </a:t>
            </a: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ThingSpeak dashboard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for real-time visualization.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526524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Workflow: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93790" y="623518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Fault detected → Buzzer sounds → SMS alert sent → Data uploaded to cloud.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685323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ensures </a:t>
            </a: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real-time detection, instant alerts, and centralized monitoring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for enhanced pipeline safety.</a:t>
            </a:r>
            <a:endParaRPr lang="en-US" sz="17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42559E-F9FA-ADB3-16A3-CDDB78C8C56F}"/>
              </a:ext>
            </a:extLst>
          </p:cNvPr>
          <p:cNvSpPr/>
          <p:nvPr/>
        </p:nvSpPr>
        <p:spPr>
          <a:xfrm>
            <a:off x="0" y="7728943"/>
            <a:ext cx="14630400" cy="50065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53929"/>
            <a:ext cx="5500449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b="1" u="sng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Conclusion &amp; Future Scope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793790" y="1974533"/>
            <a:ext cx="13042821" cy="9070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proposed IoT-based gas pipeline monitoring system enhances safety, efficiency, and real-time decision-making. By integrating advanced sensors, GSM, GPS, and cloud-based analytics, it ensures: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13670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Real-time fault detection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to identify potential hazards instantly.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57890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Automated alerts with GPS tracking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for precise fault localization and quicker response.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02109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Cloud-based visualization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on the ThingSpeak dashboard, enabling remote monitoring and data-driven decision-making.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46329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Improved pipeline safety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by reducing risks associated with undetected gas leaks or faults.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08134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784413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Next Steps</a:t>
            </a:r>
            <a:endParaRPr lang="en-US" sz="2650" dirty="0"/>
          </a:p>
        </p:txBody>
      </p:sp>
      <p:sp>
        <p:nvSpPr>
          <p:cNvPr id="10" name="Text 8"/>
          <p:cNvSpPr/>
          <p:nvPr/>
        </p:nvSpPr>
        <p:spPr>
          <a:xfrm>
            <a:off x="793790" y="6549866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next phase involves final hardware integration and deployment to validate system performance under practical conditions, ensuring reliability and scalability for broader implementation.</a:t>
            </a:r>
            <a:endParaRPr lang="en-US" sz="17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F547E2-BFB0-E6BF-4A4E-26086E2885D8}"/>
              </a:ext>
            </a:extLst>
          </p:cNvPr>
          <p:cNvSpPr/>
          <p:nvPr/>
        </p:nvSpPr>
        <p:spPr>
          <a:xfrm>
            <a:off x="0" y="7728943"/>
            <a:ext cx="14630400" cy="50065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3152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90" y="1661041"/>
            <a:ext cx="6946702" cy="4907399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108990" y="1193959"/>
            <a:ext cx="4615696" cy="3686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u="sng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System Overview and Components</a:t>
            </a:r>
            <a:endParaRPr lang="en-US" sz="230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8990" y="1728430"/>
            <a:ext cx="737116" cy="884515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9067205" y="1875830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Sensors</a:t>
            </a:r>
            <a:endParaRPr lang="en-US" sz="1450" dirty="0"/>
          </a:p>
        </p:txBody>
      </p:sp>
      <p:sp>
        <p:nvSpPr>
          <p:cNvPr id="7" name="Text 2"/>
          <p:cNvSpPr/>
          <p:nvPr/>
        </p:nvSpPr>
        <p:spPr>
          <a:xfrm>
            <a:off x="9067205" y="2194560"/>
            <a:ext cx="476940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Detect gas leaks, flow rate changes, and temperature variations.</a:t>
            </a:r>
            <a:endParaRPr lang="en-US" sz="115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8990" y="2612946"/>
            <a:ext cx="737116" cy="884515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9067205" y="2760345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Microcontroller</a:t>
            </a:r>
            <a:endParaRPr lang="en-US" sz="1450" dirty="0"/>
          </a:p>
        </p:txBody>
      </p:sp>
      <p:sp>
        <p:nvSpPr>
          <p:cNvPr id="10" name="Text 4"/>
          <p:cNvSpPr/>
          <p:nvPr/>
        </p:nvSpPr>
        <p:spPr>
          <a:xfrm>
            <a:off x="9067205" y="3079075"/>
            <a:ext cx="476940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Arduino processes data from sensors.</a:t>
            </a:r>
            <a:endParaRPr lang="en-US" sz="115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8990" y="3497461"/>
            <a:ext cx="737116" cy="884515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9067205" y="3644860"/>
            <a:ext cx="1973580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GSM Module (SIM800L)</a:t>
            </a:r>
            <a:endParaRPr lang="en-US" sz="1450" dirty="0"/>
          </a:p>
        </p:txBody>
      </p:sp>
      <p:sp>
        <p:nvSpPr>
          <p:cNvPr id="13" name="Text 6"/>
          <p:cNvSpPr/>
          <p:nvPr/>
        </p:nvSpPr>
        <p:spPr>
          <a:xfrm>
            <a:off x="9067205" y="3963591"/>
            <a:ext cx="476940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Sends SMS alerts when threshold values exceed.</a:t>
            </a:r>
            <a:endParaRPr lang="en-US" sz="1150" dirty="0"/>
          </a:p>
        </p:txBody>
      </p:sp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8990" y="4381976"/>
            <a:ext cx="737116" cy="884515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9067205" y="4529376"/>
            <a:ext cx="1881664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GPS Module (NEO-6M)</a:t>
            </a:r>
            <a:endParaRPr lang="en-US" sz="1450" dirty="0"/>
          </a:p>
        </p:txBody>
      </p:sp>
      <p:sp>
        <p:nvSpPr>
          <p:cNvPr id="16" name="Text 8"/>
          <p:cNvSpPr/>
          <p:nvPr/>
        </p:nvSpPr>
        <p:spPr>
          <a:xfrm>
            <a:off x="9067205" y="4848106"/>
            <a:ext cx="476940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Captures and sends the fault location.</a:t>
            </a:r>
            <a:endParaRPr lang="en-US" sz="1150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08990" y="5266492"/>
            <a:ext cx="737116" cy="884515"/>
          </a:xfrm>
          <a:prstGeom prst="rect">
            <a:avLst/>
          </a:prstGeom>
        </p:spPr>
      </p:pic>
      <p:sp>
        <p:nvSpPr>
          <p:cNvPr id="18" name="Text 9"/>
          <p:cNvSpPr/>
          <p:nvPr/>
        </p:nvSpPr>
        <p:spPr>
          <a:xfrm>
            <a:off x="9067205" y="5413891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IoT Dashboard</a:t>
            </a:r>
            <a:endParaRPr lang="en-US" sz="1450" dirty="0"/>
          </a:p>
        </p:txBody>
      </p:sp>
      <p:sp>
        <p:nvSpPr>
          <p:cNvPr id="19" name="Text 10"/>
          <p:cNvSpPr/>
          <p:nvPr/>
        </p:nvSpPr>
        <p:spPr>
          <a:xfrm>
            <a:off x="9067205" y="5732621"/>
            <a:ext cx="476940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ThingSpeak logs and displays real-time sensor data.</a:t>
            </a:r>
            <a:endParaRPr lang="en-US" sz="1150" dirty="0"/>
          </a:p>
        </p:txBody>
      </p:sp>
      <p:pic>
        <p:nvPicPr>
          <p:cNvPr id="20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08990" y="6151007"/>
            <a:ext cx="737116" cy="884515"/>
          </a:xfrm>
          <a:prstGeom prst="rect">
            <a:avLst/>
          </a:prstGeom>
        </p:spPr>
      </p:pic>
      <p:sp>
        <p:nvSpPr>
          <p:cNvPr id="21" name="Text 11"/>
          <p:cNvSpPr/>
          <p:nvPr/>
        </p:nvSpPr>
        <p:spPr>
          <a:xfrm>
            <a:off x="9067205" y="6298406"/>
            <a:ext cx="2515314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Automatic Shutoff Mechanism</a:t>
            </a:r>
            <a:endParaRPr lang="en-US" sz="1450" dirty="0"/>
          </a:p>
        </p:txBody>
      </p:sp>
      <p:sp>
        <p:nvSpPr>
          <p:cNvPr id="22" name="Text 12"/>
          <p:cNvSpPr/>
          <p:nvPr/>
        </p:nvSpPr>
        <p:spPr>
          <a:xfrm>
            <a:off x="9067205" y="6617137"/>
            <a:ext cx="476940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relay triggers a solenoid valve to stop gas flow.</a:t>
            </a:r>
            <a:endParaRPr lang="en-US" sz="115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A40C2F-C6AB-094C-0335-1F1AE974B359}"/>
              </a:ext>
            </a:extLst>
          </p:cNvPr>
          <p:cNvSpPr/>
          <p:nvPr/>
        </p:nvSpPr>
        <p:spPr>
          <a:xfrm>
            <a:off x="0" y="7728943"/>
            <a:ext cx="14630400" cy="50065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B59FBF-F09F-99F3-8A17-3347F82EA0E3}"/>
              </a:ext>
            </a:extLst>
          </p:cNvPr>
          <p:cNvSpPr/>
          <p:nvPr/>
        </p:nvSpPr>
        <p:spPr>
          <a:xfrm>
            <a:off x="0" y="-6489"/>
            <a:ext cx="14630400" cy="50065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62608"/>
            <a:ext cx="7641550" cy="531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50"/>
              </a:lnSpc>
              <a:buNone/>
            </a:pPr>
            <a:r>
              <a:rPr lang="en-US" sz="3300" u="sng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Hardware: Block Diagram &amp; Architecture</a:t>
            </a:r>
            <a:endParaRPr lang="en-US" sz="33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840706"/>
            <a:ext cx="4729877" cy="377952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5811560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LCD Display</a:t>
            </a:r>
            <a:endParaRPr lang="en-US" sz="2000" dirty="0"/>
          </a:p>
        </p:txBody>
      </p:sp>
      <p:sp>
        <p:nvSpPr>
          <p:cNvPr id="5" name="Text 2"/>
          <p:cNvSpPr/>
          <p:nvPr/>
        </p:nvSpPr>
        <p:spPr>
          <a:xfrm>
            <a:off x="793790" y="6300430"/>
            <a:ext cx="6313884" cy="8165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</a:t>
            </a:r>
            <a:r>
              <a:rPr lang="en-US" sz="130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LCD display</a:t>
            </a:r>
            <a:r>
              <a:rPr lang="en-US" sz="13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provides real-time updates on sensor readings, including gas levels, temperature, humidity, and flow rate. It also displays fault alerts, ensuring on-site operators receive immediate visual notifications for quick action.</a:t>
            </a:r>
            <a:endParaRPr lang="en-US" sz="13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0346" y="1840706"/>
            <a:ext cx="4729877" cy="360426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530346" y="5636300"/>
            <a:ext cx="3591520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NodeMCU ESP32 in the System</a:t>
            </a:r>
            <a:endParaRPr lang="en-US" sz="2000" dirty="0"/>
          </a:p>
        </p:txBody>
      </p:sp>
      <p:sp>
        <p:nvSpPr>
          <p:cNvPr id="8" name="Text 4"/>
          <p:cNvSpPr/>
          <p:nvPr/>
        </p:nvSpPr>
        <p:spPr>
          <a:xfrm>
            <a:off x="7530346" y="6125170"/>
            <a:ext cx="631388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NodeMCU ESP32 acts as the central controller, reading sensor data and transmitting it to the </a:t>
            </a:r>
            <a:r>
              <a:rPr lang="en-US" sz="130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ThingSpeak cloud</a:t>
            </a:r>
            <a:r>
              <a:rPr lang="en-US" sz="13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for real-time monitoring. It triggers a </a:t>
            </a:r>
            <a:r>
              <a:rPr lang="en-US" sz="130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buzzer alarm</a:t>
            </a:r>
            <a:r>
              <a:rPr lang="en-US" sz="13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sends </a:t>
            </a:r>
            <a:r>
              <a:rPr lang="en-US" sz="130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SMS alerts with GPS location</a:t>
            </a:r>
            <a:r>
              <a:rPr lang="en-US" sz="13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and enables seamless remote monitoring via </a:t>
            </a:r>
            <a:r>
              <a:rPr lang="en-US" sz="130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Wi-Fi and GSM</a:t>
            </a:r>
            <a:r>
              <a:rPr lang="en-US" sz="13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ensuring efficient and automated pipeline safety.</a:t>
            </a:r>
            <a:endParaRPr lang="en-US" sz="13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B4A408-2247-73F5-0F5A-B62D300F7B1D}"/>
              </a:ext>
            </a:extLst>
          </p:cNvPr>
          <p:cNvSpPr/>
          <p:nvPr/>
        </p:nvSpPr>
        <p:spPr>
          <a:xfrm>
            <a:off x="0" y="7728943"/>
            <a:ext cx="14630400" cy="50065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76989"/>
            <a:ext cx="8662273" cy="602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00"/>
              </a:lnSpc>
              <a:buNone/>
            </a:pPr>
            <a:r>
              <a:rPr lang="en-US" sz="3750" u="sng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Hardware: Block Diagram &amp; Architecture</a:t>
            </a:r>
            <a:endParaRPr lang="en-US" sz="37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785461"/>
            <a:ext cx="3428524" cy="281582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4818102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Arduino Uno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793790" y="5312093"/>
            <a:ext cx="4033599" cy="18502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</a:t>
            </a:r>
            <a:r>
              <a:rPr lang="en-US" sz="150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Arduino Uno</a:t>
            </a:r>
            <a:r>
              <a:rPr lang="en-US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processes sensor data and communicates with the </a:t>
            </a:r>
            <a:r>
              <a:rPr lang="en-US" sz="150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NodeMCU ESP32</a:t>
            </a:r>
            <a:r>
              <a:rPr lang="en-US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for real-time monitoring. It manages the </a:t>
            </a:r>
            <a:r>
              <a:rPr lang="en-US" sz="150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LCD display, buzzer alerts, and GSM module</a:t>
            </a:r>
            <a:r>
              <a:rPr lang="en-US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ensuring efficient fault detection and quick notifications for pipeline safety.</a:t>
            </a:r>
            <a:endParaRPr lang="en-US" sz="15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5306" y="1785461"/>
            <a:ext cx="3407331" cy="243994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305306" y="4442222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MQ-6 Gas Sensor</a:t>
            </a:r>
            <a:endParaRPr lang="en-US" sz="1850" dirty="0"/>
          </a:p>
        </p:txBody>
      </p:sp>
      <p:sp>
        <p:nvSpPr>
          <p:cNvPr id="8" name="Text 4"/>
          <p:cNvSpPr/>
          <p:nvPr/>
        </p:nvSpPr>
        <p:spPr>
          <a:xfrm>
            <a:off x="5305306" y="4936212"/>
            <a:ext cx="4033599" cy="15418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</a:t>
            </a:r>
            <a:r>
              <a:rPr lang="en-US" sz="150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MQ-6 gas sensor</a:t>
            </a:r>
            <a:r>
              <a:rPr lang="en-US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detects </a:t>
            </a:r>
            <a:r>
              <a:rPr lang="en-US" sz="150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LPG, butane, and propane leaks</a:t>
            </a:r>
            <a:r>
              <a:rPr lang="en-US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sending data to </a:t>
            </a:r>
            <a:r>
              <a:rPr lang="en-US" sz="150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NodeMCU ESP32</a:t>
            </a:r>
            <a:r>
              <a:rPr lang="en-US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If gas levels exceed safe limits, it triggers </a:t>
            </a:r>
            <a:r>
              <a:rPr lang="en-US" sz="150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buzzer alerts, LCD warnings, and SMS notifications</a:t>
            </a:r>
            <a:r>
              <a:rPr lang="en-US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for quick response.</a:t>
            </a:r>
            <a:endParaRPr lang="en-US" sz="15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6822" y="1785461"/>
            <a:ext cx="3407331" cy="162556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816822" y="3627834"/>
            <a:ext cx="2413159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SIM800L GSM Module</a:t>
            </a:r>
            <a:endParaRPr lang="en-US" sz="1850" dirty="0"/>
          </a:p>
        </p:txBody>
      </p:sp>
      <p:sp>
        <p:nvSpPr>
          <p:cNvPr id="11" name="Text 6"/>
          <p:cNvSpPr/>
          <p:nvPr/>
        </p:nvSpPr>
        <p:spPr>
          <a:xfrm>
            <a:off x="9816822" y="4121825"/>
            <a:ext cx="4033599" cy="24669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</a:t>
            </a:r>
            <a:r>
              <a:rPr lang="en-US" sz="150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SIM800L GSM module</a:t>
            </a:r>
            <a:r>
              <a:rPr lang="en-US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enables </a:t>
            </a:r>
            <a:r>
              <a:rPr lang="en-US" sz="150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wireless communication</a:t>
            </a:r>
            <a:r>
              <a:rPr lang="en-US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by sending </a:t>
            </a:r>
            <a:r>
              <a:rPr lang="en-US" sz="150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SMS alerts</a:t>
            </a:r>
            <a:r>
              <a:rPr lang="en-US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to operators when a fault is detected. Integrated with </a:t>
            </a:r>
            <a:r>
              <a:rPr lang="en-US" sz="150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NodeMCU ESP32</a:t>
            </a:r>
            <a:r>
              <a:rPr lang="en-US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it transmits fault details, including </a:t>
            </a:r>
            <a:r>
              <a:rPr lang="en-US" sz="150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gas leaks, temperature anomalies, or flow rate issues</a:t>
            </a:r>
            <a:r>
              <a:rPr lang="en-US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along with a </a:t>
            </a:r>
            <a:r>
              <a:rPr lang="en-US" sz="150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Google Maps link for precise location tracking</a:t>
            </a:r>
            <a:r>
              <a:rPr lang="en-US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using GPS data.</a:t>
            </a:r>
            <a:endParaRPr lang="en-US" sz="1500" dirty="0"/>
          </a:p>
        </p:txBody>
      </p:sp>
      <p:sp>
        <p:nvSpPr>
          <p:cNvPr id="12" name="Text 7"/>
          <p:cNvSpPr/>
          <p:nvPr/>
        </p:nvSpPr>
        <p:spPr>
          <a:xfrm>
            <a:off x="9816822" y="6762274"/>
            <a:ext cx="4033599" cy="616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ensures </a:t>
            </a:r>
            <a:r>
              <a:rPr lang="en-US" sz="150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immediate notifications</a:t>
            </a:r>
            <a:r>
              <a:rPr lang="en-US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allowing quick response and enhancing pipeline safety.</a:t>
            </a:r>
            <a:endParaRPr lang="en-US" sz="15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C8236B-819F-8F03-AA6D-32C00246ED5F}"/>
              </a:ext>
            </a:extLst>
          </p:cNvPr>
          <p:cNvSpPr/>
          <p:nvPr/>
        </p:nvSpPr>
        <p:spPr>
          <a:xfrm>
            <a:off x="0" y="7728943"/>
            <a:ext cx="14630400" cy="50065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778794"/>
            <a:ext cx="6244709" cy="467189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99521" y="118062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u="sng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Circuit Diagram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599521" y="2116217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circuit integrates </a:t>
            </a: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NodeMCU ESP32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various </a:t>
            </a: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sensors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(gas, temperature, humidity, and flow rate), an </a:t>
            </a: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LCD display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a </a:t>
            </a: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GSM module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a </a:t>
            </a: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GPS module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and a </a:t>
            </a: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buzzer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for real-time gas pipeline monitoring.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599521" y="377190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Key Connections: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599521" y="433887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Sensors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→ ESP32 for continuous data collection.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99521" y="478107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LCD Display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→ Shows real-time sensor values and alerts.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599521" y="5223272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GSM &amp; GPS Modules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→ Sends SMS alerts with fault location.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7599521" y="602837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Buzzer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→ Activates during fault detection.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7599521" y="647057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ESP32 → ThingSpeak Cloud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for remote monitoring and visualization.</a:t>
            </a:r>
            <a:endParaRPr lang="en-US" sz="17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8585A2-6248-A6E7-CAAA-55B2D9E1EF13}"/>
              </a:ext>
            </a:extLst>
          </p:cNvPr>
          <p:cNvSpPr/>
          <p:nvPr/>
        </p:nvSpPr>
        <p:spPr>
          <a:xfrm>
            <a:off x="0" y="7728943"/>
            <a:ext cx="14630400" cy="50065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00457"/>
            <a:ext cx="5247561" cy="6379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u="sng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Hardware Components</a:t>
            </a:r>
            <a:endParaRPr lang="en-US" sz="4000" dirty="0"/>
          </a:p>
        </p:txBody>
      </p:sp>
      <p:sp>
        <p:nvSpPr>
          <p:cNvPr id="3" name="Shape 1"/>
          <p:cNvSpPr/>
          <p:nvPr/>
        </p:nvSpPr>
        <p:spPr>
          <a:xfrm>
            <a:off x="793790" y="2076212"/>
            <a:ext cx="459224" cy="459224"/>
          </a:xfrm>
          <a:prstGeom prst="roundRect">
            <a:avLst>
              <a:gd name="adj" fmla="val 18671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287" y="2114431"/>
            <a:ext cx="306110" cy="382667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457087" y="2076212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Arduino UNO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1457087" y="2517458"/>
            <a:ext cx="3548301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Central microcontroller for sensor integration.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5209461" y="2076212"/>
            <a:ext cx="459224" cy="459224"/>
          </a:xfrm>
          <a:prstGeom prst="roundRect">
            <a:avLst>
              <a:gd name="adj" fmla="val 18671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958" y="2114431"/>
            <a:ext cx="306110" cy="38266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872758" y="2076212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MQ-6 Gas Sensor</a:t>
            </a:r>
            <a:endParaRPr lang="en-US" sz="2000" dirty="0"/>
          </a:p>
        </p:txBody>
      </p:sp>
      <p:sp>
        <p:nvSpPr>
          <p:cNvPr id="10" name="Text 6"/>
          <p:cNvSpPr/>
          <p:nvPr/>
        </p:nvSpPr>
        <p:spPr>
          <a:xfrm>
            <a:off x="5872758" y="2517458"/>
            <a:ext cx="3548301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Detects gas leaks (butane, methane, propane).</a:t>
            </a:r>
            <a:endParaRPr lang="en-US" sz="1600" dirty="0"/>
          </a:p>
        </p:txBody>
      </p:sp>
      <p:sp>
        <p:nvSpPr>
          <p:cNvPr id="11" name="Shape 7"/>
          <p:cNvSpPr/>
          <p:nvPr/>
        </p:nvSpPr>
        <p:spPr>
          <a:xfrm>
            <a:off x="9625132" y="2076212"/>
            <a:ext cx="459224" cy="459224"/>
          </a:xfrm>
          <a:prstGeom prst="roundRect">
            <a:avLst>
              <a:gd name="adj" fmla="val 18671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1629" y="2114431"/>
            <a:ext cx="306110" cy="382667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0288429" y="2076212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DHT11 Sensor</a:t>
            </a:r>
            <a:endParaRPr lang="en-US" sz="2000" dirty="0"/>
          </a:p>
        </p:txBody>
      </p:sp>
      <p:sp>
        <p:nvSpPr>
          <p:cNvPr id="14" name="Text 9"/>
          <p:cNvSpPr/>
          <p:nvPr/>
        </p:nvSpPr>
        <p:spPr>
          <a:xfrm>
            <a:off x="10288429" y="2517458"/>
            <a:ext cx="3548301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Measures temperature &amp; humidity variations.</a:t>
            </a:r>
            <a:endParaRPr lang="en-US" sz="1600" dirty="0"/>
          </a:p>
        </p:txBody>
      </p:sp>
      <p:sp>
        <p:nvSpPr>
          <p:cNvPr id="15" name="Shape 10"/>
          <p:cNvSpPr/>
          <p:nvPr/>
        </p:nvSpPr>
        <p:spPr>
          <a:xfrm>
            <a:off x="793790" y="3604498"/>
            <a:ext cx="459224" cy="459224"/>
          </a:xfrm>
          <a:prstGeom prst="roundRect">
            <a:avLst>
              <a:gd name="adj" fmla="val 18671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87" y="3642717"/>
            <a:ext cx="306110" cy="382667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1457087" y="3604498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Flow Sensor</a:t>
            </a:r>
            <a:endParaRPr lang="en-US" sz="2000" dirty="0"/>
          </a:p>
        </p:txBody>
      </p:sp>
      <p:sp>
        <p:nvSpPr>
          <p:cNvPr id="18" name="Text 12"/>
          <p:cNvSpPr/>
          <p:nvPr/>
        </p:nvSpPr>
        <p:spPr>
          <a:xfrm>
            <a:off x="1457087" y="4045744"/>
            <a:ext cx="3548301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Detects flow rate anomalies in the pipeline.</a:t>
            </a:r>
            <a:endParaRPr lang="en-US" sz="1600" dirty="0"/>
          </a:p>
        </p:txBody>
      </p:sp>
      <p:sp>
        <p:nvSpPr>
          <p:cNvPr id="19" name="Shape 13"/>
          <p:cNvSpPr/>
          <p:nvPr/>
        </p:nvSpPr>
        <p:spPr>
          <a:xfrm>
            <a:off x="5209461" y="3604498"/>
            <a:ext cx="459224" cy="459224"/>
          </a:xfrm>
          <a:prstGeom prst="roundRect">
            <a:avLst>
              <a:gd name="adj" fmla="val 18671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pic>
        <p:nvPicPr>
          <p:cNvPr id="2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5958" y="3642717"/>
            <a:ext cx="306110" cy="382667"/>
          </a:xfrm>
          <a:prstGeom prst="rect">
            <a:avLst/>
          </a:prstGeom>
        </p:spPr>
      </p:pic>
      <p:sp>
        <p:nvSpPr>
          <p:cNvPr id="21" name="Text 14"/>
          <p:cNvSpPr/>
          <p:nvPr/>
        </p:nvSpPr>
        <p:spPr>
          <a:xfrm>
            <a:off x="5872758" y="3604498"/>
            <a:ext cx="2555081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SIM800L GSM Module</a:t>
            </a:r>
            <a:endParaRPr lang="en-US" sz="2000" dirty="0"/>
          </a:p>
        </p:txBody>
      </p:sp>
      <p:sp>
        <p:nvSpPr>
          <p:cNvPr id="22" name="Text 15"/>
          <p:cNvSpPr/>
          <p:nvPr/>
        </p:nvSpPr>
        <p:spPr>
          <a:xfrm>
            <a:off x="5872758" y="4045744"/>
            <a:ext cx="3548301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Sends SMS alerts in case of faults.</a:t>
            </a:r>
            <a:endParaRPr lang="en-US" sz="1600" dirty="0"/>
          </a:p>
        </p:txBody>
      </p:sp>
      <p:sp>
        <p:nvSpPr>
          <p:cNvPr id="23" name="Shape 16"/>
          <p:cNvSpPr/>
          <p:nvPr/>
        </p:nvSpPr>
        <p:spPr>
          <a:xfrm>
            <a:off x="9625132" y="3604498"/>
            <a:ext cx="459224" cy="459224"/>
          </a:xfrm>
          <a:prstGeom prst="roundRect">
            <a:avLst>
              <a:gd name="adj" fmla="val 18671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pic>
        <p:nvPicPr>
          <p:cNvPr id="2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01629" y="3642717"/>
            <a:ext cx="306110" cy="382667"/>
          </a:xfrm>
          <a:prstGeom prst="rect">
            <a:avLst/>
          </a:prstGeom>
        </p:spPr>
      </p:pic>
      <p:sp>
        <p:nvSpPr>
          <p:cNvPr id="25" name="Text 17"/>
          <p:cNvSpPr/>
          <p:nvPr/>
        </p:nvSpPr>
        <p:spPr>
          <a:xfrm>
            <a:off x="10288429" y="3604498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NEO-6M GPS Module</a:t>
            </a:r>
            <a:endParaRPr lang="en-US" sz="2000" dirty="0"/>
          </a:p>
        </p:txBody>
      </p:sp>
      <p:sp>
        <p:nvSpPr>
          <p:cNvPr id="26" name="Text 18"/>
          <p:cNvSpPr/>
          <p:nvPr/>
        </p:nvSpPr>
        <p:spPr>
          <a:xfrm>
            <a:off x="10288429" y="4045744"/>
            <a:ext cx="3548301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Provides accurate location tracking of the fault.</a:t>
            </a:r>
            <a:endParaRPr lang="en-US" sz="1600" dirty="0"/>
          </a:p>
        </p:txBody>
      </p:sp>
      <p:sp>
        <p:nvSpPr>
          <p:cNvPr id="27" name="Shape 19"/>
          <p:cNvSpPr/>
          <p:nvPr/>
        </p:nvSpPr>
        <p:spPr>
          <a:xfrm>
            <a:off x="793790" y="5132784"/>
            <a:ext cx="459224" cy="459224"/>
          </a:xfrm>
          <a:prstGeom prst="roundRect">
            <a:avLst>
              <a:gd name="adj" fmla="val 18671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pic>
        <p:nvPicPr>
          <p:cNvPr id="2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287" y="5171003"/>
            <a:ext cx="306110" cy="382667"/>
          </a:xfrm>
          <a:prstGeom prst="rect">
            <a:avLst/>
          </a:prstGeom>
        </p:spPr>
      </p:pic>
      <p:sp>
        <p:nvSpPr>
          <p:cNvPr id="29" name="Text 20"/>
          <p:cNvSpPr/>
          <p:nvPr/>
        </p:nvSpPr>
        <p:spPr>
          <a:xfrm>
            <a:off x="1457087" y="5132784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NodeMCU ESP8266</a:t>
            </a:r>
            <a:endParaRPr lang="en-US" sz="2000" dirty="0"/>
          </a:p>
        </p:txBody>
      </p:sp>
      <p:sp>
        <p:nvSpPr>
          <p:cNvPr id="30" name="Text 21"/>
          <p:cNvSpPr/>
          <p:nvPr/>
        </p:nvSpPr>
        <p:spPr>
          <a:xfrm>
            <a:off x="1457087" y="5574030"/>
            <a:ext cx="3548301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Connects the system to ThingSpeak for IoT monitoring.</a:t>
            </a:r>
            <a:endParaRPr lang="en-US" sz="1600" dirty="0"/>
          </a:p>
        </p:txBody>
      </p:sp>
      <p:sp>
        <p:nvSpPr>
          <p:cNvPr id="31" name="Shape 22"/>
          <p:cNvSpPr/>
          <p:nvPr/>
        </p:nvSpPr>
        <p:spPr>
          <a:xfrm>
            <a:off x="5209461" y="5132784"/>
            <a:ext cx="459224" cy="459224"/>
          </a:xfrm>
          <a:prstGeom prst="roundRect">
            <a:avLst>
              <a:gd name="adj" fmla="val 18671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pic>
        <p:nvPicPr>
          <p:cNvPr id="32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85958" y="5171003"/>
            <a:ext cx="306110" cy="382667"/>
          </a:xfrm>
          <a:prstGeom prst="rect">
            <a:avLst/>
          </a:prstGeom>
        </p:spPr>
      </p:pic>
      <p:sp>
        <p:nvSpPr>
          <p:cNvPr id="33" name="Text 23"/>
          <p:cNvSpPr/>
          <p:nvPr/>
        </p:nvSpPr>
        <p:spPr>
          <a:xfrm>
            <a:off x="5872758" y="5132784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LCD Display</a:t>
            </a:r>
            <a:endParaRPr lang="en-US" sz="2000" dirty="0"/>
          </a:p>
        </p:txBody>
      </p:sp>
      <p:sp>
        <p:nvSpPr>
          <p:cNvPr id="34" name="Text 24"/>
          <p:cNvSpPr/>
          <p:nvPr/>
        </p:nvSpPr>
        <p:spPr>
          <a:xfrm>
            <a:off x="5872758" y="5574030"/>
            <a:ext cx="3548301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Shows real-time data for on-site monitoring.</a:t>
            </a:r>
            <a:endParaRPr lang="en-US" sz="1600" dirty="0"/>
          </a:p>
        </p:txBody>
      </p:sp>
      <p:sp>
        <p:nvSpPr>
          <p:cNvPr id="35" name="Shape 25"/>
          <p:cNvSpPr/>
          <p:nvPr/>
        </p:nvSpPr>
        <p:spPr>
          <a:xfrm>
            <a:off x="9625132" y="5132784"/>
            <a:ext cx="459224" cy="459224"/>
          </a:xfrm>
          <a:prstGeom prst="roundRect">
            <a:avLst>
              <a:gd name="adj" fmla="val 18671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pic>
        <p:nvPicPr>
          <p:cNvPr id="36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01629" y="5171003"/>
            <a:ext cx="306110" cy="382667"/>
          </a:xfrm>
          <a:prstGeom prst="rect">
            <a:avLst/>
          </a:prstGeom>
        </p:spPr>
      </p:pic>
      <p:sp>
        <p:nvSpPr>
          <p:cNvPr id="37" name="Text 26"/>
          <p:cNvSpPr/>
          <p:nvPr/>
        </p:nvSpPr>
        <p:spPr>
          <a:xfrm>
            <a:off x="10288429" y="5132784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Buzzer</a:t>
            </a:r>
            <a:endParaRPr lang="en-US" sz="2000" dirty="0"/>
          </a:p>
        </p:txBody>
      </p:sp>
      <p:sp>
        <p:nvSpPr>
          <p:cNvPr id="38" name="Text 27"/>
          <p:cNvSpPr/>
          <p:nvPr/>
        </p:nvSpPr>
        <p:spPr>
          <a:xfrm>
            <a:off x="10288429" y="5574030"/>
            <a:ext cx="3548301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Alerts nearby personnel during gas leaks.</a:t>
            </a:r>
            <a:endParaRPr lang="en-US" sz="1600" dirty="0"/>
          </a:p>
        </p:txBody>
      </p:sp>
      <p:sp>
        <p:nvSpPr>
          <p:cNvPr id="39" name="Shape 28"/>
          <p:cNvSpPr/>
          <p:nvPr/>
        </p:nvSpPr>
        <p:spPr>
          <a:xfrm>
            <a:off x="793790" y="6661071"/>
            <a:ext cx="459224" cy="459224"/>
          </a:xfrm>
          <a:prstGeom prst="roundRect">
            <a:avLst>
              <a:gd name="adj" fmla="val 18671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pic>
        <p:nvPicPr>
          <p:cNvPr id="40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0287" y="6699290"/>
            <a:ext cx="306110" cy="382667"/>
          </a:xfrm>
          <a:prstGeom prst="rect">
            <a:avLst/>
          </a:prstGeom>
        </p:spPr>
      </p:pic>
      <p:sp>
        <p:nvSpPr>
          <p:cNvPr id="41" name="Text 29"/>
          <p:cNvSpPr/>
          <p:nvPr/>
        </p:nvSpPr>
        <p:spPr>
          <a:xfrm>
            <a:off x="1457087" y="6661071"/>
            <a:ext cx="2595324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Relay &amp; Solenoid Valve</a:t>
            </a:r>
            <a:endParaRPr lang="en-US" sz="2000" dirty="0"/>
          </a:p>
        </p:txBody>
      </p:sp>
      <p:sp>
        <p:nvSpPr>
          <p:cNvPr id="42" name="Text 30"/>
          <p:cNvSpPr/>
          <p:nvPr/>
        </p:nvSpPr>
        <p:spPr>
          <a:xfrm>
            <a:off x="1457087" y="7102316"/>
            <a:ext cx="5756077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Automatically shuts off gas supply when a fault is detected.</a:t>
            </a:r>
            <a:endParaRPr lang="en-US" sz="1600" dirty="0"/>
          </a:p>
        </p:txBody>
      </p:sp>
      <p:sp>
        <p:nvSpPr>
          <p:cNvPr id="43" name="Shape 31"/>
          <p:cNvSpPr/>
          <p:nvPr/>
        </p:nvSpPr>
        <p:spPr>
          <a:xfrm>
            <a:off x="7417237" y="6661071"/>
            <a:ext cx="459224" cy="459224"/>
          </a:xfrm>
          <a:prstGeom prst="roundRect">
            <a:avLst>
              <a:gd name="adj" fmla="val 18671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pic>
        <p:nvPicPr>
          <p:cNvPr id="44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93734" y="6699290"/>
            <a:ext cx="306110" cy="382667"/>
          </a:xfrm>
          <a:prstGeom prst="rect">
            <a:avLst/>
          </a:prstGeom>
        </p:spPr>
      </p:pic>
      <p:sp>
        <p:nvSpPr>
          <p:cNvPr id="45" name="Text 32"/>
          <p:cNvSpPr/>
          <p:nvPr/>
        </p:nvSpPr>
        <p:spPr>
          <a:xfrm>
            <a:off x="8080534" y="6661071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Power Supply</a:t>
            </a:r>
            <a:endParaRPr lang="en-US" sz="2000" dirty="0"/>
          </a:p>
        </p:txBody>
      </p:sp>
      <p:sp>
        <p:nvSpPr>
          <p:cNvPr id="46" name="Text 33"/>
          <p:cNvSpPr/>
          <p:nvPr/>
        </p:nvSpPr>
        <p:spPr>
          <a:xfrm>
            <a:off x="8080534" y="7102316"/>
            <a:ext cx="5756077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12V Adapter / Solar Panel + Battery provides continuous power.</a:t>
            </a:r>
            <a:endParaRPr lang="en-US" sz="16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54FA394-B216-7312-E8C8-D7B2448066FD}"/>
              </a:ext>
            </a:extLst>
          </p:cNvPr>
          <p:cNvSpPr/>
          <p:nvPr/>
        </p:nvSpPr>
        <p:spPr>
          <a:xfrm>
            <a:off x="0" y="7728943"/>
            <a:ext cx="14630400" cy="50065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63836"/>
            <a:ext cx="7527488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b="1" u="sng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Impact &amp; Proposed System Overview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793790" y="195762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Impact of the System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265211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Real-time monitoring ensures continuous tracking of gas pipeline status.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09431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Automated fault alerts enable instant notifications to prevent hazards.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353651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Early detection significantly reduces the risk of accidents.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397871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Faster response time enhances safety and operational efficiency.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4681776"/>
            <a:ext cx="349341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Proposed System Overview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93790" y="537626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Real-time detection using sensors and microcontrollers for fault identification.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581846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GSM and GPS-based alert system for quick fault notifications and location tracking.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626066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Cloud-based IoT dashboard for centralized remote monitoring in the control room.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3790" y="670286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Automated shutoff mechanism to prevent gas leaks and enhance safety.</a:t>
            </a:r>
            <a:endParaRPr lang="en-US" sz="17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F49395-D0F3-65A3-4EBD-94185C52B684}"/>
              </a:ext>
            </a:extLst>
          </p:cNvPr>
          <p:cNvSpPr/>
          <p:nvPr/>
        </p:nvSpPr>
        <p:spPr>
          <a:xfrm>
            <a:off x="0" y="7728943"/>
            <a:ext cx="14630400" cy="50065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34346"/>
            <a:ext cx="110384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u="sng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Software Components &amp; Data Transmission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7101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Software Components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291245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Arduino IDE – Used for programming and sensor interfacing.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459248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Embedded C programming – Controls sensor data processing &amp; GSM alerts.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627251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ThingSpeak IoT Dashboard – Visualizes gas, temperature, and flow rate data.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332928" y="2710101"/>
            <a:ext cx="365176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Real-time Data Transmission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332928" y="3291245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Sensors (MQ-6, Flow, DHT11) measure real-time parameters.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332928" y="4096345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Arduino UNO processes sensor readings.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332928" y="4901446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NodeMCU ESP8266 transmits data to the ThingSpeak cloud via Wi-Fi.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872067" y="2710101"/>
            <a:ext cx="397811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ThingSpeak Dashboard (Control Room Monitoring)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9872067" y="3645575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Plots gas level, temperature, and flow rate graphs.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9872067" y="4450675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Displays real-time alerts when thresholds are exceeded.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9872067" y="5255776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Enables historical trend analysis for predictive maintenance.</a:t>
            </a:r>
            <a:endParaRPr lang="en-US" sz="17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BBA7E6-22F8-8396-3111-7FCBEF2A4BFA}"/>
              </a:ext>
            </a:extLst>
          </p:cNvPr>
          <p:cNvSpPr/>
          <p:nvPr/>
        </p:nvSpPr>
        <p:spPr>
          <a:xfrm>
            <a:off x="0" y="7728943"/>
            <a:ext cx="14630400" cy="50065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758071"/>
            <a:ext cx="743307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u="sng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GPS &amp; GSM Alert Mechanism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1807012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790373" y="1807012"/>
            <a:ext cx="311431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Sensor Detects Anomaly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790373" y="2297430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Gas leak, temperature rise, or abnormal flow is detected by sensors.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620351" y="2887147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130534" y="2887147"/>
            <a:ext cx="381488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Arduino Triggers GSM Module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130534" y="3377565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Arduino activates SIM800L GSM Module to send an SMS alert.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960632" y="3967282"/>
            <a:ext cx="170021" cy="1216223"/>
          </a:xfrm>
          <a:prstGeom prst="roundRect">
            <a:avLst>
              <a:gd name="adj" fmla="val 56033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470815" y="3967282"/>
            <a:ext cx="289214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GPS Provides Location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470815" y="4457700"/>
            <a:ext cx="636579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NEO-6M GPS Module determines precise fault location coordinates.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300913" y="5410319"/>
            <a:ext cx="170021" cy="1216223"/>
          </a:xfrm>
          <a:prstGeom prst="roundRect">
            <a:avLst>
              <a:gd name="adj" fmla="val 56033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7811095" y="541031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SMS Alert Sent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811095" y="5900738"/>
            <a:ext cx="60255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Alert includes issue type and Google Maps link to fault location.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6280190" y="710850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Example SMS Alert: "Gas Leak Detected! Location: [Google Maps Link]"</a:t>
            </a:r>
            <a:endParaRPr lang="en-US" sz="17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BE96BC-F922-25CC-3CCA-F47F6292279A}"/>
              </a:ext>
            </a:extLst>
          </p:cNvPr>
          <p:cNvSpPr/>
          <p:nvPr/>
        </p:nvSpPr>
        <p:spPr>
          <a:xfrm>
            <a:off x="0" y="7728943"/>
            <a:ext cx="14630400" cy="50065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2170</Words>
  <Application>Microsoft Office PowerPoint</Application>
  <PresentationFormat>Custom</PresentationFormat>
  <Paragraphs>170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Consolas</vt:lpstr>
      <vt:lpstr>Roboto</vt:lpstr>
      <vt:lpstr>Arial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Satyaprakash Rath</cp:lastModifiedBy>
  <cp:revision>3</cp:revision>
  <dcterms:created xsi:type="dcterms:W3CDTF">2025-03-25T21:18:20Z</dcterms:created>
  <dcterms:modified xsi:type="dcterms:W3CDTF">2025-03-26T15:19:01Z</dcterms:modified>
</cp:coreProperties>
</file>