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8"/>
  </p:notesMasterIdLst>
  <p:sldIdLst>
    <p:sldId id="257" r:id="rId2"/>
    <p:sldId id="258" r:id="rId3"/>
    <p:sldId id="275" r:id="rId4"/>
    <p:sldId id="264" r:id="rId5"/>
    <p:sldId id="260" r:id="rId6"/>
    <p:sldId id="263" r:id="rId7"/>
    <p:sldId id="261" r:id="rId8"/>
    <p:sldId id="262" r:id="rId9"/>
    <p:sldId id="357" r:id="rId10"/>
    <p:sldId id="259" r:id="rId11"/>
    <p:sldId id="359" r:id="rId12"/>
    <p:sldId id="265" r:id="rId13"/>
    <p:sldId id="266" r:id="rId14"/>
    <p:sldId id="267" r:id="rId15"/>
    <p:sldId id="354" r:id="rId16"/>
    <p:sldId id="358" r:id="rId17"/>
    <p:sldId id="268" r:id="rId18"/>
    <p:sldId id="269" r:id="rId19"/>
    <p:sldId id="276" r:id="rId20"/>
    <p:sldId id="298" r:id="rId21"/>
    <p:sldId id="287" r:id="rId22"/>
    <p:sldId id="289" r:id="rId23"/>
    <p:sldId id="291" r:id="rId24"/>
    <p:sldId id="290" r:id="rId25"/>
    <p:sldId id="288" r:id="rId26"/>
    <p:sldId id="297" r:id="rId27"/>
    <p:sldId id="273" r:id="rId28"/>
    <p:sldId id="283" r:id="rId29"/>
    <p:sldId id="285" r:id="rId30"/>
    <p:sldId id="284" r:id="rId31"/>
    <p:sldId id="292" r:id="rId32"/>
    <p:sldId id="293" r:id="rId33"/>
    <p:sldId id="295" r:id="rId34"/>
    <p:sldId id="299" r:id="rId35"/>
    <p:sldId id="300" r:id="rId36"/>
    <p:sldId id="301" r:id="rId37"/>
    <p:sldId id="294" r:id="rId38"/>
    <p:sldId id="296" r:id="rId39"/>
    <p:sldId id="302" r:id="rId40"/>
    <p:sldId id="303" r:id="rId41"/>
    <p:sldId id="305" r:id="rId42"/>
    <p:sldId id="306" r:id="rId43"/>
    <p:sldId id="304" r:id="rId44"/>
    <p:sldId id="346" r:id="rId45"/>
    <p:sldId id="348" r:id="rId46"/>
    <p:sldId id="349" r:id="rId47"/>
    <p:sldId id="347" r:id="rId48"/>
    <p:sldId id="350" r:id="rId49"/>
    <p:sldId id="277" r:id="rId50"/>
    <p:sldId id="270" r:id="rId51"/>
    <p:sldId id="271" r:id="rId52"/>
    <p:sldId id="272" r:id="rId53"/>
    <p:sldId id="324" r:id="rId54"/>
    <p:sldId id="322" r:id="rId55"/>
    <p:sldId id="355" r:id="rId56"/>
    <p:sldId id="326" r:id="rId57"/>
    <p:sldId id="325" r:id="rId58"/>
    <p:sldId id="327" r:id="rId59"/>
    <p:sldId id="328" r:id="rId60"/>
    <p:sldId id="329" r:id="rId61"/>
    <p:sldId id="330" r:id="rId62"/>
    <p:sldId id="331" r:id="rId63"/>
    <p:sldId id="332" r:id="rId64"/>
    <p:sldId id="333" r:id="rId65"/>
    <p:sldId id="334" r:id="rId66"/>
    <p:sldId id="336" r:id="rId67"/>
    <p:sldId id="335" r:id="rId68"/>
    <p:sldId id="337" r:id="rId69"/>
    <p:sldId id="338" r:id="rId70"/>
    <p:sldId id="339" r:id="rId71"/>
    <p:sldId id="340" r:id="rId72"/>
    <p:sldId id="341" r:id="rId73"/>
    <p:sldId id="342" r:id="rId74"/>
    <p:sldId id="343" r:id="rId75"/>
    <p:sldId id="344" r:id="rId76"/>
    <p:sldId id="345" r:id="rId77"/>
    <p:sldId id="279" r:id="rId78"/>
    <p:sldId id="282" r:id="rId79"/>
    <p:sldId id="307" r:id="rId80"/>
    <p:sldId id="308" r:id="rId81"/>
    <p:sldId id="280" r:id="rId82"/>
    <p:sldId id="310" r:id="rId83"/>
    <p:sldId id="316" r:id="rId84"/>
    <p:sldId id="311" r:id="rId85"/>
    <p:sldId id="351" r:id="rId86"/>
    <p:sldId id="309" r:id="rId87"/>
    <p:sldId id="312" r:id="rId88"/>
    <p:sldId id="356" r:id="rId89"/>
    <p:sldId id="313" r:id="rId90"/>
    <p:sldId id="314" r:id="rId91"/>
    <p:sldId id="315" r:id="rId92"/>
    <p:sldId id="317" r:id="rId93"/>
    <p:sldId id="321" r:id="rId94"/>
    <p:sldId id="318" r:id="rId95"/>
    <p:sldId id="319" r:id="rId96"/>
    <p:sldId id="320" r:id="rId9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412" autoAdjust="0"/>
  </p:normalViewPr>
  <p:slideViewPr>
    <p:cSldViewPr snapToGrid="0">
      <p:cViewPr varScale="1">
        <p:scale>
          <a:sx n="105" d="100"/>
          <a:sy n="105" d="100"/>
        </p:scale>
        <p:origin x="54"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 Sharpe" userId="77442a5d09bb84d8" providerId="LiveId" clId="{79B290DA-5430-4BF9-B816-8C713DFC891E}"/>
    <pc:docChg chg="undo custSel modSld">
      <pc:chgData name="Jeff Sharpe" userId="77442a5d09bb84d8" providerId="LiveId" clId="{79B290DA-5430-4BF9-B816-8C713DFC891E}" dt="2022-06-15T21:32:16.735" v="544" actId="20577"/>
      <pc:docMkLst>
        <pc:docMk/>
      </pc:docMkLst>
      <pc:sldChg chg="modSp mod">
        <pc:chgData name="Jeff Sharpe" userId="77442a5d09bb84d8" providerId="LiveId" clId="{79B290DA-5430-4BF9-B816-8C713DFC891E}" dt="2022-06-15T10:07:28.972" v="2" actId="20577"/>
        <pc:sldMkLst>
          <pc:docMk/>
          <pc:sldMk cId="3867660540" sldId="258"/>
        </pc:sldMkLst>
        <pc:spChg chg="mod">
          <ac:chgData name="Jeff Sharpe" userId="77442a5d09bb84d8" providerId="LiveId" clId="{79B290DA-5430-4BF9-B816-8C713DFC891E}" dt="2022-06-15T10:07:28.972" v="2" actId="20577"/>
          <ac:spMkLst>
            <pc:docMk/>
            <pc:sldMk cId="3867660540" sldId="258"/>
            <ac:spMk id="3" creationId="{00000000-0000-0000-0000-000000000000}"/>
          </ac:spMkLst>
        </pc:spChg>
      </pc:sldChg>
      <pc:sldChg chg="modSp mod">
        <pc:chgData name="Jeff Sharpe" userId="77442a5d09bb84d8" providerId="LiveId" clId="{79B290DA-5430-4BF9-B816-8C713DFC891E}" dt="2022-06-15T10:08:53.763" v="8" actId="113"/>
        <pc:sldMkLst>
          <pc:docMk/>
          <pc:sldMk cId="1298778904" sldId="260"/>
        </pc:sldMkLst>
        <pc:spChg chg="mod">
          <ac:chgData name="Jeff Sharpe" userId="77442a5d09bb84d8" providerId="LiveId" clId="{79B290DA-5430-4BF9-B816-8C713DFC891E}" dt="2022-06-15T10:08:53.763" v="8" actId="113"/>
          <ac:spMkLst>
            <pc:docMk/>
            <pc:sldMk cId="1298778904" sldId="260"/>
            <ac:spMk id="3" creationId="{00000000-0000-0000-0000-000000000000}"/>
          </ac:spMkLst>
        </pc:spChg>
      </pc:sldChg>
      <pc:sldChg chg="modSp mod">
        <pc:chgData name="Jeff Sharpe" userId="77442a5d09bb84d8" providerId="LiveId" clId="{79B290DA-5430-4BF9-B816-8C713DFC891E}" dt="2022-06-15T10:08:10.494" v="7" actId="20577"/>
        <pc:sldMkLst>
          <pc:docMk/>
          <pc:sldMk cId="2280219443" sldId="264"/>
        </pc:sldMkLst>
        <pc:spChg chg="mod">
          <ac:chgData name="Jeff Sharpe" userId="77442a5d09bb84d8" providerId="LiveId" clId="{79B290DA-5430-4BF9-B816-8C713DFC891E}" dt="2022-06-15T10:08:10.494" v="7" actId="20577"/>
          <ac:spMkLst>
            <pc:docMk/>
            <pc:sldMk cId="2280219443" sldId="264"/>
            <ac:spMk id="3" creationId="{00000000-0000-0000-0000-000000000000}"/>
          </ac:spMkLst>
        </pc:spChg>
      </pc:sldChg>
      <pc:sldChg chg="modSp mod">
        <pc:chgData name="Jeff Sharpe" userId="77442a5d09bb84d8" providerId="LiveId" clId="{79B290DA-5430-4BF9-B816-8C713DFC891E}" dt="2022-06-15T10:53:57.253" v="37" actId="20577"/>
        <pc:sldMkLst>
          <pc:docMk/>
          <pc:sldMk cId="663730797" sldId="267"/>
        </pc:sldMkLst>
        <pc:spChg chg="mod">
          <ac:chgData name="Jeff Sharpe" userId="77442a5d09bb84d8" providerId="LiveId" clId="{79B290DA-5430-4BF9-B816-8C713DFC891E}" dt="2022-06-15T10:53:57.253" v="37" actId="20577"/>
          <ac:spMkLst>
            <pc:docMk/>
            <pc:sldMk cId="663730797" sldId="267"/>
            <ac:spMk id="3" creationId="{00000000-0000-0000-0000-000000000000}"/>
          </ac:spMkLst>
        </pc:spChg>
      </pc:sldChg>
      <pc:sldChg chg="modSp mod">
        <pc:chgData name="Jeff Sharpe" userId="77442a5d09bb84d8" providerId="LiveId" clId="{79B290DA-5430-4BF9-B816-8C713DFC891E}" dt="2022-06-15T10:56:58.250" v="190" actId="20577"/>
        <pc:sldMkLst>
          <pc:docMk/>
          <pc:sldMk cId="471578072" sldId="269"/>
        </pc:sldMkLst>
        <pc:spChg chg="mod">
          <ac:chgData name="Jeff Sharpe" userId="77442a5d09bb84d8" providerId="LiveId" clId="{79B290DA-5430-4BF9-B816-8C713DFC891E}" dt="2022-06-15T10:56:58.250" v="190" actId="20577"/>
          <ac:spMkLst>
            <pc:docMk/>
            <pc:sldMk cId="471578072" sldId="269"/>
            <ac:spMk id="3" creationId="{00000000-0000-0000-0000-000000000000}"/>
          </ac:spMkLst>
        </pc:spChg>
      </pc:sldChg>
      <pc:sldChg chg="modSp mod">
        <pc:chgData name="Jeff Sharpe" userId="77442a5d09bb84d8" providerId="LiveId" clId="{79B290DA-5430-4BF9-B816-8C713DFC891E}" dt="2022-06-15T19:24:11.574" v="444" actId="20577"/>
        <pc:sldMkLst>
          <pc:docMk/>
          <pc:sldMk cId="230173889" sldId="282"/>
        </pc:sldMkLst>
        <pc:spChg chg="mod">
          <ac:chgData name="Jeff Sharpe" userId="77442a5d09bb84d8" providerId="LiveId" clId="{79B290DA-5430-4BF9-B816-8C713DFC891E}" dt="2022-06-15T19:24:11.574" v="444" actId="20577"/>
          <ac:spMkLst>
            <pc:docMk/>
            <pc:sldMk cId="230173889" sldId="282"/>
            <ac:spMk id="3" creationId="{00000000-0000-0000-0000-000000000000}"/>
          </ac:spMkLst>
        </pc:spChg>
      </pc:sldChg>
      <pc:sldChg chg="modSp mod">
        <pc:chgData name="Jeff Sharpe" userId="77442a5d09bb84d8" providerId="LiveId" clId="{79B290DA-5430-4BF9-B816-8C713DFC891E}" dt="2022-06-15T12:53:58.956" v="300" actId="113"/>
        <pc:sldMkLst>
          <pc:docMk/>
          <pc:sldMk cId="1188193277" sldId="287"/>
        </pc:sldMkLst>
        <pc:spChg chg="mod">
          <ac:chgData name="Jeff Sharpe" userId="77442a5d09bb84d8" providerId="LiveId" clId="{79B290DA-5430-4BF9-B816-8C713DFC891E}" dt="2022-06-15T12:53:58.956" v="300" actId="113"/>
          <ac:spMkLst>
            <pc:docMk/>
            <pc:sldMk cId="1188193277" sldId="287"/>
            <ac:spMk id="3" creationId="{00000000-0000-0000-0000-000000000000}"/>
          </ac:spMkLst>
        </pc:spChg>
      </pc:sldChg>
      <pc:sldChg chg="modSp mod">
        <pc:chgData name="Jeff Sharpe" userId="77442a5d09bb84d8" providerId="LiveId" clId="{79B290DA-5430-4BF9-B816-8C713DFC891E}" dt="2022-06-15T12:58:04.248" v="314" actId="20577"/>
        <pc:sldMkLst>
          <pc:docMk/>
          <pc:sldMk cId="2338215309" sldId="288"/>
        </pc:sldMkLst>
        <pc:spChg chg="mod">
          <ac:chgData name="Jeff Sharpe" userId="77442a5d09bb84d8" providerId="LiveId" clId="{79B290DA-5430-4BF9-B816-8C713DFC891E}" dt="2022-06-15T12:58:04.248" v="314" actId="20577"/>
          <ac:spMkLst>
            <pc:docMk/>
            <pc:sldMk cId="2338215309" sldId="288"/>
            <ac:spMk id="3" creationId="{00000000-0000-0000-0000-000000000000}"/>
          </ac:spMkLst>
        </pc:spChg>
      </pc:sldChg>
      <pc:sldChg chg="modSp mod">
        <pc:chgData name="Jeff Sharpe" userId="77442a5d09bb84d8" providerId="LiveId" clId="{79B290DA-5430-4BF9-B816-8C713DFC891E}" dt="2022-06-15T13:01:16.673" v="405" actId="6549"/>
        <pc:sldMkLst>
          <pc:docMk/>
          <pc:sldMk cId="2957181619" sldId="293"/>
        </pc:sldMkLst>
        <pc:spChg chg="mod">
          <ac:chgData name="Jeff Sharpe" userId="77442a5d09bb84d8" providerId="LiveId" clId="{79B290DA-5430-4BF9-B816-8C713DFC891E}" dt="2022-06-15T13:01:16.673" v="405" actId="6549"/>
          <ac:spMkLst>
            <pc:docMk/>
            <pc:sldMk cId="2957181619" sldId="293"/>
            <ac:spMk id="3" creationId="{00000000-0000-0000-0000-000000000000}"/>
          </ac:spMkLst>
        </pc:spChg>
      </pc:sldChg>
      <pc:sldChg chg="modSp mod">
        <pc:chgData name="Jeff Sharpe" userId="77442a5d09bb84d8" providerId="LiveId" clId="{79B290DA-5430-4BF9-B816-8C713DFC891E}" dt="2022-06-15T12:58:42.236" v="404" actId="20577"/>
        <pc:sldMkLst>
          <pc:docMk/>
          <pc:sldMk cId="3786188499" sldId="297"/>
        </pc:sldMkLst>
        <pc:spChg chg="mod">
          <ac:chgData name="Jeff Sharpe" userId="77442a5d09bb84d8" providerId="LiveId" clId="{79B290DA-5430-4BF9-B816-8C713DFC891E}" dt="2022-06-15T12:58:42.236" v="404" actId="20577"/>
          <ac:spMkLst>
            <pc:docMk/>
            <pc:sldMk cId="3786188499" sldId="297"/>
            <ac:spMk id="3" creationId="{00000000-0000-0000-0000-000000000000}"/>
          </ac:spMkLst>
        </pc:spChg>
      </pc:sldChg>
      <pc:sldChg chg="modSp mod">
        <pc:chgData name="Jeff Sharpe" userId="77442a5d09bb84d8" providerId="LiveId" clId="{79B290DA-5430-4BF9-B816-8C713DFC891E}" dt="2022-06-15T13:12:01.039" v="407" actId="20577"/>
        <pc:sldMkLst>
          <pc:docMk/>
          <pc:sldMk cId="764666933" sldId="305"/>
        </pc:sldMkLst>
        <pc:spChg chg="mod">
          <ac:chgData name="Jeff Sharpe" userId="77442a5d09bb84d8" providerId="LiveId" clId="{79B290DA-5430-4BF9-B816-8C713DFC891E}" dt="2022-06-15T13:12:01.039" v="407" actId="20577"/>
          <ac:spMkLst>
            <pc:docMk/>
            <pc:sldMk cId="764666933" sldId="305"/>
            <ac:spMk id="3" creationId="{00000000-0000-0000-0000-000000000000}"/>
          </ac:spMkLst>
        </pc:spChg>
      </pc:sldChg>
      <pc:sldChg chg="modSp mod">
        <pc:chgData name="Jeff Sharpe" userId="77442a5d09bb84d8" providerId="LiveId" clId="{79B290DA-5430-4BF9-B816-8C713DFC891E}" dt="2022-06-15T21:32:16.735" v="544" actId="20577"/>
        <pc:sldMkLst>
          <pc:docMk/>
          <pc:sldMk cId="3917869002" sldId="318"/>
        </pc:sldMkLst>
        <pc:spChg chg="mod">
          <ac:chgData name="Jeff Sharpe" userId="77442a5d09bb84d8" providerId="LiveId" clId="{79B290DA-5430-4BF9-B816-8C713DFC891E}" dt="2022-06-15T21:32:16.735" v="544" actId="20577"/>
          <ac:spMkLst>
            <pc:docMk/>
            <pc:sldMk cId="3917869002" sldId="318"/>
            <ac:spMk id="3" creationId="{00000000-0000-0000-0000-000000000000}"/>
          </ac:spMkLst>
        </pc:spChg>
      </pc:sldChg>
      <pc:sldChg chg="modSp mod">
        <pc:chgData name="Jeff Sharpe" userId="77442a5d09bb84d8" providerId="LiveId" clId="{79B290DA-5430-4BF9-B816-8C713DFC891E}" dt="2022-06-15T19:16:09.499" v="437" actId="6549"/>
        <pc:sldMkLst>
          <pc:docMk/>
          <pc:sldMk cId="3879705934" sldId="335"/>
        </pc:sldMkLst>
        <pc:spChg chg="mod">
          <ac:chgData name="Jeff Sharpe" userId="77442a5d09bb84d8" providerId="LiveId" clId="{79B290DA-5430-4BF9-B816-8C713DFC891E}" dt="2022-06-15T19:16:09.499" v="437" actId="6549"/>
          <ac:spMkLst>
            <pc:docMk/>
            <pc:sldMk cId="3879705934" sldId="335"/>
            <ac:spMk id="3" creationId="{00000000-0000-0000-0000-000000000000}"/>
          </ac:spMkLst>
        </pc:spChg>
      </pc:sldChg>
      <pc:sldChg chg="modSp mod">
        <pc:chgData name="Jeff Sharpe" userId="77442a5d09bb84d8" providerId="LiveId" clId="{79B290DA-5430-4BF9-B816-8C713DFC891E}" dt="2022-06-15T19:17:51.239" v="440" actId="20577"/>
        <pc:sldMkLst>
          <pc:docMk/>
          <pc:sldMk cId="41290027" sldId="345"/>
        </pc:sldMkLst>
        <pc:spChg chg="mod">
          <ac:chgData name="Jeff Sharpe" userId="77442a5d09bb84d8" providerId="LiveId" clId="{79B290DA-5430-4BF9-B816-8C713DFC891E}" dt="2022-06-15T19:17:51.239" v="440" actId="20577"/>
          <ac:spMkLst>
            <pc:docMk/>
            <pc:sldMk cId="41290027" sldId="345"/>
            <ac:spMk id="7" creationId="{00000000-0000-0000-0000-000000000000}"/>
          </ac:spMkLst>
        </pc:spChg>
      </pc:sldChg>
      <pc:sldChg chg="modSp mod">
        <pc:chgData name="Jeff Sharpe" userId="77442a5d09bb84d8" providerId="LiveId" clId="{79B290DA-5430-4BF9-B816-8C713DFC891E}" dt="2022-06-15T10:56:05.396" v="97" actId="20577"/>
        <pc:sldMkLst>
          <pc:docMk/>
          <pc:sldMk cId="3577724255" sldId="358"/>
        </pc:sldMkLst>
        <pc:spChg chg="mod">
          <ac:chgData name="Jeff Sharpe" userId="77442a5d09bb84d8" providerId="LiveId" clId="{79B290DA-5430-4BF9-B816-8C713DFC891E}" dt="2022-06-15T10:56:05.396" v="97" actId="20577"/>
          <ac:spMkLst>
            <pc:docMk/>
            <pc:sldMk cId="3577724255" sldId="358"/>
            <ac:spMk id="3" creationId="{E56F97D7-B4B1-4771-8A9C-AA59773FC53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D234FB-E7A3-49D6-890F-506F734A2A5D}" type="datetimeFigureOut">
              <a:rPr lang="en-US" smtClean="0"/>
              <a:t>6/11/2022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C7AA70-84DB-4A30-9A63-5611116AA672}" type="slidenum">
              <a:rPr lang="en-US" smtClean="0"/>
              <a:t>‹#›</a:t>
            </a:fld>
            <a:endParaRPr lang="en-US"/>
          </a:p>
        </p:txBody>
      </p:sp>
    </p:spTree>
    <p:extLst>
      <p:ext uri="{BB962C8B-B14F-4D97-AF65-F5344CB8AC3E}">
        <p14:creationId xmlns:p14="http://schemas.microsoft.com/office/powerpoint/2010/main" val="811972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C7AA70-84DB-4A30-9A63-5611116AA672}" type="slidenum">
              <a:rPr lang="en-US" smtClean="0"/>
              <a:t>10</a:t>
            </a:fld>
            <a:endParaRPr lang="en-US"/>
          </a:p>
        </p:txBody>
      </p:sp>
    </p:spTree>
    <p:extLst>
      <p:ext uri="{BB962C8B-B14F-4D97-AF65-F5344CB8AC3E}">
        <p14:creationId xmlns:p14="http://schemas.microsoft.com/office/powerpoint/2010/main" val="1025695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C7AA70-84DB-4A30-9A63-5611116AA672}" type="slidenum">
              <a:rPr lang="en-US" smtClean="0"/>
              <a:t>13</a:t>
            </a:fld>
            <a:endParaRPr lang="en-US"/>
          </a:p>
        </p:txBody>
      </p:sp>
    </p:spTree>
    <p:extLst>
      <p:ext uri="{BB962C8B-B14F-4D97-AF65-F5344CB8AC3E}">
        <p14:creationId xmlns:p14="http://schemas.microsoft.com/office/powerpoint/2010/main" val="2184027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C7AA70-84DB-4A30-9A63-5611116AA672}" type="slidenum">
              <a:rPr lang="en-US" smtClean="0"/>
              <a:t>39</a:t>
            </a:fld>
            <a:endParaRPr lang="en-US"/>
          </a:p>
        </p:txBody>
      </p:sp>
    </p:spTree>
    <p:extLst>
      <p:ext uri="{BB962C8B-B14F-4D97-AF65-F5344CB8AC3E}">
        <p14:creationId xmlns:p14="http://schemas.microsoft.com/office/powerpoint/2010/main" val="444989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C7AA70-84DB-4A30-9A63-5611116AA672}" type="slidenum">
              <a:rPr lang="en-US" smtClean="0"/>
              <a:t>54</a:t>
            </a:fld>
            <a:endParaRPr lang="en-US"/>
          </a:p>
        </p:txBody>
      </p:sp>
    </p:spTree>
    <p:extLst>
      <p:ext uri="{BB962C8B-B14F-4D97-AF65-F5344CB8AC3E}">
        <p14:creationId xmlns:p14="http://schemas.microsoft.com/office/powerpoint/2010/main" val="2654200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C7AA70-84DB-4A30-9A63-5611116AA672}" type="slidenum">
              <a:rPr lang="en-US" smtClean="0"/>
              <a:t>63</a:t>
            </a:fld>
            <a:endParaRPr lang="en-US"/>
          </a:p>
        </p:txBody>
      </p:sp>
    </p:spTree>
    <p:extLst>
      <p:ext uri="{BB962C8B-B14F-4D97-AF65-F5344CB8AC3E}">
        <p14:creationId xmlns:p14="http://schemas.microsoft.com/office/powerpoint/2010/main" val="2984184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C7AA70-84DB-4A30-9A63-5611116AA672}" type="slidenum">
              <a:rPr lang="en-US" smtClean="0"/>
              <a:t>64</a:t>
            </a:fld>
            <a:endParaRPr lang="en-US"/>
          </a:p>
        </p:txBody>
      </p:sp>
    </p:spTree>
    <p:extLst>
      <p:ext uri="{BB962C8B-B14F-4D97-AF65-F5344CB8AC3E}">
        <p14:creationId xmlns:p14="http://schemas.microsoft.com/office/powerpoint/2010/main" val="1058495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FEA0EB-073B-4D83-BEF6-2BB748DBB696}" type="slidenum">
              <a:rPr lang="en-US" smtClean="0"/>
              <a:t>68</a:t>
            </a:fld>
            <a:endParaRPr lang="en-US"/>
          </a:p>
        </p:txBody>
      </p:sp>
    </p:spTree>
    <p:extLst>
      <p:ext uri="{BB962C8B-B14F-4D97-AF65-F5344CB8AC3E}">
        <p14:creationId xmlns:p14="http://schemas.microsoft.com/office/powerpoint/2010/main" val="2481796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FEA0EB-073B-4D83-BEF6-2BB748DBB696}" type="slidenum">
              <a:rPr lang="en-US" smtClean="0"/>
              <a:t>69</a:t>
            </a:fld>
            <a:endParaRPr lang="en-US"/>
          </a:p>
        </p:txBody>
      </p:sp>
    </p:spTree>
    <p:extLst>
      <p:ext uri="{BB962C8B-B14F-4D97-AF65-F5344CB8AC3E}">
        <p14:creationId xmlns:p14="http://schemas.microsoft.com/office/powerpoint/2010/main" val="15774756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C7AA70-84DB-4A30-9A63-5611116AA672}" type="slidenum">
              <a:rPr lang="en-US" smtClean="0"/>
              <a:t>78</a:t>
            </a:fld>
            <a:endParaRPr lang="en-US"/>
          </a:p>
        </p:txBody>
      </p:sp>
    </p:spTree>
    <p:extLst>
      <p:ext uri="{BB962C8B-B14F-4D97-AF65-F5344CB8AC3E}">
        <p14:creationId xmlns:p14="http://schemas.microsoft.com/office/powerpoint/2010/main" val="2015919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AD01253-1872-4E61-A61A-5C0EDC0CFCD9}" type="datetime13">
              <a:rPr lang="en-US" smtClean="0"/>
              <a:t>7:50:18 PM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62767-41FB-43C2-BD45-B94ACC7BFAD2}" type="slidenum">
              <a:rPr lang="en-US" smtClean="0"/>
              <a:t>‹#›</a:t>
            </a:fld>
            <a:endParaRPr lang="en-US"/>
          </a:p>
        </p:txBody>
      </p:sp>
    </p:spTree>
    <p:extLst>
      <p:ext uri="{BB962C8B-B14F-4D97-AF65-F5344CB8AC3E}">
        <p14:creationId xmlns:p14="http://schemas.microsoft.com/office/powerpoint/2010/main" val="920841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A54A3F-4882-48C2-B6A7-7BDB1DBF32DB}" type="datetime13">
              <a:rPr lang="en-US" smtClean="0"/>
              <a:t>7:50:19 PM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62767-41FB-43C2-BD45-B94ACC7BFAD2}" type="slidenum">
              <a:rPr lang="en-US" smtClean="0"/>
              <a:t>‹#›</a:t>
            </a:fld>
            <a:endParaRPr lang="en-US"/>
          </a:p>
        </p:txBody>
      </p:sp>
    </p:spTree>
    <p:extLst>
      <p:ext uri="{BB962C8B-B14F-4D97-AF65-F5344CB8AC3E}">
        <p14:creationId xmlns:p14="http://schemas.microsoft.com/office/powerpoint/2010/main" val="1102305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394D3C-0438-4330-BCA4-12C26264DEDA}" type="datetime13">
              <a:rPr lang="en-US" smtClean="0"/>
              <a:t>7:50:19 PM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62767-41FB-43C2-BD45-B94ACC7BFAD2}" type="slidenum">
              <a:rPr lang="en-US" smtClean="0"/>
              <a:t>‹#›</a:t>
            </a:fld>
            <a:endParaRPr lang="en-US"/>
          </a:p>
        </p:txBody>
      </p:sp>
    </p:spTree>
    <p:extLst>
      <p:ext uri="{BB962C8B-B14F-4D97-AF65-F5344CB8AC3E}">
        <p14:creationId xmlns:p14="http://schemas.microsoft.com/office/powerpoint/2010/main" val="3747302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477713-FBB5-4DE2-B73A-F6F00A1FBE75}" type="datetime13">
              <a:rPr lang="en-US" smtClean="0"/>
              <a:t>7:50:16 PM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62767-41FB-43C2-BD45-B94ACC7BFAD2}" type="slidenum">
              <a:rPr lang="en-US" smtClean="0"/>
              <a:t>‹#›</a:t>
            </a:fld>
            <a:endParaRPr lang="en-US"/>
          </a:p>
        </p:txBody>
      </p:sp>
    </p:spTree>
    <p:extLst>
      <p:ext uri="{BB962C8B-B14F-4D97-AF65-F5344CB8AC3E}">
        <p14:creationId xmlns:p14="http://schemas.microsoft.com/office/powerpoint/2010/main" val="328443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BC4CA91-7EC0-42E2-8D07-C4093DF45720}" type="datetime13">
              <a:rPr lang="en-US" smtClean="0"/>
              <a:t>7:50:18 PM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62767-41FB-43C2-BD45-B94ACC7BFAD2}" type="slidenum">
              <a:rPr lang="en-US" smtClean="0"/>
              <a:t>‹#›</a:t>
            </a:fld>
            <a:endParaRPr lang="en-US"/>
          </a:p>
        </p:txBody>
      </p:sp>
    </p:spTree>
    <p:extLst>
      <p:ext uri="{BB962C8B-B14F-4D97-AF65-F5344CB8AC3E}">
        <p14:creationId xmlns:p14="http://schemas.microsoft.com/office/powerpoint/2010/main" val="3530815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7B57EE-642B-4AF1-A3B9-755FFAF8145E}" type="datetime13">
              <a:rPr lang="en-US" smtClean="0"/>
              <a:t>7:50:18 PM</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B62767-41FB-43C2-BD45-B94ACC7BFAD2}" type="slidenum">
              <a:rPr lang="en-US" smtClean="0"/>
              <a:t>‹#›</a:t>
            </a:fld>
            <a:endParaRPr lang="en-US"/>
          </a:p>
        </p:txBody>
      </p:sp>
    </p:spTree>
    <p:extLst>
      <p:ext uri="{BB962C8B-B14F-4D97-AF65-F5344CB8AC3E}">
        <p14:creationId xmlns:p14="http://schemas.microsoft.com/office/powerpoint/2010/main" val="1148909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285010E-F5E5-43DB-B77F-0F8B6E63E275}" type="datetime13">
              <a:rPr lang="en-US" smtClean="0"/>
              <a:t>7:50:18 PM</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B62767-41FB-43C2-BD45-B94ACC7BFAD2}" type="slidenum">
              <a:rPr lang="en-US" smtClean="0"/>
              <a:t>‹#›</a:t>
            </a:fld>
            <a:endParaRPr lang="en-US"/>
          </a:p>
        </p:txBody>
      </p:sp>
    </p:spTree>
    <p:extLst>
      <p:ext uri="{BB962C8B-B14F-4D97-AF65-F5344CB8AC3E}">
        <p14:creationId xmlns:p14="http://schemas.microsoft.com/office/powerpoint/2010/main" val="595981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E9BFBF3-1284-49B7-8BB1-F7189527D4C6}" type="datetime13">
              <a:rPr lang="en-US" smtClean="0"/>
              <a:t>7:50:19 PM</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B62767-41FB-43C2-BD45-B94ACC7BFAD2}" type="slidenum">
              <a:rPr lang="en-US" smtClean="0"/>
              <a:t>‹#›</a:t>
            </a:fld>
            <a:endParaRPr lang="en-US"/>
          </a:p>
        </p:txBody>
      </p:sp>
    </p:spTree>
    <p:extLst>
      <p:ext uri="{BB962C8B-B14F-4D97-AF65-F5344CB8AC3E}">
        <p14:creationId xmlns:p14="http://schemas.microsoft.com/office/powerpoint/2010/main" val="3888864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ACF2F5-84D6-434C-BED1-602016119939}" type="datetime13">
              <a:rPr lang="en-US" smtClean="0"/>
              <a:t>7:50:19 PM</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B62767-41FB-43C2-BD45-B94ACC7BFAD2}" type="slidenum">
              <a:rPr lang="en-US" smtClean="0"/>
              <a:t>‹#›</a:t>
            </a:fld>
            <a:endParaRPr lang="en-US"/>
          </a:p>
        </p:txBody>
      </p:sp>
    </p:spTree>
    <p:extLst>
      <p:ext uri="{BB962C8B-B14F-4D97-AF65-F5344CB8AC3E}">
        <p14:creationId xmlns:p14="http://schemas.microsoft.com/office/powerpoint/2010/main" val="3274836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EEDB763-4D9F-4AB1-A197-E31FF7A1A780}" type="datetime13">
              <a:rPr lang="en-US" smtClean="0"/>
              <a:t>7:50:19 PM</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B62767-41FB-43C2-BD45-B94ACC7BFAD2}" type="slidenum">
              <a:rPr lang="en-US" smtClean="0"/>
              <a:t>‹#›</a:t>
            </a:fld>
            <a:endParaRPr lang="en-US"/>
          </a:p>
        </p:txBody>
      </p:sp>
    </p:spTree>
    <p:extLst>
      <p:ext uri="{BB962C8B-B14F-4D97-AF65-F5344CB8AC3E}">
        <p14:creationId xmlns:p14="http://schemas.microsoft.com/office/powerpoint/2010/main" val="3383902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B6AF7E-E787-4E42-85E3-03920DE2678C}" type="datetime13">
              <a:rPr lang="en-US" smtClean="0"/>
              <a:t>7:50:19 PM</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B62767-41FB-43C2-BD45-B94ACC7BFAD2}" type="slidenum">
              <a:rPr lang="en-US" smtClean="0"/>
              <a:t>‹#›</a:t>
            </a:fld>
            <a:endParaRPr lang="en-US"/>
          </a:p>
        </p:txBody>
      </p:sp>
    </p:spTree>
    <p:extLst>
      <p:ext uri="{BB962C8B-B14F-4D97-AF65-F5344CB8AC3E}">
        <p14:creationId xmlns:p14="http://schemas.microsoft.com/office/powerpoint/2010/main" val="3224702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7BE488-7E98-45FF-85C1-8557C176167A}" type="datetime13">
              <a:rPr lang="en-US" smtClean="0"/>
              <a:t>7:50:16 PM</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B62767-41FB-43C2-BD45-B94ACC7BFAD2}" type="slidenum">
              <a:rPr lang="en-US" smtClean="0"/>
              <a:t>‹#›</a:t>
            </a:fld>
            <a:endParaRPr lang="en-US"/>
          </a:p>
        </p:txBody>
      </p:sp>
    </p:spTree>
    <p:extLst>
      <p:ext uri="{BB962C8B-B14F-4D97-AF65-F5344CB8AC3E}">
        <p14:creationId xmlns:p14="http://schemas.microsoft.com/office/powerpoint/2010/main" val="2937874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mailto:jsharpe1@depaul.edu"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Welcome!</a:t>
            </a:r>
          </a:p>
        </p:txBody>
      </p:sp>
      <p:sp>
        <p:nvSpPr>
          <p:cNvPr id="3" name="Content Placeholder 2"/>
          <p:cNvSpPr>
            <a:spLocks noGrp="1"/>
          </p:cNvSpPr>
          <p:nvPr>
            <p:ph idx="1"/>
          </p:nvPr>
        </p:nvSpPr>
        <p:spPr/>
        <p:txBody>
          <a:bodyPr/>
          <a:lstStyle/>
          <a:p>
            <a:pPr marL="0" indent="0">
              <a:buNone/>
            </a:pPr>
            <a:r>
              <a:rPr lang="en-US" b="1" dirty="0"/>
              <a:t>Course:</a:t>
            </a:r>
            <a:r>
              <a:rPr lang="en-US" dirty="0"/>
              <a:t> SE450 (Object-Oriented Software Development)</a:t>
            </a:r>
          </a:p>
          <a:p>
            <a:pPr marL="0" indent="0">
              <a:buNone/>
            </a:pPr>
            <a:r>
              <a:rPr lang="en-US" b="1" dirty="0"/>
              <a:t>Instructor:</a:t>
            </a:r>
            <a:r>
              <a:rPr lang="en-US" dirty="0"/>
              <a:t> Jeffrey Sharpe</a:t>
            </a:r>
          </a:p>
        </p:txBody>
      </p:sp>
      <p:sp>
        <p:nvSpPr>
          <p:cNvPr id="4" name="Date Placeholder 3"/>
          <p:cNvSpPr>
            <a:spLocks noGrp="1"/>
          </p:cNvSpPr>
          <p:nvPr>
            <p:ph type="dt" sz="half" idx="10"/>
          </p:nvPr>
        </p:nvSpPr>
        <p:spPr/>
        <p:txBody>
          <a:bodyPr/>
          <a:lstStyle/>
          <a:p>
            <a:fld id="{7ED6BCEA-ABA3-45F8-B47F-6DA4B186505F}" type="datetime13">
              <a:rPr lang="en-US" smtClean="0"/>
              <a:t>7:50:16 PM</a:t>
            </a:fld>
            <a:endParaRPr lang="en-US"/>
          </a:p>
        </p:txBody>
      </p:sp>
      <p:sp>
        <p:nvSpPr>
          <p:cNvPr id="5" name="Slide Number Placeholder 4"/>
          <p:cNvSpPr>
            <a:spLocks noGrp="1"/>
          </p:cNvSpPr>
          <p:nvPr>
            <p:ph type="sldNum" sz="quarter" idx="12"/>
          </p:nvPr>
        </p:nvSpPr>
        <p:spPr/>
        <p:txBody>
          <a:bodyPr/>
          <a:lstStyle/>
          <a:p>
            <a:fld id="{21B62767-41FB-43C2-BD45-B94ACC7BFAD2}" type="slidenum">
              <a:rPr lang="en-US" smtClean="0"/>
              <a:t>1</a:t>
            </a:fld>
            <a:endParaRPr lang="en-US"/>
          </a:p>
        </p:txBody>
      </p:sp>
    </p:spTree>
    <p:extLst>
      <p:ext uri="{BB962C8B-B14F-4D97-AF65-F5344CB8AC3E}">
        <p14:creationId xmlns:p14="http://schemas.microsoft.com/office/powerpoint/2010/main" val="3579996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Syllabus</a:t>
            </a:r>
          </a:p>
        </p:txBody>
      </p:sp>
      <p:sp>
        <p:nvSpPr>
          <p:cNvPr id="3" name="Content Placeholder 2"/>
          <p:cNvSpPr>
            <a:spLocks noGrp="1"/>
          </p:cNvSpPr>
          <p:nvPr>
            <p:ph idx="1"/>
          </p:nvPr>
        </p:nvSpPr>
        <p:spPr/>
        <p:txBody>
          <a:bodyPr/>
          <a:lstStyle/>
          <a:p>
            <a:pPr marL="0" indent="0">
              <a:buNone/>
            </a:pPr>
            <a:endParaRPr lang="en-US" dirty="0"/>
          </a:p>
        </p:txBody>
      </p:sp>
      <p:sp>
        <p:nvSpPr>
          <p:cNvPr id="4" name="Date Placeholder 3"/>
          <p:cNvSpPr>
            <a:spLocks noGrp="1"/>
          </p:cNvSpPr>
          <p:nvPr>
            <p:ph type="dt" sz="half" idx="10"/>
          </p:nvPr>
        </p:nvSpPr>
        <p:spPr/>
        <p:txBody>
          <a:bodyPr/>
          <a:lstStyle/>
          <a:p>
            <a:fld id="{1FDCAD7D-BA43-4DF4-99BF-4EFB77F0E1CC}" type="datetime13">
              <a:rPr lang="en-US" smtClean="0"/>
              <a:t>7:50:18 PM</a:t>
            </a:fld>
            <a:endParaRPr lang="en-US"/>
          </a:p>
        </p:txBody>
      </p:sp>
      <p:sp>
        <p:nvSpPr>
          <p:cNvPr id="5" name="Slide Number Placeholder 4"/>
          <p:cNvSpPr>
            <a:spLocks noGrp="1"/>
          </p:cNvSpPr>
          <p:nvPr>
            <p:ph type="sldNum" sz="quarter" idx="12"/>
          </p:nvPr>
        </p:nvSpPr>
        <p:spPr/>
        <p:txBody>
          <a:bodyPr/>
          <a:lstStyle/>
          <a:p>
            <a:fld id="{21B62767-41FB-43C2-BD45-B94ACC7BFAD2}" type="slidenum">
              <a:rPr lang="en-US" smtClean="0"/>
              <a:t>10</a:t>
            </a:fld>
            <a:endParaRPr lang="en-US"/>
          </a:p>
        </p:txBody>
      </p:sp>
    </p:spTree>
    <p:extLst>
      <p:ext uri="{BB962C8B-B14F-4D97-AF65-F5344CB8AC3E}">
        <p14:creationId xmlns:p14="http://schemas.microsoft.com/office/powerpoint/2010/main" val="2796085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 to SE450</a:t>
            </a:r>
          </a:p>
        </p:txBody>
      </p:sp>
      <p:sp>
        <p:nvSpPr>
          <p:cNvPr id="3" name="Content Placeholder 2"/>
          <p:cNvSpPr>
            <a:spLocks noGrp="1"/>
          </p:cNvSpPr>
          <p:nvPr>
            <p:ph idx="1"/>
          </p:nvPr>
        </p:nvSpPr>
        <p:spPr/>
        <p:txBody>
          <a:bodyPr/>
          <a:lstStyle/>
          <a:p>
            <a:pPr marL="0" indent="0">
              <a:buNone/>
            </a:pPr>
            <a:r>
              <a:rPr lang="en-US" dirty="0"/>
              <a:t>This is NOT an easy course! You MUST be </a:t>
            </a:r>
            <a:r>
              <a:rPr lang="en-US" i="1" dirty="0"/>
              <a:t>comfortable</a:t>
            </a:r>
            <a:r>
              <a:rPr lang="en-US" dirty="0"/>
              <a:t> with programming. You should be </a:t>
            </a:r>
            <a:r>
              <a:rPr lang="en-US" i="1" dirty="0"/>
              <a:t>familiar</a:t>
            </a:r>
            <a:r>
              <a:rPr lang="en-US" dirty="0"/>
              <a:t> with Java or another similar language.</a:t>
            </a:r>
          </a:p>
        </p:txBody>
      </p:sp>
      <p:sp>
        <p:nvSpPr>
          <p:cNvPr id="4" name="Date Placeholder 3"/>
          <p:cNvSpPr>
            <a:spLocks noGrp="1"/>
          </p:cNvSpPr>
          <p:nvPr>
            <p:ph type="dt" sz="half" idx="10"/>
          </p:nvPr>
        </p:nvSpPr>
        <p:spPr/>
        <p:txBody>
          <a:bodyPr/>
          <a:lstStyle/>
          <a:p>
            <a:fld id="{C92E9009-0BEA-431B-A3D8-34E1D3003916}" type="datetime13">
              <a:rPr lang="en-US" smtClean="0"/>
              <a:t>7:50:18 PM</a:t>
            </a:fld>
            <a:endParaRPr lang="en-US"/>
          </a:p>
        </p:txBody>
      </p:sp>
      <p:sp>
        <p:nvSpPr>
          <p:cNvPr id="5" name="Slide Number Placeholder 4"/>
          <p:cNvSpPr>
            <a:spLocks noGrp="1"/>
          </p:cNvSpPr>
          <p:nvPr>
            <p:ph type="sldNum" sz="quarter" idx="12"/>
          </p:nvPr>
        </p:nvSpPr>
        <p:spPr/>
        <p:txBody>
          <a:bodyPr/>
          <a:lstStyle/>
          <a:p>
            <a:fld id="{21B62767-41FB-43C2-BD45-B94ACC7BFAD2}" type="slidenum">
              <a:rPr lang="en-US" smtClean="0"/>
              <a:t>11</a:t>
            </a:fld>
            <a:endParaRPr lang="en-US"/>
          </a:p>
        </p:txBody>
      </p:sp>
    </p:spTree>
    <p:extLst>
      <p:ext uri="{BB962C8B-B14F-4D97-AF65-F5344CB8AC3E}">
        <p14:creationId xmlns:p14="http://schemas.microsoft.com/office/powerpoint/2010/main" val="1005626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Self Assessment</a:t>
            </a:r>
          </a:p>
        </p:txBody>
      </p:sp>
      <p:sp>
        <p:nvSpPr>
          <p:cNvPr id="5" name="Rectangle 2"/>
          <p:cNvSpPr>
            <a:spLocks noGrp="1" noChangeArrowheads="1"/>
          </p:cNvSpPr>
          <p:nvPr>
            <p:ph idx="1"/>
          </p:nvPr>
        </p:nvSpPr>
        <p:spPr bwMode="auto">
          <a:xfrm>
            <a:off x="838200" y="1600638"/>
            <a:ext cx="10301859"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Do the following (in Java):</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Develop a </a:t>
            </a:r>
            <a:r>
              <a:rPr kumimoji="0" lang="en-US" altLang="en-US" sz="1800" b="0" i="1" u="none" strike="noStrike" cap="none" normalizeH="0" baseline="0" dirty="0">
                <a:ln>
                  <a:noFill/>
                </a:ln>
                <a:solidFill>
                  <a:srgbClr val="000000"/>
                </a:solidFill>
                <a:effectLst/>
                <a:latin typeface="Arial" panose="020B0604020202020204" pitchFamily="34" charset="0"/>
                <a:cs typeface="Arial" panose="020B0604020202020204" pitchFamily="34" charset="0"/>
              </a:rPr>
              <a:t>linked list</a:t>
            </a: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class.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Code it from scratch.</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Support the usual operations on a list such as insertion and deletion.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Support a </a:t>
            </a:r>
            <a:r>
              <a:rPr kumimoji="0" lang="en-US" altLang="en-US" sz="1200" b="0" i="0" u="none" strike="noStrike" cap="none" normalizeH="0" baseline="0" dirty="0" err="1">
                <a:ln>
                  <a:noFill/>
                </a:ln>
                <a:solidFill>
                  <a:srgbClr val="000000"/>
                </a:solidFill>
                <a:effectLst/>
                <a:latin typeface="Arial Unicode MS"/>
                <a:cs typeface="Arial" panose="020B0604020202020204" pitchFamily="34" charset="0"/>
              </a:rPr>
              <a:t>toString</a:t>
            </a:r>
            <a:r>
              <a:rPr kumimoji="0" lang="en-US" altLang="en-US" sz="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method that returns the contents of the list as a string.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Develop a class hierarchy of </a:t>
            </a:r>
            <a:r>
              <a:rPr kumimoji="0" lang="en-US" altLang="en-US" sz="1800" b="0" i="1" u="none" strike="noStrike" cap="none" normalizeH="0" baseline="0" dirty="0">
                <a:ln>
                  <a:noFill/>
                </a:ln>
                <a:solidFill>
                  <a:srgbClr val="000000"/>
                </a:solidFill>
                <a:effectLst/>
                <a:latin typeface="Arial" panose="020B0604020202020204" pitchFamily="34" charset="0"/>
                <a:cs typeface="Arial" panose="020B0604020202020204" pitchFamily="34" charset="0"/>
              </a:rPr>
              <a:t>shapes</a:t>
            </a: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Shapes include: </a:t>
            </a:r>
            <a:r>
              <a:rPr kumimoji="0" lang="en-US" altLang="en-US" sz="1200" b="0" i="0" u="none" strike="noStrike" cap="none" normalizeH="0" baseline="0" dirty="0">
                <a:ln>
                  <a:noFill/>
                </a:ln>
                <a:solidFill>
                  <a:srgbClr val="000000"/>
                </a:solidFill>
                <a:effectLst/>
                <a:latin typeface="Arial Unicode MS"/>
                <a:cs typeface="Arial" panose="020B0604020202020204" pitchFamily="34" charset="0"/>
              </a:rPr>
              <a:t>Shape Closed Shape Circle, Rectangle, ... Open Shape Line, Curve, ... Text </a:t>
            </a:r>
            <a:endParaRPr kumimoji="0" lang="en-US" altLang="en-US" sz="1800" b="0" i="0" u="none" strike="noStrike" cap="none" normalizeH="0" baseline="0" dirty="0">
              <a:ln>
                <a:noFill/>
              </a:ln>
              <a:solidFill>
                <a:srgbClr val="000000"/>
              </a:solidFill>
              <a:effectLst/>
              <a:cs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cs typeface="Arial" panose="020B0604020202020204" pitchFamily="34" charset="0"/>
              </a:rPr>
              <a:t>Each class supports a method</a:t>
            </a:r>
            <a:r>
              <a:rPr kumimoji="0" lang="en-US" altLang="en-US" sz="1200" b="0" i="0" u="none" strike="noStrike" cap="none" normalizeH="0" baseline="0" dirty="0">
                <a:ln>
                  <a:noFill/>
                </a:ln>
                <a:solidFill>
                  <a:srgbClr val="000000"/>
                </a:solidFill>
                <a:effectLst/>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Unicode MS"/>
                <a:cs typeface="Arial" panose="020B0604020202020204" pitchFamily="34" charset="0"/>
              </a:rPr>
              <a:t>toString</a:t>
            </a:r>
            <a:r>
              <a:rPr kumimoji="0" lang="en-US" altLang="en-US" sz="1200" b="0" i="0" u="none" strike="noStrike" cap="none" normalizeH="0" baseline="0" dirty="0">
                <a:ln>
                  <a:noFill/>
                </a:ln>
                <a:solidFill>
                  <a:srgbClr val="000000"/>
                </a:solidFill>
                <a:effectLst/>
                <a:cs typeface="Arial" panose="020B0604020202020204" pitchFamily="34" charset="0"/>
              </a:rPr>
              <a:t> </a:t>
            </a: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that returns the attributes of the shape as a string.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Instantiate a list of shapes. Insert several different shapes into the list, and print out the contents of</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the list of shapes.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If you have:</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no difficulty --- fine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some difficulty --- make sure you have lots of time to devote to this class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major difficulty --- you will find this class extremely difficult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Date Placeholder 2"/>
          <p:cNvSpPr>
            <a:spLocks noGrp="1"/>
          </p:cNvSpPr>
          <p:nvPr>
            <p:ph type="dt" sz="half" idx="10"/>
          </p:nvPr>
        </p:nvSpPr>
        <p:spPr/>
        <p:txBody>
          <a:bodyPr/>
          <a:lstStyle/>
          <a:p>
            <a:fld id="{AEA3B476-F278-43D3-84AA-A57BAF3C4069}" type="datetime13">
              <a:rPr lang="en-US" smtClean="0"/>
              <a:t>7:50:18 PM</a:t>
            </a:fld>
            <a:endParaRPr lang="en-US"/>
          </a:p>
        </p:txBody>
      </p:sp>
      <p:sp>
        <p:nvSpPr>
          <p:cNvPr id="4" name="Slide Number Placeholder 3"/>
          <p:cNvSpPr>
            <a:spLocks noGrp="1"/>
          </p:cNvSpPr>
          <p:nvPr>
            <p:ph type="sldNum" sz="quarter" idx="12"/>
          </p:nvPr>
        </p:nvSpPr>
        <p:spPr/>
        <p:txBody>
          <a:bodyPr/>
          <a:lstStyle/>
          <a:p>
            <a:fld id="{21B62767-41FB-43C2-BD45-B94ACC7BFAD2}" type="slidenum">
              <a:rPr lang="en-US" smtClean="0"/>
              <a:t>12</a:t>
            </a:fld>
            <a:endParaRPr lang="en-US"/>
          </a:p>
        </p:txBody>
      </p:sp>
    </p:spTree>
    <p:extLst>
      <p:ext uri="{BB962C8B-B14F-4D97-AF65-F5344CB8AC3E}">
        <p14:creationId xmlns:p14="http://schemas.microsoft.com/office/powerpoint/2010/main" val="1329250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Talking about code issues</a:t>
            </a:r>
          </a:p>
        </p:txBody>
      </p:sp>
      <p:sp>
        <p:nvSpPr>
          <p:cNvPr id="3" name="Content Placeholder 2"/>
          <p:cNvSpPr>
            <a:spLocks noGrp="1"/>
          </p:cNvSpPr>
          <p:nvPr>
            <p:ph idx="1"/>
          </p:nvPr>
        </p:nvSpPr>
        <p:spPr/>
        <p:txBody>
          <a:bodyPr/>
          <a:lstStyle/>
          <a:p>
            <a:pPr marL="0" indent="0">
              <a:buNone/>
            </a:pPr>
            <a:r>
              <a:rPr lang="en-US" dirty="0"/>
              <a:t>If you have any questions about the programming assignments, post in D2L.</a:t>
            </a:r>
          </a:p>
          <a:p>
            <a:pPr marL="0" indent="0">
              <a:buNone/>
            </a:pPr>
            <a:r>
              <a:rPr lang="en-US" dirty="0"/>
              <a:t>ALWAYS include the error text and the relevant code in your D2L post when asking for help!</a:t>
            </a:r>
          </a:p>
          <a:p>
            <a:pPr marL="0" indent="0">
              <a:buNone/>
            </a:pPr>
            <a:endParaRPr lang="en-US" dirty="0"/>
          </a:p>
        </p:txBody>
      </p:sp>
      <p:sp>
        <p:nvSpPr>
          <p:cNvPr id="4" name="Date Placeholder 3"/>
          <p:cNvSpPr>
            <a:spLocks noGrp="1"/>
          </p:cNvSpPr>
          <p:nvPr>
            <p:ph type="dt" sz="half" idx="10"/>
          </p:nvPr>
        </p:nvSpPr>
        <p:spPr/>
        <p:txBody>
          <a:bodyPr/>
          <a:lstStyle/>
          <a:p>
            <a:fld id="{6D919A11-CC1E-47C0-8239-908CB31DB02F}" type="datetime13">
              <a:rPr lang="en-US" smtClean="0"/>
              <a:t>7:50:18 PM</a:t>
            </a:fld>
            <a:endParaRPr lang="en-US"/>
          </a:p>
        </p:txBody>
      </p:sp>
      <p:sp>
        <p:nvSpPr>
          <p:cNvPr id="5" name="Slide Number Placeholder 4"/>
          <p:cNvSpPr>
            <a:spLocks noGrp="1"/>
          </p:cNvSpPr>
          <p:nvPr>
            <p:ph type="sldNum" sz="quarter" idx="12"/>
          </p:nvPr>
        </p:nvSpPr>
        <p:spPr/>
        <p:txBody>
          <a:bodyPr/>
          <a:lstStyle/>
          <a:p>
            <a:fld id="{21B62767-41FB-43C2-BD45-B94ACC7BFAD2}" type="slidenum">
              <a:rPr lang="en-US" smtClean="0"/>
              <a:t>13</a:t>
            </a:fld>
            <a:endParaRPr lang="en-US"/>
          </a:p>
        </p:txBody>
      </p:sp>
    </p:spTree>
    <p:extLst>
      <p:ext uri="{BB962C8B-B14F-4D97-AF65-F5344CB8AC3E}">
        <p14:creationId xmlns:p14="http://schemas.microsoft.com/office/powerpoint/2010/main" val="1184682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Check-ins</a:t>
            </a:r>
          </a:p>
        </p:txBody>
      </p:sp>
      <p:sp>
        <p:nvSpPr>
          <p:cNvPr id="3" name="Content Placeholder 2"/>
          <p:cNvSpPr>
            <a:spLocks noGrp="1"/>
          </p:cNvSpPr>
          <p:nvPr>
            <p:ph idx="1"/>
          </p:nvPr>
        </p:nvSpPr>
        <p:spPr/>
        <p:txBody>
          <a:bodyPr/>
          <a:lstStyle/>
          <a:p>
            <a:pPr marL="0" indent="0">
              <a:buNone/>
            </a:pPr>
            <a:r>
              <a:rPr lang="en-US" dirty="0"/>
              <a:t>Project check-ins are 20% of your grade. Project check-ins will be due at 11:30pm CT on Thursdays. Functionality and the number of patterns indicated must be </a:t>
            </a:r>
            <a:r>
              <a:rPr lang="en-US" b="1" dirty="0"/>
              <a:t>complete.</a:t>
            </a:r>
            <a:r>
              <a:rPr lang="en-US" dirty="0"/>
              <a:t> </a:t>
            </a:r>
          </a:p>
          <a:p>
            <a:pPr marL="0" indent="0">
              <a:buNone/>
            </a:pPr>
            <a:r>
              <a:rPr lang="en-US" dirty="0"/>
              <a:t>The Final Code submission is due August 20</a:t>
            </a:r>
            <a:r>
              <a:rPr lang="en-US" baseline="30000" dirty="0"/>
              <a:t>th</a:t>
            </a:r>
            <a:r>
              <a:rPr lang="en-US" dirty="0"/>
              <a:t> at 11:30pm</a:t>
            </a:r>
          </a:p>
          <a:p>
            <a:pPr marL="0" indent="0">
              <a:buNone/>
            </a:pPr>
            <a:r>
              <a:rPr lang="en-US" b="1" dirty="0"/>
              <a:t>No late work is accepted.</a:t>
            </a:r>
          </a:p>
        </p:txBody>
      </p:sp>
      <p:sp>
        <p:nvSpPr>
          <p:cNvPr id="4" name="Date Placeholder 3"/>
          <p:cNvSpPr>
            <a:spLocks noGrp="1"/>
          </p:cNvSpPr>
          <p:nvPr>
            <p:ph type="dt" sz="half" idx="10"/>
          </p:nvPr>
        </p:nvSpPr>
        <p:spPr/>
        <p:txBody>
          <a:bodyPr/>
          <a:lstStyle/>
          <a:p>
            <a:fld id="{F18A8872-FFD2-4F13-A7D7-D444A9763C2F}" type="datetime13">
              <a:rPr lang="en-US" smtClean="0"/>
              <a:t>7:50:18 PM</a:t>
            </a:fld>
            <a:endParaRPr lang="en-US"/>
          </a:p>
        </p:txBody>
      </p:sp>
      <p:sp>
        <p:nvSpPr>
          <p:cNvPr id="5" name="Slide Number Placeholder 4"/>
          <p:cNvSpPr>
            <a:spLocks noGrp="1"/>
          </p:cNvSpPr>
          <p:nvPr>
            <p:ph type="sldNum" sz="quarter" idx="12"/>
          </p:nvPr>
        </p:nvSpPr>
        <p:spPr/>
        <p:txBody>
          <a:bodyPr/>
          <a:lstStyle/>
          <a:p>
            <a:fld id="{21B62767-41FB-43C2-BD45-B94ACC7BFAD2}" type="slidenum">
              <a:rPr lang="en-US" smtClean="0"/>
              <a:t>14</a:t>
            </a:fld>
            <a:endParaRPr lang="en-US"/>
          </a:p>
        </p:txBody>
      </p:sp>
    </p:spTree>
    <p:extLst>
      <p:ext uri="{BB962C8B-B14F-4D97-AF65-F5344CB8AC3E}">
        <p14:creationId xmlns:p14="http://schemas.microsoft.com/office/powerpoint/2010/main" val="663730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Project</a:t>
            </a:r>
          </a:p>
        </p:txBody>
      </p:sp>
      <p:sp>
        <p:nvSpPr>
          <p:cNvPr id="3" name="Content Placeholder 2"/>
          <p:cNvSpPr>
            <a:spLocks noGrp="1"/>
          </p:cNvSpPr>
          <p:nvPr>
            <p:ph idx="1"/>
          </p:nvPr>
        </p:nvSpPr>
        <p:spPr/>
        <p:txBody>
          <a:bodyPr/>
          <a:lstStyle/>
          <a:p>
            <a:pPr marL="0" indent="0">
              <a:buNone/>
            </a:pPr>
            <a:r>
              <a:rPr lang="en-US" dirty="0"/>
              <a:t>The project is worth 40% of your total grade. You will build a Paint-like application called </a:t>
            </a:r>
            <a:r>
              <a:rPr lang="en-US" dirty="0" err="1"/>
              <a:t>JPaint</a:t>
            </a:r>
            <a:r>
              <a:rPr lang="en-US" dirty="0"/>
              <a:t>. You will be required to implement design patterns to implement certain features. While you will have the final say in decisions relating to the design, I will make certain suggestions. </a:t>
            </a:r>
          </a:p>
          <a:p>
            <a:pPr marL="0" indent="0">
              <a:buNone/>
            </a:pPr>
            <a:r>
              <a:rPr lang="en-US" dirty="0"/>
              <a:t>Every two weeks begins a “sprint”. A set of features will need to be completed during the sprint. DO NOT FALL BEHIND.</a:t>
            </a:r>
          </a:p>
        </p:txBody>
      </p:sp>
      <p:sp>
        <p:nvSpPr>
          <p:cNvPr id="4" name="Date Placeholder 3"/>
          <p:cNvSpPr>
            <a:spLocks noGrp="1"/>
          </p:cNvSpPr>
          <p:nvPr>
            <p:ph type="dt" sz="half" idx="10"/>
          </p:nvPr>
        </p:nvSpPr>
        <p:spPr/>
        <p:txBody>
          <a:bodyPr/>
          <a:lstStyle/>
          <a:p>
            <a:fld id="{88477713-FBB5-4DE2-B73A-F6F00A1FBE75}" type="datetime13">
              <a:rPr lang="en-US" smtClean="0"/>
              <a:t>7:50:18 PM</a:t>
            </a:fld>
            <a:endParaRPr lang="en-US"/>
          </a:p>
        </p:txBody>
      </p:sp>
      <p:sp>
        <p:nvSpPr>
          <p:cNvPr id="5" name="Slide Number Placeholder 4"/>
          <p:cNvSpPr>
            <a:spLocks noGrp="1"/>
          </p:cNvSpPr>
          <p:nvPr>
            <p:ph type="sldNum" sz="quarter" idx="12"/>
          </p:nvPr>
        </p:nvSpPr>
        <p:spPr/>
        <p:txBody>
          <a:bodyPr/>
          <a:lstStyle/>
          <a:p>
            <a:fld id="{21B62767-41FB-43C2-BD45-B94ACC7BFAD2}" type="slidenum">
              <a:rPr lang="en-US" smtClean="0"/>
              <a:t>15</a:t>
            </a:fld>
            <a:endParaRPr lang="en-US"/>
          </a:p>
        </p:txBody>
      </p:sp>
    </p:spTree>
    <p:extLst>
      <p:ext uri="{BB962C8B-B14F-4D97-AF65-F5344CB8AC3E}">
        <p14:creationId xmlns:p14="http://schemas.microsoft.com/office/powerpoint/2010/main" val="2199751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F80C5-4CBD-427B-810D-5A44E9E79FCA}"/>
              </a:ext>
            </a:extLst>
          </p:cNvPr>
          <p:cNvSpPr>
            <a:spLocks noGrp="1"/>
          </p:cNvSpPr>
          <p:nvPr>
            <p:ph type="title"/>
          </p:nvPr>
        </p:nvSpPr>
        <p:spPr/>
        <p:txBody>
          <a:bodyPr/>
          <a:lstStyle/>
          <a:p>
            <a:r>
              <a:rPr lang="en-US" dirty="0"/>
              <a:t>Quizzes</a:t>
            </a:r>
          </a:p>
        </p:txBody>
      </p:sp>
      <p:sp>
        <p:nvSpPr>
          <p:cNvPr id="3" name="Content Placeholder 2">
            <a:extLst>
              <a:ext uri="{FF2B5EF4-FFF2-40B4-BE49-F238E27FC236}">
                <a16:creationId xmlns:a16="http://schemas.microsoft.com/office/drawing/2014/main" id="{E56F97D7-B4B1-4771-8A9C-AA59773FC536}"/>
              </a:ext>
            </a:extLst>
          </p:cNvPr>
          <p:cNvSpPr>
            <a:spLocks noGrp="1"/>
          </p:cNvSpPr>
          <p:nvPr>
            <p:ph idx="1"/>
          </p:nvPr>
        </p:nvSpPr>
        <p:spPr/>
        <p:txBody>
          <a:bodyPr/>
          <a:lstStyle/>
          <a:p>
            <a:pPr marL="0" indent="0">
              <a:buNone/>
            </a:pPr>
            <a:r>
              <a:rPr lang="en-US" dirty="0"/>
              <a:t>Quizzes are worth 10% of your grade. Every week, you will take a quiz based on material from the week’s lecture in D2L. Due by 5:30pm Wednesdays. We will go through the quiz answers in class.</a:t>
            </a:r>
          </a:p>
        </p:txBody>
      </p:sp>
      <p:sp>
        <p:nvSpPr>
          <p:cNvPr id="4" name="Date Placeholder 3">
            <a:extLst>
              <a:ext uri="{FF2B5EF4-FFF2-40B4-BE49-F238E27FC236}">
                <a16:creationId xmlns:a16="http://schemas.microsoft.com/office/drawing/2014/main" id="{C1508C79-C72C-4B04-9543-F3C0B60420F7}"/>
              </a:ext>
            </a:extLst>
          </p:cNvPr>
          <p:cNvSpPr>
            <a:spLocks noGrp="1"/>
          </p:cNvSpPr>
          <p:nvPr>
            <p:ph type="dt" sz="half" idx="10"/>
          </p:nvPr>
        </p:nvSpPr>
        <p:spPr/>
        <p:txBody>
          <a:bodyPr/>
          <a:lstStyle/>
          <a:p>
            <a:fld id="{88477713-FBB5-4DE2-B73A-F6F00A1FBE75}" type="datetime13">
              <a:rPr lang="en-US" smtClean="0"/>
              <a:t>7:50:18 PM</a:t>
            </a:fld>
            <a:endParaRPr lang="en-US"/>
          </a:p>
        </p:txBody>
      </p:sp>
      <p:sp>
        <p:nvSpPr>
          <p:cNvPr id="5" name="Slide Number Placeholder 4">
            <a:extLst>
              <a:ext uri="{FF2B5EF4-FFF2-40B4-BE49-F238E27FC236}">
                <a16:creationId xmlns:a16="http://schemas.microsoft.com/office/drawing/2014/main" id="{00DC00F2-0D7B-4229-8961-5F489694FF9A}"/>
              </a:ext>
            </a:extLst>
          </p:cNvPr>
          <p:cNvSpPr>
            <a:spLocks noGrp="1"/>
          </p:cNvSpPr>
          <p:nvPr>
            <p:ph type="sldNum" sz="quarter" idx="12"/>
          </p:nvPr>
        </p:nvSpPr>
        <p:spPr/>
        <p:txBody>
          <a:bodyPr/>
          <a:lstStyle/>
          <a:p>
            <a:fld id="{21B62767-41FB-43C2-BD45-B94ACC7BFAD2}" type="slidenum">
              <a:rPr lang="en-US" smtClean="0"/>
              <a:t>16</a:t>
            </a:fld>
            <a:endParaRPr lang="en-US"/>
          </a:p>
        </p:txBody>
      </p:sp>
    </p:spTree>
    <p:extLst>
      <p:ext uri="{BB962C8B-B14F-4D97-AF65-F5344CB8AC3E}">
        <p14:creationId xmlns:p14="http://schemas.microsoft.com/office/powerpoint/2010/main" val="3577724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 information</a:t>
            </a:r>
          </a:p>
        </p:txBody>
      </p:sp>
      <p:sp>
        <p:nvSpPr>
          <p:cNvPr id="3" name="Content Placeholder 2"/>
          <p:cNvSpPr>
            <a:spLocks noGrp="1"/>
          </p:cNvSpPr>
          <p:nvPr>
            <p:ph idx="1"/>
          </p:nvPr>
        </p:nvSpPr>
        <p:spPr/>
        <p:txBody>
          <a:bodyPr/>
          <a:lstStyle/>
          <a:p>
            <a:pPr marL="0" indent="0">
              <a:buNone/>
            </a:pPr>
            <a:r>
              <a:rPr lang="en-US" dirty="0"/>
              <a:t>Email:</a:t>
            </a:r>
          </a:p>
          <a:p>
            <a:pPr marL="0" indent="0">
              <a:buNone/>
            </a:pPr>
            <a:r>
              <a:rPr lang="en-US" dirty="0">
                <a:hlinkClick r:id="rId2"/>
              </a:rPr>
              <a:t>jsharpe1@depaul.edu</a:t>
            </a:r>
            <a:endParaRPr lang="en-US" dirty="0"/>
          </a:p>
          <a:p>
            <a:pPr marL="0" indent="0">
              <a:buNone/>
            </a:pPr>
            <a:r>
              <a:rPr lang="en-US" dirty="0"/>
              <a:t>Typically respond within 24 hours</a:t>
            </a:r>
          </a:p>
        </p:txBody>
      </p:sp>
      <p:sp>
        <p:nvSpPr>
          <p:cNvPr id="4" name="Date Placeholder 3"/>
          <p:cNvSpPr>
            <a:spLocks noGrp="1"/>
          </p:cNvSpPr>
          <p:nvPr>
            <p:ph type="dt" sz="half" idx="10"/>
          </p:nvPr>
        </p:nvSpPr>
        <p:spPr/>
        <p:txBody>
          <a:bodyPr/>
          <a:lstStyle/>
          <a:p>
            <a:fld id="{01C5EC11-7898-4853-A209-61B47D82ABDA}" type="datetime13">
              <a:rPr lang="en-US" smtClean="0"/>
              <a:t>7:50:18 PM</a:t>
            </a:fld>
            <a:endParaRPr lang="en-US"/>
          </a:p>
        </p:txBody>
      </p:sp>
      <p:sp>
        <p:nvSpPr>
          <p:cNvPr id="5" name="Slide Number Placeholder 4"/>
          <p:cNvSpPr>
            <a:spLocks noGrp="1"/>
          </p:cNvSpPr>
          <p:nvPr>
            <p:ph type="sldNum" sz="quarter" idx="12"/>
          </p:nvPr>
        </p:nvSpPr>
        <p:spPr/>
        <p:txBody>
          <a:bodyPr/>
          <a:lstStyle/>
          <a:p>
            <a:fld id="{21B62767-41FB-43C2-BD45-B94ACC7BFAD2}" type="slidenum">
              <a:rPr lang="en-US" smtClean="0"/>
              <a:t>17</a:t>
            </a:fld>
            <a:endParaRPr lang="en-US"/>
          </a:p>
        </p:txBody>
      </p:sp>
    </p:spTree>
    <p:extLst>
      <p:ext uri="{BB962C8B-B14F-4D97-AF65-F5344CB8AC3E}">
        <p14:creationId xmlns:p14="http://schemas.microsoft.com/office/powerpoint/2010/main" val="13701812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Office hours</a:t>
            </a:r>
          </a:p>
        </p:txBody>
      </p:sp>
      <p:sp>
        <p:nvSpPr>
          <p:cNvPr id="3" name="Content Placeholder 2"/>
          <p:cNvSpPr>
            <a:spLocks noGrp="1"/>
          </p:cNvSpPr>
          <p:nvPr>
            <p:ph idx="1"/>
          </p:nvPr>
        </p:nvSpPr>
        <p:spPr/>
        <p:txBody>
          <a:bodyPr/>
          <a:lstStyle/>
          <a:p>
            <a:pPr marL="0" indent="0">
              <a:buNone/>
            </a:pPr>
            <a:r>
              <a:rPr lang="en-US" dirty="0"/>
              <a:t>Wednesdays before class for 30 minutes on Zoom. Thursdays 5-6 on Zoom. </a:t>
            </a:r>
          </a:p>
          <a:p>
            <a:pPr marL="0" indent="0">
              <a:buNone/>
            </a:pPr>
            <a:r>
              <a:rPr lang="en-US" dirty="0"/>
              <a:t>You can make an appointment through BlueStar; access BlueStar through </a:t>
            </a:r>
            <a:r>
              <a:rPr lang="en-US" dirty="0" err="1"/>
              <a:t>CampusConnect</a:t>
            </a:r>
            <a:r>
              <a:rPr lang="en-US" dirty="0"/>
              <a:t>.</a:t>
            </a:r>
          </a:p>
        </p:txBody>
      </p:sp>
      <p:sp>
        <p:nvSpPr>
          <p:cNvPr id="4" name="Date Placeholder 3"/>
          <p:cNvSpPr>
            <a:spLocks noGrp="1"/>
          </p:cNvSpPr>
          <p:nvPr>
            <p:ph type="dt" sz="half" idx="10"/>
          </p:nvPr>
        </p:nvSpPr>
        <p:spPr/>
        <p:txBody>
          <a:bodyPr/>
          <a:lstStyle/>
          <a:p>
            <a:fld id="{1DF9D414-7A9E-4452-B14F-8499EA2C9FE8}" type="datetime13">
              <a:rPr lang="en-US" smtClean="0"/>
              <a:t>7:50:18 PM</a:t>
            </a:fld>
            <a:endParaRPr lang="en-US"/>
          </a:p>
        </p:txBody>
      </p:sp>
      <p:sp>
        <p:nvSpPr>
          <p:cNvPr id="5" name="Slide Number Placeholder 4"/>
          <p:cNvSpPr>
            <a:spLocks noGrp="1"/>
          </p:cNvSpPr>
          <p:nvPr>
            <p:ph type="sldNum" sz="quarter" idx="12"/>
          </p:nvPr>
        </p:nvSpPr>
        <p:spPr/>
        <p:txBody>
          <a:bodyPr/>
          <a:lstStyle/>
          <a:p>
            <a:fld id="{21B62767-41FB-43C2-BD45-B94ACC7BFAD2}" type="slidenum">
              <a:rPr lang="en-US" smtClean="0"/>
              <a:t>18</a:t>
            </a:fld>
            <a:endParaRPr lang="en-US"/>
          </a:p>
        </p:txBody>
      </p:sp>
    </p:spTree>
    <p:extLst>
      <p:ext uri="{BB962C8B-B14F-4D97-AF65-F5344CB8AC3E}">
        <p14:creationId xmlns:p14="http://schemas.microsoft.com/office/powerpoint/2010/main" val="4715780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OO Programming Basics</a:t>
            </a:r>
          </a:p>
        </p:txBody>
      </p:sp>
      <p:sp>
        <p:nvSpPr>
          <p:cNvPr id="3" name="Text Placeholder 2"/>
          <p:cNvSpPr>
            <a:spLocks noGrp="1"/>
          </p:cNvSpPr>
          <p:nvPr>
            <p:ph type="body" idx="1"/>
          </p:nvPr>
        </p:nvSpPr>
        <p:spPr/>
        <p:txBody>
          <a:bodyPr/>
          <a:lstStyle/>
          <a:p>
            <a:r>
              <a:rPr lang="en-US" dirty="0"/>
              <a:t>Most of this should be review</a:t>
            </a:r>
          </a:p>
        </p:txBody>
      </p:sp>
      <p:sp>
        <p:nvSpPr>
          <p:cNvPr id="4" name="Date Placeholder 3"/>
          <p:cNvSpPr>
            <a:spLocks noGrp="1"/>
          </p:cNvSpPr>
          <p:nvPr>
            <p:ph type="dt" sz="half" idx="10"/>
          </p:nvPr>
        </p:nvSpPr>
        <p:spPr/>
        <p:txBody>
          <a:bodyPr/>
          <a:lstStyle/>
          <a:p>
            <a:fld id="{879EFED2-3E18-4542-80DB-E3CD660F5F6C}" type="datetime13">
              <a:rPr lang="en-US" smtClean="0"/>
              <a:t>7:50:18 PM</a:t>
            </a:fld>
            <a:endParaRPr lang="en-US"/>
          </a:p>
        </p:txBody>
      </p:sp>
      <p:sp>
        <p:nvSpPr>
          <p:cNvPr id="5" name="Slide Number Placeholder 4"/>
          <p:cNvSpPr>
            <a:spLocks noGrp="1"/>
          </p:cNvSpPr>
          <p:nvPr>
            <p:ph type="sldNum" sz="quarter" idx="12"/>
          </p:nvPr>
        </p:nvSpPr>
        <p:spPr/>
        <p:txBody>
          <a:bodyPr/>
          <a:lstStyle/>
          <a:p>
            <a:fld id="{21B62767-41FB-43C2-BD45-B94ACC7BFAD2}" type="slidenum">
              <a:rPr lang="en-US" smtClean="0"/>
              <a:t>19</a:t>
            </a:fld>
            <a:endParaRPr lang="en-US"/>
          </a:p>
        </p:txBody>
      </p:sp>
    </p:spTree>
    <p:extLst>
      <p:ext uri="{BB962C8B-B14F-4D97-AF65-F5344CB8AC3E}">
        <p14:creationId xmlns:p14="http://schemas.microsoft.com/office/powerpoint/2010/main" val="1645342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class</a:t>
            </a:r>
          </a:p>
        </p:txBody>
      </p:sp>
      <p:sp>
        <p:nvSpPr>
          <p:cNvPr id="3" name="Content Placeholder 2"/>
          <p:cNvSpPr>
            <a:spLocks noGrp="1"/>
          </p:cNvSpPr>
          <p:nvPr>
            <p:ph idx="1"/>
          </p:nvPr>
        </p:nvSpPr>
        <p:spPr>
          <a:xfrm>
            <a:off x="838200" y="1825624"/>
            <a:ext cx="10515600" cy="4777399"/>
          </a:xfrm>
        </p:spPr>
        <p:txBody>
          <a:bodyPr>
            <a:normAutofit/>
          </a:bodyPr>
          <a:lstStyle/>
          <a:p>
            <a:pPr marL="0" indent="0">
              <a:buNone/>
            </a:pPr>
            <a:r>
              <a:rPr lang="en-US" dirty="0"/>
              <a:t>Introduction to SE450</a:t>
            </a:r>
          </a:p>
          <a:p>
            <a:pPr marL="0" indent="0">
              <a:buNone/>
            </a:pPr>
            <a:r>
              <a:rPr lang="en-US" dirty="0"/>
              <a:t>Basic Object-Oriented principles</a:t>
            </a:r>
          </a:p>
          <a:p>
            <a:pPr marL="0" indent="0">
              <a:buNone/>
            </a:pPr>
            <a:r>
              <a:rPr lang="en-US" dirty="0"/>
              <a:t>Intro to UML</a:t>
            </a:r>
          </a:p>
          <a:p>
            <a:pPr marL="0" indent="0">
              <a:buNone/>
            </a:pPr>
            <a:r>
              <a:rPr lang="en-US" dirty="0"/>
              <a:t>Development Process</a:t>
            </a:r>
          </a:p>
          <a:p>
            <a:pPr marL="0" indent="0">
              <a:buNone/>
            </a:pPr>
            <a:r>
              <a:rPr lang="en-US" dirty="0"/>
              <a:t>Unit testing</a:t>
            </a:r>
          </a:p>
          <a:p>
            <a:pPr marL="0" indent="0">
              <a:buNone/>
            </a:pPr>
            <a:r>
              <a:rPr lang="en-US" dirty="0"/>
              <a:t>Refactoring</a:t>
            </a:r>
          </a:p>
        </p:txBody>
      </p:sp>
      <p:sp>
        <p:nvSpPr>
          <p:cNvPr id="4" name="Date Placeholder 3"/>
          <p:cNvSpPr>
            <a:spLocks noGrp="1"/>
          </p:cNvSpPr>
          <p:nvPr>
            <p:ph type="dt" sz="half" idx="10"/>
          </p:nvPr>
        </p:nvSpPr>
        <p:spPr/>
        <p:txBody>
          <a:bodyPr/>
          <a:lstStyle/>
          <a:p>
            <a:fld id="{3432897C-9008-4DDA-A4BA-F3D9F85D43E4}" type="datetime13">
              <a:rPr lang="en-US" smtClean="0"/>
              <a:t>7:50:18 PM</a:t>
            </a:fld>
            <a:endParaRPr lang="en-US"/>
          </a:p>
        </p:txBody>
      </p:sp>
      <p:sp>
        <p:nvSpPr>
          <p:cNvPr id="5" name="Slide Number Placeholder 4"/>
          <p:cNvSpPr>
            <a:spLocks noGrp="1"/>
          </p:cNvSpPr>
          <p:nvPr>
            <p:ph type="sldNum" sz="quarter" idx="12"/>
          </p:nvPr>
        </p:nvSpPr>
        <p:spPr/>
        <p:txBody>
          <a:bodyPr/>
          <a:lstStyle/>
          <a:p>
            <a:fld id="{21B62767-41FB-43C2-BD45-B94ACC7BFAD2}" type="slidenum">
              <a:rPr lang="en-US" smtClean="0"/>
              <a:t>2</a:t>
            </a:fld>
            <a:endParaRPr lang="en-US"/>
          </a:p>
        </p:txBody>
      </p:sp>
    </p:spTree>
    <p:extLst>
      <p:ext uri="{BB962C8B-B14F-4D97-AF65-F5344CB8AC3E}">
        <p14:creationId xmlns:p14="http://schemas.microsoft.com/office/powerpoint/2010/main" val="3867660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Members</a:t>
            </a:r>
          </a:p>
        </p:txBody>
      </p:sp>
      <p:sp>
        <p:nvSpPr>
          <p:cNvPr id="3" name="Content Placeholder 2"/>
          <p:cNvSpPr>
            <a:spLocks noGrp="1"/>
          </p:cNvSpPr>
          <p:nvPr>
            <p:ph idx="1"/>
          </p:nvPr>
        </p:nvSpPr>
        <p:spPr/>
        <p:txBody>
          <a:bodyPr/>
          <a:lstStyle/>
          <a:p>
            <a:pPr marL="0" indent="0">
              <a:buNone/>
            </a:pPr>
            <a:r>
              <a:rPr lang="en-US" dirty="0"/>
              <a:t>Three types of members in java:</a:t>
            </a:r>
          </a:p>
          <a:p>
            <a:pPr lvl="1">
              <a:buFontTx/>
              <a:buChar char="-"/>
            </a:pPr>
            <a:r>
              <a:rPr lang="en-US" dirty="0"/>
              <a:t>Methods/Functions</a:t>
            </a:r>
          </a:p>
          <a:p>
            <a:pPr lvl="1">
              <a:buFontTx/>
              <a:buChar char="-"/>
            </a:pPr>
            <a:r>
              <a:rPr lang="en-US" dirty="0"/>
              <a:t>Fields</a:t>
            </a:r>
          </a:p>
          <a:p>
            <a:pPr lvl="1">
              <a:buFontTx/>
              <a:buChar char="-"/>
            </a:pPr>
            <a:r>
              <a:rPr lang="en-US" dirty="0"/>
              <a:t>Constructors</a:t>
            </a:r>
          </a:p>
          <a:p>
            <a:pPr>
              <a:buFontTx/>
              <a:buChar char="-"/>
            </a:pPr>
            <a:endParaRPr lang="en-US" dirty="0"/>
          </a:p>
        </p:txBody>
      </p:sp>
      <p:sp>
        <p:nvSpPr>
          <p:cNvPr id="4" name="Date Placeholder 3"/>
          <p:cNvSpPr>
            <a:spLocks noGrp="1"/>
          </p:cNvSpPr>
          <p:nvPr>
            <p:ph type="dt" sz="half" idx="10"/>
          </p:nvPr>
        </p:nvSpPr>
        <p:spPr/>
        <p:txBody>
          <a:bodyPr/>
          <a:lstStyle/>
          <a:p>
            <a:fld id="{1E254531-056B-4484-90C3-6DE1C15A9314}" type="datetime13">
              <a:rPr lang="en-US" smtClean="0"/>
              <a:t>7:50:19 PM</a:t>
            </a:fld>
            <a:endParaRPr lang="en-US"/>
          </a:p>
        </p:txBody>
      </p:sp>
      <p:sp>
        <p:nvSpPr>
          <p:cNvPr id="5" name="Slide Number Placeholder 4"/>
          <p:cNvSpPr>
            <a:spLocks noGrp="1"/>
          </p:cNvSpPr>
          <p:nvPr>
            <p:ph type="sldNum" sz="quarter" idx="12"/>
          </p:nvPr>
        </p:nvSpPr>
        <p:spPr/>
        <p:txBody>
          <a:bodyPr/>
          <a:lstStyle/>
          <a:p>
            <a:fld id="{21B62767-41FB-43C2-BD45-B94ACC7BFAD2}" type="slidenum">
              <a:rPr lang="en-US" smtClean="0"/>
              <a:t>20</a:t>
            </a:fld>
            <a:endParaRPr lang="en-US"/>
          </a:p>
        </p:txBody>
      </p:sp>
    </p:spTree>
    <p:extLst>
      <p:ext uri="{BB962C8B-B14F-4D97-AF65-F5344CB8AC3E}">
        <p14:creationId xmlns:p14="http://schemas.microsoft.com/office/powerpoint/2010/main" val="3430682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function?</a:t>
            </a:r>
          </a:p>
        </p:txBody>
      </p:sp>
      <p:sp>
        <p:nvSpPr>
          <p:cNvPr id="3" name="Content Placeholder 2"/>
          <p:cNvSpPr>
            <a:spLocks noGrp="1"/>
          </p:cNvSpPr>
          <p:nvPr>
            <p:ph idx="1"/>
          </p:nvPr>
        </p:nvSpPr>
        <p:spPr/>
        <p:txBody>
          <a:bodyPr/>
          <a:lstStyle/>
          <a:p>
            <a:pPr marL="0" indent="0">
              <a:buNone/>
            </a:pPr>
            <a:r>
              <a:rPr lang="en-US" dirty="0"/>
              <a:t>Function: set of expressions that can be referenced by a human-readable name that defines its behavior. Functions allow for easier </a:t>
            </a:r>
            <a:r>
              <a:rPr lang="en-US" b="1" dirty="0"/>
              <a:t>maintainability of behavior</a:t>
            </a:r>
            <a:r>
              <a:rPr lang="en-US" dirty="0"/>
              <a:t>. A function provides a </a:t>
            </a:r>
            <a:r>
              <a:rPr lang="en-US" b="1" dirty="0"/>
              <a:t>layer of abstraction</a:t>
            </a:r>
            <a:r>
              <a:rPr lang="en-US" dirty="0"/>
              <a:t>.</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838199" y="3501169"/>
            <a:ext cx="4454769" cy="2806959"/>
          </a:xfrm>
          <a:prstGeom prst="rect">
            <a:avLst/>
          </a:prstGeom>
        </p:spPr>
      </p:pic>
      <p:sp>
        <p:nvSpPr>
          <p:cNvPr id="5" name="Date Placeholder 4"/>
          <p:cNvSpPr>
            <a:spLocks noGrp="1"/>
          </p:cNvSpPr>
          <p:nvPr>
            <p:ph type="dt" sz="half" idx="10"/>
          </p:nvPr>
        </p:nvSpPr>
        <p:spPr/>
        <p:txBody>
          <a:bodyPr/>
          <a:lstStyle/>
          <a:p>
            <a:fld id="{58E857E6-04FC-4F7B-BC46-6145B3A32555}" type="datetime13">
              <a:rPr lang="en-US" smtClean="0"/>
              <a:t>7:50:19 PM</a:t>
            </a:fld>
            <a:endParaRPr lang="en-US"/>
          </a:p>
        </p:txBody>
      </p:sp>
      <p:sp>
        <p:nvSpPr>
          <p:cNvPr id="6" name="Slide Number Placeholder 5"/>
          <p:cNvSpPr>
            <a:spLocks noGrp="1"/>
          </p:cNvSpPr>
          <p:nvPr>
            <p:ph type="sldNum" sz="quarter" idx="12"/>
          </p:nvPr>
        </p:nvSpPr>
        <p:spPr/>
        <p:txBody>
          <a:bodyPr/>
          <a:lstStyle/>
          <a:p>
            <a:fld id="{21B62767-41FB-43C2-BD45-B94ACC7BFAD2}" type="slidenum">
              <a:rPr lang="en-US" smtClean="0"/>
              <a:t>21</a:t>
            </a:fld>
            <a:endParaRPr lang="en-US"/>
          </a:p>
        </p:txBody>
      </p:sp>
    </p:spTree>
    <p:extLst>
      <p:ext uri="{BB962C8B-B14F-4D97-AF65-F5344CB8AC3E}">
        <p14:creationId xmlns:p14="http://schemas.microsoft.com/office/powerpoint/2010/main" val="11881932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the difference between a function and a method?</a:t>
            </a:r>
          </a:p>
        </p:txBody>
      </p:sp>
      <p:sp>
        <p:nvSpPr>
          <p:cNvPr id="3" name="Content Placeholder 2"/>
          <p:cNvSpPr>
            <a:spLocks noGrp="1"/>
          </p:cNvSpPr>
          <p:nvPr>
            <p:ph idx="1"/>
          </p:nvPr>
        </p:nvSpPr>
        <p:spPr/>
        <p:txBody>
          <a:bodyPr/>
          <a:lstStyle/>
          <a:p>
            <a:pPr marL="0" indent="0">
              <a:buNone/>
            </a:pPr>
            <a:r>
              <a:rPr lang="en-US" dirty="0"/>
              <a:t>A function is like a mathematical equation: You put in some input and get some output. The output is always the same for the same input. In other words, there are no side effects.</a:t>
            </a:r>
          </a:p>
          <a:p>
            <a:pPr marL="0" indent="0">
              <a:buNone/>
            </a:pPr>
            <a:r>
              <a:rPr lang="en-US" dirty="0"/>
              <a:t>A method is some behavior of an object. There may be side effects. There may be external forces that change the outcome of a method for the same input.</a:t>
            </a:r>
          </a:p>
        </p:txBody>
      </p:sp>
      <p:sp>
        <p:nvSpPr>
          <p:cNvPr id="4" name="Date Placeholder 3"/>
          <p:cNvSpPr>
            <a:spLocks noGrp="1"/>
          </p:cNvSpPr>
          <p:nvPr>
            <p:ph type="dt" sz="half" idx="10"/>
          </p:nvPr>
        </p:nvSpPr>
        <p:spPr/>
        <p:txBody>
          <a:bodyPr/>
          <a:lstStyle/>
          <a:p>
            <a:fld id="{3101B8A5-193F-47FB-BDA7-1CDE18625715}" type="datetime13">
              <a:rPr lang="en-US" smtClean="0"/>
              <a:t>7:50:19 PM</a:t>
            </a:fld>
            <a:endParaRPr lang="en-US"/>
          </a:p>
        </p:txBody>
      </p:sp>
      <p:sp>
        <p:nvSpPr>
          <p:cNvPr id="5" name="Slide Number Placeholder 4"/>
          <p:cNvSpPr>
            <a:spLocks noGrp="1"/>
          </p:cNvSpPr>
          <p:nvPr>
            <p:ph type="sldNum" sz="quarter" idx="12"/>
          </p:nvPr>
        </p:nvSpPr>
        <p:spPr/>
        <p:txBody>
          <a:bodyPr/>
          <a:lstStyle/>
          <a:p>
            <a:fld id="{21B62767-41FB-43C2-BD45-B94ACC7BFAD2}" type="slidenum">
              <a:rPr lang="en-US" smtClean="0"/>
              <a:t>22</a:t>
            </a:fld>
            <a:endParaRPr lang="en-US"/>
          </a:p>
        </p:txBody>
      </p:sp>
    </p:spTree>
    <p:extLst>
      <p:ext uri="{BB962C8B-B14F-4D97-AF65-F5344CB8AC3E}">
        <p14:creationId xmlns:p14="http://schemas.microsoft.com/office/powerpoint/2010/main" val="1121224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functions</a:t>
            </a:r>
          </a:p>
        </p:txBody>
      </p:sp>
      <p:pic>
        <p:nvPicPr>
          <p:cNvPr id="4" name="Content Placeholder 3"/>
          <p:cNvPicPr>
            <a:picLocks noGrp="1" noChangeAspect="1"/>
          </p:cNvPicPr>
          <p:nvPr>
            <p:ph idx="1"/>
          </p:nvPr>
        </p:nvPicPr>
        <p:blipFill>
          <a:blip r:embed="rId2"/>
          <a:stretch>
            <a:fillRect/>
          </a:stretch>
        </p:blipFill>
        <p:spPr>
          <a:xfrm>
            <a:off x="838200" y="1690687"/>
            <a:ext cx="3892062" cy="4375691"/>
          </a:xfrm>
          <a:prstGeom prst="rect">
            <a:avLst/>
          </a:prstGeom>
        </p:spPr>
      </p:pic>
      <p:sp>
        <p:nvSpPr>
          <p:cNvPr id="5" name="Date Placeholder 4"/>
          <p:cNvSpPr>
            <a:spLocks noGrp="1"/>
          </p:cNvSpPr>
          <p:nvPr>
            <p:ph type="dt" sz="half" idx="10"/>
          </p:nvPr>
        </p:nvSpPr>
        <p:spPr/>
        <p:txBody>
          <a:bodyPr/>
          <a:lstStyle/>
          <a:p>
            <a:fld id="{B957A71B-8EF0-4444-BE5D-AF394C226E4C}" type="datetime13">
              <a:rPr lang="en-US" smtClean="0"/>
              <a:t>7:50:19 PM</a:t>
            </a:fld>
            <a:endParaRPr lang="en-US"/>
          </a:p>
        </p:txBody>
      </p:sp>
      <p:sp>
        <p:nvSpPr>
          <p:cNvPr id="6" name="Slide Number Placeholder 5"/>
          <p:cNvSpPr>
            <a:spLocks noGrp="1"/>
          </p:cNvSpPr>
          <p:nvPr>
            <p:ph type="sldNum" sz="quarter" idx="12"/>
          </p:nvPr>
        </p:nvSpPr>
        <p:spPr/>
        <p:txBody>
          <a:bodyPr/>
          <a:lstStyle/>
          <a:p>
            <a:fld id="{21B62767-41FB-43C2-BD45-B94ACC7BFAD2}" type="slidenum">
              <a:rPr lang="en-US" smtClean="0"/>
              <a:t>23</a:t>
            </a:fld>
            <a:endParaRPr lang="en-US"/>
          </a:p>
        </p:txBody>
      </p:sp>
    </p:spTree>
    <p:extLst>
      <p:ext uri="{BB962C8B-B14F-4D97-AF65-F5344CB8AC3E}">
        <p14:creationId xmlns:p14="http://schemas.microsoft.com/office/powerpoint/2010/main" val="28472569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functions</a:t>
            </a:r>
          </a:p>
        </p:txBody>
      </p:sp>
      <p:sp>
        <p:nvSpPr>
          <p:cNvPr id="3" name="Content Placeholder 2"/>
          <p:cNvSpPr>
            <a:spLocks noGrp="1"/>
          </p:cNvSpPr>
          <p:nvPr>
            <p:ph idx="1"/>
          </p:nvPr>
        </p:nvSpPr>
        <p:spPr/>
        <p:txBody>
          <a:bodyPr/>
          <a:lstStyle/>
          <a:p>
            <a:pPr marL="0" indent="0">
              <a:buNone/>
            </a:pPr>
            <a:r>
              <a:rPr lang="en-US" dirty="0"/>
              <a:t>The terms are used interchangeably out in the real world, and I will be using them interchangeably in this class. </a:t>
            </a:r>
          </a:p>
        </p:txBody>
      </p:sp>
      <p:sp>
        <p:nvSpPr>
          <p:cNvPr id="4" name="Date Placeholder 3"/>
          <p:cNvSpPr>
            <a:spLocks noGrp="1"/>
          </p:cNvSpPr>
          <p:nvPr>
            <p:ph type="dt" sz="half" idx="10"/>
          </p:nvPr>
        </p:nvSpPr>
        <p:spPr/>
        <p:txBody>
          <a:bodyPr/>
          <a:lstStyle/>
          <a:p>
            <a:fld id="{93943CC9-3DA6-4D8E-8D7B-6275382DB753}" type="datetime13">
              <a:rPr lang="en-US" smtClean="0"/>
              <a:t>7:50:19 PM</a:t>
            </a:fld>
            <a:endParaRPr lang="en-US"/>
          </a:p>
        </p:txBody>
      </p:sp>
      <p:sp>
        <p:nvSpPr>
          <p:cNvPr id="5" name="Slide Number Placeholder 4"/>
          <p:cNvSpPr>
            <a:spLocks noGrp="1"/>
          </p:cNvSpPr>
          <p:nvPr>
            <p:ph type="sldNum" sz="quarter" idx="12"/>
          </p:nvPr>
        </p:nvSpPr>
        <p:spPr/>
        <p:txBody>
          <a:bodyPr/>
          <a:lstStyle/>
          <a:p>
            <a:fld id="{21B62767-41FB-43C2-BD45-B94ACC7BFAD2}" type="slidenum">
              <a:rPr lang="en-US" smtClean="0"/>
              <a:t>24</a:t>
            </a:fld>
            <a:endParaRPr lang="en-US"/>
          </a:p>
        </p:txBody>
      </p:sp>
    </p:spTree>
    <p:extLst>
      <p:ext uri="{BB962C8B-B14F-4D97-AF65-F5344CB8AC3E}">
        <p14:creationId xmlns:p14="http://schemas.microsoft.com/office/powerpoint/2010/main" val="8476378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field?</a:t>
            </a:r>
          </a:p>
        </p:txBody>
      </p:sp>
      <p:sp>
        <p:nvSpPr>
          <p:cNvPr id="3" name="Content Placeholder 2"/>
          <p:cNvSpPr>
            <a:spLocks noGrp="1"/>
          </p:cNvSpPr>
          <p:nvPr>
            <p:ph idx="1"/>
          </p:nvPr>
        </p:nvSpPr>
        <p:spPr/>
        <p:txBody>
          <a:bodyPr/>
          <a:lstStyle/>
          <a:p>
            <a:pPr marL="0" indent="0">
              <a:buNone/>
            </a:pPr>
            <a:r>
              <a:rPr lang="en-US" dirty="0"/>
              <a:t>A Field, sometimes called class variable, stores some </a:t>
            </a:r>
            <a:r>
              <a:rPr lang="en-US" i="1" dirty="0"/>
              <a:t>state</a:t>
            </a:r>
            <a:r>
              <a:rPr lang="en-US" dirty="0"/>
              <a:t> for a class. Can be any type (</a:t>
            </a:r>
            <a:r>
              <a:rPr lang="en-US" dirty="0" err="1"/>
              <a:t>int</a:t>
            </a:r>
            <a:r>
              <a:rPr lang="en-US" dirty="0"/>
              <a:t>, </a:t>
            </a:r>
            <a:r>
              <a:rPr lang="en-US" dirty="0" err="1"/>
              <a:t>boolean</a:t>
            </a:r>
            <a:r>
              <a:rPr lang="en-US" dirty="0"/>
              <a:t>, etc.)</a:t>
            </a:r>
          </a:p>
          <a:p>
            <a:pPr marL="0" indent="0">
              <a:buNone/>
            </a:pPr>
            <a:r>
              <a:rPr lang="en-US" dirty="0"/>
              <a:t>Each object has its own state. The state is what separates two objects from each other in terms of behavior. If you had two objects with the same state, they should behave identically (with one small but important exception which I will discuss in a bit).</a:t>
            </a:r>
          </a:p>
        </p:txBody>
      </p:sp>
      <p:sp>
        <p:nvSpPr>
          <p:cNvPr id="4" name="Date Placeholder 3"/>
          <p:cNvSpPr>
            <a:spLocks noGrp="1"/>
          </p:cNvSpPr>
          <p:nvPr>
            <p:ph type="dt" sz="half" idx="10"/>
          </p:nvPr>
        </p:nvSpPr>
        <p:spPr/>
        <p:txBody>
          <a:bodyPr/>
          <a:lstStyle/>
          <a:p>
            <a:fld id="{5D33ACED-1388-435C-89D9-250B7A9D15F0}" type="datetime13">
              <a:rPr lang="en-US" smtClean="0"/>
              <a:t>7:50:19 PM</a:t>
            </a:fld>
            <a:endParaRPr lang="en-US"/>
          </a:p>
        </p:txBody>
      </p:sp>
      <p:sp>
        <p:nvSpPr>
          <p:cNvPr id="5" name="Slide Number Placeholder 4"/>
          <p:cNvSpPr>
            <a:spLocks noGrp="1"/>
          </p:cNvSpPr>
          <p:nvPr>
            <p:ph type="sldNum" sz="quarter" idx="12"/>
          </p:nvPr>
        </p:nvSpPr>
        <p:spPr/>
        <p:txBody>
          <a:bodyPr/>
          <a:lstStyle/>
          <a:p>
            <a:fld id="{21B62767-41FB-43C2-BD45-B94ACC7BFAD2}" type="slidenum">
              <a:rPr lang="en-US" smtClean="0"/>
              <a:t>25</a:t>
            </a:fld>
            <a:endParaRPr lang="en-US"/>
          </a:p>
        </p:txBody>
      </p:sp>
    </p:spTree>
    <p:extLst>
      <p:ext uri="{BB962C8B-B14F-4D97-AF65-F5344CB8AC3E}">
        <p14:creationId xmlns:p14="http://schemas.microsoft.com/office/powerpoint/2010/main" val="23382153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constructor?</a:t>
            </a:r>
          </a:p>
        </p:txBody>
      </p:sp>
      <p:sp>
        <p:nvSpPr>
          <p:cNvPr id="3" name="Content Placeholder 2"/>
          <p:cNvSpPr>
            <a:spLocks noGrp="1"/>
          </p:cNvSpPr>
          <p:nvPr>
            <p:ph idx="1"/>
          </p:nvPr>
        </p:nvSpPr>
        <p:spPr/>
        <p:txBody>
          <a:bodyPr/>
          <a:lstStyle/>
          <a:p>
            <a:pPr marL="0" indent="0">
              <a:buNone/>
            </a:pPr>
            <a:r>
              <a:rPr lang="en-US" dirty="0"/>
              <a:t>Code that runs when an object is instantiated. This should be used to initialize any default values. Think of it as putting an object into a good state once it’s been initialized.</a:t>
            </a:r>
          </a:p>
        </p:txBody>
      </p:sp>
      <p:sp>
        <p:nvSpPr>
          <p:cNvPr id="4" name="Date Placeholder 3"/>
          <p:cNvSpPr>
            <a:spLocks noGrp="1"/>
          </p:cNvSpPr>
          <p:nvPr>
            <p:ph type="dt" sz="half" idx="10"/>
          </p:nvPr>
        </p:nvSpPr>
        <p:spPr/>
        <p:txBody>
          <a:bodyPr/>
          <a:lstStyle/>
          <a:p>
            <a:fld id="{9F593B69-C58D-41AC-B824-8AB00610398A}" type="datetime13">
              <a:rPr lang="en-US" smtClean="0"/>
              <a:t>7:50:19 PM</a:t>
            </a:fld>
            <a:endParaRPr lang="en-US"/>
          </a:p>
        </p:txBody>
      </p:sp>
      <p:sp>
        <p:nvSpPr>
          <p:cNvPr id="5" name="Slide Number Placeholder 4"/>
          <p:cNvSpPr>
            <a:spLocks noGrp="1"/>
          </p:cNvSpPr>
          <p:nvPr>
            <p:ph type="sldNum" sz="quarter" idx="12"/>
          </p:nvPr>
        </p:nvSpPr>
        <p:spPr/>
        <p:txBody>
          <a:bodyPr/>
          <a:lstStyle/>
          <a:p>
            <a:fld id="{21B62767-41FB-43C2-BD45-B94ACC7BFAD2}" type="slidenum">
              <a:rPr lang="en-US" smtClean="0"/>
              <a:t>26</a:t>
            </a:fld>
            <a:endParaRPr lang="en-US"/>
          </a:p>
        </p:txBody>
      </p:sp>
    </p:spTree>
    <p:extLst>
      <p:ext uri="{BB962C8B-B14F-4D97-AF65-F5344CB8AC3E}">
        <p14:creationId xmlns:p14="http://schemas.microsoft.com/office/powerpoint/2010/main" val="37861884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class?</a:t>
            </a:r>
          </a:p>
        </p:txBody>
      </p:sp>
      <p:sp>
        <p:nvSpPr>
          <p:cNvPr id="3" name="Content Placeholder 2"/>
          <p:cNvSpPr>
            <a:spLocks noGrp="1"/>
          </p:cNvSpPr>
          <p:nvPr>
            <p:ph idx="1"/>
          </p:nvPr>
        </p:nvSpPr>
        <p:spPr/>
        <p:txBody>
          <a:bodyPr/>
          <a:lstStyle/>
          <a:p>
            <a:pPr marL="0" indent="0">
              <a:buNone/>
            </a:pPr>
            <a:r>
              <a:rPr lang="en-US" dirty="0"/>
              <a:t>Group of related members. Essentially, it is a template for objects.</a:t>
            </a:r>
          </a:p>
        </p:txBody>
      </p:sp>
      <p:sp>
        <p:nvSpPr>
          <p:cNvPr id="4" name="Date Placeholder 3"/>
          <p:cNvSpPr>
            <a:spLocks noGrp="1"/>
          </p:cNvSpPr>
          <p:nvPr>
            <p:ph type="dt" sz="half" idx="10"/>
          </p:nvPr>
        </p:nvSpPr>
        <p:spPr/>
        <p:txBody>
          <a:bodyPr/>
          <a:lstStyle/>
          <a:p>
            <a:fld id="{319AF92F-4B41-4E99-B055-83411A0FA6EF}" type="datetime13">
              <a:rPr lang="en-US" smtClean="0"/>
              <a:t>7:50:19 PM</a:t>
            </a:fld>
            <a:endParaRPr lang="en-US"/>
          </a:p>
        </p:txBody>
      </p:sp>
      <p:sp>
        <p:nvSpPr>
          <p:cNvPr id="5" name="Slide Number Placeholder 4"/>
          <p:cNvSpPr>
            <a:spLocks noGrp="1"/>
          </p:cNvSpPr>
          <p:nvPr>
            <p:ph type="sldNum" sz="quarter" idx="12"/>
          </p:nvPr>
        </p:nvSpPr>
        <p:spPr/>
        <p:txBody>
          <a:bodyPr/>
          <a:lstStyle/>
          <a:p>
            <a:fld id="{21B62767-41FB-43C2-BD45-B94ACC7BFAD2}" type="slidenum">
              <a:rPr lang="en-US" smtClean="0"/>
              <a:t>27</a:t>
            </a:fld>
            <a:endParaRPr lang="en-US"/>
          </a:p>
        </p:txBody>
      </p:sp>
    </p:spTree>
    <p:extLst>
      <p:ext uri="{BB962C8B-B14F-4D97-AF65-F5344CB8AC3E}">
        <p14:creationId xmlns:p14="http://schemas.microsoft.com/office/powerpoint/2010/main" val="2905111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object?</a:t>
            </a:r>
          </a:p>
        </p:txBody>
      </p:sp>
      <p:sp>
        <p:nvSpPr>
          <p:cNvPr id="3" name="Content Placeholder 2"/>
          <p:cNvSpPr>
            <a:spLocks noGrp="1"/>
          </p:cNvSpPr>
          <p:nvPr>
            <p:ph idx="1"/>
          </p:nvPr>
        </p:nvSpPr>
        <p:spPr/>
        <p:txBody>
          <a:bodyPr/>
          <a:lstStyle/>
          <a:p>
            <a:pPr marL="0" indent="0">
              <a:buNone/>
            </a:pPr>
            <a:r>
              <a:rPr lang="en-US" dirty="0"/>
              <a:t>An object is an instance of a class.</a:t>
            </a:r>
          </a:p>
          <a:p>
            <a:pPr marL="0" indent="0">
              <a:buNone/>
            </a:pPr>
            <a:r>
              <a:rPr lang="en-US" dirty="0"/>
              <a:t>A class describes an object.</a:t>
            </a:r>
          </a:p>
        </p:txBody>
      </p:sp>
      <p:sp>
        <p:nvSpPr>
          <p:cNvPr id="4" name="Date Placeholder 3"/>
          <p:cNvSpPr>
            <a:spLocks noGrp="1"/>
          </p:cNvSpPr>
          <p:nvPr>
            <p:ph type="dt" sz="half" idx="10"/>
          </p:nvPr>
        </p:nvSpPr>
        <p:spPr/>
        <p:txBody>
          <a:bodyPr/>
          <a:lstStyle/>
          <a:p>
            <a:fld id="{0CA84F07-EB28-4FDB-85EE-848E44B6101C}" type="datetime13">
              <a:rPr lang="en-US" smtClean="0"/>
              <a:t>7:50:19 PM</a:t>
            </a:fld>
            <a:endParaRPr lang="en-US"/>
          </a:p>
        </p:txBody>
      </p:sp>
      <p:sp>
        <p:nvSpPr>
          <p:cNvPr id="5" name="Slide Number Placeholder 4"/>
          <p:cNvSpPr>
            <a:spLocks noGrp="1"/>
          </p:cNvSpPr>
          <p:nvPr>
            <p:ph type="sldNum" sz="quarter" idx="12"/>
          </p:nvPr>
        </p:nvSpPr>
        <p:spPr/>
        <p:txBody>
          <a:bodyPr/>
          <a:lstStyle/>
          <a:p>
            <a:fld id="{21B62767-41FB-43C2-BD45-B94ACC7BFAD2}" type="slidenum">
              <a:rPr lang="en-US" smtClean="0"/>
              <a:t>28</a:t>
            </a:fld>
            <a:endParaRPr lang="en-US"/>
          </a:p>
        </p:txBody>
      </p:sp>
    </p:spTree>
    <p:extLst>
      <p:ext uri="{BB962C8B-B14F-4D97-AF65-F5344CB8AC3E}">
        <p14:creationId xmlns:p14="http://schemas.microsoft.com/office/powerpoint/2010/main" val="12291694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the difference?</a:t>
            </a:r>
          </a:p>
        </p:txBody>
      </p:sp>
      <p:sp>
        <p:nvSpPr>
          <p:cNvPr id="3" name="Content Placeholder 2"/>
          <p:cNvSpPr>
            <a:spLocks noGrp="1"/>
          </p:cNvSpPr>
          <p:nvPr>
            <p:ph idx="1"/>
          </p:nvPr>
        </p:nvSpPr>
        <p:spPr/>
        <p:txBody>
          <a:bodyPr/>
          <a:lstStyle/>
          <a:p>
            <a:pPr marL="0" indent="0">
              <a:buNone/>
            </a:pPr>
            <a:r>
              <a:rPr lang="en-US" dirty="0"/>
              <a:t>Class is a template; object is something concrete made from that template.</a:t>
            </a:r>
          </a:p>
          <a:p>
            <a:pPr marL="0" indent="0">
              <a:buNone/>
            </a:pPr>
            <a:r>
              <a:rPr lang="en-US" dirty="0"/>
              <a:t>Example: Twitter profile. Each Twitter profile has a name, photo, etc. My Twitter page has </a:t>
            </a:r>
            <a:r>
              <a:rPr lang="en-US" i="1" dirty="0"/>
              <a:t>my</a:t>
            </a:r>
            <a:r>
              <a:rPr lang="en-US" dirty="0"/>
              <a:t> name and </a:t>
            </a:r>
            <a:r>
              <a:rPr lang="en-US" i="1" dirty="0"/>
              <a:t>my </a:t>
            </a:r>
            <a:r>
              <a:rPr lang="en-US" dirty="0"/>
              <a:t>cover photo</a:t>
            </a:r>
          </a:p>
        </p:txBody>
      </p:sp>
      <p:sp>
        <p:nvSpPr>
          <p:cNvPr id="4" name="Date Placeholder 3"/>
          <p:cNvSpPr>
            <a:spLocks noGrp="1"/>
          </p:cNvSpPr>
          <p:nvPr>
            <p:ph type="dt" sz="half" idx="10"/>
          </p:nvPr>
        </p:nvSpPr>
        <p:spPr/>
        <p:txBody>
          <a:bodyPr/>
          <a:lstStyle/>
          <a:p>
            <a:fld id="{F9FD0650-8D1E-4853-8AC9-3FEF55C5403B}" type="datetime13">
              <a:rPr lang="en-US" smtClean="0"/>
              <a:t>7:50:19 PM</a:t>
            </a:fld>
            <a:endParaRPr lang="en-US"/>
          </a:p>
        </p:txBody>
      </p:sp>
      <p:sp>
        <p:nvSpPr>
          <p:cNvPr id="5" name="Slide Number Placeholder 4"/>
          <p:cNvSpPr>
            <a:spLocks noGrp="1"/>
          </p:cNvSpPr>
          <p:nvPr>
            <p:ph type="sldNum" sz="quarter" idx="12"/>
          </p:nvPr>
        </p:nvSpPr>
        <p:spPr/>
        <p:txBody>
          <a:bodyPr/>
          <a:lstStyle/>
          <a:p>
            <a:fld id="{21B62767-41FB-43C2-BD45-B94ACC7BFAD2}" type="slidenum">
              <a:rPr lang="en-US" smtClean="0"/>
              <a:t>29</a:t>
            </a:fld>
            <a:endParaRPr lang="en-US"/>
          </a:p>
        </p:txBody>
      </p:sp>
    </p:spTree>
    <p:extLst>
      <p:ext uri="{BB962C8B-B14F-4D97-AF65-F5344CB8AC3E}">
        <p14:creationId xmlns:p14="http://schemas.microsoft.com/office/powerpoint/2010/main" val="2362206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Administration and Introduction</a:t>
            </a:r>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FC56BCA7-F15A-4C6E-B887-64D39FDF92EC}" type="datetime13">
              <a:rPr lang="en-US" smtClean="0"/>
              <a:t>7:50:18 PM</a:t>
            </a:fld>
            <a:endParaRPr lang="en-US"/>
          </a:p>
        </p:txBody>
      </p:sp>
      <p:sp>
        <p:nvSpPr>
          <p:cNvPr id="5" name="Slide Number Placeholder 4"/>
          <p:cNvSpPr>
            <a:spLocks noGrp="1"/>
          </p:cNvSpPr>
          <p:nvPr>
            <p:ph type="sldNum" sz="quarter" idx="12"/>
          </p:nvPr>
        </p:nvSpPr>
        <p:spPr/>
        <p:txBody>
          <a:bodyPr/>
          <a:lstStyle/>
          <a:p>
            <a:fld id="{21B62767-41FB-43C2-BD45-B94ACC7BFAD2}" type="slidenum">
              <a:rPr lang="en-US" smtClean="0"/>
              <a:t>3</a:t>
            </a:fld>
            <a:endParaRPr lang="en-US"/>
          </a:p>
        </p:txBody>
      </p:sp>
    </p:spTree>
    <p:extLst>
      <p:ext uri="{BB962C8B-B14F-4D97-AF65-F5344CB8AC3E}">
        <p14:creationId xmlns:p14="http://schemas.microsoft.com/office/powerpoint/2010/main" val="2991807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Objects and classes/compile-time vs run-time</a:t>
            </a:r>
          </a:p>
        </p:txBody>
      </p:sp>
      <p:sp>
        <p:nvSpPr>
          <p:cNvPr id="3" name="Content Placeholder 2"/>
          <p:cNvSpPr>
            <a:spLocks noGrp="1"/>
          </p:cNvSpPr>
          <p:nvPr>
            <p:ph idx="1"/>
          </p:nvPr>
        </p:nvSpPr>
        <p:spPr/>
        <p:txBody>
          <a:bodyPr/>
          <a:lstStyle/>
          <a:p>
            <a:pPr marL="0" indent="0">
              <a:buNone/>
            </a:pPr>
            <a:r>
              <a:rPr lang="en-US" dirty="0"/>
              <a:t>At Compile-time (the point in time where you are working on your code), you are only working with </a:t>
            </a:r>
            <a:r>
              <a:rPr lang="en-US" i="1" dirty="0"/>
              <a:t>classes</a:t>
            </a:r>
          </a:p>
          <a:p>
            <a:pPr marL="0" indent="0">
              <a:buNone/>
            </a:pPr>
            <a:r>
              <a:rPr lang="en-US" dirty="0"/>
              <a:t>At Run-time (when your code is being run), you are only working with </a:t>
            </a:r>
            <a:r>
              <a:rPr lang="en-US" i="1" dirty="0"/>
              <a:t>objects</a:t>
            </a:r>
            <a:r>
              <a:rPr lang="en-US" dirty="0"/>
              <a:t>.</a:t>
            </a:r>
          </a:p>
        </p:txBody>
      </p:sp>
      <p:sp>
        <p:nvSpPr>
          <p:cNvPr id="4" name="Date Placeholder 3"/>
          <p:cNvSpPr>
            <a:spLocks noGrp="1"/>
          </p:cNvSpPr>
          <p:nvPr>
            <p:ph type="dt" sz="half" idx="10"/>
          </p:nvPr>
        </p:nvSpPr>
        <p:spPr/>
        <p:txBody>
          <a:bodyPr/>
          <a:lstStyle/>
          <a:p>
            <a:fld id="{B716CF7B-C29D-4A78-858F-B4B8D29AEBD5}" type="datetime13">
              <a:rPr lang="en-US" smtClean="0"/>
              <a:t>7:50:19 PM</a:t>
            </a:fld>
            <a:endParaRPr lang="en-US"/>
          </a:p>
        </p:txBody>
      </p:sp>
      <p:sp>
        <p:nvSpPr>
          <p:cNvPr id="5" name="Slide Number Placeholder 4"/>
          <p:cNvSpPr>
            <a:spLocks noGrp="1"/>
          </p:cNvSpPr>
          <p:nvPr>
            <p:ph type="sldNum" sz="quarter" idx="12"/>
          </p:nvPr>
        </p:nvSpPr>
        <p:spPr/>
        <p:txBody>
          <a:bodyPr/>
          <a:lstStyle/>
          <a:p>
            <a:fld id="{21B62767-41FB-43C2-BD45-B94ACC7BFAD2}" type="slidenum">
              <a:rPr lang="en-US" smtClean="0"/>
              <a:t>30</a:t>
            </a:fld>
            <a:endParaRPr lang="en-US"/>
          </a:p>
        </p:txBody>
      </p:sp>
    </p:spTree>
    <p:extLst>
      <p:ext uri="{BB962C8B-B14F-4D97-AF65-F5344CB8AC3E}">
        <p14:creationId xmlns:p14="http://schemas.microsoft.com/office/powerpoint/2010/main" val="40227388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Objects and classes/compile-time vs run-time</a:t>
            </a:r>
          </a:p>
        </p:txBody>
      </p:sp>
      <p:sp>
        <p:nvSpPr>
          <p:cNvPr id="3" name="Content Placeholder 2"/>
          <p:cNvSpPr>
            <a:spLocks noGrp="1"/>
          </p:cNvSpPr>
          <p:nvPr>
            <p:ph idx="1"/>
          </p:nvPr>
        </p:nvSpPr>
        <p:spPr/>
        <p:txBody>
          <a:bodyPr/>
          <a:lstStyle/>
          <a:p>
            <a:pPr marL="0" indent="0">
              <a:buNone/>
            </a:pPr>
            <a:r>
              <a:rPr lang="en-US" dirty="0"/>
              <a:t>Let’s say a method takes in a </a:t>
            </a:r>
            <a:r>
              <a:rPr lang="en-US" dirty="0" err="1"/>
              <a:t>TwitterProfile</a:t>
            </a:r>
            <a:r>
              <a:rPr lang="en-US" dirty="0"/>
              <a:t> as an argument. At compile-time, I know this </a:t>
            </a:r>
            <a:r>
              <a:rPr lang="en-US" dirty="0" err="1"/>
              <a:t>TwitterProfile</a:t>
            </a:r>
            <a:r>
              <a:rPr lang="en-US" dirty="0"/>
              <a:t> has a </a:t>
            </a:r>
            <a:r>
              <a:rPr lang="en-US" sz="2400" dirty="0">
                <a:solidFill>
                  <a:prstClr val="black"/>
                </a:solidFill>
                <a:latin typeface="Consolas" panose="020B0609020204030204" pitchFamily="49" charset="0"/>
              </a:rPr>
              <a:t>name</a:t>
            </a:r>
            <a:r>
              <a:rPr lang="en-US" dirty="0"/>
              <a:t>. At run-time, I know the value of </a:t>
            </a:r>
            <a:r>
              <a:rPr lang="en-US" sz="2400" dirty="0">
                <a:latin typeface="Consolas" panose="020B0609020204030204" pitchFamily="49" charset="0"/>
              </a:rPr>
              <a:t>name</a:t>
            </a:r>
            <a:r>
              <a:rPr lang="en-US" dirty="0"/>
              <a:t> on this </a:t>
            </a:r>
            <a:r>
              <a:rPr lang="en-US" dirty="0" err="1"/>
              <a:t>TwitterProfile</a:t>
            </a:r>
            <a:r>
              <a:rPr lang="en-US" dirty="0"/>
              <a:t> is “Jeffrey Sharpe”</a:t>
            </a:r>
          </a:p>
        </p:txBody>
      </p:sp>
      <p:sp>
        <p:nvSpPr>
          <p:cNvPr id="4" name="Date Placeholder 3"/>
          <p:cNvSpPr>
            <a:spLocks noGrp="1"/>
          </p:cNvSpPr>
          <p:nvPr>
            <p:ph type="dt" sz="half" idx="10"/>
          </p:nvPr>
        </p:nvSpPr>
        <p:spPr/>
        <p:txBody>
          <a:bodyPr/>
          <a:lstStyle/>
          <a:p>
            <a:fld id="{F723F77C-ED6C-4A1C-A457-B3011FD83967}" type="datetime13">
              <a:rPr lang="en-US" smtClean="0"/>
              <a:t>7:50:19 PM</a:t>
            </a:fld>
            <a:endParaRPr lang="en-US"/>
          </a:p>
        </p:txBody>
      </p:sp>
      <p:sp>
        <p:nvSpPr>
          <p:cNvPr id="5" name="Slide Number Placeholder 4"/>
          <p:cNvSpPr>
            <a:spLocks noGrp="1"/>
          </p:cNvSpPr>
          <p:nvPr>
            <p:ph type="sldNum" sz="quarter" idx="12"/>
          </p:nvPr>
        </p:nvSpPr>
        <p:spPr/>
        <p:txBody>
          <a:bodyPr/>
          <a:lstStyle/>
          <a:p>
            <a:fld id="{21B62767-41FB-43C2-BD45-B94ACC7BFAD2}" type="slidenum">
              <a:rPr lang="en-US" smtClean="0"/>
              <a:t>31</a:t>
            </a:fld>
            <a:endParaRPr lang="en-US"/>
          </a:p>
        </p:txBody>
      </p:sp>
    </p:spTree>
    <p:extLst>
      <p:ext uri="{BB962C8B-B14F-4D97-AF65-F5344CB8AC3E}">
        <p14:creationId xmlns:p14="http://schemas.microsoft.com/office/powerpoint/2010/main" val="12757220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Mutability</a:t>
            </a:r>
          </a:p>
        </p:txBody>
      </p:sp>
      <p:sp>
        <p:nvSpPr>
          <p:cNvPr id="3" name="Content Placeholder 2"/>
          <p:cNvSpPr>
            <a:spLocks noGrp="1"/>
          </p:cNvSpPr>
          <p:nvPr>
            <p:ph idx="1"/>
          </p:nvPr>
        </p:nvSpPr>
        <p:spPr/>
        <p:txBody>
          <a:bodyPr/>
          <a:lstStyle/>
          <a:p>
            <a:pPr marL="0" indent="0">
              <a:buNone/>
            </a:pPr>
            <a:r>
              <a:rPr lang="en-US" dirty="0"/>
              <a:t>Objects may be </a:t>
            </a:r>
            <a:r>
              <a:rPr lang="en-US" i="1" dirty="0"/>
              <a:t>mutable</a:t>
            </a:r>
            <a:r>
              <a:rPr lang="en-US" dirty="0"/>
              <a:t> or </a:t>
            </a:r>
            <a:r>
              <a:rPr lang="en-US" i="1" dirty="0"/>
              <a:t>immutable</a:t>
            </a:r>
            <a:r>
              <a:rPr lang="en-US" dirty="0"/>
              <a:t>.</a:t>
            </a:r>
          </a:p>
          <a:p>
            <a:pPr marL="0" indent="0">
              <a:buNone/>
            </a:pPr>
            <a:r>
              <a:rPr lang="en-US" dirty="0"/>
              <a:t>If an object is </a:t>
            </a:r>
            <a:r>
              <a:rPr lang="en-US" i="1" dirty="0"/>
              <a:t>immutable</a:t>
            </a:r>
            <a:r>
              <a:rPr lang="en-US" dirty="0"/>
              <a:t>, it means it can’t be changed once it’s been created. Strings are an example of this. Immutable objects’ states are set in the constructor and then never modified.</a:t>
            </a:r>
          </a:p>
          <a:p>
            <a:pPr marL="0" indent="0">
              <a:buNone/>
            </a:pPr>
            <a:r>
              <a:rPr lang="en-US" dirty="0"/>
              <a:t>If an object is </a:t>
            </a:r>
            <a:r>
              <a:rPr lang="en-US" i="1" dirty="0"/>
              <a:t>mutable</a:t>
            </a:r>
            <a:r>
              <a:rPr lang="en-US" dirty="0"/>
              <a:t>, it can be changed once it’s been created. If there are any </a:t>
            </a:r>
            <a:r>
              <a:rPr lang="en-US" i="1" dirty="0"/>
              <a:t>set</a:t>
            </a:r>
            <a:r>
              <a:rPr lang="en-US" dirty="0"/>
              <a:t> methods on the object or if any fields are publicly accessible, it is </a:t>
            </a:r>
            <a:r>
              <a:rPr lang="en-US" i="1" dirty="0"/>
              <a:t>mutable</a:t>
            </a:r>
            <a:r>
              <a:rPr lang="en-US" dirty="0"/>
              <a:t>. </a:t>
            </a:r>
          </a:p>
        </p:txBody>
      </p:sp>
      <p:sp>
        <p:nvSpPr>
          <p:cNvPr id="4" name="Date Placeholder 3"/>
          <p:cNvSpPr>
            <a:spLocks noGrp="1"/>
          </p:cNvSpPr>
          <p:nvPr>
            <p:ph type="dt" sz="half" idx="10"/>
          </p:nvPr>
        </p:nvSpPr>
        <p:spPr/>
        <p:txBody>
          <a:bodyPr/>
          <a:lstStyle/>
          <a:p>
            <a:fld id="{FA939AFE-EB62-4090-84F2-18D690008430}" type="datetime13">
              <a:rPr lang="en-US" smtClean="0"/>
              <a:t>7:50:19 PM</a:t>
            </a:fld>
            <a:endParaRPr lang="en-US"/>
          </a:p>
        </p:txBody>
      </p:sp>
      <p:sp>
        <p:nvSpPr>
          <p:cNvPr id="5" name="Slide Number Placeholder 4"/>
          <p:cNvSpPr>
            <a:spLocks noGrp="1"/>
          </p:cNvSpPr>
          <p:nvPr>
            <p:ph type="sldNum" sz="quarter" idx="12"/>
          </p:nvPr>
        </p:nvSpPr>
        <p:spPr/>
        <p:txBody>
          <a:bodyPr/>
          <a:lstStyle/>
          <a:p>
            <a:fld id="{21B62767-41FB-43C2-BD45-B94ACC7BFAD2}" type="slidenum">
              <a:rPr lang="en-US" smtClean="0"/>
              <a:t>32</a:t>
            </a:fld>
            <a:endParaRPr lang="en-US"/>
          </a:p>
        </p:txBody>
      </p:sp>
    </p:spTree>
    <p:extLst>
      <p:ext uri="{BB962C8B-B14F-4D97-AF65-F5344CB8AC3E}">
        <p14:creationId xmlns:p14="http://schemas.microsoft.com/office/powerpoint/2010/main" val="29571816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members</a:t>
            </a:r>
          </a:p>
        </p:txBody>
      </p:sp>
      <p:sp>
        <p:nvSpPr>
          <p:cNvPr id="3" name="Content Placeholder 2"/>
          <p:cNvSpPr>
            <a:spLocks noGrp="1"/>
          </p:cNvSpPr>
          <p:nvPr>
            <p:ph idx="1"/>
          </p:nvPr>
        </p:nvSpPr>
        <p:spPr>
          <a:xfrm>
            <a:off x="838200" y="1825623"/>
            <a:ext cx="10515600" cy="4530727"/>
          </a:xfrm>
        </p:spPr>
        <p:txBody>
          <a:bodyPr>
            <a:normAutofit/>
          </a:bodyPr>
          <a:lstStyle/>
          <a:p>
            <a:pPr marL="0" indent="0">
              <a:buNone/>
            </a:pPr>
            <a:r>
              <a:rPr lang="en-US" dirty="0"/>
              <a:t>Classes may have members which are marked with the </a:t>
            </a:r>
            <a:r>
              <a:rPr lang="en-US" i="1" dirty="0"/>
              <a:t>static</a:t>
            </a:r>
            <a:r>
              <a:rPr lang="en-US" dirty="0"/>
              <a:t> keyword. In Java, a static constructor doesn’t actually use the static keyword, it uses different syntax. Static members are members that are shared by all instances of the same class and static methods don’t require an instance to be called. </a:t>
            </a:r>
          </a:p>
          <a:p>
            <a:pPr marL="0" indent="0">
              <a:buNone/>
            </a:pPr>
            <a:r>
              <a:rPr lang="en-US" dirty="0"/>
              <a:t>In a sense, this allows the Type to have some functionality (allow the type to have some state, allow the type to have some functionality, etc.) without needing to have an instance. </a:t>
            </a:r>
          </a:p>
        </p:txBody>
      </p:sp>
      <p:sp>
        <p:nvSpPr>
          <p:cNvPr id="4" name="Date Placeholder 3"/>
          <p:cNvSpPr>
            <a:spLocks noGrp="1"/>
          </p:cNvSpPr>
          <p:nvPr>
            <p:ph type="dt" sz="half" idx="10"/>
          </p:nvPr>
        </p:nvSpPr>
        <p:spPr/>
        <p:txBody>
          <a:bodyPr/>
          <a:lstStyle/>
          <a:p>
            <a:fld id="{D784C51E-CEA6-4FE7-9711-C26ECF2467C3}" type="datetime13">
              <a:rPr lang="en-US" smtClean="0"/>
              <a:t>7:50:19 PM</a:t>
            </a:fld>
            <a:endParaRPr lang="en-US"/>
          </a:p>
        </p:txBody>
      </p:sp>
      <p:sp>
        <p:nvSpPr>
          <p:cNvPr id="5" name="Slide Number Placeholder 4"/>
          <p:cNvSpPr>
            <a:spLocks noGrp="1"/>
          </p:cNvSpPr>
          <p:nvPr>
            <p:ph type="sldNum" sz="quarter" idx="12"/>
          </p:nvPr>
        </p:nvSpPr>
        <p:spPr/>
        <p:txBody>
          <a:bodyPr/>
          <a:lstStyle/>
          <a:p>
            <a:fld id="{21B62767-41FB-43C2-BD45-B94ACC7BFAD2}" type="slidenum">
              <a:rPr lang="en-US" smtClean="0"/>
              <a:t>33</a:t>
            </a:fld>
            <a:endParaRPr lang="en-US"/>
          </a:p>
        </p:txBody>
      </p:sp>
    </p:spTree>
    <p:extLst>
      <p:ext uri="{BB962C8B-B14F-4D97-AF65-F5344CB8AC3E}">
        <p14:creationId xmlns:p14="http://schemas.microsoft.com/office/powerpoint/2010/main" val="26530083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fields</a:t>
            </a:r>
          </a:p>
        </p:txBody>
      </p:sp>
      <p:sp>
        <p:nvSpPr>
          <p:cNvPr id="3" name="Content Placeholder 2"/>
          <p:cNvSpPr>
            <a:spLocks noGrp="1"/>
          </p:cNvSpPr>
          <p:nvPr>
            <p:ph idx="1"/>
          </p:nvPr>
        </p:nvSpPr>
        <p:spPr/>
        <p:txBody>
          <a:bodyPr/>
          <a:lstStyle/>
          <a:p>
            <a:pPr marL="0" indent="0">
              <a:buNone/>
            </a:pPr>
            <a:r>
              <a:rPr lang="en-US" dirty="0"/>
              <a:t>A static field is a field that is shared by all objects of that type in an application. They are also useful for storing </a:t>
            </a:r>
            <a:r>
              <a:rPr lang="en-US" dirty="0" err="1"/>
              <a:t>const</a:t>
            </a:r>
            <a:r>
              <a:rPr lang="en-US" dirty="0"/>
              <a:t> values (for example, </a:t>
            </a:r>
            <a:r>
              <a:rPr lang="en-US" sz="2500" dirty="0" err="1">
                <a:latin typeface="Consolas" panose="020B0609020204030204" pitchFamily="49" charset="0"/>
              </a:rPr>
              <a:t>Integer.MAX_VALUE</a:t>
            </a:r>
            <a:r>
              <a:rPr lang="en-US" dirty="0"/>
              <a:t>). </a:t>
            </a:r>
          </a:p>
        </p:txBody>
      </p:sp>
      <p:sp>
        <p:nvSpPr>
          <p:cNvPr id="4" name="Date Placeholder 3"/>
          <p:cNvSpPr>
            <a:spLocks noGrp="1"/>
          </p:cNvSpPr>
          <p:nvPr>
            <p:ph type="dt" sz="half" idx="10"/>
          </p:nvPr>
        </p:nvSpPr>
        <p:spPr/>
        <p:txBody>
          <a:bodyPr/>
          <a:lstStyle/>
          <a:p>
            <a:fld id="{E5AE659C-E57A-4D79-B6C8-E41EE9F2EE44}" type="datetime13">
              <a:rPr lang="en-US" smtClean="0"/>
              <a:t>7:50:19 PM</a:t>
            </a:fld>
            <a:endParaRPr lang="en-US"/>
          </a:p>
        </p:txBody>
      </p:sp>
      <p:sp>
        <p:nvSpPr>
          <p:cNvPr id="5" name="Slide Number Placeholder 4"/>
          <p:cNvSpPr>
            <a:spLocks noGrp="1"/>
          </p:cNvSpPr>
          <p:nvPr>
            <p:ph type="sldNum" sz="quarter" idx="12"/>
          </p:nvPr>
        </p:nvSpPr>
        <p:spPr/>
        <p:txBody>
          <a:bodyPr/>
          <a:lstStyle/>
          <a:p>
            <a:fld id="{21B62767-41FB-43C2-BD45-B94ACC7BFAD2}" type="slidenum">
              <a:rPr lang="en-US" smtClean="0"/>
              <a:t>34</a:t>
            </a:fld>
            <a:endParaRPr lang="en-US"/>
          </a:p>
        </p:txBody>
      </p:sp>
    </p:spTree>
    <p:extLst>
      <p:ext uri="{BB962C8B-B14F-4D97-AF65-F5344CB8AC3E}">
        <p14:creationId xmlns:p14="http://schemas.microsoft.com/office/powerpoint/2010/main" val="10693596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methods</a:t>
            </a:r>
          </a:p>
        </p:txBody>
      </p:sp>
      <p:sp>
        <p:nvSpPr>
          <p:cNvPr id="3" name="Content Placeholder 2"/>
          <p:cNvSpPr>
            <a:spLocks noGrp="1"/>
          </p:cNvSpPr>
          <p:nvPr>
            <p:ph idx="1"/>
          </p:nvPr>
        </p:nvSpPr>
        <p:spPr/>
        <p:txBody>
          <a:bodyPr/>
          <a:lstStyle/>
          <a:p>
            <a:pPr marL="0" indent="0">
              <a:buNone/>
            </a:pPr>
            <a:r>
              <a:rPr lang="en-US" dirty="0"/>
              <a:t>A static method is a method that can only reference objects passed in as parameters and other static members. It can’t use instance variables of the same class. Static methods can be called in non-static contexts as well as static contexts.</a:t>
            </a:r>
          </a:p>
        </p:txBody>
      </p:sp>
      <p:sp>
        <p:nvSpPr>
          <p:cNvPr id="4" name="Date Placeholder 3"/>
          <p:cNvSpPr>
            <a:spLocks noGrp="1"/>
          </p:cNvSpPr>
          <p:nvPr>
            <p:ph type="dt" sz="half" idx="10"/>
          </p:nvPr>
        </p:nvSpPr>
        <p:spPr/>
        <p:txBody>
          <a:bodyPr/>
          <a:lstStyle/>
          <a:p>
            <a:fld id="{8FD850EC-686D-4E9E-8939-567F5D073B5F}" type="datetime13">
              <a:rPr lang="en-US" smtClean="0"/>
              <a:t>7:50:19 PM</a:t>
            </a:fld>
            <a:endParaRPr lang="en-US"/>
          </a:p>
        </p:txBody>
      </p:sp>
      <p:sp>
        <p:nvSpPr>
          <p:cNvPr id="5" name="Slide Number Placeholder 4"/>
          <p:cNvSpPr>
            <a:spLocks noGrp="1"/>
          </p:cNvSpPr>
          <p:nvPr>
            <p:ph type="sldNum" sz="quarter" idx="12"/>
          </p:nvPr>
        </p:nvSpPr>
        <p:spPr/>
        <p:txBody>
          <a:bodyPr/>
          <a:lstStyle/>
          <a:p>
            <a:fld id="{21B62767-41FB-43C2-BD45-B94ACC7BFAD2}" type="slidenum">
              <a:rPr lang="en-US" smtClean="0"/>
              <a:t>35</a:t>
            </a:fld>
            <a:endParaRPr lang="en-US"/>
          </a:p>
        </p:txBody>
      </p:sp>
    </p:spTree>
    <p:extLst>
      <p:ext uri="{BB962C8B-B14F-4D97-AF65-F5344CB8AC3E}">
        <p14:creationId xmlns:p14="http://schemas.microsoft.com/office/powerpoint/2010/main" val="25950255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constructors</a:t>
            </a:r>
          </a:p>
        </p:txBody>
      </p:sp>
      <p:sp>
        <p:nvSpPr>
          <p:cNvPr id="3" name="Content Placeholder 2"/>
          <p:cNvSpPr>
            <a:spLocks noGrp="1"/>
          </p:cNvSpPr>
          <p:nvPr>
            <p:ph idx="1"/>
          </p:nvPr>
        </p:nvSpPr>
        <p:spPr/>
        <p:txBody>
          <a:bodyPr/>
          <a:lstStyle/>
          <a:p>
            <a:pPr marL="0" indent="0">
              <a:buNone/>
            </a:pPr>
            <a:r>
              <a:rPr lang="en-US" dirty="0"/>
              <a:t>A static constructor is a constructor that runs when the class is used for the first time in an application. You might use one to set some public static fields with default values, for instance.</a:t>
            </a:r>
          </a:p>
          <a:p>
            <a:pPr marL="0" indent="0">
              <a:buNone/>
            </a:pPr>
            <a:endParaRPr lang="en-US" dirty="0"/>
          </a:p>
        </p:txBody>
      </p:sp>
      <p:sp>
        <p:nvSpPr>
          <p:cNvPr id="4" name="Date Placeholder 3"/>
          <p:cNvSpPr>
            <a:spLocks noGrp="1"/>
          </p:cNvSpPr>
          <p:nvPr>
            <p:ph type="dt" sz="half" idx="10"/>
          </p:nvPr>
        </p:nvSpPr>
        <p:spPr/>
        <p:txBody>
          <a:bodyPr/>
          <a:lstStyle/>
          <a:p>
            <a:fld id="{BB534665-C8E4-4569-A3E6-C1819CB20BA4}" type="datetime13">
              <a:rPr lang="en-US" smtClean="0"/>
              <a:t>7:50:19 PM</a:t>
            </a:fld>
            <a:endParaRPr lang="en-US"/>
          </a:p>
        </p:txBody>
      </p:sp>
      <p:sp>
        <p:nvSpPr>
          <p:cNvPr id="5" name="Slide Number Placeholder 4"/>
          <p:cNvSpPr>
            <a:spLocks noGrp="1"/>
          </p:cNvSpPr>
          <p:nvPr>
            <p:ph type="sldNum" sz="quarter" idx="12"/>
          </p:nvPr>
        </p:nvSpPr>
        <p:spPr/>
        <p:txBody>
          <a:bodyPr/>
          <a:lstStyle/>
          <a:p>
            <a:fld id="{21B62767-41FB-43C2-BD45-B94ACC7BFAD2}" type="slidenum">
              <a:rPr lang="en-US" smtClean="0"/>
              <a:t>36</a:t>
            </a:fld>
            <a:endParaRPr lang="en-US"/>
          </a:p>
        </p:txBody>
      </p:sp>
    </p:spTree>
    <p:extLst>
      <p:ext uri="{BB962C8B-B14F-4D97-AF65-F5344CB8AC3E}">
        <p14:creationId xmlns:p14="http://schemas.microsoft.com/office/powerpoint/2010/main" val="33026556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vs non-static classes</a:t>
            </a:r>
          </a:p>
        </p:txBody>
      </p:sp>
      <p:sp>
        <p:nvSpPr>
          <p:cNvPr id="3" name="Content Placeholder 2"/>
          <p:cNvSpPr>
            <a:spLocks noGrp="1"/>
          </p:cNvSpPr>
          <p:nvPr>
            <p:ph idx="1"/>
          </p:nvPr>
        </p:nvSpPr>
        <p:spPr/>
        <p:txBody>
          <a:bodyPr/>
          <a:lstStyle/>
          <a:p>
            <a:pPr marL="0" indent="0">
              <a:buNone/>
            </a:pPr>
            <a:r>
              <a:rPr lang="en-US" dirty="0"/>
              <a:t>Some classes may be </a:t>
            </a:r>
            <a:r>
              <a:rPr lang="en-US" i="1" dirty="0"/>
              <a:t>static</a:t>
            </a:r>
            <a:r>
              <a:rPr lang="en-US" dirty="0"/>
              <a:t>. In C#, you can explicitly mark a class </a:t>
            </a:r>
            <a:r>
              <a:rPr lang="en-US" i="1" dirty="0"/>
              <a:t>static</a:t>
            </a:r>
            <a:r>
              <a:rPr lang="en-US" dirty="0"/>
              <a:t>. In Java, static classes are defined only by its members. A class is static if it only contains static members. </a:t>
            </a:r>
          </a:p>
          <a:p>
            <a:pPr marL="0" indent="0">
              <a:buNone/>
            </a:pPr>
            <a:r>
              <a:rPr lang="en-US" dirty="0"/>
              <a:t>You cannot (or at least should not) instantiate a static class. You can force the issue by making the constructor private.</a:t>
            </a:r>
          </a:p>
        </p:txBody>
      </p:sp>
      <p:sp>
        <p:nvSpPr>
          <p:cNvPr id="5" name="Date Placeholder 4"/>
          <p:cNvSpPr>
            <a:spLocks noGrp="1"/>
          </p:cNvSpPr>
          <p:nvPr>
            <p:ph type="dt" sz="half" idx="10"/>
          </p:nvPr>
        </p:nvSpPr>
        <p:spPr/>
        <p:txBody>
          <a:bodyPr/>
          <a:lstStyle/>
          <a:p>
            <a:fld id="{4A0F8C8F-7B78-43E9-8037-43F71A8BB291}" type="datetime13">
              <a:rPr lang="en-US" smtClean="0"/>
              <a:t>7:50:19 PM</a:t>
            </a:fld>
            <a:endParaRPr lang="en-US"/>
          </a:p>
        </p:txBody>
      </p:sp>
      <p:sp>
        <p:nvSpPr>
          <p:cNvPr id="6" name="Slide Number Placeholder 5"/>
          <p:cNvSpPr>
            <a:spLocks noGrp="1"/>
          </p:cNvSpPr>
          <p:nvPr>
            <p:ph type="sldNum" sz="quarter" idx="12"/>
          </p:nvPr>
        </p:nvSpPr>
        <p:spPr/>
        <p:txBody>
          <a:bodyPr/>
          <a:lstStyle/>
          <a:p>
            <a:fld id="{21B62767-41FB-43C2-BD45-B94ACC7BFAD2}" type="slidenum">
              <a:rPr lang="en-US" smtClean="0"/>
              <a:t>37</a:t>
            </a:fld>
            <a:endParaRPr lang="en-US"/>
          </a:p>
        </p:txBody>
      </p:sp>
    </p:spTree>
    <p:extLst>
      <p:ext uri="{BB962C8B-B14F-4D97-AF65-F5344CB8AC3E}">
        <p14:creationId xmlns:p14="http://schemas.microsoft.com/office/powerpoint/2010/main" val="31784194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Primitive types vs reference types</a:t>
            </a:r>
          </a:p>
        </p:txBody>
      </p:sp>
      <p:sp>
        <p:nvSpPr>
          <p:cNvPr id="3" name="Content Placeholder 2"/>
          <p:cNvSpPr>
            <a:spLocks noGrp="1"/>
          </p:cNvSpPr>
          <p:nvPr>
            <p:ph idx="1"/>
          </p:nvPr>
        </p:nvSpPr>
        <p:spPr>
          <a:xfrm>
            <a:off x="838200" y="1825625"/>
            <a:ext cx="10515600" cy="4364160"/>
          </a:xfrm>
        </p:spPr>
        <p:txBody>
          <a:bodyPr/>
          <a:lstStyle/>
          <a:p>
            <a:pPr marL="0" indent="0">
              <a:buNone/>
            </a:pPr>
            <a:r>
              <a:rPr lang="en-US" dirty="0"/>
              <a:t>In Java, there are Primitive and Reference types.</a:t>
            </a:r>
          </a:p>
          <a:p>
            <a:pPr marL="0" indent="0">
              <a:buNone/>
            </a:pPr>
            <a:r>
              <a:rPr lang="en-US" dirty="0"/>
              <a:t>Primitives (also called value types) live on the stack. When you instantiate a new reference type, a value is put on the stack as well, but the value is a memory address that points to an object in the heap. (example)</a:t>
            </a:r>
          </a:p>
          <a:p>
            <a:pPr marL="0" indent="0">
              <a:buNone/>
            </a:pPr>
            <a:r>
              <a:rPr lang="en-US" dirty="0"/>
              <a:t>Some common primitives are </a:t>
            </a:r>
            <a:r>
              <a:rPr lang="en-US" dirty="0" err="1"/>
              <a:t>ints</a:t>
            </a:r>
            <a:r>
              <a:rPr lang="en-US" dirty="0"/>
              <a:t>, chars, and </a:t>
            </a:r>
            <a:r>
              <a:rPr lang="en-US" dirty="0" err="1"/>
              <a:t>booleans</a:t>
            </a:r>
            <a:r>
              <a:rPr lang="en-US" dirty="0"/>
              <a:t>, among others. Reference types are any class, including Object, String, Array, or any class you create.</a:t>
            </a:r>
          </a:p>
        </p:txBody>
      </p:sp>
      <p:sp>
        <p:nvSpPr>
          <p:cNvPr id="4" name="Date Placeholder 3"/>
          <p:cNvSpPr>
            <a:spLocks noGrp="1"/>
          </p:cNvSpPr>
          <p:nvPr>
            <p:ph type="dt" sz="half" idx="10"/>
          </p:nvPr>
        </p:nvSpPr>
        <p:spPr/>
        <p:txBody>
          <a:bodyPr/>
          <a:lstStyle/>
          <a:p>
            <a:fld id="{97CF701A-3339-49B1-9BE1-2E31AB0560F0}" type="datetime13">
              <a:rPr lang="en-US" smtClean="0"/>
              <a:t>7:50:19 PM</a:t>
            </a:fld>
            <a:endParaRPr lang="en-US"/>
          </a:p>
        </p:txBody>
      </p:sp>
      <p:sp>
        <p:nvSpPr>
          <p:cNvPr id="5" name="Slide Number Placeholder 4"/>
          <p:cNvSpPr>
            <a:spLocks noGrp="1"/>
          </p:cNvSpPr>
          <p:nvPr>
            <p:ph type="sldNum" sz="quarter" idx="12"/>
          </p:nvPr>
        </p:nvSpPr>
        <p:spPr/>
        <p:txBody>
          <a:bodyPr/>
          <a:lstStyle/>
          <a:p>
            <a:fld id="{21B62767-41FB-43C2-BD45-B94ACC7BFAD2}" type="slidenum">
              <a:rPr lang="en-US" smtClean="0"/>
              <a:t>38</a:t>
            </a:fld>
            <a:endParaRPr lang="en-US"/>
          </a:p>
        </p:txBody>
      </p:sp>
    </p:spTree>
    <p:extLst>
      <p:ext uri="{BB962C8B-B14F-4D97-AF65-F5344CB8AC3E}">
        <p14:creationId xmlns:p14="http://schemas.microsoft.com/office/powerpoint/2010/main" val="29479932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the following print out?</a:t>
            </a:r>
          </a:p>
        </p:txBody>
      </p:sp>
      <p:sp>
        <p:nvSpPr>
          <p:cNvPr id="3" name="Content Placeholder 2"/>
          <p:cNvSpPr>
            <a:spLocks noGrp="1"/>
          </p:cNvSpPr>
          <p:nvPr>
            <p:ph idx="1"/>
          </p:nvPr>
        </p:nvSpPr>
        <p:spPr>
          <a:xfrm>
            <a:off x="838200" y="1791758"/>
            <a:ext cx="10515600" cy="4830152"/>
          </a:xfrm>
        </p:spPr>
        <p:txBody>
          <a:bodyPr>
            <a:normAutofit fontScale="62500" lnSpcReduction="20000"/>
          </a:bodyPr>
          <a:lstStyle/>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class</a:t>
            </a:r>
            <a:r>
              <a:rPr lang="en-US" dirty="0">
                <a:solidFill>
                  <a:srgbClr val="000000"/>
                </a:solidFill>
                <a:latin typeface="Courier New" panose="02070309020205020404" pitchFamily="49" charset="0"/>
              </a:rPr>
              <a:t> Main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private</a:t>
            </a:r>
            <a:r>
              <a:rPr lang="en-US" dirty="0">
                <a:solidFill>
                  <a:srgbClr val="000000"/>
                </a:solidFill>
                <a:latin typeface="Courier New" panose="02070309020205020404" pitchFamily="49" charset="0"/>
              </a:rPr>
              <a:t> Main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main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args</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err="1">
                <a:solidFill>
                  <a:srgbClr val="8000FF"/>
                </a:solidFill>
                <a:latin typeface="Courier New" panose="02070309020205020404" pitchFamily="49" charset="0"/>
              </a:rPr>
              <a:t>int</a:t>
            </a:r>
            <a:r>
              <a:rPr lang="en-US" dirty="0">
                <a:solidFill>
                  <a:srgbClr val="000000"/>
                </a:solidFill>
                <a:latin typeface="Courier New" panose="02070309020205020404" pitchFamily="49" charset="0"/>
              </a:rPr>
              <a:t> x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FF8000"/>
                </a:solidFill>
                <a:latin typeface="Courier New" panose="02070309020205020404" pitchFamily="49" charset="0"/>
              </a:rPr>
              <a:t>42</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err="1">
                <a:solidFill>
                  <a:srgbClr val="8000FF"/>
                </a:solidFill>
                <a:latin typeface="Courier New" panose="02070309020205020404" pitchFamily="49" charset="0"/>
              </a:rPr>
              <a:t>int</a:t>
            </a:r>
            <a:r>
              <a:rPr lang="en-US" dirty="0">
                <a:solidFill>
                  <a:srgbClr val="000000"/>
                </a:solidFill>
                <a:latin typeface="Courier New" panose="02070309020205020404" pitchFamily="49" charset="0"/>
              </a:rPr>
              <a:t> y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FF8000"/>
                </a:solidFill>
                <a:latin typeface="Courier New" panose="02070309020205020404" pitchFamily="49" charset="0"/>
              </a:rPr>
              <a:t>27</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Main</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swap</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y</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y</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8000FF"/>
                </a:solidFill>
                <a:latin typeface="Courier New" panose="02070309020205020404" pitchFamily="49" charset="0"/>
              </a:rPr>
              <a:t>	 private static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swap </a:t>
            </a:r>
            <a:r>
              <a:rPr lang="en-US" b="1" dirty="0">
                <a:solidFill>
                  <a:srgbClr val="000080"/>
                </a:solidFill>
                <a:latin typeface="Courier New" panose="02070309020205020404" pitchFamily="49" charset="0"/>
              </a:rPr>
              <a:t>(</a:t>
            </a:r>
            <a:r>
              <a:rPr lang="en-US" dirty="0" err="1">
                <a:solidFill>
                  <a:srgbClr val="8000FF"/>
                </a:solidFill>
                <a:latin typeface="Courier New" panose="02070309020205020404" pitchFamily="49" charset="0"/>
              </a:rPr>
              <a:t>int</a:t>
            </a:r>
            <a:r>
              <a:rPr lang="en-US" dirty="0">
                <a:solidFill>
                  <a:srgbClr val="000000"/>
                </a:solidFill>
                <a:latin typeface="Courier New" panose="02070309020205020404" pitchFamily="49" charset="0"/>
              </a:rPr>
              <a:t> a</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8000FF"/>
                </a:solidFill>
                <a:latin typeface="Courier New" panose="02070309020205020404" pitchFamily="49" charset="0"/>
              </a:rPr>
              <a:t>int</a:t>
            </a:r>
            <a:r>
              <a:rPr lang="en-US" dirty="0">
                <a:solidFill>
                  <a:srgbClr val="000000"/>
                </a:solidFill>
                <a:latin typeface="Courier New" panose="02070309020205020404" pitchFamily="49" charset="0"/>
              </a:rPr>
              <a:t> b</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err="1">
                <a:solidFill>
                  <a:srgbClr val="8000FF"/>
                </a:solidFill>
                <a:latin typeface="Courier New" panose="02070309020205020404" pitchFamily="49" charset="0"/>
              </a:rPr>
              <a:t>int</a:t>
            </a:r>
            <a:r>
              <a:rPr lang="en-US" dirty="0">
                <a:solidFill>
                  <a:srgbClr val="8000FF"/>
                </a:solidFill>
                <a:latin typeface="Courier New" panose="02070309020205020404" pitchFamily="49" charset="0"/>
              </a:rPr>
              <a:t> </a:t>
            </a:r>
            <a:r>
              <a:rPr lang="en-US" dirty="0">
                <a:solidFill>
                  <a:srgbClr val="000000"/>
                </a:solidFill>
                <a:latin typeface="Courier New" panose="02070309020205020404" pitchFamily="49" charset="0"/>
              </a:rPr>
              <a:t>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b</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b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a:effectLst/>
            </a:endParaRPr>
          </a:p>
          <a:p>
            <a:pPr marL="0" indent="0">
              <a:buNone/>
            </a:pPr>
            <a:endParaRPr lang="en-US" dirty="0"/>
          </a:p>
        </p:txBody>
      </p:sp>
      <p:sp>
        <p:nvSpPr>
          <p:cNvPr id="4" name="Date Placeholder 3"/>
          <p:cNvSpPr>
            <a:spLocks noGrp="1"/>
          </p:cNvSpPr>
          <p:nvPr>
            <p:ph type="dt" sz="half" idx="10"/>
          </p:nvPr>
        </p:nvSpPr>
        <p:spPr/>
        <p:txBody>
          <a:bodyPr/>
          <a:lstStyle/>
          <a:p>
            <a:fld id="{89485727-DD86-4CA6-AC08-FBF8D8048FD7}" type="datetime13">
              <a:rPr lang="en-US" smtClean="0"/>
              <a:t>7:50:19 PM</a:t>
            </a:fld>
            <a:endParaRPr lang="en-US" dirty="0"/>
          </a:p>
        </p:txBody>
      </p:sp>
      <p:sp>
        <p:nvSpPr>
          <p:cNvPr id="5" name="Slide Number Placeholder 4"/>
          <p:cNvSpPr>
            <a:spLocks noGrp="1"/>
          </p:cNvSpPr>
          <p:nvPr>
            <p:ph type="sldNum" sz="quarter" idx="12"/>
          </p:nvPr>
        </p:nvSpPr>
        <p:spPr/>
        <p:txBody>
          <a:bodyPr/>
          <a:lstStyle/>
          <a:p>
            <a:fld id="{21B62767-41FB-43C2-BD45-B94ACC7BFAD2}" type="slidenum">
              <a:rPr lang="en-US" smtClean="0"/>
              <a:t>39</a:t>
            </a:fld>
            <a:endParaRPr lang="en-US"/>
          </a:p>
        </p:txBody>
      </p:sp>
    </p:spTree>
    <p:extLst>
      <p:ext uri="{BB962C8B-B14F-4D97-AF65-F5344CB8AC3E}">
        <p14:creationId xmlns:p14="http://schemas.microsoft.com/office/powerpoint/2010/main" val="2511321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Attendance</a:t>
            </a:r>
          </a:p>
        </p:txBody>
      </p:sp>
      <p:sp>
        <p:nvSpPr>
          <p:cNvPr id="3" name="Content Placeholder 2"/>
          <p:cNvSpPr>
            <a:spLocks noGrp="1"/>
          </p:cNvSpPr>
          <p:nvPr>
            <p:ph idx="1"/>
          </p:nvPr>
        </p:nvSpPr>
        <p:spPr/>
        <p:txBody>
          <a:bodyPr/>
          <a:lstStyle/>
          <a:p>
            <a:pPr marL="0" indent="0">
              <a:buNone/>
            </a:pPr>
            <a:r>
              <a:rPr lang="en-US" dirty="0"/>
              <a:t>This is the one and only time I will take attendance.</a:t>
            </a:r>
          </a:p>
          <a:p>
            <a:pPr marL="0" indent="0">
              <a:buNone/>
            </a:pPr>
            <a:endParaRPr lang="en-US" dirty="0"/>
          </a:p>
          <a:p>
            <a:pPr marL="0" indent="0">
              <a:buNone/>
            </a:pPr>
            <a:r>
              <a:rPr lang="en-US" dirty="0"/>
              <a:t>All you must do is log in to D2L and I will get confirmation that you are attending this course. You MUST do this by EOD Saturday, 6/18.</a:t>
            </a:r>
          </a:p>
        </p:txBody>
      </p:sp>
      <p:sp>
        <p:nvSpPr>
          <p:cNvPr id="4" name="Date Placeholder 3"/>
          <p:cNvSpPr>
            <a:spLocks noGrp="1"/>
          </p:cNvSpPr>
          <p:nvPr>
            <p:ph type="dt" sz="half" idx="10"/>
          </p:nvPr>
        </p:nvSpPr>
        <p:spPr/>
        <p:txBody>
          <a:bodyPr/>
          <a:lstStyle/>
          <a:p>
            <a:fld id="{9C3CC59C-B39B-4C87-9C19-809950D4F9EC}" type="datetime13">
              <a:rPr lang="en-US" smtClean="0"/>
              <a:t>7:50:18 PM</a:t>
            </a:fld>
            <a:endParaRPr lang="en-US"/>
          </a:p>
        </p:txBody>
      </p:sp>
      <p:sp>
        <p:nvSpPr>
          <p:cNvPr id="5" name="Slide Number Placeholder 4"/>
          <p:cNvSpPr>
            <a:spLocks noGrp="1"/>
          </p:cNvSpPr>
          <p:nvPr>
            <p:ph type="sldNum" sz="quarter" idx="12"/>
          </p:nvPr>
        </p:nvSpPr>
        <p:spPr/>
        <p:txBody>
          <a:bodyPr/>
          <a:lstStyle/>
          <a:p>
            <a:fld id="{21B62767-41FB-43C2-BD45-B94ACC7BFAD2}" type="slidenum">
              <a:rPr lang="en-US" smtClean="0"/>
              <a:t>4</a:t>
            </a:fld>
            <a:endParaRPr lang="en-US"/>
          </a:p>
        </p:txBody>
      </p:sp>
    </p:spTree>
    <p:extLst>
      <p:ext uri="{BB962C8B-B14F-4D97-AF65-F5344CB8AC3E}">
        <p14:creationId xmlns:p14="http://schemas.microsoft.com/office/powerpoint/2010/main" val="22802194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parameters</a:t>
            </a:r>
          </a:p>
        </p:txBody>
      </p:sp>
      <p:sp>
        <p:nvSpPr>
          <p:cNvPr id="3" name="Content Placeholder 2"/>
          <p:cNvSpPr>
            <a:spLocks noGrp="1"/>
          </p:cNvSpPr>
          <p:nvPr>
            <p:ph idx="1"/>
          </p:nvPr>
        </p:nvSpPr>
        <p:spPr/>
        <p:txBody>
          <a:bodyPr/>
          <a:lstStyle/>
          <a:p>
            <a:pPr marL="0" indent="0">
              <a:buNone/>
            </a:pPr>
            <a:r>
              <a:rPr lang="en-US" dirty="0"/>
              <a:t>The reason this happens is because in Java, method parameters are “call-by-value”. This means the </a:t>
            </a:r>
            <a:r>
              <a:rPr lang="en-US" i="1" dirty="0"/>
              <a:t>value</a:t>
            </a:r>
            <a:r>
              <a:rPr lang="en-US" dirty="0"/>
              <a:t> of the variable is copied into the method parameters on the stack. The variables in the calling scope are untouched.</a:t>
            </a:r>
          </a:p>
          <a:p>
            <a:pPr marL="0" indent="0">
              <a:buNone/>
            </a:pPr>
            <a:r>
              <a:rPr lang="en-US" dirty="0"/>
              <a:t>(example)</a:t>
            </a:r>
          </a:p>
          <a:p>
            <a:pPr marL="0" indent="0">
              <a:buNone/>
            </a:pPr>
            <a:r>
              <a:rPr lang="en-US" dirty="0"/>
              <a:t>In C#, you can force call-by-reference by using the </a:t>
            </a:r>
            <a:r>
              <a:rPr lang="en-US" sz="2500" dirty="0">
                <a:latin typeface="Consolas" panose="020B0609020204030204" pitchFamily="49" charset="0"/>
              </a:rPr>
              <a:t>ref</a:t>
            </a:r>
            <a:r>
              <a:rPr lang="en-US" dirty="0"/>
              <a:t> keyword.</a:t>
            </a:r>
          </a:p>
          <a:p>
            <a:pPr marL="0" indent="0">
              <a:buNone/>
            </a:pPr>
            <a:endParaRPr lang="en-US" dirty="0"/>
          </a:p>
        </p:txBody>
      </p:sp>
      <p:sp>
        <p:nvSpPr>
          <p:cNvPr id="4" name="Date Placeholder 3"/>
          <p:cNvSpPr>
            <a:spLocks noGrp="1"/>
          </p:cNvSpPr>
          <p:nvPr>
            <p:ph type="dt" sz="half" idx="10"/>
          </p:nvPr>
        </p:nvSpPr>
        <p:spPr/>
        <p:txBody>
          <a:bodyPr/>
          <a:lstStyle/>
          <a:p>
            <a:fld id="{E92F15F6-2D7A-434A-A15B-D05ABE0047DD}" type="datetime13">
              <a:rPr lang="en-US" smtClean="0"/>
              <a:t>7:50:19 PM</a:t>
            </a:fld>
            <a:endParaRPr lang="en-US"/>
          </a:p>
        </p:txBody>
      </p:sp>
      <p:sp>
        <p:nvSpPr>
          <p:cNvPr id="5" name="Slide Number Placeholder 4"/>
          <p:cNvSpPr>
            <a:spLocks noGrp="1"/>
          </p:cNvSpPr>
          <p:nvPr>
            <p:ph type="sldNum" sz="quarter" idx="12"/>
          </p:nvPr>
        </p:nvSpPr>
        <p:spPr/>
        <p:txBody>
          <a:bodyPr/>
          <a:lstStyle/>
          <a:p>
            <a:fld id="{21B62767-41FB-43C2-BD45-B94ACC7BFAD2}" type="slidenum">
              <a:rPr lang="en-US" smtClean="0"/>
              <a:t>40</a:t>
            </a:fld>
            <a:endParaRPr lang="en-US"/>
          </a:p>
        </p:txBody>
      </p:sp>
    </p:spTree>
    <p:extLst>
      <p:ext uri="{BB962C8B-B14F-4D97-AF65-F5344CB8AC3E}">
        <p14:creationId xmlns:p14="http://schemas.microsoft.com/office/powerpoint/2010/main" val="29284244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the following print out?</a:t>
            </a:r>
          </a:p>
        </p:txBody>
      </p:sp>
      <p:sp>
        <p:nvSpPr>
          <p:cNvPr id="3" name="Content Placeholder 2"/>
          <p:cNvSpPr>
            <a:spLocks noGrp="1"/>
          </p:cNvSpPr>
          <p:nvPr>
            <p:ph idx="1"/>
          </p:nvPr>
        </p:nvSpPr>
        <p:spPr>
          <a:xfrm>
            <a:off x="838200" y="1825624"/>
            <a:ext cx="10515600" cy="4777399"/>
          </a:xfrm>
        </p:spPr>
        <p:txBody>
          <a:bodyPr>
            <a:normAutofit fontScale="70000" lnSpcReduction="20000"/>
          </a:bodyPr>
          <a:lstStyle/>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class</a:t>
            </a:r>
            <a:r>
              <a:rPr lang="en-US" dirty="0">
                <a:solidFill>
                  <a:srgbClr val="000000"/>
                </a:solidFill>
                <a:latin typeface="Courier New" panose="02070309020205020404" pitchFamily="49" charset="0"/>
              </a:rPr>
              <a:t> Main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main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args</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String x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8080"/>
                </a:solidFill>
                <a:latin typeface="Courier New" panose="02070309020205020404" pitchFamily="49" charset="0"/>
              </a:rPr>
              <a:t>"hello"</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String y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8080"/>
                </a:solidFill>
                <a:latin typeface="Courier New" panose="02070309020205020404" pitchFamily="49" charset="0"/>
              </a:rPr>
              <a:t>"world"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swap</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y</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y</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p>
          <a:p>
            <a:pPr marL="0" indent="0">
              <a:buNone/>
            </a:pPr>
            <a:r>
              <a:rPr lang="en-US" dirty="0">
                <a:solidFill>
                  <a:srgbClr val="8000FF"/>
                </a:solidFill>
                <a:latin typeface="Courier New" panose="02070309020205020404" pitchFamily="49" charset="0"/>
              </a:rPr>
              <a:t>	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swap</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String a</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String b</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String 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b</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b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endParaRPr lang="en-US" dirty="0">
              <a:effectLst/>
            </a:endParaRPr>
          </a:p>
          <a:p>
            <a:pPr marL="0" indent="0">
              <a:buNone/>
            </a:pPr>
            <a:endParaRPr lang="en-US" dirty="0"/>
          </a:p>
        </p:txBody>
      </p:sp>
      <p:sp>
        <p:nvSpPr>
          <p:cNvPr id="4" name="Date Placeholder 3"/>
          <p:cNvSpPr>
            <a:spLocks noGrp="1"/>
          </p:cNvSpPr>
          <p:nvPr>
            <p:ph type="dt" sz="half" idx="10"/>
          </p:nvPr>
        </p:nvSpPr>
        <p:spPr/>
        <p:txBody>
          <a:bodyPr/>
          <a:lstStyle/>
          <a:p>
            <a:fld id="{C2A46291-6209-4712-B296-A6B638502C75}" type="datetime13">
              <a:rPr lang="en-US" smtClean="0"/>
              <a:t>7:50:19 PM</a:t>
            </a:fld>
            <a:endParaRPr lang="en-US"/>
          </a:p>
        </p:txBody>
      </p:sp>
      <p:sp>
        <p:nvSpPr>
          <p:cNvPr id="5" name="Slide Number Placeholder 4"/>
          <p:cNvSpPr>
            <a:spLocks noGrp="1"/>
          </p:cNvSpPr>
          <p:nvPr>
            <p:ph type="sldNum" sz="quarter" idx="12"/>
          </p:nvPr>
        </p:nvSpPr>
        <p:spPr/>
        <p:txBody>
          <a:bodyPr/>
          <a:lstStyle/>
          <a:p>
            <a:fld id="{21B62767-41FB-43C2-BD45-B94ACC7BFAD2}" type="slidenum">
              <a:rPr lang="en-US" smtClean="0"/>
              <a:t>41</a:t>
            </a:fld>
            <a:endParaRPr lang="en-US"/>
          </a:p>
        </p:txBody>
      </p:sp>
    </p:spTree>
    <p:extLst>
      <p:ext uri="{BB962C8B-B14F-4D97-AF65-F5344CB8AC3E}">
        <p14:creationId xmlns:p14="http://schemas.microsoft.com/office/powerpoint/2010/main" val="7646669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parameters</a:t>
            </a:r>
          </a:p>
        </p:txBody>
      </p:sp>
      <p:sp>
        <p:nvSpPr>
          <p:cNvPr id="3" name="Content Placeholder 2"/>
          <p:cNvSpPr>
            <a:spLocks noGrp="1"/>
          </p:cNvSpPr>
          <p:nvPr>
            <p:ph idx="1"/>
          </p:nvPr>
        </p:nvSpPr>
        <p:spPr/>
        <p:txBody>
          <a:bodyPr/>
          <a:lstStyle/>
          <a:p>
            <a:pPr marL="0" indent="0">
              <a:buNone/>
            </a:pPr>
            <a:r>
              <a:rPr lang="en-US" dirty="0"/>
              <a:t>While you can’t modify the pointer of the object that’s passed in, you </a:t>
            </a:r>
            <a:r>
              <a:rPr lang="en-US" i="1" dirty="0"/>
              <a:t>can</a:t>
            </a:r>
            <a:r>
              <a:rPr lang="en-US" dirty="0"/>
              <a:t> </a:t>
            </a:r>
            <a:r>
              <a:rPr lang="en-US"/>
              <a:t>modify attributes on the object </a:t>
            </a:r>
            <a:r>
              <a:rPr lang="en-US" dirty="0"/>
              <a:t>it’s pointing to if it’s mutable.</a:t>
            </a:r>
          </a:p>
        </p:txBody>
      </p:sp>
      <p:sp>
        <p:nvSpPr>
          <p:cNvPr id="4" name="Date Placeholder 3"/>
          <p:cNvSpPr>
            <a:spLocks noGrp="1"/>
          </p:cNvSpPr>
          <p:nvPr>
            <p:ph type="dt" sz="half" idx="10"/>
          </p:nvPr>
        </p:nvSpPr>
        <p:spPr/>
        <p:txBody>
          <a:bodyPr/>
          <a:lstStyle/>
          <a:p>
            <a:fld id="{6AF61893-BF1C-4897-8D31-EDF2D26A0152}" type="datetime13">
              <a:rPr lang="en-US" smtClean="0"/>
              <a:t>7:50:19 PM</a:t>
            </a:fld>
            <a:endParaRPr lang="en-US"/>
          </a:p>
        </p:txBody>
      </p:sp>
      <p:sp>
        <p:nvSpPr>
          <p:cNvPr id="5" name="Slide Number Placeholder 4"/>
          <p:cNvSpPr>
            <a:spLocks noGrp="1"/>
          </p:cNvSpPr>
          <p:nvPr>
            <p:ph type="sldNum" sz="quarter" idx="12"/>
          </p:nvPr>
        </p:nvSpPr>
        <p:spPr/>
        <p:txBody>
          <a:bodyPr/>
          <a:lstStyle/>
          <a:p>
            <a:fld id="{21B62767-41FB-43C2-BD45-B94ACC7BFAD2}" type="slidenum">
              <a:rPr lang="en-US" smtClean="0"/>
              <a:t>42</a:t>
            </a:fld>
            <a:endParaRPr lang="en-US"/>
          </a:p>
        </p:txBody>
      </p:sp>
    </p:spTree>
    <p:extLst>
      <p:ext uri="{BB962C8B-B14F-4D97-AF65-F5344CB8AC3E}">
        <p14:creationId xmlns:p14="http://schemas.microsoft.com/office/powerpoint/2010/main" val="15288889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the following print out?</a:t>
            </a:r>
          </a:p>
        </p:txBody>
      </p:sp>
      <p:sp>
        <p:nvSpPr>
          <p:cNvPr id="3" name="Content Placeholder 2"/>
          <p:cNvSpPr>
            <a:spLocks noGrp="1"/>
          </p:cNvSpPr>
          <p:nvPr>
            <p:ph idx="1"/>
          </p:nvPr>
        </p:nvSpPr>
        <p:spPr>
          <a:xfrm>
            <a:off x="838200" y="1825624"/>
            <a:ext cx="10515600" cy="4620332"/>
          </a:xfrm>
        </p:spPr>
        <p:txBody>
          <a:bodyPr>
            <a:normAutofit fontScale="47500" lnSpcReduction="20000"/>
          </a:bodyPr>
          <a:lstStyle/>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class</a:t>
            </a:r>
            <a:r>
              <a:rPr lang="en-US" dirty="0">
                <a:solidFill>
                  <a:srgbClr val="000000"/>
                </a:solidFill>
                <a:latin typeface="Courier New" panose="02070309020205020404" pitchFamily="49" charset="0"/>
              </a:rPr>
              <a:t> Main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8000FF"/>
                </a:solidFill>
                <a:latin typeface="Courier New" panose="02070309020205020404" pitchFamily="49" charset="0"/>
              </a:rPr>
              <a:t>	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main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args</a:t>
            </a: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StringObject</a:t>
            </a:r>
            <a:r>
              <a:rPr lang="en-US" dirty="0">
                <a:solidFill>
                  <a:srgbClr val="000000"/>
                </a:solidFill>
                <a:latin typeface="Courier New" panose="02070309020205020404" pitchFamily="49" charset="0"/>
              </a:rPr>
              <a:t> x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new</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StringObject</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"hello"</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StringObject</a:t>
            </a:r>
            <a:r>
              <a:rPr lang="en-US" dirty="0">
                <a:solidFill>
                  <a:srgbClr val="000000"/>
                </a:solidFill>
                <a:latin typeface="Courier New" panose="02070309020205020404" pitchFamily="49" charset="0"/>
              </a:rPr>
              <a:t> y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new</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StringObject</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"world"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swap</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y</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y</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p>
          <a:p>
            <a:pPr marL="0" indent="0">
              <a:buNone/>
            </a:pPr>
            <a:r>
              <a:rPr lang="en-US" dirty="0">
                <a:solidFill>
                  <a:srgbClr val="8000FF"/>
                </a:solidFill>
                <a:latin typeface="Courier New" panose="02070309020205020404" pitchFamily="49" charset="0"/>
              </a:rPr>
              <a:t>	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swap</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StringObject</a:t>
            </a:r>
            <a:r>
              <a:rPr lang="en-US" dirty="0">
                <a:solidFill>
                  <a:srgbClr val="000000"/>
                </a:solidFill>
                <a:latin typeface="Courier New" panose="02070309020205020404" pitchFamily="49" charset="0"/>
              </a:rPr>
              <a:t> a</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StringObject</a:t>
            </a:r>
            <a:r>
              <a:rPr lang="en-US" dirty="0">
                <a:solidFill>
                  <a:srgbClr val="000000"/>
                </a:solidFill>
                <a:latin typeface="Courier New" panose="02070309020205020404" pitchFamily="49" charset="0"/>
              </a:rPr>
              <a:t> b</a:t>
            </a: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String 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str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str</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b</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str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b</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str</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8000FF"/>
                </a:solidFill>
                <a:latin typeface="Courier New" panose="02070309020205020404" pitchFamily="49" charset="0"/>
              </a:rPr>
              <a:t>class</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StringObject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8000FF"/>
                </a:solidFill>
                <a:latin typeface="Courier New" panose="02070309020205020404" pitchFamily="49" charset="0"/>
              </a:rPr>
              <a:t>	public</a:t>
            </a:r>
            <a:r>
              <a:rPr lang="en-US" dirty="0">
                <a:solidFill>
                  <a:srgbClr val="000000"/>
                </a:solidFill>
                <a:latin typeface="Courier New" panose="02070309020205020404" pitchFamily="49" charset="0"/>
              </a:rPr>
              <a:t> String </a:t>
            </a:r>
            <a:r>
              <a:rPr lang="en-US" dirty="0" err="1">
                <a:solidFill>
                  <a:srgbClr val="000000"/>
                </a:solidFill>
                <a:latin typeface="Courier New" panose="02070309020205020404" pitchFamily="49" charset="0"/>
              </a:rPr>
              <a:t>str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8000FF"/>
                </a:solidFill>
                <a:latin typeface="Courier New" panose="02070309020205020404" pitchFamily="49" charset="0"/>
              </a:rPr>
              <a:t>	public</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StringObject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String </a:t>
            </a:r>
            <a:r>
              <a:rPr lang="en-US" dirty="0" err="1">
                <a:solidFill>
                  <a:srgbClr val="000000"/>
                </a:solidFill>
                <a:latin typeface="Courier New" panose="02070309020205020404" pitchFamily="49" charset="0"/>
              </a:rPr>
              <a:t>str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err="1">
                <a:solidFill>
                  <a:srgbClr val="0000FF"/>
                </a:solidFill>
                <a:latin typeface="Courier New" panose="02070309020205020404" pitchFamily="49" charset="0"/>
              </a:rPr>
              <a:t>this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str</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String </a:t>
            </a:r>
            <a:r>
              <a:rPr lang="en-US" dirty="0" err="1">
                <a:solidFill>
                  <a:srgbClr val="000000"/>
                </a:solidFill>
                <a:latin typeface="Courier New" panose="02070309020205020404" pitchFamily="49" charset="0"/>
              </a:rPr>
              <a:t>toString</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return</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endParaRPr lang="en-US" dirty="0"/>
          </a:p>
        </p:txBody>
      </p:sp>
      <p:sp>
        <p:nvSpPr>
          <p:cNvPr id="4" name="Date Placeholder 3"/>
          <p:cNvSpPr>
            <a:spLocks noGrp="1"/>
          </p:cNvSpPr>
          <p:nvPr>
            <p:ph type="dt" sz="half" idx="10"/>
          </p:nvPr>
        </p:nvSpPr>
        <p:spPr/>
        <p:txBody>
          <a:bodyPr/>
          <a:lstStyle/>
          <a:p>
            <a:fld id="{7ECB03AB-C6F8-43CB-8DBD-5A0E2DC45C44}" type="datetime13">
              <a:rPr lang="en-US" smtClean="0"/>
              <a:t>7:50:19 PM</a:t>
            </a:fld>
            <a:endParaRPr lang="en-US"/>
          </a:p>
        </p:txBody>
      </p:sp>
      <p:sp>
        <p:nvSpPr>
          <p:cNvPr id="5" name="Slide Number Placeholder 4"/>
          <p:cNvSpPr>
            <a:spLocks noGrp="1"/>
          </p:cNvSpPr>
          <p:nvPr>
            <p:ph type="sldNum" sz="quarter" idx="12"/>
          </p:nvPr>
        </p:nvSpPr>
        <p:spPr/>
        <p:txBody>
          <a:bodyPr/>
          <a:lstStyle/>
          <a:p>
            <a:fld id="{21B62767-41FB-43C2-BD45-B94ACC7BFAD2}" type="slidenum">
              <a:rPr lang="en-US" smtClean="0"/>
              <a:t>43</a:t>
            </a:fld>
            <a:endParaRPr lang="en-US"/>
          </a:p>
        </p:txBody>
      </p:sp>
    </p:spTree>
    <p:extLst>
      <p:ext uri="{BB962C8B-B14F-4D97-AF65-F5344CB8AC3E}">
        <p14:creationId xmlns:p14="http://schemas.microsoft.com/office/powerpoint/2010/main" val="19610223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Equality comparisons</a:t>
            </a:r>
          </a:p>
        </p:txBody>
      </p:sp>
      <p:sp>
        <p:nvSpPr>
          <p:cNvPr id="3" name="Content Placeholder 2"/>
          <p:cNvSpPr>
            <a:spLocks noGrp="1"/>
          </p:cNvSpPr>
          <p:nvPr>
            <p:ph idx="1"/>
          </p:nvPr>
        </p:nvSpPr>
        <p:spPr/>
        <p:txBody>
          <a:bodyPr/>
          <a:lstStyle/>
          <a:p>
            <a:pPr marL="0" indent="0">
              <a:buNone/>
            </a:pPr>
            <a:r>
              <a:rPr lang="en-US" dirty="0"/>
              <a:t>In Java, == and .equals() do not have equivalent functionality in some situations.</a:t>
            </a:r>
          </a:p>
          <a:p>
            <a:pPr marL="0" indent="0">
              <a:buNone/>
            </a:pPr>
            <a:r>
              <a:rPr lang="en-US" dirty="0"/>
              <a:t>When you are comparing two primitives (</a:t>
            </a:r>
            <a:r>
              <a:rPr lang="en-US" dirty="0" err="1"/>
              <a:t>ints</a:t>
            </a:r>
            <a:r>
              <a:rPr lang="en-US" dirty="0"/>
              <a:t>, </a:t>
            </a:r>
            <a:r>
              <a:rPr lang="en-US" dirty="0" err="1"/>
              <a:t>booleans</a:t>
            </a:r>
            <a:r>
              <a:rPr lang="en-US" dirty="0"/>
              <a:t>, etc.), you have to use ==. </a:t>
            </a:r>
          </a:p>
          <a:p>
            <a:pPr marL="0" indent="0">
              <a:buNone/>
            </a:pPr>
            <a:r>
              <a:rPr lang="en-US" dirty="0"/>
              <a:t>However, if you are comparing two reference types, you might be introducing a bug into your program if you use the wrong comparison operator.</a:t>
            </a:r>
          </a:p>
        </p:txBody>
      </p:sp>
      <p:sp>
        <p:nvSpPr>
          <p:cNvPr id="4" name="Date Placeholder 3"/>
          <p:cNvSpPr>
            <a:spLocks noGrp="1"/>
          </p:cNvSpPr>
          <p:nvPr>
            <p:ph type="dt" sz="half" idx="10"/>
          </p:nvPr>
        </p:nvSpPr>
        <p:spPr/>
        <p:txBody>
          <a:bodyPr/>
          <a:lstStyle/>
          <a:p>
            <a:fld id="{88477713-FBB5-4DE2-B73A-F6F00A1FBE75}" type="datetime13">
              <a:rPr lang="en-US" smtClean="0"/>
              <a:t>7:50:19 PM</a:t>
            </a:fld>
            <a:endParaRPr lang="en-US"/>
          </a:p>
        </p:txBody>
      </p:sp>
      <p:sp>
        <p:nvSpPr>
          <p:cNvPr id="5" name="Slide Number Placeholder 4"/>
          <p:cNvSpPr>
            <a:spLocks noGrp="1"/>
          </p:cNvSpPr>
          <p:nvPr>
            <p:ph type="sldNum" sz="quarter" idx="12"/>
          </p:nvPr>
        </p:nvSpPr>
        <p:spPr/>
        <p:txBody>
          <a:bodyPr/>
          <a:lstStyle/>
          <a:p>
            <a:fld id="{21B62767-41FB-43C2-BD45-B94ACC7BFAD2}" type="slidenum">
              <a:rPr lang="en-US" smtClean="0"/>
              <a:t>44</a:t>
            </a:fld>
            <a:endParaRPr lang="en-US"/>
          </a:p>
        </p:txBody>
      </p:sp>
    </p:spTree>
    <p:extLst>
      <p:ext uri="{BB962C8B-B14F-4D97-AF65-F5344CB8AC3E}">
        <p14:creationId xmlns:p14="http://schemas.microsoft.com/office/powerpoint/2010/main" val="32152913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the following print out?</a:t>
            </a:r>
          </a:p>
        </p:txBody>
      </p:sp>
      <p:sp>
        <p:nvSpPr>
          <p:cNvPr id="3" name="Content Placeholder 2"/>
          <p:cNvSpPr>
            <a:spLocks noGrp="1"/>
          </p:cNvSpPr>
          <p:nvPr>
            <p:ph idx="1"/>
          </p:nvPr>
        </p:nvSpPr>
        <p:spPr>
          <a:xfrm>
            <a:off x="838200" y="1332089"/>
            <a:ext cx="10515600" cy="5215467"/>
          </a:xfrm>
        </p:spPr>
        <p:txBody>
          <a:bodyPr>
            <a:normAutofit fontScale="47500" lnSpcReduction="20000"/>
          </a:bodyPr>
          <a:lstStyle/>
          <a:p>
            <a:pPr marL="0" indent="0">
              <a:spcBef>
                <a:spcPts val="300"/>
              </a:spcBef>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class</a:t>
            </a:r>
            <a:r>
              <a:rPr lang="en-US" dirty="0">
                <a:solidFill>
                  <a:srgbClr val="000000"/>
                </a:solidFill>
                <a:latin typeface="Courier New" panose="02070309020205020404" pitchFamily="49" charset="0"/>
              </a:rPr>
              <a:t> Main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spcBef>
                <a:spcPts val="300"/>
              </a:spcBef>
              <a:buNone/>
            </a:pP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main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args</a:t>
            </a: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p>
          <a:p>
            <a:pPr marL="0" indent="0">
              <a:spcBef>
                <a:spcPts val="300"/>
              </a:spcBef>
              <a:buNone/>
            </a:pPr>
            <a:r>
              <a:rPr lang="en-US" dirty="0">
                <a:solidFill>
                  <a:srgbClr val="8000FF"/>
                </a:solidFill>
                <a:latin typeface="Courier New" panose="02070309020205020404" pitchFamily="49" charset="0"/>
              </a:rPr>
              <a:t>		</a:t>
            </a:r>
            <a:r>
              <a:rPr lang="en-US" dirty="0" err="1">
                <a:solidFill>
                  <a:srgbClr val="8000FF"/>
                </a:solidFill>
                <a:latin typeface="Courier New" panose="02070309020205020404" pitchFamily="49" charset="0"/>
              </a:rPr>
              <a:t>int</a:t>
            </a:r>
            <a:r>
              <a:rPr lang="en-US" dirty="0">
                <a:solidFill>
                  <a:srgbClr val="000000"/>
                </a:solidFill>
                <a:latin typeface="Courier New" panose="02070309020205020404" pitchFamily="49" charset="0"/>
              </a:rPr>
              <a:t> a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spcBef>
                <a:spcPts val="300"/>
              </a:spcBef>
              <a:buNone/>
            </a:pPr>
            <a:r>
              <a:rPr lang="en-US" dirty="0">
                <a:solidFill>
                  <a:srgbClr val="8000FF"/>
                </a:solidFill>
                <a:latin typeface="Courier New" panose="02070309020205020404" pitchFamily="49" charset="0"/>
              </a:rPr>
              <a:t>		</a:t>
            </a:r>
            <a:r>
              <a:rPr lang="en-US" dirty="0" err="1">
                <a:solidFill>
                  <a:srgbClr val="8000FF"/>
                </a:solidFill>
                <a:latin typeface="Courier New" panose="02070309020205020404" pitchFamily="49" charset="0"/>
              </a:rPr>
              <a:t>int</a:t>
            </a:r>
            <a:r>
              <a:rPr lang="en-US" dirty="0">
                <a:solidFill>
                  <a:srgbClr val="000000"/>
                </a:solidFill>
                <a:latin typeface="Courier New" panose="02070309020205020404" pitchFamily="49" charset="0"/>
              </a:rPr>
              <a:t> b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spcBef>
                <a:spcPts val="300"/>
              </a:spcBef>
              <a:buNone/>
            </a:pPr>
            <a:r>
              <a:rPr lang="en-US" dirty="0">
                <a:solidFill>
                  <a:srgbClr val="000000"/>
                </a:solidFill>
                <a:latin typeface="Courier New" panose="02070309020205020404" pitchFamily="49" charset="0"/>
              </a:rPr>
              <a:t>		</a:t>
            </a:r>
            <a:r>
              <a:rPr lang="en-US" dirty="0" err="1">
                <a:solidFill>
                  <a:srgbClr val="8000FF"/>
                </a:solidFill>
                <a:latin typeface="Courier New" panose="02070309020205020404" pitchFamily="49" charset="0"/>
              </a:rPr>
              <a:t>boolean</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comparisonResult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b</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spcBef>
                <a:spcPts val="300"/>
              </a:spcBef>
              <a:buNone/>
            </a:pP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comparisonResult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spcBef>
                <a:spcPts val="300"/>
              </a:spcBef>
              <a:buNone/>
            </a:pPr>
            <a:r>
              <a:rPr lang="en-US" dirty="0">
                <a:solidFill>
                  <a:srgbClr val="008000"/>
                </a:solidFill>
                <a:latin typeface="Courier New" panose="02070309020205020404" pitchFamily="49" charset="0"/>
              </a:rPr>
              <a:t>		// The following line does not compile. </a:t>
            </a:r>
          </a:p>
          <a:p>
            <a:pPr marL="0" indent="0">
              <a:spcBef>
                <a:spcPts val="300"/>
              </a:spcBef>
              <a:buNone/>
            </a:pPr>
            <a:r>
              <a:rPr lang="en-US" dirty="0">
                <a:solidFill>
                  <a:srgbClr val="008000"/>
                </a:solidFill>
                <a:latin typeface="Courier New" panose="02070309020205020404" pitchFamily="49" charset="0"/>
              </a:rPr>
              <a:t>		// </a:t>
            </a:r>
            <a:r>
              <a:rPr lang="en-US" dirty="0" err="1">
                <a:solidFill>
                  <a:srgbClr val="008000"/>
                </a:solidFill>
                <a:latin typeface="Courier New" panose="02070309020205020404" pitchFamily="49" charset="0"/>
              </a:rPr>
              <a:t>comparisonResult</a:t>
            </a:r>
            <a:r>
              <a:rPr lang="en-US" dirty="0">
                <a:solidFill>
                  <a:srgbClr val="008000"/>
                </a:solidFill>
                <a:latin typeface="Courier New" panose="02070309020205020404" pitchFamily="49" charset="0"/>
              </a:rPr>
              <a:t> = </a:t>
            </a:r>
            <a:r>
              <a:rPr lang="en-US" dirty="0" err="1">
                <a:solidFill>
                  <a:srgbClr val="008000"/>
                </a:solidFill>
                <a:latin typeface="Courier New" panose="02070309020205020404" pitchFamily="49" charset="0"/>
              </a:rPr>
              <a:t>a.equals</a:t>
            </a:r>
            <a:r>
              <a:rPr lang="en-US" dirty="0">
                <a:solidFill>
                  <a:srgbClr val="008000"/>
                </a:solidFill>
                <a:latin typeface="Courier New" panose="02070309020205020404" pitchFamily="49" charset="0"/>
              </a:rPr>
              <a:t>(b); </a:t>
            </a:r>
          </a:p>
          <a:p>
            <a:pPr marL="0" indent="0">
              <a:spcBef>
                <a:spcPts val="300"/>
              </a:spcBef>
              <a:buNone/>
            </a:pPr>
            <a:r>
              <a:rPr lang="en-US" dirty="0">
                <a:solidFill>
                  <a:srgbClr val="008000"/>
                </a:solidFill>
                <a:latin typeface="Courier New" panose="02070309020205020404" pitchFamily="49" charset="0"/>
              </a:rPr>
              <a:t>		// </a:t>
            </a:r>
            <a:r>
              <a:rPr lang="en-US" dirty="0" err="1">
                <a:solidFill>
                  <a:srgbClr val="008000"/>
                </a:solidFill>
                <a:latin typeface="Courier New" panose="02070309020205020404" pitchFamily="49" charset="0"/>
              </a:rPr>
              <a:t>System.out.println</a:t>
            </a:r>
            <a:r>
              <a:rPr lang="en-US" dirty="0">
                <a:solidFill>
                  <a:srgbClr val="008000"/>
                </a:solidFill>
                <a:latin typeface="Courier New" panose="02070309020205020404" pitchFamily="49" charset="0"/>
              </a:rPr>
              <a:t>(</a:t>
            </a:r>
            <a:r>
              <a:rPr lang="en-US" dirty="0" err="1">
                <a:solidFill>
                  <a:srgbClr val="008000"/>
                </a:solidFill>
                <a:latin typeface="Courier New" panose="02070309020205020404" pitchFamily="49" charset="0"/>
              </a:rPr>
              <a:t>comparisonResult</a:t>
            </a:r>
            <a:r>
              <a:rPr lang="en-US" dirty="0">
                <a:solidFill>
                  <a:srgbClr val="008000"/>
                </a:solidFill>
                <a:latin typeface="Courier New" panose="02070309020205020404" pitchFamily="49" charset="0"/>
              </a:rPr>
              <a:t>); </a:t>
            </a:r>
          </a:p>
          <a:p>
            <a:pPr marL="0" indent="0">
              <a:spcBef>
                <a:spcPts val="300"/>
              </a:spcBef>
              <a:buNone/>
            </a:pPr>
            <a:r>
              <a:rPr lang="en-US" dirty="0">
                <a:solidFill>
                  <a:srgbClr val="008000"/>
                </a:solidFill>
                <a:latin typeface="Courier New" panose="02070309020205020404" pitchFamily="49" charset="0"/>
              </a:rPr>
              <a:t>		</a:t>
            </a:r>
            <a:r>
              <a:rPr lang="en-US" dirty="0" err="1">
                <a:solidFill>
                  <a:srgbClr val="000000"/>
                </a:solidFill>
                <a:latin typeface="Courier New" panose="02070309020205020404" pitchFamily="49" charset="0"/>
              </a:rPr>
              <a:t>StringObject</a:t>
            </a:r>
            <a:r>
              <a:rPr lang="en-US" dirty="0">
                <a:solidFill>
                  <a:srgbClr val="000000"/>
                </a:solidFill>
                <a:latin typeface="Courier New" panose="02070309020205020404" pitchFamily="49" charset="0"/>
              </a:rPr>
              <a:t> x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new</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StringObject</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"hello"</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spcBef>
                <a:spcPts val="300"/>
              </a:spcBef>
              <a:buNone/>
            </a:pP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StringObject</a:t>
            </a:r>
            <a:r>
              <a:rPr lang="en-US" dirty="0">
                <a:solidFill>
                  <a:srgbClr val="000000"/>
                </a:solidFill>
                <a:latin typeface="Courier New" panose="02070309020205020404" pitchFamily="49" charset="0"/>
              </a:rPr>
              <a:t> y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new</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StringObject</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"hello"</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spcBef>
                <a:spcPts val="300"/>
              </a:spcBef>
              <a:buNone/>
            </a:pP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comparisonResult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x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y</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spcBef>
                <a:spcPts val="300"/>
              </a:spcBef>
              <a:buNone/>
            </a:pP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comparisonResult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spcBef>
                <a:spcPts val="300"/>
              </a:spcBef>
              <a:buNone/>
            </a:pP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comparisonResult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equals</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y</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spcBef>
                <a:spcPts val="300"/>
              </a:spcBef>
              <a:buNone/>
            </a:pP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comparisonResult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spcBef>
                <a:spcPts val="300"/>
              </a:spcBef>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spcBef>
                <a:spcPts val="300"/>
              </a:spcBef>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spcBef>
                <a:spcPts val="300"/>
              </a:spcBef>
              <a:buNone/>
            </a:pPr>
            <a:r>
              <a:rPr lang="en-US" dirty="0">
                <a:solidFill>
                  <a:srgbClr val="8000FF"/>
                </a:solidFill>
                <a:latin typeface="Courier New" panose="02070309020205020404" pitchFamily="49" charset="0"/>
              </a:rPr>
              <a:t>class</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StringObject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spcBef>
                <a:spcPts val="300"/>
              </a:spcBef>
              <a:buNone/>
            </a:pP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String </a:t>
            </a:r>
            <a:r>
              <a:rPr lang="en-US" dirty="0" err="1">
                <a:solidFill>
                  <a:srgbClr val="000000"/>
                </a:solidFill>
                <a:latin typeface="Courier New" panose="02070309020205020404" pitchFamily="49" charset="0"/>
              </a:rPr>
              <a:t>str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spcBef>
                <a:spcPts val="300"/>
              </a:spcBef>
              <a:buNone/>
            </a:pP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StringObject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String </a:t>
            </a:r>
            <a:r>
              <a:rPr lang="en-US" dirty="0" err="1">
                <a:solidFill>
                  <a:srgbClr val="000000"/>
                </a:solidFill>
                <a:latin typeface="Courier New" panose="02070309020205020404" pitchFamily="49" charset="0"/>
              </a:rPr>
              <a:t>str</a:t>
            </a: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p>
          <a:p>
            <a:pPr marL="0" indent="0">
              <a:spcBef>
                <a:spcPts val="300"/>
              </a:spcBef>
              <a:buNone/>
            </a:pPr>
            <a:r>
              <a:rPr lang="en-US" b="1" dirty="0">
                <a:solidFill>
                  <a:srgbClr val="0000FF"/>
                </a:solidFill>
                <a:latin typeface="Courier New" panose="02070309020205020404" pitchFamily="49" charset="0"/>
              </a:rPr>
              <a:t>		</a:t>
            </a:r>
            <a:r>
              <a:rPr lang="en-US" b="1" dirty="0" err="1">
                <a:solidFill>
                  <a:srgbClr val="0000FF"/>
                </a:solidFill>
                <a:latin typeface="Courier New" panose="02070309020205020404" pitchFamily="49" charset="0"/>
              </a:rPr>
              <a:t>this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str</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spcBef>
                <a:spcPts val="300"/>
              </a:spcBef>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spcBef>
                <a:spcPts val="300"/>
              </a:spcBef>
              <a:buNone/>
            </a:pPr>
            <a:r>
              <a:rPr lang="en-US" dirty="0">
                <a:solidFill>
                  <a:srgbClr val="8000FF"/>
                </a:solidFill>
                <a:latin typeface="Courier New" panose="02070309020205020404" pitchFamily="49" charset="0"/>
              </a:rPr>
              <a:t>	public</a:t>
            </a:r>
            <a:r>
              <a:rPr lang="en-US" dirty="0">
                <a:solidFill>
                  <a:srgbClr val="000000"/>
                </a:solidFill>
                <a:latin typeface="Courier New" panose="02070309020205020404" pitchFamily="49" charset="0"/>
              </a:rPr>
              <a:t> String </a:t>
            </a:r>
            <a:r>
              <a:rPr lang="en-US" dirty="0" err="1">
                <a:solidFill>
                  <a:srgbClr val="000000"/>
                </a:solidFill>
                <a:latin typeface="Courier New" panose="02070309020205020404" pitchFamily="49" charset="0"/>
              </a:rPr>
              <a:t>toString</a:t>
            </a: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p>
          <a:p>
            <a:pPr marL="0" indent="0">
              <a:spcBef>
                <a:spcPts val="300"/>
              </a:spcBef>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return</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spcBef>
                <a:spcPts val="300"/>
              </a:spcBef>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spcBef>
                <a:spcPts val="300"/>
              </a:spcBef>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a:effectLst/>
            </a:endParaRPr>
          </a:p>
        </p:txBody>
      </p:sp>
      <p:sp>
        <p:nvSpPr>
          <p:cNvPr id="4" name="Date Placeholder 3"/>
          <p:cNvSpPr>
            <a:spLocks noGrp="1"/>
          </p:cNvSpPr>
          <p:nvPr>
            <p:ph type="dt" sz="half" idx="10"/>
          </p:nvPr>
        </p:nvSpPr>
        <p:spPr/>
        <p:txBody>
          <a:bodyPr/>
          <a:lstStyle/>
          <a:p>
            <a:fld id="{7ECB03AB-C6F8-43CB-8DBD-5A0E2DC45C44}" type="datetime13">
              <a:rPr lang="en-US" smtClean="0"/>
              <a:t>7:50:19 PM</a:t>
            </a:fld>
            <a:endParaRPr lang="en-US"/>
          </a:p>
        </p:txBody>
      </p:sp>
      <p:sp>
        <p:nvSpPr>
          <p:cNvPr id="5" name="Slide Number Placeholder 4"/>
          <p:cNvSpPr>
            <a:spLocks noGrp="1"/>
          </p:cNvSpPr>
          <p:nvPr>
            <p:ph type="sldNum" sz="quarter" idx="12"/>
          </p:nvPr>
        </p:nvSpPr>
        <p:spPr/>
        <p:txBody>
          <a:bodyPr/>
          <a:lstStyle/>
          <a:p>
            <a:fld id="{21B62767-41FB-43C2-BD45-B94ACC7BFAD2}" type="slidenum">
              <a:rPr lang="en-US" smtClean="0"/>
              <a:t>45</a:t>
            </a:fld>
            <a:endParaRPr lang="en-US"/>
          </a:p>
        </p:txBody>
      </p:sp>
    </p:spTree>
    <p:extLst>
      <p:ext uri="{BB962C8B-B14F-4D97-AF65-F5344CB8AC3E}">
        <p14:creationId xmlns:p14="http://schemas.microsoft.com/office/powerpoint/2010/main" val="41101729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p:txBody>
          <a:bodyPr/>
          <a:lstStyle/>
          <a:p>
            <a:pPr marL="0" indent="0">
              <a:buNone/>
            </a:pPr>
            <a:r>
              <a:rPr lang="en-US" dirty="0"/>
              <a:t>== compares the value on the stack. For primitives, this is the actual value of the variable you would expect. For reference types, this is the address of the pointer on the stack. So you are testing to see whether two stack variables are pointing to the same object in the heap. (example)</a:t>
            </a:r>
          </a:p>
        </p:txBody>
      </p:sp>
      <p:sp>
        <p:nvSpPr>
          <p:cNvPr id="4" name="Date Placeholder 3"/>
          <p:cNvSpPr>
            <a:spLocks noGrp="1"/>
          </p:cNvSpPr>
          <p:nvPr>
            <p:ph type="dt" sz="half" idx="10"/>
          </p:nvPr>
        </p:nvSpPr>
        <p:spPr/>
        <p:txBody>
          <a:bodyPr/>
          <a:lstStyle/>
          <a:p>
            <a:fld id="{88477713-FBB5-4DE2-B73A-F6F00A1FBE75}" type="datetime13">
              <a:rPr lang="en-US" smtClean="0"/>
              <a:t>7:50:19 PM</a:t>
            </a:fld>
            <a:endParaRPr lang="en-US"/>
          </a:p>
        </p:txBody>
      </p:sp>
      <p:sp>
        <p:nvSpPr>
          <p:cNvPr id="5" name="Slide Number Placeholder 4"/>
          <p:cNvSpPr>
            <a:spLocks noGrp="1"/>
          </p:cNvSpPr>
          <p:nvPr>
            <p:ph type="sldNum" sz="quarter" idx="12"/>
          </p:nvPr>
        </p:nvSpPr>
        <p:spPr/>
        <p:txBody>
          <a:bodyPr/>
          <a:lstStyle/>
          <a:p>
            <a:fld id="{21B62767-41FB-43C2-BD45-B94ACC7BFAD2}" type="slidenum">
              <a:rPr lang="en-US" smtClean="0"/>
              <a:t>46</a:t>
            </a:fld>
            <a:endParaRPr lang="en-US"/>
          </a:p>
        </p:txBody>
      </p:sp>
    </p:spTree>
    <p:extLst>
      <p:ext uri="{BB962C8B-B14F-4D97-AF65-F5344CB8AC3E}">
        <p14:creationId xmlns:p14="http://schemas.microsoft.com/office/powerpoint/2010/main" val="4433697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.equals()</a:t>
            </a:r>
          </a:p>
        </p:txBody>
      </p:sp>
      <p:sp>
        <p:nvSpPr>
          <p:cNvPr id="3" name="Content Placeholder 2"/>
          <p:cNvSpPr>
            <a:spLocks noGrp="1"/>
          </p:cNvSpPr>
          <p:nvPr>
            <p:ph idx="1"/>
          </p:nvPr>
        </p:nvSpPr>
        <p:spPr/>
        <p:txBody>
          <a:bodyPr/>
          <a:lstStyle/>
          <a:p>
            <a:pPr marL="0" indent="0">
              <a:buNone/>
            </a:pPr>
            <a:r>
              <a:rPr lang="en-US" dirty="0"/>
              <a:t>If you don’t override .equals() in a new class, it will inherit from the parent class. In Java, the parent class is implicitly Object if no base class is otherwise specified.</a:t>
            </a:r>
          </a:p>
          <a:p>
            <a:pPr marL="0" indent="0">
              <a:buNone/>
            </a:pPr>
            <a:r>
              <a:rPr lang="en-US" dirty="0"/>
              <a:t>The default implementation of .equals() in Object is the same as ==, which is why using .equals() in the previous example didn’t make a difference.</a:t>
            </a:r>
          </a:p>
        </p:txBody>
      </p:sp>
      <p:sp>
        <p:nvSpPr>
          <p:cNvPr id="4" name="Date Placeholder 3"/>
          <p:cNvSpPr>
            <a:spLocks noGrp="1"/>
          </p:cNvSpPr>
          <p:nvPr>
            <p:ph type="dt" sz="half" idx="10"/>
          </p:nvPr>
        </p:nvSpPr>
        <p:spPr/>
        <p:txBody>
          <a:bodyPr/>
          <a:lstStyle/>
          <a:p>
            <a:fld id="{88477713-FBB5-4DE2-B73A-F6F00A1FBE75}" type="datetime13">
              <a:rPr lang="en-US" smtClean="0"/>
              <a:t>7:50:19 PM</a:t>
            </a:fld>
            <a:endParaRPr lang="en-US"/>
          </a:p>
        </p:txBody>
      </p:sp>
      <p:sp>
        <p:nvSpPr>
          <p:cNvPr id="5" name="Slide Number Placeholder 4"/>
          <p:cNvSpPr>
            <a:spLocks noGrp="1"/>
          </p:cNvSpPr>
          <p:nvPr>
            <p:ph type="sldNum" sz="quarter" idx="12"/>
          </p:nvPr>
        </p:nvSpPr>
        <p:spPr/>
        <p:txBody>
          <a:bodyPr/>
          <a:lstStyle/>
          <a:p>
            <a:fld id="{21B62767-41FB-43C2-BD45-B94ACC7BFAD2}" type="slidenum">
              <a:rPr lang="en-US" smtClean="0"/>
              <a:t>47</a:t>
            </a:fld>
            <a:endParaRPr lang="en-US"/>
          </a:p>
        </p:txBody>
      </p:sp>
    </p:spTree>
    <p:extLst>
      <p:ext uri="{BB962C8B-B14F-4D97-AF65-F5344CB8AC3E}">
        <p14:creationId xmlns:p14="http://schemas.microsoft.com/office/powerpoint/2010/main" val="35377049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.equals method to </a:t>
            </a:r>
            <a:r>
              <a:rPr lang="en-US" dirty="0" err="1"/>
              <a:t>StringObject</a:t>
            </a:r>
            <a:endParaRPr lang="en-US" dirty="0"/>
          </a:p>
        </p:txBody>
      </p:sp>
      <p:sp>
        <p:nvSpPr>
          <p:cNvPr id="3" name="Content Placeholder 2"/>
          <p:cNvSpPr>
            <a:spLocks noGrp="1"/>
          </p:cNvSpPr>
          <p:nvPr>
            <p:ph idx="1"/>
          </p:nvPr>
        </p:nvSpPr>
        <p:spPr>
          <a:xfrm>
            <a:off x="838200" y="1332089"/>
            <a:ext cx="10515600" cy="5215467"/>
          </a:xfrm>
        </p:spPr>
        <p:txBody>
          <a:bodyPr>
            <a:normAutofit fontScale="47500" lnSpcReduction="20000"/>
          </a:bodyPr>
          <a:lstStyle/>
          <a:p>
            <a:pPr marL="0" indent="0">
              <a:spcBef>
                <a:spcPts val="300"/>
              </a:spcBef>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class</a:t>
            </a:r>
            <a:r>
              <a:rPr lang="en-US" dirty="0">
                <a:solidFill>
                  <a:srgbClr val="000000"/>
                </a:solidFill>
                <a:latin typeface="Courier New" panose="02070309020205020404" pitchFamily="49" charset="0"/>
              </a:rPr>
              <a:t> Main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spcBef>
                <a:spcPts val="300"/>
              </a:spcBef>
              <a:buNone/>
            </a:pP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main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args</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spcBef>
                <a:spcPts val="300"/>
              </a:spcBef>
              <a:buNone/>
            </a:pPr>
            <a:r>
              <a:rPr lang="en-US" dirty="0">
                <a:solidFill>
                  <a:srgbClr val="8000FF"/>
                </a:solidFill>
                <a:latin typeface="Courier New" panose="02070309020205020404" pitchFamily="49" charset="0"/>
              </a:rPr>
              <a:t>		</a:t>
            </a:r>
            <a:r>
              <a:rPr lang="en-US" dirty="0" err="1">
                <a:solidFill>
                  <a:srgbClr val="8000FF"/>
                </a:solidFill>
                <a:latin typeface="Courier New" panose="02070309020205020404" pitchFamily="49" charset="0"/>
              </a:rPr>
              <a:t>int</a:t>
            </a:r>
            <a:r>
              <a:rPr lang="en-US" dirty="0">
                <a:solidFill>
                  <a:srgbClr val="000000"/>
                </a:solidFill>
                <a:latin typeface="Courier New" panose="02070309020205020404" pitchFamily="49" charset="0"/>
              </a:rPr>
              <a:t> a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spcBef>
                <a:spcPts val="300"/>
              </a:spcBef>
              <a:buNone/>
            </a:pPr>
            <a:r>
              <a:rPr lang="en-US" dirty="0">
                <a:solidFill>
                  <a:srgbClr val="8000FF"/>
                </a:solidFill>
                <a:latin typeface="Courier New" panose="02070309020205020404" pitchFamily="49" charset="0"/>
              </a:rPr>
              <a:t>		</a:t>
            </a:r>
            <a:r>
              <a:rPr lang="en-US" dirty="0" err="1">
                <a:solidFill>
                  <a:srgbClr val="8000FF"/>
                </a:solidFill>
                <a:latin typeface="Courier New" panose="02070309020205020404" pitchFamily="49" charset="0"/>
              </a:rPr>
              <a:t>int</a:t>
            </a:r>
            <a:r>
              <a:rPr lang="en-US" dirty="0">
                <a:solidFill>
                  <a:srgbClr val="000000"/>
                </a:solidFill>
                <a:latin typeface="Courier New" panose="02070309020205020404" pitchFamily="49" charset="0"/>
              </a:rPr>
              <a:t> b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spcBef>
                <a:spcPts val="300"/>
              </a:spcBef>
              <a:buNone/>
            </a:pPr>
            <a:r>
              <a:rPr lang="en-US" dirty="0">
                <a:solidFill>
                  <a:srgbClr val="000000"/>
                </a:solidFill>
                <a:latin typeface="Courier New" panose="02070309020205020404" pitchFamily="49" charset="0"/>
              </a:rPr>
              <a:t>		</a:t>
            </a:r>
            <a:r>
              <a:rPr lang="en-US" dirty="0" err="1">
                <a:solidFill>
                  <a:srgbClr val="8000FF"/>
                </a:solidFill>
                <a:latin typeface="Courier New" panose="02070309020205020404" pitchFamily="49" charset="0"/>
              </a:rPr>
              <a:t>boolean</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comparisonResult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b</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spcBef>
                <a:spcPts val="300"/>
              </a:spcBef>
              <a:buNone/>
            </a:pP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comparisonResult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spcBef>
                <a:spcPts val="300"/>
              </a:spcBef>
              <a:buNone/>
            </a:pPr>
            <a:r>
              <a:rPr lang="en-US" dirty="0">
                <a:solidFill>
                  <a:srgbClr val="008000"/>
                </a:solidFill>
                <a:latin typeface="Courier New" panose="02070309020205020404" pitchFamily="49" charset="0"/>
              </a:rPr>
              <a:t>		// The following line does not compile. </a:t>
            </a:r>
          </a:p>
          <a:p>
            <a:pPr marL="0" indent="0">
              <a:spcBef>
                <a:spcPts val="300"/>
              </a:spcBef>
              <a:buNone/>
            </a:pPr>
            <a:r>
              <a:rPr lang="en-US" dirty="0">
                <a:solidFill>
                  <a:srgbClr val="008000"/>
                </a:solidFill>
                <a:latin typeface="Courier New" panose="02070309020205020404" pitchFamily="49" charset="0"/>
              </a:rPr>
              <a:t>		// </a:t>
            </a:r>
            <a:r>
              <a:rPr lang="en-US" dirty="0" err="1">
                <a:solidFill>
                  <a:srgbClr val="008000"/>
                </a:solidFill>
                <a:latin typeface="Courier New" panose="02070309020205020404" pitchFamily="49" charset="0"/>
              </a:rPr>
              <a:t>comparisonResult</a:t>
            </a:r>
            <a:r>
              <a:rPr lang="en-US" dirty="0">
                <a:solidFill>
                  <a:srgbClr val="008000"/>
                </a:solidFill>
                <a:latin typeface="Courier New" panose="02070309020205020404" pitchFamily="49" charset="0"/>
              </a:rPr>
              <a:t> = </a:t>
            </a:r>
            <a:r>
              <a:rPr lang="en-US" dirty="0" err="1">
                <a:solidFill>
                  <a:srgbClr val="008000"/>
                </a:solidFill>
                <a:latin typeface="Courier New" panose="02070309020205020404" pitchFamily="49" charset="0"/>
              </a:rPr>
              <a:t>a.equals</a:t>
            </a:r>
            <a:r>
              <a:rPr lang="en-US" dirty="0">
                <a:solidFill>
                  <a:srgbClr val="008000"/>
                </a:solidFill>
                <a:latin typeface="Courier New" panose="02070309020205020404" pitchFamily="49" charset="0"/>
              </a:rPr>
              <a:t>(b); </a:t>
            </a:r>
          </a:p>
          <a:p>
            <a:pPr marL="0" indent="0">
              <a:spcBef>
                <a:spcPts val="300"/>
              </a:spcBef>
              <a:buNone/>
            </a:pPr>
            <a:r>
              <a:rPr lang="en-US" dirty="0">
                <a:solidFill>
                  <a:srgbClr val="008000"/>
                </a:solidFill>
                <a:latin typeface="Courier New" panose="02070309020205020404" pitchFamily="49" charset="0"/>
              </a:rPr>
              <a:t>		// </a:t>
            </a:r>
            <a:r>
              <a:rPr lang="en-US" dirty="0" err="1">
                <a:solidFill>
                  <a:srgbClr val="008000"/>
                </a:solidFill>
                <a:latin typeface="Courier New" panose="02070309020205020404" pitchFamily="49" charset="0"/>
              </a:rPr>
              <a:t>System.out.println</a:t>
            </a:r>
            <a:r>
              <a:rPr lang="en-US" dirty="0">
                <a:solidFill>
                  <a:srgbClr val="008000"/>
                </a:solidFill>
                <a:latin typeface="Courier New" panose="02070309020205020404" pitchFamily="49" charset="0"/>
              </a:rPr>
              <a:t>(</a:t>
            </a:r>
            <a:r>
              <a:rPr lang="en-US" dirty="0" err="1">
                <a:solidFill>
                  <a:srgbClr val="008000"/>
                </a:solidFill>
                <a:latin typeface="Courier New" panose="02070309020205020404" pitchFamily="49" charset="0"/>
              </a:rPr>
              <a:t>comparisonResult</a:t>
            </a:r>
            <a:r>
              <a:rPr lang="en-US" dirty="0">
                <a:solidFill>
                  <a:srgbClr val="008000"/>
                </a:solidFill>
                <a:latin typeface="Courier New" panose="02070309020205020404" pitchFamily="49" charset="0"/>
              </a:rPr>
              <a:t>); </a:t>
            </a:r>
          </a:p>
          <a:p>
            <a:pPr marL="0" indent="0">
              <a:spcBef>
                <a:spcPts val="300"/>
              </a:spcBef>
              <a:buNone/>
            </a:pPr>
            <a:r>
              <a:rPr lang="en-US" dirty="0">
                <a:solidFill>
                  <a:srgbClr val="008000"/>
                </a:solidFill>
                <a:latin typeface="Courier New" panose="02070309020205020404" pitchFamily="49" charset="0"/>
              </a:rPr>
              <a:t>		</a:t>
            </a:r>
            <a:r>
              <a:rPr lang="en-US" dirty="0" err="1">
                <a:solidFill>
                  <a:srgbClr val="000000"/>
                </a:solidFill>
                <a:latin typeface="Courier New" panose="02070309020205020404" pitchFamily="49" charset="0"/>
              </a:rPr>
              <a:t>StringObject</a:t>
            </a:r>
            <a:r>
              <a:rPr lang="en-US" dirty="0">
                <a:solidFill>
                  <a:srgbClr val="000000"/>
                </a:solidFill>
                <a:latin typeface="Courier New" panose="02070309020205020404" pitchFamily="49" charset="0"/>
              </a:rPr>
              <a:t> x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new</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StringObject</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"hello"</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spcBef>
                <a:spcPts val="300"/>
              </a:spcBef>
              <a:buNone/>
            </a:pP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StringObject</a:t>
            </a:r>
            <a:r>
              <a:rPr lang="en-US" dirty="0">
                <a:solidFill>
                  <a:srgbClr val="000000"/>
                </a:solidFill>
                <a:latin typeface="Courier New" panose="02070309020205020404" pitchFamily="49" charset="0"/>
              </a:rPr>
              <a:t> y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new</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StringObject</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"hello"</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spcBef>
                <a:spcPts val="300"/>
              </a:spcBef>
              <a:buNone/>
            </a:pP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comparisonResult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x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y</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spcBef>
                <a:spcPts val="300"/>
              </a:spcBef>
              <a:buNone/>
            </a:pP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comparisonResult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spcBef>
                <a:spcPts val="300"/>
              </a:spcBef>
              <a:buNone/>
            </a:pP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comparisonResult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equals</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y</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spcBef>
                <a:spcPts val="300"/>
              </a:spcBef>
              <a:buNone/>
            </a:pP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comparisonResult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spcBef>
                <a:spcPts val="300"/>
              </a:spcBef>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spcBef>
                <a:spcPts val="300"/>
              </a:spcBef>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spcBef>
                <a:spcPts val="300"/>
              </a:spcBef>
              <a:buNone/>
            </a:pPr>
            <a:r>
              <a:rPr lang="en-US" dirty="0">
                <a:solidFill>
                  <a:srgbClr val="8000FF"/>
                </a:solidFill>
                <a:latin typeface="Courier New" panose="02070309020205020404" pitchFamily="49" charset="0"/>
              </a:rPr>
              <a:t>class</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StringObject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spcBef>
                <a:spcPts val="300"/>
              </a:spcBef>
              <a:buNone/>
            </a:pP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String </a:t>
            </a:r>
            <a:r>
              <a:rPr lang="en-US" dirty="0" err="1">
                <a:solidFill>
                  <a:srgbClr val="000000"/>
                </a:solidFill>
                <a:latin typeface="Courier New" panose="02070309020205020404" pitchFamily="49" charset="0"/>
              </a:rPr>
              <a:t>str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spcBef>
                <a:spcPts val="300"/>
              </a:spcBef>
              <a:buNone/>
            </a:pP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StringObject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String </a:t>
            </a:r>
            <a:r>
              <a:rPr lang="en-US" dirty="0" err="1">
                <a:solidFill>
                  <a:srgbClr val="000000"/>
                </a:solidFill>
                <a:latin typeface="Courier New" panose="02070309020205020404" pitchFamily="49" charset="0"/>
              </a:rPr>
              <a:t>str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spcBef>
                <a:spcPts val="300"/>
              </a:spcBef>
              <a:buNone/>
            </a:pPr>
            <a:r>
              <a:rPr lang="en-US" b="1" dirty="0">
                <a:solidFill>
                  <a:srgbClr val="0000FF"/>
                </a:solidFill>
                <a:latin typeface="Courier New" panose="02070309020205020404" pitchFamily="49" charset="0"/>
              </a:rPr>
              <a:t>		</a:t>
            </a:r>
            <a:r>
              <a:rPr lang="en-US" b="1" dirty="0" err="1">
                <a:solidFill>
                  <a:srgbClr val="0000FF"/>
                </a:solidFill>
                <a:latin typeface="Courier New" panose="02070309020205020404" pitchFamily="49" charset="0"/>
              </a:rPr>
              <a:t>this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str</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spcBef>
                <a:spcPts val="300"/>
              </a:spcBef>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spcBef>
                <a:spcPts val="300"/>
              </a:spcBef>
              <a:buNone/>
            </a:pPr>
            <a:r>
              <a:rPr lang="en-US" dirty="0">
                <a:solidFill>
                  <a:srgbClr val="8000FF"/>
                </a:solidFill>
                <a:latin typeface="Courier New" panose="02070309020205020404" pitchFamily="49" charset="0"/>
              </a:rPr>
              <a:t>	public</a:t>
            </a:r>
            <a:r>
              <a:rPr lang="en-US" dirty="0">
                <a:solidFill>
                  <a:srgbClr val="000000"/>
                </a:solidFill>
                <a:latin typeface="Courier New" panose="02070309020205020404" pitchFamily="49" charset="0"/>
              </a:rPr>
              <a:t> String </a:t>
            </a:r>
            <a:r>
              <a:rPr lang="en-US" dirty="0" err="1">
                <a:solidFill>
                  <a:srgbClr val="000000"/>
                </a:solidFill>
                <a:latin typeface="Courier New" panose="02070309020205020404" pitchFamily="49" charset="0"/>
              </a:rPr>
              <a:t>toString</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spcBef>
                <a:spcPts val="300"/>
              </a:spcBef>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return</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spcBef>
                <a:spcPts val="300"/>
              </a:spcBef>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spcBef>
                <a:spcPts val="300"/>
              </a:spcBef>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a:effectLst/>
            </a:endParaRPr>
          </a:p>
        </p:txBody>
      </p:sp>
      <p:sp>
        <p:nvSpPr>
          <p:cNvPr id="4" name="Date Placeholder 3"/>
          <p:cNvSpPr>
            <a:spLocks noGrp="1"/>
          </p:cNvSpPr>
          <p:nvPr>
            <p:ph type="dt" sz="half" idx="10"/>
          </p:nvPr>
        </p:nvSpPr>
        <p:spPr/>
        <p:txBody>
          <a:bodyPr/>
          <a:lstStyle/>
          <a:p>
            <a:fld id="{7ECB03AB-C6F8-43CB-8DBD-5A0E2DC45C44}" type="datetime13">
              <a:rPr lang="en-US" smtClean="0"/>
              <a:t>7:50:19 PM</a:t>
            </a:fld>
            <a:endParaRPr lang="en-US"/>
          </a:p>
        </p:txBody>
      </p:sp>
      <p:sp>
        <p:nvSpPr>
          <p:cNvPr id="5" name="Slide Number Placeholder 4"/>
          <p:cNvSpPr>
            <a:spLocks noGrp="1"/>
          </p:cNvSpPr>
          <p:nvPr>
            <p:ph type="sldNum" sz="quarter" idx="12"/>
          </p:nvPr>
        </p:nvSpPr>
        <p:spPr/>
        <p:txBody>
          <a:bodyPr/>
          <a:lstStyle/>
          <a:p>
            <a:fld id="{21B62767-41FB-43C2-BD45-B94ACC7BFAD2}" type="slidenum">
              <a:rPr lang="en-US" smtClean="0"/>
              <a:t>48</a:t>
            </a:fld>
            <a:endParaRPr lang="en-US"/>
          </a:p>
        </p:txBody>
      </p:sp>
    </p:spTree>
    <p:extLst>
      <p:ext uri="{BB962C8B-B14F-4D97-AF65-F5344CB8AC3E}">
        <p14:creationId xmlns:p14="http://schemas.microsoft.com/office/powerpoint/2010/main" val="36446684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a:t>
            </a:r>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447D42D6-C440-49DE-A805-DFE3D1AAB91E}" type="datetime13">
              <a:rPr lang="en-US" smtClean="0"/>
              <a:t>7:50:19 PM</a:t>
            </a:fld>
            <a:endParaRPr lang="en-US"/>
          </a:p>
        </p:txBody>
      </p:sp>
      <p:sp>
        <p:nvSpPr>
          <p:cNvPr id="5" name="Slide Number Placeholder 4"/>
          <p:cNvSpPr>
            <a:spLocks noGrp="1"/>
          </p:cNvSpPr>
          <p:nvPr>
            <p:ph type="sldNum" sz="quarter" idx="12"/>
          </p:nvPr>
        </p:nvSpPr>
        <p:spPr/>
        <p:txBody>
          <a:bodyPr/>
          <a:lstStyle/>
          <a:p>
            <a:fld id="{21B62767-41FB-43C2-BD45-B94ACC7BFAD2}" type="slidenum">
              <a:rPr lang="en-US" smtClean="0"/>
              <a:t>49</a:t>
            </a:fld>
            <a:endParaRPr lang="en-US"/>
          </a:p>
        </p:txBody>
      </p:sp>
    </p:spTree>
    <p:extLst>
      <p:ext uri="{BB962C8B-B14F-4D97-AF65-F5344CB8AC3E}">
        <p14:creationId xmlns:p14="http://schemas.microsoft.com/office/powerpoint/2010/main" val="3827886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 to SE450</a:t>
            </a:r>
          </a:p>
        </p:txBody>
      </p:sp>
      <p:sp>
        <p:nvSpPr>
          <p:cNvPr id="3" name="Content Placeholder 2"/>
          <p:cNvSpPr>
            <a:spLocks noGrp="1"/>
          </p:cNvSpPr>
          <p:nvPr>
            <p:ph idx="1"/>
          </p:nvPr>
        </p:nvSpPr>
        <p:spPr/>
        <p:txBody>
          <a:bodyPr/>
          <a:lstStyle/>
          <a:p>
            <a:pPr marL="0" indent="0">
              <a:buNone/>
            </a:pPr>
            <a:r>
              <a:rPr lang="en-US" dirty="0"/>
              <a:t>What is this course about?</a:t>
            </a:r>
          </a:p>
          <a:p>
            <a:pPr marL="0" indent="0">
              <a:buNone/>
            </a:pPr>
            <a:r>
              <a:rPr lang="en-US" dirty="0"/>
              <a:t>Not just programming (e.g. working out algorithms) but taking advantage of features of OO languages to </a:t>
            </a:r>
            <a:r>
              <a:rPr lang="en-US" b="1" dirty="0"/>
              <a:t>design</a:t>
            </a:r>
            <a:r>
              <a:rPr lang="en-US" dirty="0"/>
              <a:t> programming solutions.</a:t>
            </a:r>
          </a:p>
        </p:txBody>
      </p:sp>
      <p:sp>
        <p:nvSpPr>
          <p:cNvPr id="4" name="Date Placeholder 3"/>
          <p:cNvSpPr>
            <a:spLocks noGrp="1"/>
          </p:cNvSpPr>
          <p:nvPr>
            <p:ph type="dt" sz="half" idx="10"/>
          </p:nvPr>
        </p:nvSpPr>
        <p:spPr/>
        <p:txBody>
          <a:bodyPr/>
          <a:lstStyle/>
          <a:p>
            <a:fld id="{7AA99DC6-40E9-4B32-B566-5711186654DD}" type="datetime13">
              <a:rPr lang="en-US" smtClean="0"/>
              <a:t>7:50:18 PM</a:t>
            </a:fld>
            <a:endParaRPr lang="en-US"/>
          </a:p>
        </p:txBody>
      </p:sp>
      <p:sp>
        <p:nvSpPr>
          <p:cNvPr id="5" name="Slide Number Placeholder 4"/>
          <p:cNvSpPr>
            <a:spLocks noGrp="1"/>
          </p:cNvSpPr>
          <p:nvPr>
            <p:ph type="sldNum" sz="quarter" idx="12"/>
          </p:nvPr>
        </p:nvSpPr>
        <p:spPr/>
        <p:txBody>
          <a:bodyPr/>
          <a:lstStyle/>
          <a:p>
            <a:fld id="{21B62767-41FB-43C2-BD45-B94ACC7BFAD2}" type="slidenum">
              <a:rPr lang="en-US" smtClean="0"/>
              <a:t>5</a:t>
            </a:fld>
            <a:endParaRPr lang="en-US"/>
          </a:p>
        </p:txBody>
      </p:sp>
    </p:spTree>
    <p:extLst>
      <p:ext uri="{BB962C8B-B14F-4D97-AF65-F5344CB8AC3E}">
        <p14:creationId xmlns:p14="http://schemas.microsoft.com/office/powerpoint/2010/main" val="12987789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a:t>
            </a:r>
          </a:p>
        </p:txBody>
      </p:sp>
      <p:sp>
        <p:nvSpPr>
          <p:cNvPr id="3" name="Content Placeholder 2"/>
          <p:cNvSpPr>
            <a:spLocks noGrp="1"/>
          </p:cNvSpPr>
          <p:nvPr>
            <p:ph idx="1"/>
          </p:nvPr>
        </p:nvSpPr>
        <p:spPr/>
        <p:txBody>
          <a:bodyPr/>
          <a:lstStyle/>
          <a:p>
            <a:pPr marL="0" indent="0">
              <a:buNone/>
            </a:pPr>
            <a:r>
              <a:rPr lang="en-US" dirty="0"/>
              <a:t>UML – Unified Modeling Language – is a standardized (ISO) tool to  describe the design of a solution</a:t>
            </a:r>
          </a:p>
          <a:p>
            <a:pPr marL="0" indent="0">
              <a:buNone/>
            </a:pPr>
            <a:r>
              <a:rPr lang="en-US" dirty="0"/>
              <a:t>Three primary types of UML Diagrams we will use in this class: Object Diagrams, Class Diagrams, and Sequence Diagrams</a:t>
            </a:r>
          </a:p>
          <a:p>
            <a:pPr marL="0" indent="0">
              <a:buNone/>
            </a:pPr>
            <a:r>
              <a:rPr lang="en-US" dirty="0"/>
              <a:t>We will also – somewhat briefly – touch on Package Diagrams in a later class</a:t>
            </a:r>
          </a:p>
        </p:txBody>
      </p:sp>
      <p:sp>
        <p:nvSpPr>
          <p:cNvPr id="4" name="Date Placeholder 3"/>
          <p:cNvSpPr>
            <a:spLocks noGrp="1"/>
          </p:cNvSpPr>
          <p:nvPr>
            <p:ph type="dt" sz="half" idx="10"/>
          </p:nvPr>
        </p:nvSpPr>
        <p:spPr/>
        <p:txBody>
          <a:bodyPr/>
          <a:lstStyle/>
          <a:p>
            <a:fld id="{338BB42F-CCA0-4EEB-A4E7-1BA0CA575A84}" type="datetime13">
              <a:rPr lang="en-US" smtClean="0"/>
              <a:t>7:50:19 PM</a:t>
            </a:fld>
            <a:endParaRPr lang="en-US"/>
          </a:p>
        </p:txBody>
      </p:sp>
      <p:sp>
        <p:nvSpPr>
          <p:cNvPr id="5" name="Slide Number Placeholder 4"/>
          <p:cNvSpPr>
            <a:spLocks noGrp="1"/>
          </p:cNvSpPr>
          <p:nvPr>
            <p:ph type="sldNum" sz="quarter" idx="12"/>
          </p:nvPr>
        </p:nvSpPr>
        <p:spPr/>
        <p:txBody>
          <a:bodyPr/>
          <a:lstStyle/>
          <a:p>
            <a:fld id="{21B62767-41FB-43C2-BD45-B94ACC7BFAD2}" type="slidenum">
              <a:rPr lang="en-US" smtClean="0"/>
              <a:t>50</a:t>
            </a:fld>
            <a:endParaRPr lang="en-US"/>
          </a:p>
        </p:txBody>
      </p:sp>
    </p:spTree>
    <p:extLst>
      <p:ext uri="{BB962C8B-B14F-4D97-AF65-F5344CB8AC3E}">
        <p14:creationId xmlns:p14="http://schemas.microsoft.com/office/powerpoint/2010/main" val="34823470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a:t>
            </a:r>
          </a:p>
        </p:txBody>
      </p:sp>
      <p:sp>
        <p:nvSpPr>
          <p:cNvPr id="3" name="Content Placeholder 2"/>
          <p:cNvSpPr>
            <a:spLocks noGrp="1"/>
          </p:cNvSpPr>
          <p:nvPr>
            <p:ph idx="1"/>
          </p:nvPr>
        </p:nvSpPr>
        <p:spPr/>
        <p:txBody>
          <a:bodyPr/>
          <a:lstStyle/>
          <a:p>
            <a:pPr marL="0" indent="0">
              <a:buNone/>
            </a:pPr>
            <a:r>
              <a:rPr lang="en-US" dirty="0"/>
              <a:t>While you are unlikely to ever be required to use 100% proper UML outside of school – most of the time you will probably use a pseudo-UML – it is a common tool to help us all discuss the designs of solutions and design patterns in this class. In addition, it will still help you discuss designs with others even if they use pseudo-</a:t>
            </a:r>
            <a:r>
              <a:rPr lang="en-US" dirty="0" err="1"/>
              <a:t>uml</a:t>
            </a:r>
            <a:r>
              <a:rPr lang="en-US" dirty="0"/>
              <a:t>.</a:t>
            </a:r>
          </a:p>
        </p:txBody>
      </p:sp>
      <p:sp>
        <p:nvSpPr>
          <p:cNvPr id="4" name="Date Placeholder 3"/>
          <p:cNvSpPr>
            <a:spLocks noGrp="1"/>
          </p:cNvSpPr>
          <p:nvPr>
            <p:ph type="dt" sz="half" idx="10"/>
          </p:nvPr>
        </p:nvSpPr>
        <p:spPr/>
        <p:txBody>
          <a:bodyPr/>
          <a:lstStyle/>
          <a:p>
            <a:fld id="{4B33AE11-BA3B-449F-BA1A-975390CFE4E7}" type="datetime13">
              <a:rPr lang="en-US" smtClean="0"/>
              <a:t>7:50:19 PM</a:t>
            </a:fld>
            <a:endParaRPr lang="en-US"/>
          </a:p>
        </p:txBody>
      </p:sp>
      <p:sp>
        <p:nvSpPr>
          <p:cNvPr id="5" name="Slide Number Placeholder 4"/>
          <p:cNvSpPr>
            <a:spLocks noGrp="1"/>
          </p:cNvSpPr>
          <p:nvPr>
            <p:ph type="sldNum" sz="quarter" idx="12"/>
          </p:nvPr>
        </p:nvSpPr>
        <p:spPr/>
        <p:txBody>
          <a:bodyPr/>
          <a:lstStyle/>
          <a:p>
            <a:fld id="{21B62767-41FB-43C2-BD45-B94ACC7BFAD2}" type="slidenum">
              <a:rPr lang="en-US" smtClean="0"/>
              <a:t>51</a:t>
            </a:fld>
            <a:endParaRPr lang="en-US"/>
          </a:p>
        </p:txBody>
      </p:sp>
    </p:spTree>
    <p:extLst>
      <p:ext uri="{BB962C8B-B14F-4D97-AF65-F5344CB8AC3E}">
        <p14:creationId xmlns:p14="http://schemas.microsoft.com/office/powerpoint/2010/main" val="13051413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diagram</a:t>
            </a:r>
          </a:p>
        </p:txBody>
      </p:sp>
      <p:sp>
        <p:nvSpPr>
          <p:cNvPr id="3" name="Content Placeholder 2"/>
          <p:cNvSpPr>
            <a:spLocks noGrp="1"/>
          </p:cNvSpPr>
          <p:nvPr>
            <p:ph idx="1"/>
          </p:nvPr>
        </p:nvSpPr>
        <p:spPr/>
        <p:txBody>
          <a:bodyPr/>
          <a:lstStyle/>
          <a:p>
            <a:pPr marL="0" indent="0">
              <a:buNone/>
            </a:pPr>
            <a:r>
              <a:rPr lang="en-US" dirty="0"/>
              <a:t>Use an Object Diagram to show the state of objects in a running program at a certain point in time.</a:t>
            </a:r>
          </a:p>
          <a:p>
            <a:pPr marL="0" indent="0">
              <a:buNone/>
            </a:pPr>
            <a:endParaRPr lang="en-US" dirty="0"/>
          </a:p>
        </p:txBody>
      </p:sp>
      <p:sp>
        <p:nvSpPr>
          <p:cNvPr id="4" name="Date Placeholder 3"/>
          <p:cNvSpPr>
            <a:spLocks noGrp="1"/>
          </p:cNvSpPr>
          <p:nvPr>
            <p:ph type="dt" sz="half" idx="10"/>
          </p:nvPr>
        </p:nvSpPr>
        <p:spPr/>
        <p:txBody>
          <a:bodyPr/>
          <a:lstStyle/>
          <a:p>
            <a:fld id="{FBD71B42-59C9-4E49-86A1-224EDDCA34CA}" type="datetime13">
              <a:rPr lang="en-US" smtClean="0"/>
              <a:t>7:50:19 PM</a:t>
            </a:fld>
            <a:endParaRPr lang="en-US"/>
          </a:p>
        </p:txBody>
      </p:sp>
      <p:sp>
        <p:nvSpPr>
          <p:cNvPr id="5" name="Slide Number Placeholder 4"/>
          <p:cNvSpPr>
            <a:spLocks noGrp="1"/>
          </p:cNvSpPr>
          <p:nvPr>
            <p:ph type="sldNum" sz="quarter" idx="12"/>
          </p:nvPr>
        </p:nvSpPr>
        <p:spPr/>
        <p:txBody>
          <a:bodyPr/>
          <a:lstStyle/>
          <a:p>
            <a:fld id="{21B62767-41FB-43C2-BD45-B94ACC7BFAD2}" type="slidenum">
              <a:rPr lang="en-US" smtClean="0"/>
              <a:t>52</a:t>
            </a:fld>
            <a:endParaRPr lang="en-US"/>
          </a:p>
        </p:txBody>
      </p:sp>
      <p:pic>
        <p:nvPicPr>
          <p:cNvPr id="6" name="Picture 5"/>
          <p:cNvPicPr>
            <a:picLocks noChangeAspect="1"/>
          </p:cNvPicPr>
          <p:nvPr/>
        </p:nvPicPr>
        <p:blipFill>
          <a:blip r:embed="rId2"/>
          <a:stretch>
            <a:fillRect/>
          </a:stretch>
        </p:blipFill>
        <p:spPr>
          <a:xfrm>
            <a:off x="838200" y="2682081"/>
            <a:ext cx="8801100" cy="2638425"/>
          </a:xfrm>
          <a:prstGeom prst="rect">
            <a:avLst/>
          </a:prstGeom>
        </p:spPr>
      </p:pic>
    </p:spTree>
    <p:extLst>
      <p:ext uri="{BB962C8B-B14F-4D97-AF65-F5344CB8AC3E}">
        <p14:creationId xmlns:p14="http://schemas.microsoft.com/office/powerpoint/2010/main" val="32375816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Draw an object diagram</a:t>
            </a:r>
          </a:p>
        </p:txBody>
      </p:sp>
      <p:sp>
        <p:nvSpPr>
          <p:cNvPr id="3" name="Content Placeholder 2"/>
          <p:cNvSpPr>
            <a:spLocks noGrp="1"/>
          </p:cNvSpPr>
          <p:nvPr>
            <p:ph idx="1"/>
          </p:nvPr>
        </p:nvSpPr>
        <p:spPr/>
        <p:txBody>
          <a:bodyPr/>
          <a:lstStyle/>
          <a:p>
            <a:pPr marL="0" indent="0">
              <a:buNone/>
            </a:pPr>
            <a:r>
              <a:rPr lang="en-US" dirty="0"/>
              <a:t>Draw an object diagram for the swap program at line 6. </a:t>
            </a:r>
          </a:p>
        </p:txBody>
      </p:sp>
      <p:sp>
        <p:nvSpPr>
          <p:cNvPr id="4" name="Date Placeholder 3"/>
          <p:cNvSpPr>
            <a:spLocks noGrp="1"/>
          </p:cNvSpPr>
          <p:nvPr>
            <p:ph type="dt" sz="half" idx="10"/>
          </p:nvPr>
        </p:nvSpPr>
        <p:spPr/>
        <p:txBody>
          <a:bodyPr/>
          <a:lstStyle/>
          <a:p>
            <a:fld id="{88477713-FBB5-4DE2-B73A-F6F00A1FBE75}" type="datetime13">
              <a:rPr lang="en-US" smtClean="0"/>
              <a:t>7:50:19 PM</a:t>
            </a:fld>
            <a:endParaRPr lang="en-US"/>
          </a:p>
        </p:txBody>
      </p:sp>
      <p:sp>
        <p:nvSpPr>
          <p:cNvPr id="5" name="Slide Number Placeholder 4"/>
          <p:cNvSpPr>
            <a:spLocks noGrp="1"/>
          </p:cNvSpPr>
          <p:nvPr>
            <p:ph type="sldNum" sz="quarter" idx="12"/>
          </p:nvPr>
        </p:nvSpPr>
        <p:spPr/>
        <p:txBody>
          <a:bodyPr/>
          <a:lstStyle/>
          <a:p>
            <a:fld id="{21B62767-41FB-43C2-BD45-B94ACC7BFAD2}" type="slidenum">
              <a:rPr lang="en-US" smtClean="0"/>
              <a:t>53</a:t>
            </a:fld>
            <a:endParaRPr lang="en-US"/>
          </a:p>
        </p:txBody>
      </p:sp>
    </p:spTree>
    <p:extLst>
      <p:ext uri="{BB962C8B-B14F-4D97-AF65-F5344CB8AC3E}">
        <p14:creationId xmlns:p14="http://schemas.microsoft.com/office/powerpoint/2010/main" val="35100529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a:t>
            </a:r>
          </a:p>
        </p:txBody>
      </p:sp>
      <p:sp>
        <p:nvSpPr>
          <p:cNvPr id="3" name="Content Placeholder 2"/>
          <p:cNvSpPr>
            <a:spLocks noGrp="1"/>
          </p:cNvSpPr>
          <p:nvPr>
            <p:ph idx="1"/>
          </p:nvPr>
        </p:nvSpPr>
        <p:spPr/>
        <p:txBody>
          <a:bodyPr/>
          <a:lstStyle/>
          <a:p>
            <a:pPr marL="0" indent="0">
              <a:buNone/>
            </a:pPr>
            <a:r>
              <a:rPr lang="en-US" dirty="0"/>
              <a:t>Show classes, their “metadata” and members, and how they relate to other classes.</a:t>
            </a:r>
          </a:p>
          <a:p>
            <a:pPr marL="0" indent="0">
              <a:buNone/>
            </a:pPr>
            <a:r>
              <a:rPr lang="en-US" dirty="0"/>
              <a:t>Fields on top, methods below the divider.</a:t>
            </a:r>
          </a:p>
          <a:p>
            <a:pPr marL="0" indent="0">
              <a:buNone/>
            </a:pPr>
            <a:r>
              <a:rPr lang="en-US" dirty="0"/>
              <a:t>For each member, there will be a visibility and type. The one exception is the Constructor will not have a type.</a:t>
            </a:r>
          </a:p>
          <a:p>
            <a:pPr marL="0" indent="0">
              <a:buNone/>
            </a:pPr>
            <a:endParaRPr lang="en-US" dirty="0"/>
          </a:p>
        </p:txBody>
      </p:sp>
      <p:sp>
        <p:nvSpPr>
          <p:cNvPr id="4" name="Date Placeholder 3"/>
          <p:cNvSpPr>
            <a:spLocks noGrp="1"/>
          </p:cNvSpPr>
          <p:nvPr>
            <p:ph type="dt" sz="half" idx="10"/>
          </p:nvPr>
        </p:nvSpPr>
        <p:spPr/>
        <p:txBody>
          <a:bodyPr/>
          <a:lstStyle/>
          <a:p>
            <a:fld id="{88477713-FBB5-4DE2-B73A-F6F00A1FBE75}" type="datetime13">
              <a:rPr lang="en-US" smtClean="0"/>
              <a:t>7:50:19 PM</a:t>
            </a:fld>
            <a:endParaRPr lang="en-US"/>
          </a:p>
        </p:txBody>
      </p:sp>
      <p:sp>
        <p:nvSpPr>
          <p:cNvPr id="5" name="Slide Number Placeholder 4"/>
          <p:cNvSpPr>
            <a:spLocks noGrp="1"/>
          </p:cNvSpPr>
          <p:nvPr>
            <p:ph type="sldNum" sz="quarter" idx="12"/>
          </p:nvPr>
        </p:nvSpPr>
        <p:spPr/>
        <p:txBody>
          <a:bodyPr/>
          <a:lstStyle/>
          <a:p>
            <a:fld id="{21B62767-41FB-43C2-BD45-B94ACC7BFAD2}" type="slidenum">
              <a:rPr lang="en-US" smtClean="0"/>
              <a:t>54</a:t>
            </a:fld>
            <a:endParaRPr lang="en-US"/>
          </a:p>
        </p:txBody>
      </p:sp>
      <p:pic>
        <p:nvPicPr>
          <p:cNvPr id="10" name="Picture 9"/>
          <p:cNvPicPr>
            <a:picLocks noChangeAspect="1"/>
          </p:cNvPicPr>
          <p:nvPr/>
        </p:nvPicPr>
        <p:blipFill>
          <a:blip r:embed="rId3"/>
          <a:stretch>
            <a:fillRect/>
          </a:stretch>
        </p:blipFill>
        <p:spPr>
          <a:xfrm>
            <a:off x="838200" y="4172656"/>
            <a:ext cx="4743922" cy="2004307"/>
          </a:xfrm>
          <a:prstGeom prst="rect">
            <a:avLst/>
          </a:prstGeom>
        </p:spPr>
      </p:pic>
      <p:sp>
        <p:nvSpPr>
          <p:cNvPr id="11" name="TextBox 10"/>
          <p:cNvSpPr txBox="1"/>
          <p:nvPr/>
        </p:nvSpPr>
        <p:spPr>
          <a:xfrm>
            <a:off x="5825067" y="4172655"/>
            <a:ext cx="5528733" cy="1815882"/>
          </a:xfrm>
          <a:prstGeom prst="rect">
            <a:avLst/>
          </a:prstGeom>
          <a:noFill/>
        </p:spPr>
        <p:txBody>
          <a:bodyPr wrap="square" rtlCol="0">
            <a:spAutoFit/>
          </a:bodyPr>
          <a:lstStyle/>
          <a:p>
            <a:r>
              <a:rPr lang="en-US" sz="2800" dirty="0"/>
              <a:t>You do NOT need to show every member for a class in every class diagram. You only need to show the </a:t>
            </a:r>
            <a:r>
              <a:rPr lang="en-US" sz="2800" i="1" dirty="0"/>
              <a:t>relevant </a:t>
            </a:r>
            <a:r>
              <a:rPr lang="en-US" sz="2800" dirty="0"/>
              <a:t>members.</a:t>
            </a:r>
          </a:p>
        </p:txBody>
      </p:sp>
    </p:spTree>
    <p:extLst>
      <p:ext uri="{BB962C8B-B14F-4D97-AF65-F5344CB8AC3E}">
        <p14:creationId xmlns:p14="http://schemas.microsoft.com/office/powerpoint/2010/main" val="42193654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45DEB-E578-4295-AE17-52A2D5D693FB}"/>
              </a:ext>
            </a:extLst>
          </p:cNvPr>
          <p:cNvSpPr>
            <a:spLocks noGrp="1"/>
          </p:cNvSpPr>
          <p:nvPr>
            <p:ph type="title"/>
          </p:nvPr>
        </p:nvSpPr>
        <p:spPr/>
        <p:txBody>
          <a:bodyPr/>
          <a:lstStyle/>
          <a:p>
            <a:r>
              <a:rPr lang="en-US" dirty="0"/>
              <a:t>Draw a class diagram</a:t>
            </a:r>
          </a:p>
        </p:txBody>
      </p:sp>
      <p:sp>
        <p:nvSpPr>
          <p:cNvPr id="3" name="Content Placeholder 2">
            <a:extLst>
              <a:ext uri="{FF2B5EF4-FFF2-40B4-BE49-F238E27FC236}">
                <a16:creationId xmlns:a16="http://schemas.microsoft.com/office/drawing/2014/main" id="{954B0C74-8EE7-4A62-9C69-4D59EA02D750}"/>
              </a:ext>
            </a:extLst>
          </p:cNvPr>
          <p:cNvSpPr>
            <a:spLocks noGrp="1"/>
          </p:cNvSpPr>
          <p:nvPr>
            <p:ph idx="1"/>
          </p:nvPr>
        </p:nvSpPr>
        <p:spPr/>
        <p:txBody>
          <a:bodyPr/>
          <a:lstStyle/>
          <a:p>
            <a:pPr marL="0" indent="0">
              <a:buNone/>
            </a:pPr>
            <a:r>
              <a:rPr lang="en-US" dirty="0"/>
              <a:t>Draw a class diagram for </a:t>
            </a:r>
            <a:r>
              <a:rPr lang="en-US" dirty="0" err="1"/>
              <a:t>StringObject</a:t>
            </a:r>
            <a:endParaRPr lang="en-US" dirty="0"/>
          </a:p>
        </p:txBody>
      </p:sp>
      <p:sp>
        <p:nvSpPr>
          <p:cNvPr id="4" name="Date Placeholder 3">
            <a:extLst>
              <a:ext uri="{FF2B5EF4-FFF2-40B4-BE49-F238E27FC236}">
                <a16:creationId xmlns:a16="http://schemas.microsoft.com/office/drawing/2014/main" id="{409225CF-544C-47C8-B76D-82D4B1219A16}"/>
              </a:ext>
            </a:extLst>
          </p:cNvPr>
          <p:cNvSpPr>
            <a:spLocks noGrp="1"/>
          </p:cNvSpPr>
          <p:nvPr>
            <p:ph type="dt" sz="half" idx="10"/>
          </p:nvPr>
        </p:nvSpPr>
        <p:spPr/>
        <p:txBody>
          <a:bodyPr/>
          <a:lstStyle/>
          <a:p>
            <a:fld id="{88477713-FBB5-4DE2-B73A-F6F00A1FBE75}" type="datetime13">
              <a:rPr lang="en-US" smtClean="0"/>
              <a:t>7:50:19 PM</a:t>
            </a:fld>
            <a:endParaRPr lang="en-US"/>
          </a:p>
        </p:txBody>
      </p:sp>
      <p:sp>
        <p:nvSpPr>
          <p:cNvPr id="5" name="Slide Number Placeholder 4">
            <a:extLst>
              <a:ext uri="{FF2B5EF4-FFF2-40B4-BE49-F238E27FC236}">
                <a16:creationId xmlns:a16="http://schemas.microsoft.com/office/drawing/2014/main" id="{63290384-C070-4E42-9A87-D643955C1110}"/>
              </a:ext>
            </a:extLst>
          </p:cNvPr>
          <p:cNvSpPr>
            <a:spLocks noGrp="1"/>
          </p:cNvSpPr>
          <p:nvPr>
            <p:ph type="sldNum" sz="quarter" idx="12"/>
          </p:nvPr>
        </p:nvSpPr>
        <p:spPr/>
        <p:txBody>
          <a:bodyPr/>
          <a:lstStyle/>
          <a:p>
            <a:fld id="{21B62767-41FB-43C2-BD45-B94ACC7BFAD2}" type="slidenum">
              <a:rPr lang="en-US" smtClean="0"/>
              <a:t>55</a:t>
            </a:fld>
            <a:endParaRPr lang="en-US"/>
          </a:p>
        </p:txBody>
      </p:sp>
    </p:spTree>
    <p:extLst>
      <p:ext uri="{BB962C8B-B14F-4D97-AF65-F5344CB8AC3E}">
        <p14:creationId xmlns:p14="http://schemas.microsoft.com/office/powerpoint/2010/main" val="25572245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Visibility in class diagrams</a:t>
            </a:r>
          </a:p>
        </p:txBody>
      </p:sp>
      <p:sp>
        <p:nvSpPr>
          <p:cNvPr id="3" name="Content Placeholder 2"/>
          <p:cNvSpPr>
            <a:spLocks noGrp="1"/>
          </p:cNvSpPr>
          <p:nvPr>
            <p:ph idx="1"/>
          </p:nvPr>
        </p:nvSpPr>
        <p:spPr/>
        <p:txBody>
          <a:bodyPr/>
          <a:lstStyle/>
          <a:p>
            <a:pPr marL="0" indent="0">
              <a:buNone/>
            </a:pPr>
            <a:r>
              <a:rPr lang="en-US" dirty="0"/>
              <a:t>In Java, there are four types of visibility. I will go over what each visibility means in a later class, but this is how to represent each visibility in UML. For now, we will only use public and private.</a:t>
            </a:r>
          </a:p>
          <a:p>
            <a:pPr marL="0" indent="0">
              <a:buNone/>
            </a:pPr>
            <a:r>
              <a:rPr lang="en-US" dirty="0"/>
              <a:t>+ is public</a:t>
            </a:r>
          </a:p>
          <a:p>
            <a:pPr marL="0" indent="0">
              <a:buNone/>
            </a:pPr>
            <a:r>
              <a:rPr lang="en-US" dirty="0"/>
              <a:t># is protected</a:t>
            </a:r>
          </a:p>
          <a:p>
            <a:pPr marL="0" indent="0">
              <a:buNone/>
            </a:pPr>
            <a:r>
              <a:rPr lang="en-US" dirty="0"/>
              <a:t>~ is package private</a:t>
            </a:r>
          </a:p>
          <a:p>
            <a:pPr marL="0" indent="0">
              <a:buNone/>
            </a:pPr>
            <a:r>
              <a:rPr lang="en-US" dirty="0"/>
              <a:t>- is private</a:t>
            </a:r>
          </a:p>
          <a:p>
            <a:pPr marL="0" indent="0">
              <a:buNone/>
            </a:pPr>
            <a:endParaRPr lang="en-US" dirty="0"/>
          </a:p>
        </p:txBody>
      </p:sp>
      <p:sp>
        <p:nvSpPr>
          <p:cNvPr id="4" name="Date Placeholder 3"/>
          <p:cNvSpPr>
            <a:spLocks noGrp="1"/>
          </p:cNvSpPr>
          <p:nvPr>
            <p:ph type="dt" sz="half" idx="10"/>
          </p:nvPr>
        </p:nvSpPr>
        <p:spPr/>
        <p:txBody>
          <a:bodyPr/>
          <a:lstStyle/>
          <a:p>
            <a:fld id="{88477713-FBB5-4DE2-B73A-F6F00A1FBE75}" type="datetime13">
              <a:rPr lang="en-US" smtClean="0"/>
              <a:t>7:50:19 PM</a:t>
            </a:fld>
            <a:endParaRPr lang="en-US"/>
          </a:p>
        </p:txBody>
      </p:sp>
      <p:sp>
        <p:nvSpPr>
          <p:cNvPr id="5" name="Slide Number Placeholder 4"/>
          <p:cNvSpPr>
            <a:spLocks noGrp="1"/>
          </p:cNvSpPr>
          <p:nvPr>
            <p:ph type="sldNum" sz="quarter" idx="12"/>
          </p:nvPr>
        </p:nvSpPr>
        <p:spPr/>
        <p:txBody>
          <a:bodyPr/>
          <a:lstStyle/>
          <a:p>
            <a:fld id="{21B62767-41FB-43C2-BD45-B94ACC7BFAD2}" type="slidenum">
              <a:rPr lang="en-US" smtClean="0"/>
              <a:t>56</a:t>
            </a:fld>
            <a:endParaRPr lang="en-US"/>
          </a:p>
        </p:txBody>
      </p:sp>
    </p:spTree>
    <p:extLst>
      <p:ext uri="{BB962C8B-B14F-4D97-AF65-F5344CB8AC3E}">
        <p14:creationId xmlns:p14="http://schemas.microsoft.com/office/powerpoint/2010/main" val="37975241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 for static class</a:t>
            </a:r>
          </a:p>
        </p:txBody>
      </p:sp>
      <p:sp>
        <p:nvSpPr>
          <p:cNvPr id="3" name="Content Placeholder 2"/>
          <p:cNvSpPr>
            <a:spLocks noGrp="1"/>
          </p:cNvSpPr>
          <p:nvPr>
            <p:ph idx="1"/>
          </p:nvPr>
        </p:nvSpPr>
        <p:spPr/>
        <p:txBody>
          <a:bodyPr/>
          <a:lstStyle/>
          <a:p>
            <a:pPr marL="0" indent="0">
              <a:buNone/>
            </a:pPr>
            <a:r>
              <a:rPr lang="en-US" dirty="0"/>
              <a:t>Static classes have a stereotype. Static members are underlined.</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If you had a non-static class with some static members, you would just underline the static members and would not use the stereotype.</a:t>
            </a:r>
          </a:p>
        </p:txBody>
      </p:sp>
      <p:sp>
        <p:nvSpPr>
          <p:cNvPr id="4" name="Date Placeholder 3"/>
          <p:cNvSpPr>
            <a:spLocks noGrp="1"/>
          </p:cNvSpPr>
          <p:nvPr>
            <p:ph type="dt" sz="half" idx="10"/>
          </p:nvPr>
        </p:nvSpPr>
        <p:spPr/>
        <p:txBody>
          <a:bodyPr/>
          <a:lstStyle/>
          <a:p>
            <a:fld id="{88477713-FBB5-4DE2-B73A-F6F00A1FBE75}" type="datetime13">
              <a:rPr lang="en-US" smtClean="0"/>
              <a:t>7:50:19 PM</a:t>
            </a:fld>
            <a:endParaRPr lang="en-US"/>
          </a:p>
        </p:txBody>
      </p:sp>
      <p:sp>
        <p:nvSpPr>
          <p:cNvPr id="5" name="Slide Number Placeholder 4"/>
          <p:cNvSpPr>
            <a:spLocks noGrp="1"/>
          </p:cNvSpPr>
          <p:nvPr>
            <p:ph type="sldNum" sz="quarter" idx="12"/>
          </p:nvPr>
        </p:nvSpPr>
        <p:spPr/>
        <p:txBody>
          <a:bodyPr/>
          <a:lstStyle/>
          <a:p>
            <a:fld id="{21B62767-41FB-43C2-BD45-B94ACC7BFAD2}" type="slidenum">
              <a:rPr lang="en-US" smtClean="0"/>
              <a:t>57</a:t>
            </a:fld>
            <a:endParaRPr lang="en-US"/>
          </a:p>
        </p:txBody>
      </p:sp>
      <p:pic>
        <p:nvPicPr>
          <p:cNvPr id="6" name="Picture 5"/>
          <p:cNvPicPr>
            <a:picLocks noChangeAspect="1"/>
          </p:cNvPicPr>
          <p:nvPr/>
        </p:nvPicPr>
        <p:blipFill>
          <a:blip r:embed="rId2"/>
          <a:stretch>
            <a:fillRect/>
          </a:stretch>
        </p:blipFill>
        <p:spPr>
          <a:xfrm>
            <a:off x="838200" y="2429669"/>
            <a:ext cx="4700924" cy="1939131"/>
          </a:xfrm>
          <a:prstGeom prst="rect">
            <a:avLst/>
          </a:prstGeom>
        </p:spPr>
      </p:pic>
    </p:spTree>
    <p:extLst>
      <p:ext uri="{BB962C8B-B14F-4D97-AF65-F5344CB8AC3E}">
        <p14:creationId xmlns:p14="http://schemas.microsoft.com/office/powerpoint/2010/main" val="30939845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 for interface</a:t>
            </a:r>
          </a:p>
        </p:txBody>
      </p:sp>
      <p:sp>
        <p:nvSpPr>
          <p:cNvPr id="3" name="Content Placeholder 2"/>
          <p:cNvSpPr>
            <a:spLocks noGrp="1"/>
          </p:cNvSpPr>
          <p:nvPr>
            <p:ph idx="1"/>
          </p:nvPr>
        </p:nvSpPr>
        <p:spPr/>
        <p:txBody>
          <a:bodyPr/>
          <a:lstStyle/>
          <a:p>
            <a:pPr marL="0" indent="0">
              <a:buNone/>
            </a:pPr>
            <a:r>
              <a:rPr lang="en-US" dirty="0"/>
              <a:t>Interfaces have a stereotype as well. </a:t>
            </a:r>
          </a:p>
          <a:p>
            <a:pPr marL="0" indent="0">
              <a:buNone/>
            </a:pPr>
            <a:r>
              <a:rPr lang="en-US" dirty="0"/>
              <a:t>There are two differences between an interface and a class in class diagrams. Interfaces don’t have fields or constructors and you don’t need to put visibility markers on the methods. Why?</a:t>
            </a:r>
          </a:p>
        </p:txBody>
      </p:sp>
      <p:sp>
        <p:nvSpPr>
          <p:cNvPr id="4" name="Date Placeholder 3"/>
          <p:cNvSpPr>
            <a:spLocks noGrp="1"/>
          </p:cNvSpPr>
          <p:nvPr>
            <p:ph type="dt" sz="half" idx="10"/>
          </p:nvPr>
        </p:nvSpPr>
        <p:spPr/>
        <p:txBody>
          <a:bodyPr/>
          <a:lstStyle/>
          <a:p>
            <a:fld id="{88477713-FBB5-4DE2-B73A-F6F00A1FBE75}" type="datetime13">
              <a:rPr lang="en-US" smtClean="0"/>
              <a:t>7:50:19 PM</a:t>
            </a:fld>
            <a:endParaRPr lang="en-US"/>
          </a:p>
        </p:txBody>
      </p:sp>
      <p:sp>
        <p:nvSpPr>
          <p:cNvPr id="5" name="Slide Number Placeholder 4"/>
          <p:cNvSpPr>
            <a:spLocks noGrp="1"/>
          </p:cNvSpPr>
          <p:nvPr>
            <p:ph type="sldNum" sz="quarter" idx="12"/>
          </p:nvPr>
        </p:nvSpPr>
        <p:spPr/>
        <p:txBody>
          <a:bodyPr/>
          <a:lstStyle/>
          <a:p>
            <a:fld id="{21B62767-41FB-43C2-BD45-B94ACC7BFAD2}" type="slidenum">
              <a:rPr lang="en-US" smtClean="0"/>
              <a:t>58</a:t>
            </a:fld>
            <a:endParaRPr lang="en-US"/>
          </a:p>
        </p:txBody>
      </p:sp>
      <p:pic>
        <p:nvPicPr>
          <p:cNvPr id="6" name="Picture 5"/>
          <p:cNvPicPr>
            <a:picLocks noChangeAspect="1"/>
          </p:cNvPicPr>
          <p:nvPr/>
        </p:nvPicPr>
        <p:blipFill>
          <a:blip r:embed="rId2"/>
          <a:stretch>
            <a:fillRect/>
          </a:stretch>
        </p:blipFill>
        <p:spPr>
          <a:xfrm>
            <a:off x="838199" y="3594100"/>
            <a:ext cx="5200359" cy="1768122"/>
          </a:xfrm>
          <a:prstGeom prst="rect">
            <a:avLst/>
          </a:prstGeom>
        </p:spPr>
      </p:pic>
    </p:spTree>
    <p:extLst>
      <p:ext uri="{BB962C8B-B14F-4D97-AF65-F5344CB8AC3E}">
        <p14:creationId xmlns:p14="http://schemas.microsoft.com/office/powerpoint/2010/main" val="12894760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 for abstract class</a:t>
            </a:r>
          </a:p>
        </p:txBody>
      </p:sp>
      <p:sp>
        <p:nvSpPr>
          <p:cNvPr id="3" name="Content Placeholder 2"/>
          <p:cNvSpPr>
            <a:spLocks noGrp="1"/>
          </p:cNvSpPr>
          <p:nvPr>
            <p:ph idx="1"/>
          </p:nvPr>
        </p:nvSpPr>
        <p:spPr/>
        <p:txBody>
          <a:bodyPr/>
          <a:lstStyle/>
          <a:p>
            <a:pPr marL="0" indent="0">
              <a:buNone/>
            </a:pPr>
            <a:r>
              <a:rPr lang="en-US" dirty="0"/>
              <a:t>We will discuss abstract classes in more detail later in the course. The class diagram is the same as a normal class diagram except that abstract members are </a:t>
            </a:r>
            <a:r>
              <a:rPr lang="en-US" i="1" dirty="0"/>
              <a:t>italicized</a:t>
            </a:r>
            <a:r>
              <a:rPr lang="en-US" dirty="0"/>
              <a:t>, as is the class name.</a:t>
            </a:r>
          </a:p>
        </p:txBody>
      </p:sp>
      <p:sp>
        <p:nvSpPr>
          <p:cNvPr id="4" name="Date Placeholder 3"/>
          <p:cNvSpPr>
            <a:spLocks noGrp="1"/>
          </p:cNvSpPr>
          <p:nvPr>
            <p:ph type="dt" sz="half" idx="10"/>
          </p:nvPr>
        </p:nvSpPr>
        <p:spPr/>
        <p:txBody>
          <a:bodyPr/>
          <a:lstStyle/>
          <a:p>
            <a:fld id="{88477713-FBB5-4DE2-B73A-F6F00A1FBE75}" type="datetime13">
              <a:rPr lang="en-US" smtClean="0"/>
              <a:t>7:50:19 PM</a:t>
            </a:fld>
            <a:endParaRPr lang="en-US"/>
          </a:p>
        </p:txBody>
      </p:sp>
      <p:sp>
        <p:nvSpPr>
          <p:cNvPr id="5" name="Slide Number Placeholder 4"/>
          <p:cNvSpPr>
            <a:spLocks noGrp="1"/>
          </p:cNvSpPr>
          <p:nvPr>
            <p:ph type="sldNum" sz="quarter" idx="12"/>
          </p:nvPr>
        </p:nvSpPr>
        <p:spPr/>
        <p:txBody>
          <a:bodyPr/>
          <a:lstStyle/>
          <a:p>
            <a:fld id="{21B62767-41FB-43C2-BD45-B94ACC7BFAD2}" type="slidenum">
              <a:rPr lang="en-US" smtClean="0"/>
              <a:t>59</a:t>
            </a:fld>
            <a:endParaRPr lang="en-US"/>
          </a:p>
        </p:txBody>
      </p:sp>
      <p:pic>
        <p:nvPicPr>
          <p:cNvPr id="6" name="Picture 5"/>
          <p:cNvPicPr>
            <a:picLocks noChangeAspect="1"/>
          </p:cNvPicPr>
          <p:nvPr/>
        </p:nvPicPr>
        <p:blipFill>
          <a:blip r:embed="rId2"/>
          <a:stretch>
            <a:fillRect/>
          </a:stretch>
        </p:blipFill>
        <p:spPr>
          <a:xfrm>
            <a:off x="838200" y="3419122"/>
            <a:ext cx="4330764" cy="1818921"/>
          </a:xfrm>
          <a:prstGeom prst="rect">
            <a:avLst/>
          </a:prstGeom>
        </p:spPr>
      </p:pic>
    </p:spTree>
    <p:extLst>
      <p:ext uri="{BB962C8B-B14F-4D97-AF65-F5344CB8AC3E}">
        <p14:creationId xmlns:p14="http://schemas.microsoft.com/office/powerpoint/2010/main" val="3253195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 to SE450</a:t>
            </a:r>
          </a:p>
        </p:txBody>
      </p:sp>
      <p:sp>
        <p:nvSpPr>
          <p:cNvPr id="3" name="Content Placeholder 2"/>
          <p:cNvSpPr>
            <a:spLocks noGrp="1"/>
          </p:cNvSpPr>
          <p:nvPr>
            <p:ph idx="1"/>
          </p:nvPr>
        </p:nvSpPr>
        <p:spPr/>
        <p:txBody>
          <a:bodyPr/>
          <a:lstStyle/>
          <a:p>
            <a:pPr marL="0" indent="0">
              <a:buNone/>
            </a:pPr>
            <a:r>
              <a:rPr lang="en-US" dirty="0"/>
              <a:t>When you say “designing programming solutions”, you mean…..?</a:t>
            </a:r>
          </a:p>
          <a:p>
            <a:pPr marL="0" indent="0">
              <a:buNone/>
            </a:pPr>
            <a:r>
              <a:rPr lang="en-US" dirty="0"/>
              <a:t>When you have a large, complex solution, you are likely to have multiple projects/packages/</a:t>
            </a:r>
            <a:r>
              <a:rPr lang="en-US" dirty="0" err="1"/>
              <a:t>dlls</a:t>
            </a:r>
            <a:r>
              <a:rPr lang="en-US" dirty="0"/>
              <a:t> and multiple classes, interfaces, etc. It is beneficial to know how to structure code in large solutions to keep it maintainable (lower risks of breaking things…). </a:t>
            </a:r>
          </a:p>
          <a:p>
            <a:pPr marL="0" indent="0">
              <a:buNone/>
            </a:pPr>
            <a:endParaRPr lang="en-US" dirty="0"/>
          </a:p>
        </p:txBody>
      </p:sp>
      <p:sp>
        <p:nvSpPr>
          <p:cNvPr id="4" name="Date Placeholder 3"/>
          <p:cNvSpPr>
            <a:spLocks noGrp="1"/>
          </p:cNvSpPr>
          <p:nvPr>
            <p:ph type="dt" sz="half" idx="10"/>
          </p:nvPr>
        </p:nvSpPr>
        <p:spPr/>
        <p:txBody>
          <a:bodyPr/>
          <a:lstStyle/>
          <a:p>
            <a:fld id="{83FD3CBD-1AEB-42A2-B908-18C7E7C19C38}" type="datetime13">
              <a:rPr lang="en-US" smtClean="0"/>
              <a:t>7:50:18 PM</a:t>
            </a:fld>
            <a:endParaRPr lang="en-US"/>
          </a:p>
        </p:txBody>
      </p:sp>
      <p:sp>
        <p:nvSpPr>
          <p:cNvPr id="5" name="Slide Number Placeholder 4"/>
          <p:cNvSpPr>
            <a:spLocks noGrp="1"/>
          </p:cNvSpPr>
          <p:nvPr>
            <p:ph type="sldNum" sz="quarter" idx="12"/>
          </p:nvPr>
        </p:nvSpPr>
        <p:spPr/>
        <p:txBody>
          <a:bodyPr/>
          <a:lstStyle/>
          <a:p>
            <a:fld id="{21B62767-41FB-43C2-BD45-B94ACC7BFAD2}" type="slidenum">
              <a:rPr lang="en-US" smtClean="0"/>
              <a:t>6</a:t>
            </a:fld>
            <a:endParaRPr lang="en-US"/>
          </a:p>
        </p:txBody>
      </p:sp>
    </p:spTree>
    <p:extLst>
      <p:ext uri="{BB962C8B-B14F-4D97-AF65-F5344CB8AC3E}">
        <p14:creationId xmlns:p14="http://schemas.microsoft.com/office/powerpoint/2010/main" val="4640684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diagrams: referencing other objects</a:t>
            </a:r>
          </a:p>
        </p:txBody>
      </p:sp>
      <p:sp>
        <p:nvSpPr>
          <p:cNvPr id="3" name="Content Placeholder 2"/>
          <p:cNvSpPr>
            <a:spLocks noGrp="1"/>
          </p:cNvSpPr>
          <p:nvPr>
            <p:ph idx="1"/>
          </p:nvPr>
        </p:nvSpPr>
        <p:spPr/>
        <p:txBody>
          <a:bodyPr/>
          <a:lstStyle/>
          <a:p>
            <a:pPr marL="0" indent="0">
              <a:buNone/>
            </a:pPr>
            <a:r>
              <a:rPr lang="en-US" dirty="0"/>
              <a:t>Five types of </a:t>
            </a:r>
            <a:r>
              <a:rPr lang="en-US" i="1" dirty="0"/>
              <a:t>concrete</a:t>
            </a:r>
            <a:r>
              <a:rPr lang="en-US" dirty="0"/>
              <a:t> relationships in class diagrams. </a:t>
            </a:r>
          </a:p>
          <a:p>
            <a:pPr>
              <a:buFontTx/>
              <a:buChar char="-"/>
            </a:pPr>
            <a:r>
              <a:rPr lang="en-US" dirty="0"/>
              <a:t>Aggregation</a:t>
            </a:r>
          </a:p>
          <a:p>
            <a:pPr>
              <a:buFontTx/>
              <a:buChar char="-"/>
            </a:pPr>
            <a:r>
              <a:rPr lang="en-US" dirty="0"/>
              <a:t>Composition</a:t>
            </a:r>
          </a:p>
          <a:p>
            <a:pPr>
              <a:buFontTx/>
              <a:buChar char="-"/>
            </a:pPr>
            <a:r>
              <a:rPr lang="en-US" dirty="0"/>
              <a:t>Dependency</a:t>
            </a:r>
          </a:p>
          <a:p>
            <a:pPr>
              <a:buFontTx/>
              <a:buChar char="-"/>
            </a:pPr>
            <a:r>
              <a:rPr lang="en-US" dirty="0"/>
              <a:t>Inheritance (Generalization/Specialization)</a:t>
            </a:r>
          </a:p>
          <a:p>
            <a:pPr>
              <a:buFontTx/>
              <a:buChar char="-"/>
            </a:pPr>
            <a:r>
              <a:rPr lang="en-US" dirty="0"/>
              <a:t>Interface Implementation</a:t>
            </a:r>
          </a:p>
        </p:txBody>
      </p:sp>
      <p:sp>
        <p:nvSpPr>
          <p:cNvPr id="4" name="Date Placeholder 3"/>
          <p:cNvSpPr>
            <a:spLocks noGrp="1"/>
          </p:cNvSpPr>
          <p:nvPr>
            <p:ph type="dt" sz="half" idx="10"/>
          </p:nvPr>
        </p:nvSpPr>
        <p:spPr/>
        <p:txBody>
          <a:bodyPr/>
          <a:lstStyle/>
          <a:p>
            <a:fld id="{88477713-FBB5-4DE2-B73A-F6F00A1FBE75}" type="datetime13">
              <a:rPr lang="en-US" smtClean="0"/>
              <a:t>7:50:19 PM</a:t>
            </a:fld>
            <a:endParaRPr lang="en-US"/>
          </a:p>
        </p:txBody>
      </p:sp>
      <p:sp>
        <p:nvSpPr>
          <p:cNvPr id="5" name="Slide Number Placeholder 4"/>
          <p:cNvSpPr>
            <a:spLocks noGrp="1"/>
          </p:cNvSpPr>
          <p:nvPr>
            <p:ph type="sldNum" sz="quarter" idx="12"/>
          </p:nvPr>
        </p:nvSpPr>
        <p:spPr/>
        <p:txBody>
          <a:bodyPr/>
          <a:lstStyle/>
          <a:p>
            <a:fld id="{21B62767-41FB-43C2-BD45-B94ACC7BFAD2}" type="slidenum">
              <a:rPr lang="en-US" smtClean="0"/>
              <a:t>60</a:t>
            </a:fld>
            <a:endParaRPr lang="en-US"/>
          </a:p>
        </p:txBody>
      </p:sp>
    </p:spTree>
    <p:extLst>
      <p:ext uri="{BB962C8B-B14F-4D97-AF65-F5344CB8AC3E}">
        <p14:creationId xmlns:p14="http://schemas.microsoft.com/office/powerpoint/2010/main" val="35696621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Aggregation</a:t>
            </a:r>
          </a:p>
        </p:txBody>
      </p:sp>
      <p:sp>
        <p:nvSpPr>
          <p:cNvPr id="3" name="Content Placeholder 2"/>
          <p:cNvSpPr>
            <a:spLocks noGrp="1"/>
          </p:cNvSpPr>
          <p:nvPr>
            <p:ph idx="1"/>
          </p:nvPr>
        </p:nvSpPr>
        <p:spPr>
          <a:xfrm>
            <a:off x="838200" y="1825624"/>
            <a:ext cx="10515600" cy="4642909"/>
          </a:xfrm>
        </p:spPr>
        <p:txBody>
          <a:bodyPr>
            <a:normAutofit/>
          </a:bodyPr>
          <a:lstStyle/>
          <a:p>
            <a:pPr marL="0" indent="0">
              <a:buNone/>
            </a:pPr>
            <a:r>
              <a:rPr lang="en-US" dirty="0"/>
              <a:t>An aggregation relationship is when Class A has a field of type Class B. Further, the relationship to Class B is </a:t>
            </a:r>
            <a:r>
              <a:rPr lang="en-US" i="1" dirty="0"/>
              <a:t>not</a:t>
            </a:r>
            <a:r>
              <a:rPr lang="en-US" dirty="0"/>
              <a:t> guaranteed to be an exclusive reference. Think about a List. You add objects to the list, but the scope that creates the list still has references to those objects and can change them (code example). Aggregation relationships are represented with a hollow diamond.</a:t>
            </a:r>
          </a:p>
        </p:txBody>
      </p:sp>
      <p:sp>
        <p:nvSpPr>
          <p:cNvPr id="4" name="Date Placeholder 3"/>
          <p:cNvSpPr>
            <a:spLocks noGrp="1"/>
          </p:cNvSpPr>
          <p:nvPr>
            <p:ph type="dt" sz="half" idx="10"/>
          </p:nvPr>
        </p:nvSpPr>
        <p:spPr/>
        <p:txBody>
          <a:bodyPr/>
          <a:lstStyle/>
          <a:p>
            <a:fld id="{88477713-FBB5-4DE2-B73A-F6F00A1FBE75}" type="datetime13">
              <a:rPr lang="en-US" smtClean="0"/>
              <a:t>7:50:19 PM</a:t>
            </a:fld>
            <a:endParaRPr lang="en-US"/>
          </a:p>
        </p:txBody>
      </p:sp>
      <p:sp>
        <p:nvSpPr>
          <p:cNvPr id="5" name="Slide Number Placeholder 4"/>
          <p:cNvSpPr>
            <a:spLocks noGrp="1"/>
          </p:cNvSpPr>
          <p:nvPr>
            <p:ph type="sldNum" sz="quarter" idx="12"/>
          </p:nvPr>
        </p:nvSpPr>
        <p:spPr/>
        <p:txBody>
          <a:bodyPr/>
          <a:lstStyle/>
          <a:p>
            <a:fld id="{21B62767-41FB-43C2-BD45-B94ACC7BFAD2}" type="slidenum">
              <a:rPr lang="en-US" smtClean="0"/>
              <a:t>61</a:t>
            </a:fld>
            <a:endParaRPr lang="en-US"/>
          </a:p>
        </p:txBody>
      </p:sp>
      <p:pic>
        <p:nvPicPr>
          <p:cNvPr id="7" name="Picture 6"/>
          <p:cNvPicPr>
            <a:picLocks noChangeAspect="1"/>
          </p:cNvPicPr>
          <p:nvPr/>
        </p:nvPicPr>
        <p:blipFill>
          <a:blip r:embed="rId2"/>
          <a:stretch>
            <a:fillRect/>
          </a:stretch>
        </p:blipFill>
        <p:spPr>
          <a:xfrm>
            <a:off x="838201" y="4294982"/>
            <a:ext cx="10515600" cy="1476249"/>
          </a:xfrm>
          <a:prstGeom prst="rect">
            <a:avLst/>
          </a:prstGeom>
        </p:spPr>
      </p:pic>
    </p:spTree>
    <p:extLst>
      <p:ext uri="{BB962C8B-B14F-4D97-AF65-F5344CB8AC3E}">
        <p14:creationId xmlns:p14="http://schemas.microsoft.com/office/powerpoint/2010/main" val="25857689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Composition</a:t>
            </a:r>
          </a:p>
        </p:txBody>
      </p:sp>
      <p:sp>
        <p:nvSpPr>
          <p:cNvPr id="3" name="Content Placeholder 2"/>
          <p:cNvSpPr>
            <a:spLocks noGrp="1"/>
          </p:cNvSpPr>
          <p:nvPr>
            <p:ph idx="1"/>
          </p:nvPr>
        </p:nvSpPr>
        <p:spPr>
          <a:xfrm>
            <a:off x="838200" y="1825624"/>
            <a:ext cx="10515600" cy="4530726"/>
          </a:xfrm>
        </p:spPr>
        <p:txBody>
          <a:bodyPr>
            <a:normAutofit/>
          </a:bodyPr>
          <a:lstStyle/>
          <a:p>
            <a:pPr marL="0" indent="0">
              <a:buNone/>
            </a:pPr>
            <a:r>
              <a:rPr lang="en-US" dirty="0"/>
              <a:t>A composition relationship, similar to aggregation, is when Class A has a field of type Class B. Further, the relationship to Class B </a:t>
            </a:r>
            <a:r>
              <a:rPr lang="en-US" i="1" dirty="0"/>
              <a:t>is</a:t>
            </a:r>
            <a:r>
              <a:rPr lang="en-US" dirty="0"/>
              <a:t> guaranteed to be an exclusive reference. This means that the instance of Class B is created inside of Class A, and Class A doesn’t share that reference. Consequently, when Class A dies, the instance of Class B also dies.</a:t>
            </a:r>
          </a:p>
          <a:p>
            <a:pPr marL="0" indent="0">
              <a:buNone/>
            </a:pPr>
            <a:r>
              <a:rPr lang="en-US" dirty="0"/>
              <a:t>Composition is represented by a filled diamond.</a:t>
            </a:r>
          </a:p>
          <a:p>
            <a:pPr marL="0" indent="0">
              <a:buNone/>
            </a:pPr>
            <a:endParaRPr lang="en-US" dirty="0"/>
          </a:p>
          <a:p>
            <a:pPr marL="0" indent="0">
              <a:buNone/>
            </a:pPr>
            <a:endParaRPr lang="en-US" dirty="0"/>
          </a:p>
          <a:p>
            <a:pPr marL="0" indent="0">
              <a:buNone/>
            </a:pPr>
            <a:r>
              <a:rPr lang="en-US" dirty="0"/>
              <a:t>(example)</a:t>
            </a:r>
          </a:p>
        </p:txBody>
      </p:sp>
      <p:sp>
        <p:nvSpPr>
          <p:cNvPr id="4" name="Date Placeholder 3"/>
          <p:cNvSpPr>
            <a:spLocks noGrp="1"/>
          </p:cNvSpPr>
          <p:nvPr>
            <p:ph type="dt" sz="half" idx="10"/>
          </p:nvPr>
        </p:nvSpPr>
        <p:spPr/>
        <p:txBody>
          <a:bodyPr/>
          <a:lstStyle/>
          <a:p>
            <a:fld id="{88477713-FBB5-4DE2-B73A-F6F00A1FBE75}" type="datetime13">
              <a:rPr lang="en-US" smtClean="0"/>
              <a:t>7:50:19 PM</a:t>
            </a:fld>
            <a:endParaRPr lang="en-US"/>
          </a:p>
        </p:txBody>
      </p:sp>
      <p:sp>
        <p:nvSpPr>
          <p:cNvPr id="5" name="Slide Number Placeholder 4"/>
          <p:cNvSpPr>
            <a:spLocks noGrp="1"/>
          </p:cNvSpPr>
          <p:nvPr>
            <p:ph type="sldNum" sz="quarter" idx="12"/>
          </p:nvPr>
        </p:nvSpPr>
        <p:spPr/>
        <p:txBody>
          <a:bodyPr/>
          <a:lstStyle/>
          <a:p>
            <a:fld id="{21B62767-41FB-43C2-BD45-B94ACC7BFAD2}" type="slidenum">
              <a:rPr lang="en-US" smtClean="0"/>
              <a:t>62</a:t>
            </a:fld>
            <a:endParaRPr lang="en-US"/>
          </a:p>
        </p:txBody>
      </p:sp>
      <p:pic>
        <p:nvPicPr>
          <p:cNvPr id="6" name="Picture 5"/>
          <p:cNvPicPr>
            <a:picLocks noChangeAspect="1"/>
          </p:cNvPicPr>
          <p:nvPr/>
        </p:nvPicPr>
        <p:blipFill>
          <a:blip r:embed="rId2"/>
          <a:stretch>
            <a:fillRect/>
          </a:stretch>
        </p:blipFill>
        <p:spPr>
          <a:xfrm>
            <a:off x="838200" y="4657368"/>
            <a:ext cx="10515600" cy="1246837"/>
          </a:xfrm>
          <a:prstGeom prst="rect">
            <a:avLst/>
          </a:prstGeom>
        </p:spPr>
      </p:pic>
    </p:spTree>
    <p:extLst>
      <p:ext uri="{BB962C8B-B14F-4D97-AF65-F5344CB8AC3E}">
        <p14:creationId xmlns:p14="http://schemas.microsoft.com/office/powerpoint/2010/main" val="14532988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a:t>
            </a:r>
          </a:p>
        </p:txBody>
      </p:sp>
      <p:sp>
        <p:nvSpPr>
          <p:cNvPr id="3" name="Content Placeholder 2"/>
          <p:cNvSpPr>
            <a:spLocks noGrp="1"/>
          </p:cNvSpPr>
          <p:nvPr>
            <p:ph idx="1"/>
          </p:nvPr>
        </p:nvSpPr>
        <p:spPr>
          <a:xfrm>
            <a:off x="838200" y="1825624"/>
            <a:ext cx="10515600" cy="4688065"/>
          </a:xfrm>
        </p:spPr>
        <p:txBody>
          <a:bodyPr>
            <a:normAutofit/>
          </a:bodyPr>
          <a:lstStyle/>
          <a:p>
            <a:pPr marL="0" indent="0">
              <a:buNone/>
            </a:pPr>
            <a:r>
              <a:rPr lang="en-US" dirty="0"/>
              <a:t>A dependency relationship is when Class A utilizes Class B in some way, but doesn’t retain a reference to it. The following are examples of Dependencies:</a:t>
            </a:r>
          </a:p>
          <a:p>
            <a:pPr marL="0" indent="0">
              <a:buNone/>
            </a:pPr>
            <a:r>
              <a:rPr lang="en-US" dirty="0"/>
              <a:t>Class B is returned by a method</a:t>
            </a:r>
          </a:p>
          <a:p>
            <a:pPr marL="0" indent="0">
              <a:buNone/>
            </a:pPr>
            <a:r>
              <a:rPr lang="en-US" dirty="0"/>
              <a:t>Class B is a parameter for a method</a:t>
            </a:r>
          </a:p>
          <a:p>
            <a:pPr marL="0" indent="0">
              <a:buNone/>
            </a:pPr>
            <a:r>
              <a:rPr lang="en-US" dirty="0"/>
              <a:t>Class B is held as a local variable but not a field</a:t>
            </a:r>
          </a:p>
          <a:p>
            <a:pPr marL="0" indent="0">
              <a:buNone/>
            </a:pPr>
            <a:r>
              <a:rPr lang="en-US" dirty="0"/>
              <a:t>Dependencies are represented with a dashed line</a:t>
            </a:r>
          </a:p>
        </p:txBody>
      </p:sp>
      <p:sp>
        <p:nvSpPr>
          <p:cNvPr id="4" name="Date Placeholder 3"/>
          <p:cNvSpPr>
            <a:spLocks noGrp="1"/>
          </p:cNvSpPr>
          <p:nvPr>
            <p:ph type="dt" sz="half" idx="10"/>
          </p:nvPr>
        </p:nvSpPr>
        <p:spPr/>
        <p:txBody>
          <a:bodyPr/>
          <a:lstStyle/>
          <a:p>
            <a:fld id="{88477713-FBB5-4DE2-B73A-F6F00A1FBE75}" type="datetime13">
              <a:rPr lang="en-US" smtClean="0"/>
              <a:t>7:50:19 PM</a:t>
            </a:fld>
            <a:endParaRPr lang="en-US"/>
          </a:p>
        </p:txBody>
      </p:sp>
      <p:sp>
        <p:nvSpPr>
          <p:cNvPr id="5" name="Slide Number Placeholder 4"/>
          <p:cNvSpPr>
            <a:spLocks noGrp="1"/>
          </p:cNvSpPr>
          <p:nvPr>
            <p:ph type="sldNum" sz="quarter" idx="12"/>
          </p:nvPr>
        </p:nvSpPr>
        <p:spPr/>
        <p:txBody>
          <a:bodyPr/>
          <a:lstStyle/>
          <a:p>
            <a:fld id="{21B62767-41FB-43C2-BD45-B94ACC7BFAD2}" type="slidenum">
              <a:rPr lang="en-US" smtClean="0"/>
              <a:t>63</a:t>
            </a:fld>
            <a:endParaRPr lang="en-US"/>
          </a:p>
        </p:txBody>
      </p:sp>
      <p:pic>
        <p:nvPicPr>
          <p:cNvPr id="6" name="Picture 5"/>
          <p:cNvPicPr>
            <a:picLocks noChangeAspect="1"/>
          </p:cNvPicPr>
          <p:nvPr/>
        </p:nvPicPr>
        <p:blipFill>
          <a:blip r:embed="rId3"/>
          <a:stretch>
            <a:fillRect/>
          </a:stretch>
        </p:blipFill>
        <p:spPr>
          <a:xfrm>
            <a:off x="838200" y="5133735"/>
            <a:ext cx="10515601" cy="1209954"/>
          </a:xfrm>
          <a:prstGeom prst="rect">
            <a:avLst/>
          </a:prstGeom>
        </p:spPr>
      </p:pic>
    </p:spTree>
    <p:extLst>
      <p:ext uri="{BB962C8B-B14F-4D97-AF65-F5344CB8AC3E}">
        <p14:creationId xmlns:p14="http://schemas.microsoft.com/office/powerpoint/2010/main" val="31269418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(Generalization/Specialization)</a:t>
            </a:r>
          </a:p>
        </p:txBody>
      </p:sp>
      <p:sp>
        <p:nvSpPr>
          <p:cNvPr id="3" name="Content Placeholder 2"/>
          <p:cNvSpPr>
            <a:spLocks noGrp="1"/>
          </p:cNvSpPr>
          <p:nvPr>
            <p:ph idx="1"/>
          </p:nvPr>
        </p:nvSpPr>
        <p:spPr>
          <a:xfrm>
            <a:off x="838200" y="1825624"/>
            <a:ext cx="10515600" cy="4530725"/>
          </a:xfrm>
        </p:spPr>
        <p:txBody>
          <a:bodyPr>
            <a:normAutofit/>
          </a:bodyPr>
          <a:lstStyle/>
          <a:p>
            <a:pPr marL="0" indent="0">
              <a:buNone/>
            </a:pPr>
            <a:r>
              <a:rPr lang="en-US" dirty="0"/>
              <a:t>When Class B extends Class A, this is called Inheritance. Inheritance is represented by a hollow, closed arrowhead with a solid line. You will also see this called Generalization or Specialization.</a:t>
            </a:r>
          </a:p>
        </p:txBody>
      </p:sp>
      <p:sp>
        <p:nvSpPr>
          <p:cNvPr id="4" name="Date Placeholder 3"/>
          <p:cNvSpPr>
            <a:spLocks noGrp="1"/>
          </p:cNvSpPr>
          <p:nvPr>
            <p:ph type="dt" sz="half" idx="10"/>
          </p:nvPr>
        </p:nvSpPr>
        <p:spPr/>
        <p:txBody>
          <a:bodyPr/>
          <a:lstStyle/>
          <a:p>
            <a:fld id="{88477713-FBB5-4DE2-B73A-F6F00A1FBE75}" type="datetime13">
              <a:rPr lang="en-US" smtClean="0"/>
              <a:t>7:50:19 PM</a:t>
            </a:fld>
            <a:endParaRPr lang="en-US"/>
          </a:p>
        </p:txBody>
      </p:sp>
      <p:sp>
        <p:nvSpPr>
          <p:cNvPr id="5" name="Slide Number Placeholder 4"/>
          <p:cNvSpPr>
            <a:spLocks noGrp="1"/>
          </p:cNvSpPr>
          <p:nvPr>
            <p:ph type="sldNum" sz="quarter" idx="12"/>
          </p:nvPr>
        </p:nvSpPr>
        <p:spPr/>
        <p:txBody>
          <a:bodyPr/>
          <a:lstStyle/>
          <a:p>
            <a:fld id="{21B62767-41FB-43C2-BD45-B94ACC7BFAD2}" type="slidenum">
              <a:rPr lang="en-US" smtClean="0"/>
              <a:t>64</a:t>
            </a:fld>
            <a:endParaRPr lang="en-US"/>
          </a:p>
        </p:txBody>
      </p:sp>
      <p:pic>
        <p:nvPicPr>
          <p:cNvPr id="6" name="Picture 5"/>
          <p:cNvPicPr>
            <a:picLocks noChangeAspect="1"/>
          </p:cNvPicPr>
          <p:nvPr/>
        </p:nvPicPr>
        <p:blipFill>
          <a:blip r:embed="rId3"/>
          <a:stretch>
            <a:fillRect/>
          </a:stretch>
        </p:blipFill>
        <p:spPr>
          <a:xfrm>
            <a:off x="838200" y="3179675"/>
            <a:ext cx="4761089" cy="2913502"/>
          </a:xfrm>
          <a:prstGeom prst="rect">
            <a:avLst/>
          </a:prstGeom>
        </p:spPr>
      </p:pic>
    </p:spTree>
    <p:extLst>
      <p:ext uri="{BB962C8B-B14F-4D97-AF65-F5344CB8AC3E}">
        <p14:creationId xmlns:p14="http://schemas.microsoft.com/office/powerpoint/2010/main" val="16231653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Implementation</a:t>
            </a:r>
          </a:p>
        </p:txBody>
      </p:sp>
      <p:sp>
        <p:nvSpPr>
          <p:cNvPr id="3" name="Content Placeholder 2"/>
          <p:cNvSpPr>
            <a:spLocks noGrp="1"/>
          </p:cNvSpPr>
          <p:nvPr>
            <p:ph idx="1"/>
          </p:nvPr>
        </p:nvSpPr>
        <p:spPr/>
        <p:txBody>
          <a:bodyPr/>
          <a:lstStyle/>
          <a:p>
            <a:pPr marL="0" indent="0">
              <a:buNone/>
            </a:pPr>
            <a:r>
              <a:rPr lang="en-US" dirty="0"/>
              <a:t>When Class B implements Interface A, this is called Interface Implementation. Interface Implementation is represented by a hollow, closed arrowhead with a dashed line.</a:t>
            </a:r>
          </a:p>
        </p:txBody>
      </p:sp>
      <p:sp>
        <p:nvSpPr>
          <p:cNvPr id="4" name="Date Placeholder 3"/>
          <p:cNvSpPr>
            <a:spLocks noGrp="1"/>
          </p:cNvSpPr>
          <p:nvPr>
            <p:ph type="dt" sz="half" idx="10"/>
          </p:nvPr>
        </p:nvSpPr>
        <p:spPr/>
        <p:txBody>
          <a:bodyPr/>
          <a:lstStyle/>
          <a:p>
            <a:fld id="{88477713-FBB5-4DE2-B73A-F6F00A1FBE75}" type="datetime13">
              <a:rPr lang="en-US" smtClean="0"/>
              <a:t>7:50:19 PM</a:t>
            </a:fld>
            <a:endParaRPr lang="en-US"/>
          </a:p>
        </p:txBody>
      </p:sp>
      <p:sp>
        <p:nvSpPr>
          <p:cNvPr id="5" name="Slide Number Placeholder 4"/>
          <p:cNvSpPr>
            <a:spLocks noGrp="1"/>
          </p:cNvSpPr>
          <p:nvPr>
            <p:ph type="sldNum" sz="quarter" idx="12"/>
          </p:nvPr>
        </p:nvSpPr>
        <p:spPr/>
        <p:txBody>
          <a:bodyPr/>
          <a:lstStyle/>
          <a:p>
            <a:fld id="{21B62767-41FB-43C2-BD45-B94ACC7BFAD2}" type="slidenum">
              <a:rPr lang="en-US" smtClean="0"/>
              <a:t>65</a:t>
            </a:fld>
            <a:endParaRPr lang="en-US"/>
          </a:p>
        </p:txBody>
      </p:sp>
      <p:pic>
        <p:nvPicPr>
          <p:cNvPr id="6" name="Picture 5"/>
          <p:cNvPicPr>
            <a:picLocks noChangeAspect="1"/>
          </p:cNvPicPr>
          <p:nvPr/>
        </p:nvPicPr>
        <p:blipFill>
          <a:blip r:embed="rId2"/>
          <a:stretch>
            <a:fillRect/>
          </a:stretch>
        </p:blipFill>
        <p:spPr>
          <a:xfrm>
            <a:off x="838200" y="3022953"/>
            <a:ext cx="3819525" cy="2686050"/>
          </a:xfrm>
          <a:prstGeom prst="rect">
            <a:avLst/>
          </a:prstGeom>
        </p:spPr>
      </p:pic>
    </p:spTree>
    <p:extLst>
      <p:ext uri="{BB962C8B-B14F-4D97-AF65-F5344CB8AC3E}">
        <p14:creationId xmlns:p14="http://schemas.microsoft.com/office/powerpoint/2010/main" val="340805521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Association</a:t>
            </a:r>
          </a:p>
        </p:txBody>
      </p:sp>
      <p:sp>
        <p:nvSpPr>
          <p:cNvPr id="3" name="Content Placeholder 2"/>
          <p:cNvSpPr>
            <a:spLocks noGrp="1"/>
          </p:cNvSpPr>
          <p:nvPr>
            <p:ph idx="1"/>
          </p:nvPr>
        </p:nvSpPr>
        <p:spPr/>
        <p:txBody>
          <a:bodyPr/>
          <a:lstStyle/>
          <a:p>
            <a:pPr marL="0" indent="0">
              <a:buNone/>
            </a:pPr>
            <a:r>
              <a:rPr lang="en-US" dirty="0"/>
              <a:t>The previous five relationships were concrete relationships. Association is an </a:t>
            </a:r>
            <a:r>
              <a:rPr lang="en-US" i="1" dirty="0"/>
              <a:t>abstract</a:t>
            </a:r>
            <a:r>
              <a:rPr lang="en-US" dirty="0"/>
              <a:t> relationship. What I mean by that is that an association doesn’t provide many details into what the relationship between two classes looks like. Association should be used for high-level planning. In this class, you will use the previous five concrete relationships exclusively.</a:t>
            </a:r>
          </a:p>
        </p:txBody>
      </p:sp>
      <p:sp>
        <p:nvSpPr>
          <p:cNvPr id="4" name="Date Placeholder 3"/>
          <p:cNvSpPr>
            <a:spLocks noGrp="1"/>
          </p:cNvSpPr>
          <p:nvPr>
            <p:ph type="dt" sz="half" idx="10"/>
          </p:nvPr>
        </p:nvSpPr>
        <p:spPr/>
        <p:txBody>
          <a:bodyPr/>
          <a:lstStyle/>
          <a:p>
            <a:fld id="{88477713-FBB5-4DE2-B73A-F6F00A1FBE75}" type="datetime13">
              <a:rPr lang="en-US" smtClean="0"/>
              <a:t>7:50:19 PM</a:t>
            </a:fld>
            <a:endParaRPr lang="en-US"/>
          </a:p>
        </p:txBody>
      </p:sp>
      <p:sp>
        <p:nvSpPr>
          <p:cNvPr id="5" name="Slide Number Placeholder 4"/>
          <p:cNvSpPr>
            <a:spLocks noGrp="1"/>
          </p:cNvSpPr>
          <p:nvPr>
            <p:ph type="sldNum" sz="quarter" idx="12"/>
          </p:nvPr>
        </p:nvSpPr>
        <p:spPr/>
        <p:txBody>
          <a:bodyPr/>
          <a:lstStyle/>
          <a:p>
            <a:fld id="{21B62767-41FB-43C2-BD45-B94ACC7BFAD2}" type="slidenum">
              <a:rPr lang="en-US" smtClean="0"/>
              <a:t>66</a:t>
            </a:fld>
            <a:endParaRPr lang="en-US"/>
          </a:p>
        </p:txBody>
      </p:sp>
      <p:pic>
        <p:nvPicPr>
          <p:cNvPr id="6" name="Picture 5"/>
          <p:cNvPicPr>
            <a:picLocks noChangeAspect="1"/>
          </p:cNvPicPr>
          <p:nvPr/>
        </p:nvPicPr>
        <p:blipFill>
          <a:blip r:embed="rId2"/>
          <a:stretch>
            <a:fillRect/>
          </a:stretch>
        </p:blipFill>
        <p:spPr>
          <a:xfrm>
            <a:off x="838200" y="4230158"/>
            <a:ext cx="4151489" cy="1942953"/>
          </a:xfrm>
          <a:prstGeom prst="rect">
            <a:avLst/>
          </a:prstGeom>
        </p:spPr>
      </p:pic>
    </p:spTree>
    <p:extLst>
      <p:ext uri="{BB962C8B-B14F-4D97-AF65-F5344CB8AC3E}">
        <p14:creationId xmlns:p14="http://schemas.microsoft.com/office/powerpoint/2010/main" val="68634441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Multiplicity</a:t>
            </a:r>
          </a:p>
        </p:txBody>
      </p:sp>
      <p:sp>
        <p:nvSpPr>
          <p:cNvPr id="3" name="Content Placeholder 2"/>
          <p:cNvSpPr>
            <a:spLocks noGrp="1"/>
          </p:cNvSpPr>
          <p:nvPr>
            <p:ph idx="1"/>
          </p:nvPr>
        </p:nvSpPr>
        <p:spPr>
          <a:xfrm>
            <a:off x="838200" y="1825624"/>
            <a:ext cx="10515600" cy="4530725"/>
          </a:xfrm>
        </p:spPr>
        <p:txBody>
          <a:bodyPr>
            <a:normAutofit/>
          </a:bodyPr>
          <a:lstStyle/>
          <a:p>
            <a:pPr marL="0" indent="0">
              <a:buNone/>
            </a:pPr>
            <a:r>
              <a:rPr lang="en-US" dirty="0"/>
              <a:t>Sometimes you want to express that in a relationship, there are multiple of something. You can do this using multiplicity.</a:t>
            </a:r>
          </a:p>
          <a:p>
            <a:pPr lvl="1"/>
            <a:r>
              <a:rPr lang="en-US" dirty="0"/>
              <a:t>Any number (0-infinity) is represented as *</a:t>
            </a:r>
          </a:p>
          <a:p>
            <a:pPr lvl="1"/>
            <a:r>
              <a:rPr lang="en-US" dirty="0"/>
              <a:t>Constrained (e.g. more than </a:t>
            </a:r>
            <a:r>
              <a:rPr lang="en-US" i="1" dirty="0"/>
              <a:t>m</a:t>
            </a:r>
            <a:r>
              <a:rPr lang="en-US" dirty="0"/>
              <a:t> but less than </a:t>
            </a:r>
            <a:r>
              <a:rPr lang="en-US" i="1" dirty="0"/>
              <a:t>n</a:t>
            </a:r>
            <a:r>
              <a:rPr lang="en-US" dirty="0"/>
              <a:t>) is represented as </a:t>
            </a:r>
            <a:r>
              <a:rPr lang="en-US" dirty="0" err="1"/>
              <a:t>m..n</a:t>
            </a:r>
            <a:endParaRPr lang="en-US" dirty="0"/>
          </a:p>
          <a:p>
            <a:pPr lvl="1"/>
            <a:r>
              <a:rPr lang="en-US" dirty="0"/>
              <a:t>Exact (exactly </a:t>
            </a:r>
            <a:r>
              <a:rPr lang="en-US" i="1" dirty="0"/>
              <a:t>n</a:t>
            </a:r>
            <a:r>
              <a:rPr lang="en-US" dirty="0"/>
              <a:t> elements) is represented as n</a:t>
            </a:r>
          </a:p>
          <a:p>
            <a:pPr marL="0" indent="0">
              <a:buNone/>
            </a:pPr>
            <a:r>
              <a:rPr lang="en-US" dirty="0"/>
              <a:t>The multiplicity goes on the far side of the relationship in the class diagram.</a:t>
            </a:r>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88477713-FBB5-4DE2-B73A-F6F00A1FBE75}" type="datetime13">
              <a:rPr lang="en-US" smtClean="0"/>
              <a:t>7:50:19 PM</a:t>
            </a:fld>
            <a:endParaRPr lang="en-US"/>
          </a:p>
        </p:txBody>
      </p:sp>
      <p:sp>
        <p:nvSpPr>
          <p:cNvPr id="5" name="Slide Number Placeholder 4"/>
          <p:cNvSpPr>
            <a:spLocks noGrp="1"/>
          </p:cNvSpPr>
          <p:nvPr>
            <p:ph type="sldNum" sz="quarter" idx="12"/>
          </p:nvPr>
        </p:nvSpPr>
        <p:spPr/>
        <p:txBody>
          <a:bodyPr/>
          <a:lstStyle/>
          <a:p>
            <a:fld id="{21B62767-41FB-43C2-BD45-B94ACC7BFAD2}" type="slidenum">
              <a:rPr lang="en-US" smtClean="0"/>
              <a:t>67</a:t>
            </a:fld>
            <a:endParaRPr lang="en-US"/>
          </a:p>
        </p:txBody>
      </p:sp>
      <p:pic>
        <p:nvPicPr>
          <p:cNvPr id="6" name="Picture 5"/>
          <p:cNvPicPr>
            <a:picLocks noChangeAspect="1"/>
          </p:cNvPicPr>
          <p:nvPr/>
        </p:nvPicPr>
        <p:blipFill>
          <a:blip r:embed="rId2"/>
          <a:stretch>
            <a:fillRect/>
          </a:stretch>
        </p:blipFill>
        <p:spPr>
          <a:xfrm>
            <a:off x="838200" y="5265477"/>
            <a:ext cx="10145889" cy="1091390"/>
          </a:xfrm>
          <a:prstGeom prst="rect">
            <a:avLst/>
          </a:prstGeom>
        </p:spPr>
      </p:pic>
    </p:spTree>
    <p:extLst>
      <p:ext uri="{BB962C8B-B14F-4D97-AF65-F5344CB8AC3E}">
        <p14:creationId xmlns:p14="http://schemas.microsoft.com/office/powerpoint/2010/main" val="387970593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Uml</a:t>
            </a:r>
            <a:r>
              <a:rPr lang="en-US" dirty="0"/>
              <a:t> sequence diagrams</a:t>
            </a:r>
          </a:p>
        </p:txBody>
      </p:sp>
      <p:sp>
        <p:nvSpPr>
          <p:cNvPr id="3" name="Content Placeholder 2"/>
          <p:cNvSpPr>
            <a:spLocks noGrp="1"/>
          </p:cNvSpPr>
          <p:nvPr>
            <p:ph idx="1"/>
          </p:nvPr>
        </p:nvSpPr>
        <p:spPr/>
        <p:txBody>
          <a:bodyPr/>
          <a:lstStyle/>
          <a:p>
            <a:pPr marL="0" indent="0">
              <a:buNone/>
            </a:pPr>
            <a:r>
              <a:rPr lang="en-US" dirty="0"/>
              <a:t>Depicts a sequence of messages being passed around between objects for some method as well as depicts the length of activity for an object.</a:t>
            </a:r>
          </a:p>
        </p:txBody>
      </p:sp>
      <p:sp>
        <p:nvSpPr>
          <p:cNvPr id="4" name="Date Placeholder 3"/>
          <p:cNvSpPr>
            <a:spLocks noGrp="1"/>
          </p:cNvSpPr>
          <p:nvPr>
            <p:ph type="dt" sz="half" idx="10"/>
          </p:nvPr>
        </p:nvSpPr>
        <p:spPr/>
        <p:txBody>
          <a:bodyPr/>
          <a:lstStyle/>
          <a:p>
            <a:fld id="{FA15FD0F-0ED9-415E-92E7-4B6E9A87FFC3}" type="datetime13">
              <a:rPr lang="en-US" smtClean="0"/>
              <a:t>7:50:19 PM</a:t>
            </a:fld>
            <a:endParaRPr lang="en-US"/>
          </a:p>
        </p:txBody>
      </p:sp>
      <p:sp>
        <p:nvSpPr>
          <p:cNvPr id="5" name="Slide Number Placeholder 4"/>
          <p:cNvSpPr>
            <a:spLocks noGrp="1"/>
          </p:cNvSpPr>
          <p:nvPr>
            <p:ph type="sldNum" sz="quarter" idx="12"/>
          </p:nvPr>
        </p:nvSpPr>
        <p:spPr/>
        <p:txBody>
          <a:bodyPr/>
          <a:lstStyle/>
          <a:p>
            <a:fld id="{725BD6DE-255F-429D-9CF6-759C273577A2}" type="slidenum">
              <a:rPr lang="en-US" smtClean="0"/>
              <a:t>68</a:t>
            </a:fld>
            <a:endParaRPr lang="en-US"/>
          </a:p>
        </p:txBody>
      </p:sp>
      <p:sp>
        <p:nvSpPr>
          <p:cNvPr id="8" name="TextBox 7"/>
          <p:cNvSpPr txBox="1"/>
          <p:nvPr/>
        </p:nvSpPr>
        <p:spPr>
          <a:xfrm>
            <a:off x="5912285" y="2566064"/>
            <a:ext cx="5441515" cy="3539430"/>
          </a:xfrm>
          <a:prstGeom prst="rect">
            <a:avLst/>
          </a:prstGeom>
          <a:noFill/>
        </p:spPr>
        <p:txBody>
          <a:bodyPr wrap="square" rtlCol="0">
            <a:spAutoFit/>
          </a:bodyPr>
          <a:lstStyle/>
          <a:p>
            <a:r>
              <a:rPr lang="en-US" sz="2800" dirty="0"/>
              <a:t>The sequence runs from top to bottom. The object being operated on is represented at the top. Vertical dashed lines are the object’s lifeline, and end when the object dies. Activity boxes represent the time the object has a method on the call stack. </a:t>
            </a:r>
          </a:p>
        </p:txBody>
      </p:sp>
      <p:pic>
        <p:nvPicPr>
          <p:cNvPr id="9" name="Picture 8"/>
          <p:cNvPicPr>
            <a:picLocks noChangeAspect="1"/>
          </p:cNvPicPr>
          <p:nvPr/>
        </p:nvPicPr>
        <p:blipFill>
          <a:blip r:embed="rId3"/>
          <a:stretch>
            <a:fillRect/>
          </a:stretch>
        </p:blipFill>
        <p:spPr>
          <a:xfrm>
            <a:off x="838200" y="2601119"/>
            <a:ext cx="5141720" cy="3123276"/>
          </a:xfrm>
          <a:prstGeom prst="rect">
            <a:avLst/>
          </a:prstGeom>
        </p:spPr>
      </p:pic>
    </p:spTree>
    <p:extLst>
      <p:ext uri="{BB962C8B-B14F-4D97-AF65-F5344CB8AC3E}">
        <p14:creationId xmlns:p14="http://schemas.microsoft.com/office/powerpoint/2010/main" val="11296762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Uml</a:t>
            </a:r>
            <a:r>
              <a:rPr lang="en-US" dirty="0"/>
              <a:t> sequence diagrams</a:t>
            </a:r>
          </a:p>
        </p:txBody>
      </p:sp>
      <p:sp>
        <p:nvSpPr>
          <p:cNvPr id="3" name="Content Placeholder 2"/>
          <p:cNvSpPr>
            <a:spLocks noGrp="1"/>
          </p:cNvSpPr>
          <p:nvPr>
            <p:ph idx="1"/>
          </p:nvPr>
        </p:nvSpPr>
        <p:spPr/>
        <p:txBody>
          <a:bodyPr/>
          <a:lstStyle/>
          <a:p>
            <a:pPr marL="0" indent="0">
              <a:buNone/>
            </a:pPr>
            <a:r>
              <a:rPr lang="en-US" dirty="0"/>
              <a:t>Kick off the sequence diagram by showing an arrow coming in and the name of the method call. Every method call will come with an arrow,  </a:t>
            </a:r>
          </a:p>
        </p:txBody>
      </p:sp>
      <p:sp>
        <p:nvSpPr>
          <p:cNvPr id="4" name="Date Placeholder 3"/>
          <p:cNvSpPr>
            <a:spLocks noGrp="1"/>
          </p:cNvSpPr>
          <p:nvPr>
            <p:ph type="dt" sz="half" idx="10"/>
          </p:nvPr>
        </p:nvSpPr>
        <p:spPr/>
        <p:txBody>
          <a:bodyPr/>
          <a:lstStyle/>
          <a:p>
            <a:fld id="{FA15FD0F-0ED9-415E-92E7-4B6E9A87FFC3}" type="datetime13">
              <a:rPr lang="en-US" smtClean="0"/>
              <a:t>7:50:19 PM</a:t>
            </a:fld>
            <a:endParaRPr lang="en-US"/>
          </a:p>
        </p:txBody>
      </p:sp>
      <p:sp>
        <p:nvSpPr>
          <p:cNvPr id="5" name="Slide Number Placeholder 4"/>
          <p:cNvSpPr>
            <a:spLocks noGrp="1"/>
          </p:cNvSpPr>
          <p:nvPr>
            <p:ph type="sldNum" sz="quarter" idx="12"/>
          </p:nvPr>
        </p:nvSpPr>
        <p:spPr/>
        <p:txBody>
          <a:bodyPr/>
          <a:lstStyle/>
          <a:p>
            <a:fld id="{725BD6DE-255F-429D-9CF6-759C273577A2}" type="slidenum">
              <a:rPr lang="en-US" smtClean="0"/>
              <a:t>69</a:t>
            </a:fld>
            <a:endParaRPr lang="en-US" dirty="0"/>
          </a:p>
        </p:txBody>
      </p:sp>
      <p:sp>
        <p:nvSpPr>
          <p:cNvPr id="8" name="TextBox 7"/>
          <p:cNvSpPr txBox="1"/>
          <p:nvPr/>
        </p:nvSpPr>
        <p:spPr>
          <a:xfrm>
            <a:off x="5912285" y="2566064"/>
            <a:ext cx="5441515" cy="4832092"/>
          </a:xfrm>
          <a:prstGeom prst="rect">
            <a:avLst/>
          </a:prstGeom>
          <a:noFill/>
        </p:spPr>
        <p:txBody>
          <a:bodyPr wrap="square" rtlCol="0">
            <a:spAutoFit/>
          </a:bodyPr>
          <a:lstStyle/>
          <a:p>
            <a:r>
              <a:rPr lang="en-US" sz="2800" dirty="0"/>
              <a:t>the name of that method, and any parameters for that method. Arrows for synchronous methods have closed, filled arrowheads, while asynchronous methods use open arrowheads. Use an arrow with a dashed line and an open arrowhead to show methods returning along with a label to describe what’s being returned.</a:t>
            </a:r>
          </a:p>
          <a:p>
            <a:endParaRPr lang="en-US" sz="2800" dirty="0"/>
          </a:p>
        </p:txBody>
      </p:sp>
      <p:pic>
        <p:nvPicPr>
          <p:cNvPr id="6" name="Picture 5"/>
          <p:cNvPicPr>
            <a:picLocks noChangeAspect="1"/>
          </p:cNvPicPr>
          <p:nvPr/>
        </p:nvPicPr>
        <p:blipFill>
          <a:blip r:embed="rId3"/>
          <a:stretch>
            <a:fillRect/>
          </a:stretch>
        </p:blipFill>
        <p:spPr>
          <a:xfrm>
            <a:off x="838200" y="2601119"/>
            <a:ext cx="5141720" cy="3123276"/>
          </a:xfrm>
          <a:prstGeom prst="rect">
            <a:avLst/>
          </a:prstGeom>
        </p:spPr>
      </p:pic>
    </p:spTree>
    <p:extLst>
      <p:ext uri="{BB962C8B-B14F-4D97-AF65-F5344CB8AC3E}">
        <p14:creationId xmlns:p14="http://schemas.microsoft.com/office/powerpoint/2010/main" val="2341758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 to SE450</a:t>
            </a:r>
          </a:p>
        </p:txBody>
      </p:sp>
      <p:sp>
        <p:nvSpPr>
          <p:cNvPr id="3" name="Content Placeholder 2"/>
          <p:cNvSpPr>
            <a:spLocks noGrp="1"/>
          </p:cNvSpPr>
          <p:nvPr>
            <p:ph idx="1"/>
          </p:nvPr>
        </p:nvSpPr>
        <p:spPr/>
        <p:txBody>
          <a:bodyPr/>
          <a:lstStyle/>
          <a:p>
            <a:pPr marL="0" indent="0">
              <a:buNone/>
            </a:pPr>
            <a:r>
              <a:rPr lang="en-US" dirty="0"/>
              <a:t>In school, you generally write different assignments week-to-week. Once the code has been turned in, you never look at it again</a:t>
            </a:r>
          </a:p>
          <a:p>
            <a:pPr marL="0" indent="0">
              <a:buNone/>
            </a:pPr>
            <a:r>
              <a:rPr lang="en-US" dirty="0"/>
              <a:t>In the real world, you will likely work on the same code as (potentially) dozens of others, many of whom may not be with the company any more. In addition, you work on the same codebase for a significant portion of your career at a company</a:t>
            </a:r>
          </a:p>
        </p:txBody>
      </p:sp>
      <p:sp>
        <p:nvSpPr>
          <p:cNvPr id="4" name="Date Placeholder 3"/>
          <p:cNvSpPr>
            <a:spLocks noGrp="1"/>
          </p:cNvSpPr>
          <p:nvPr>
            <p:ph type="dt" sz="half" idx="10"/>
          </p:nvPr>
        </p:nvSpPr>
        <p:spPr/>
        <p:txBody>
          <a:bodyPr/>
          <a:lstStyle/>
          <a:p>
            <a:fld id="{B01356AF-009A-4775-B52B-7DC55B80B3F6}" type="datetime13">
              <a:rPr lang="en-US" smtClean="0"/>
              <a:t>7:50:18 PM</a:t>
            </a:fld>
            <a:endParaRPr lang="en-US"/>
          </a:p>
        </p:txBody>
      </p:sp>
      <p:sp>
        <p:nvSpPr>
          <p:cNvPr id="5" name="Slide Number Placeholder 4"/>
          <p:cNvSpPr>
            <a:spLocks noGrp="1"/>
          </p:cNvSpPr>
          <p:nvPr>
            <p:ph type="sldNum" sz="quarter" idx="12"/>
          </p:nvPr>
        </p:nvSpPr>
        <p:spPr/>
        <p:txBody>
          <a:bodyPr/>
          <a:lstStyle/>
          <a:p>
            <a:fld id="{21B62767-41FB-43C2-BD45-B94ACC7BFAD2}" type="slidenum">
              <a:rPr lang="en-US" smtClean="0"/>
              <a:t>7</a:t>
            </a:fld>
            <a:endParaRPr lang="en-US"/>
          </a:p>
        </p:txBody>
      </p:sp>
    </p:spTree>
    <p:extLst>
      <p:ext uri="{BB962C8B-B14F-4D97-AF65-F5344CB8AC3E}">
        <p14:creationId xmlns:p14="http://schemas.microsoft.com/office/powerpoint/2010/main" val="198775939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object creation</a:t>
            </a:r>
          </a:p>
        </p:txBody>
      </p:sp>
      <p:sp>
        <p:nvSpPr>
          <p:cNvPr id="3" name="Content Placeholder 2"/>
          <p:cNvSpPr>
            <a:spLocks noGrp="1"/>
          </p:cNvSpPr>
          <p:nvPr>
            <p:ph idx="1"/>
          </p:nvPr>
        </p:nvSpPr>
        <p:spPr/>
        <p:txBody>
          <a:bodyPr/>
          <a:lstStyle/>
          <a:p>
            <a:pPr marL="0" indent="0">
              <a:buNone/>
            </a:pPr>
            <a:r>
              <a:rPr lang="en-US" dirty="0"/>
              <a:t>When you create a new object, you will show an arrow with “new” and it will point to the box part of the new object, as below.</a:t>
            </a:r>
          </a:p>
        </p:txBody>
      </p:sp>
      <p:sp>
        <p:nvSpPr>
          <p:cNvPr id="4" name="Date Placeholder 3"/>
          <p:cNvSpPr>
            <a:spLocks noGrp="1"/>
          </p:cNvSpPr>
          <p:nvPr>
            <p:ph type="dt" sz="half" idx="10"/>
          </p:nvPr>
        </p:nvSpPr>
        <p:spPr/>
        <p:txBody>
          <a:bodyPr/>
          <a:lstStyle/>
          <a:p>
            <a:fld id="{648FE139-25A5-4C91-963E-C4FFE31DD815}" type="datetime13">
              <a:rPr lang="en-US" smtClean="0"/>
              <a:t>7:50:19 PM</a:t>
            </a:fld>
            <a:endParaRPr lang="en-US"/>
          </a:p>
        </p:txBody>
      </p:sp>
      <p:sp>
        <p:nvSpPr>
          <p:cNvPr id="5" name="Slide Number Placeholder 4"/>
          <p:cNvSpPr>
            <a:spLocks noGrp="1"/>
          </p:cNvSpPr>
          <p:nvPr>
            <p:ph type="sldNum" sz="quarter" idx="12"/>
          </p:nvPr>
        </p:nvSpPr>
        <p:spPr/>
        <p:txBody>
          <a:bodyPr/>
          <a:lstStyle/>
          <a:p>
            <a:fld id="{03E62453-88C8-4F1B-816D-0F8F5BE3D840}" type="slidenum">
              <a:rPr lang="en-US" smtClean="0"/>
              <a:t>70</a:t>
            </a:fld>
            <a:endParaRPr lang="en-US"/>
          </a:p>
        </p:txBody>
      </p:sp>
      <p:pic>
        <p:nvPicPr>
          <p:cNvPr id="7" name="Picture 6"/>
          <p:cNvPicPr>
            <a:picLocks noChangeAspect="1"/>
          </p:cNvPicPr>
          <p:nvPr/>
        </p:nvPicPr>
        <p:blipFill>
          <a:blip r:embed="rId2"/>
          <a:stretch>
            <a:fillRect/>
          </a:stretch>
        </p:blipFill>
        <p:spPr>
          <a:xfrm>
            <a:off x="838200" y="2665504"/>
            <a:ext cx="5449866" cy="3511459"/>
          </a:xfrm>
          <a:prstGeom prst="rect">
            <a:avLst/>
          </a:prstGeom>
        </p:spPr>
      </p:pic>
    </p:spTree>
    <p:extLst>
      <p:ext uri="{BB962C8B-B14F-4D97-AF65-F5344CB8AC3E}">
        <p14:creationId xmlns:p14="http://schemas.microsoft.com/office/powerpoint/2010/main" val="21703341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classes and self-messages</a:t>
            </a:r>
          </a:p>
        </p:txBody>
      </p:sp>
      <p:sp>
        <p:nvSpPr>
          <p:cNvPr id="3" name="Content Placeholder 2"/>
          <p:cNvSpPr>
            <a:spLocks noGrp="1"/>
          </p:cNvSpPr>
          <p:nvPr>
            <p:ph idx="1"/>
          </p:nvPr>
        </p:nvSpPr>
        <p:spPr>
          <a:xfrm>
            <a:off x="838199" y="1825625"/>
            <a:ext cx="7270595" cy="4351338"/>
          </a:xfrm>
        </p:spPr>
        <p:txBody>
          <a:bodyPr/>
          <a:lstStyle/>
          <a:p>
            <a:pPr marL="0" indent="0">
              <a:buNone/>
            </a:pPr>
            <a:r>
              <a:rPr lang="en-US" dirty="0"/>
              <a:t>Static classes won’t have a variable name in the box at the top.</a:t>
            </a:r>
          </a:p>
          <a:p>
            <a:pPr marL="0" indent="0">
              <a:buNone/>
            </a:pPr>
            <a:r>
              <a:rPr lang="en-US" dirty="0"/>
              <a:t>Self-calls (e.g. a method from one class calling another method on that same class) is represented as an arrow pointing back at the original object.</a:t>
            </a:r>
          </a:p>
        </p:txBody>
      </p:sp>
      <p:sp>
        <p:nvSpPr>
          <p:cNvPr id="4" name="Date Placeholder 3"/>
          <p:cNvSpPr>
            <a:spLocks noGrp="1"/>
          </p:cNvSpPr>
          <p:nvPr>
            <p:ph type="dt" sz="half" idx="10"/>
          </p:nvPr>
        </p:nvSpPr>
        <p:spPr/>
        <p:txBody>
          <a:bodyPr/>
          <a:lstStyle/>
          <a:p>
            <a:fld id="{648FE139-25A5-4C91-963E-C4FFE31DD815}" type="datetime13">
              <a:rPr lang="en-US" smtClean="0"/>
              <a:t>7:50:19 PM</a:t>
            </a:fld>
            <a:endParaRPr lang="en-US"/>
          </a:p>
        </p:txBody>
      </p:sp>
      <p:sp>
        <p:nvSpPr>
          <p:cNvPr id="5" name="Slide Number Placeholder 4"/>
          <p:cNvSpPr>
            <a:spLocks noGrp="1"/>
          </p:cNvSpPr>
          <p:nvPr>
            <p:ph type="sldNum" sz="quarter" idx="12"/>
          </p:nvPr>
        </p:nvSpPr>
        <p:spPr/>
        <p:txBody>
          <a:bodyPr/>
          <a:lstStyle/>
          <a:p>
            <a:fld id="{03E62453-88C8-4F1B-816D-0F8F5BE3D840}" type="slidenum">
              <a:rPr lang="en-US" smtClean="0"/>
              <a:t>71</a:t>
            </a:fld>
            <a:endParaRPr lang="en-US"/>
          </a:p>
        </p:txBody>
      </p:sp>
      <p:pic>
        <p:nvPicPr>
          <p:cNvPr id="6" name="Picture 5"/>
          <p:cNvPicPr>
            <a:picLocks noChangeAspect="1"/>
          </p:cNvPicPr>
          <p:nvPr/>
        </p:nvPicPr>
        <p:blipFill>
          <a:blip r:embed="rId2"/>
          <a:stretch>
            <a:fillRect/>
          </a:stretch>
        </p:blipFill>
        <p:spPr>
          <a:xfrm>
            <a:off x="8108795" y="1825625"/>
            <a:ext cx="3245005" cy="4345243"/>
          </a:xfrm>
          <a:prstGeom prst="rect">
            <a:avLst/>
          </a:prstGeom>
        </p:spPr>
      </p:pic>
    </p:spTree>
    <p:extLst>
      <p:ext uri="{BB962C8B-B14F-4D97-AF65-F5344CB8AC3E}">
        <p14:creationId xmlns:p14="http://schemas.microsoft.com/office/powerpoint/2010/main" val="156898862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Conditionals</a:t>
            </a:r>
          </a:p>
        </p:txBody>
      </p:sp>
      <p:sp>
        <p:nvSpPr>
          <p:cNvPr id="3" name="Content Placeholder 2"/>
          <p:cNvSpPr>
            <a:spLocks noGrp="1"/>
          </p:cNvSpPr>
          <p:nvPr>
            <p:ph idx="1"/>
          </p:nvPr>
        </p:nvSpPr>
        <p:spPr/>
        <p:txBody>
          <a:bodyPr/>
          <a:lstStyle/>
          <a:p>
            <a:pPr marL="0" indent="0">
              <a:buNone/>
            </a:pPr>
            <a:r>
              <a:rPr lang="en-US" dirty="0"/>
              <a:t>There are two types of conditionals in UML Sequence Diagrams.</a:t>
            </a:r>
          </a:p>
          <a:p>
            <a:pPr>
              <a:buFontTx/>
              <a:buChar char="-"/>
            </a:pPr>
            <a:r>
              <a:rPr lang="en-US" dirty="0"/>
              <a:t>Optional (a single if statement)</a:t>
            </a:r>
          </a:p>
          <a:p>
            <a:pPr>
              <a:buFontTx/>
              <a:buChar char="-"/>
            </a:pPr>
            <a:r>
              <a:rPr lang="en-US" dirty="0"/>
              <a:t>Alternative (multiple if/else conditions or switch statement)</a:t>
            </a:r>
          </a:p>
        </p:txBody>
      </p:sp>
      <p:sp>
        <p:nvSpPr>
          <p:cNvPr id="4" name="Date Placeholder 3"/>
          <p:cNvSpPr>
            <a:spLocks noGrp="1"/>
          </p:cNvSpPr>
          <p:nvPr>
            <p:ph type="dt" sz="half" idx="10"/>
          </p:nvPr>
        </p:nvSpPr>
        <p:spPr/>
        <p:txBody>
          <a:bodyPr/>
          <a:lstStyle/>
          <a:p>
            <a:fld id="{648FE139-25A5-4C91-963E-C4FFE31DD815}" type="datetime13">
              <a:rPr lang="en-US" smtClean="0"/>
              <a:t>7:50:19 PM</a:t>
            </a:fld>
            <a:endParaRPr lang="en-US"/>
          </a:p>
        </p:txBody>
      </p:sp>
      <p:sp>
        <p:nvSpPr>
          <p:cNvPr id="5" name="Slide Number Placeholder 4"/>
          <p:cNvSpPr>
            <a:spLocks noGrp="1"/>
          </p:cNvSpPr>
          <p:nvPr>
            <p:ph type="sldNum" sz="quarter" idx="12"/>
          </p:nvPr>
        </p:nvSpPr>
        <p:spPr/>
        <p:txBody>
          <a:bodyPr/>
          <a:lstStyle/>
          <a:p>
            <a:fld id="{03E62453-88C8-4F1B-816D-0F8F5BE3D840}" type="slidenum">
              <a:rPr lang="en-US" smtClean="0"/>
              <a:t>72</a:t>
            </a:fld>
            <a:endParaRPr lang="en-US"/>
          </a:p>
        </p:txBody>
      </p:sp>
    </p:spTree>
    <p:extLst>
      <p:ext uri="{BB962C8B-B14F-4D97-AF65-F5344CB8AC3E}">
        <p14:creationId xmlns:p14="http://schemas.microsoft.com/office/powerpoint/2010/main" val="165835975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Optional</a:t>
            </a:r>
          </a:p>
        </p:txBody>
      </p:sp>
      <p:sp>
        <p:nvSpPr>
          <p:cNvPr id="3" name="Content Placeholder 2"/>
          <p:cNvSpPr>
            <a:spLocks noGrp="1"/>
          </p:cNvSpPr>
          <p:nvPr>
            <p:ph idx="1"/>
          </p:nvPr>
        </p:nvSpPr>
        <p:spPr>
          <a:xfrm>
            <a:off x="838200" y="1825625"/>
            <a:ext cx="5867400" cy="4351338"/>
          </a:xfrm>
        </p:spPr>
        <p:txBody>
          <a:bodyPr/>
          <a:lstStyle/>
          <a:p>
            <a:pPr marL="0" indent="0">
              <a:buNone/>
            </a:pPr>
            <a:r>
              <a:rPr lang="en-US" dirty="0" err="1"/>
              <a:t>Optionals</a:t>
            </a:r>
            <a:r>
              <a:rPr lang="en-US" dirty="0"/>
              <a:t> would be the equivalent of some code surrounded by an if statement (NO else statements).</a:t>
            </a:r>
          </a:p>
          <a:p>
            <a:pPr marL="0" indent="0">
              <a:buNone/>
            </a:pPr>
            <a:r>
              <a:rPr lang="en-US" dirty="0"/>
              <a:t>You draw a box around the optional messages, put “opt” in the top left corner, and put the condition of the optional (what has to be true for it to run) underneath.</a:t>
            </a:r>
          </a:p>
        </p:txBody>
      </p:sp>
      <p:sp>
        <p:nvSpPr>
          <p:cNvPr id="4" name="Date Placeholder 3"/>
          <p:cNvSpPr>
            <a:spLocks noGrp="1"/>
          </p:cNvSpPr>
          <p:nvPr>
            <p:ph type="dt" sz="half" idx="10"/>
          </p:nvPr>
        </p:nvSpPr>
        <p:spPr/>
        <p:txBody>
          <a:bodyPr/>
          <a:lstStyle/>
          <a:p>
            <a:fld id="{648FE139-25A5-4C91-963E-C4FFE31DD815}" type="datetime13">
              <a:rPr lang="en-US" smtClean="0"/>
              <a:t>7:50:19 PM</a:t>
            </a:fld>
            <a:endParaRPr lang="en-US"/>
          </a:p>
        </p:txBody>
      </p:sp>
      <p:sp>
        <p:nvSpPr>
          <p:cNvPr id="5" name="Slide Number Placeholder 4"/>
          <p:cNvSpPr>
            <a:spLocks noGrp="1"/>
          </p:cNvSpPr>
          <p:nvPr>
            <p:ph type="sldNum" sz="quarter" idx="12"/>
          </p:nvPr>
        </p:nvSpPr>
        <p:spPr/>
        <p:txBody>
          <a:bodyPr/>
          <a:lstStyle/>
          <a:p>
            <a:fld id="{03E62453-88C8-4F1B-816D-0F8F5BE3D840}" type="slidenum">
              <a:rPr lang="en-US" smtClean="0"/>
              <a:t>73</a:t>
            </a:fld>
            <a:endParaRPr lang="en-US"/>
          </a:p>
        </p:txBody>
      </p:sp>
      <p:pic>
        <p:nvPicPr>
          <p:cNvPr id="7" name="Content Placeholder 5"/>
          <p:cNvPicPr>
            <a:picLocks noChangeAspect="1"/>
          </p:cNvPicPr>
          <p:nvPr/>
        </p:nvPicPr>
        <p:blipFill>
          <a:blip r:embed="rId2"/>
          <a:stretch>
            <a:fillRect/>
          </a:stretch>
        </p:blipFill>
        <p:spPr>
          <a:xfrm>
            <a:off x="6705600" y="1690688"/>
            <a:ext cx="4648200" cy="4314825"/>
          </a:xfrm>
          <a:prstGeom prst="rect">
            <a:avLst/>
          </a:prstGeom>
        </p:spPr>
      </p:pic>
    </p:spTree>
    <p:extLst>
      <p:ext uri="{BB962C8B-B14F-4D97-AF65-F5344CB8AC3E}">
        <p14:creationId xmlns:p14="http://schemas.microsoft.com/office/powerpoint/2010/main" val="117863049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Alternative</a:t>
            </a:r>
          </a:p>
        </p:txBody>
      </p:sp>
      <p:sp>
        <p:nvSpPr>
          <p:cNvPr id="3" name="Content Placeholder 2"/>
          <p:cNvSpPr>
            <a:spLocks noGrp="1"/>
          </p:cNvSpPr>
          <p:nvPr>
            <p:ph idx="1"/>
          </p:nvPr>
        </p:nvSpPr>
        <p:spPr>
          <a:xfrm>
            <a:off x="838200" y="1825625"/>
            <a:ext cx="3914775" cy="4351338"/>
          </a:xfrm>
        </p:spPr>
        <p:txBody>
          <a:bodyPr/>
          <a:lstStyle/>
          <a:p>
            <a:pPr marL="0" indent="0">
              <a:buNone/>
            </a:pPr>
            <a:r>
              <a:rPr lang="en-US" dirty="0"/>
              <a:t>Alternatives depict if/else statements or switch statements.</a:t>
            </a:r>
          </a:p>
          <a:p>
            <a:pPr marL="0" indent="0">
              <a:buNone/>
            </a:pPr>
            <a:r>
              <a:rPr lang="en-US" dirty="0"/>
              <a:t>They are drawn the same way as </a:t>
            </a:r>
            <a:r>
              <a:rPr lang="en-US" dirty="0" err="1"/>
              <a:t>Optionals</a:t>
            </a:r>
            <a:r>
              <a:rPr lang="en-US" dirty="0"/>
              <a:t>, except you put “alt” in the top left corner, and there are multiple conditions separated by a line.</a:t>
            </a:r>
          </a:p>
        </p:txBody>
      </p:sp>
      <p:sp>
        <p:nvSpPr>
          <p:cNvPr id="4" name="Date Placeholder 3"/>
          <p:cNvSpPr>
            <a:spLocks noGrp="1"/>
          </p:cNvSpPr>
          <p:nvPr>
            <p:ph type="dt" sz="half" idx="10"/>
          </p:nvPr>
        </p:nvSpPr>
        <p:spPr/>
        <p:txBody>
          <a:bodyPr/>
          <a:lstStyle/>
          <a:p>
            <a:fld id="{648FE139-25A5-4C91-963E-C4FFE31DD815}" type="datetime13">
              <a:rPr lang="en-US" smtClean="0"/>
              <a:t>7:50:19 PM</a:t>
            </a:fld>
            <a:endParaRPr lang="en-US"/>
          </a:p>
        </p:txBody>
      </p:sp>
      <p:sp>
        <p:nvSpPr>
          <p:cNvPr id="5" name="Slide Number Placeholder 4"/>
          <p:cNvSpPr>
            <a:spLocks noGrp="1"/>
          </p:cNvSpPr>
          <p:nvPr>
            <p:ph type="sldNum" sz="quarter" idx="12"/>
          </p:nvPr>
        </p:nvSpPr>
        <p:spPr/>
        <p:txBody>
          <a:bodyPr/>
          <a:lstStyle/>
          <a:p>
            <a:fld id="{03E62453-88C8-4F1B-816D-0F8F5BE3D840}" type="slidenum">
              <a:rPr lang="en-US" smtClean="0"/>
              <a:t>74</a:t>
            </a:fld>
            <a:endParaRPr lang="en-US"/>
          </a:p>
        </p:txBody>
      </p:sp>
      <p:pic>
        <p:nvPicPr>
          <p:cNvPr id="7" name="Picture 6"/>
          <p:cNvPicPr>
            <a:picLocks noChangeAspect="1"/>
          </p:cNvPicPr>
          <p:nvPr/>
        </p:nvPicPr>
        <p:blipFill>
          <a:blip r:embed="rId2"/>
          <a:stretch>
            <a:fillRect/>
          </a:stretch>
        </p:blipFill>
        <p:spPr>
          <a:xfrm>
            <a:off x="4762500" y="1652588"/>
            <a:ext cx="6591300" cy="4524375"/>
          </a:xfrm>
          <a:prstGeom prst="rect">
            <a:avLst/>
          </a:prstGeom>
        </p:spPr>
      </p:pic>
    </p:spTree>
    <p:extLst>
      <p:ext uri="{BB962C8B-B14F-4D97-AF65-F5344CB8AC3E}">
        <p14:creationId xmlns:p14="http://schemas.microsoft.com/office/powerpoint/2010/main" val="309241198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Loops</a:t>
            </a:r>
          </a:p>
        </p:txBody>
      </p:sp>
      <p:sp>
        <p:nvSpPr>
          <p:cNvPr id="3" name="Content Placeholder 2"/>
          <p:cNvSpPr>
            <a:spLocks noGrp="1"/>
          </p:cNvSpPr>
          <p:nvPr>
            <p:ph idx="1"/>
          </p:nvPr>
        </p:nvSpPr>
        <p:spPr>
          <a:xfrm>
            <a:off x="838200" y="1825625"/>
            <a:ext cx="3622288" cy="4351338"/>
          </a:xfrm>
        </p:spPr>
        <p:txBody>
          <a:bodyPr/>
          <a:lstStyle/>
          <a:p>
            <a:pPr marL="0" indent="0">
              <a:buNone/>
            </a:pPr>
            <a:r>
              <a:rPr lang="en-US" dirty="0"/>
              <a:t>Loops are represented similarly to </a:t>
            </a:r>
            <a:r>
              <a:rPr lang="en-US" dirty="0" err="1"/>
              <a:t>Optionals</a:t>
            </a:r>
            <a:r>
              <a:rPr lang="en-US" dirty="0"/>
              <a:t> and Alternatives, except “loop” is placed in the top left corner and instead of a conditional, you put what the loop is iterating over.</a:t>
            </a:r>
          </a:p>
        </p:txBody>
      </p:sp>
      <p:sp>
        <p:nvSpPr>
          <p:cNvPr id="4" name="Date Placeholder 3"/>
          <p:cNvSpPr>
            <a:spLocks noGrp="1"/>
          </p:cNvSpPr>
          <p:nvPr>
            <p:ph type="dt" sz="half" idx="10"/>
          </p:nvPr>
        </p:nvSpPr>
        <p:spPr/>
        <p:txBody>
          <a:bodyPr/>
          <a:lstStyle/>
          <a:p>
            <a:fld id="{648FE139-25A5-4C91-963E-C4FFE31DD815}" type="datetime13">
              <a:rPr lang="en-US" smtClean="0"/>
              <a:t>7:50:19 PM</a:t>
            </a:fld>
            <a:endParaRPr lang="en-US"/>
          </a:p>
        </p:txBody>
      </p:sp>
      <p:sp>
        <p:nvSpPr>
          <p:cNvPr id="5" name="Slide Number Placeholder 4"/>
          <p:cNvSpPr>
            <a:spLocks noGrp="1"/>
          </p:cNvSpPr>
          <p:nvPr>
            <p:ph type="sldNum" sz="quarter" idx="12"/>
          </p:nvPr>
        </p:nvSpPr>
        <p:spPr/>
        <p:txBody>
          <a:bodyPr/>
          <a:lstStyle/>
          <a:p>
            <a:fld id="{03E62453-88C8-4F1B-816D-0F8F5BE3D840}" type="slidenum">
              <a:rPr lang="en-US" smtClean="0"/>
              <a:t>75</a:t>
            </a:fld>
            <a:endParaRPr lang="en-US"/>
          </a:p>
        </p:txBody>
      </p:sp>
      <p:pic>
        <p:nvPicPr>
          <p:cNvPr id="7" name="Picture 6"/>
          <p:cNvPicPr>
            <a:picLocks noChangeAspect="1"/>
          </p:cNvPicPr>
          <p:nvPr/>
        </p:nvPicPr>
        <p:blipFill>
          <a:blip r:embed="rId2"/>
          <a:stretch>
            <a:fillRect/>
          </a:stretch>
        </p:blipFill>
        <p:spPr>
          <a:xfrm>
            <a:off x="4460488" y="1690687"/>
            <a:ext cx="6893312" cy="3887101"/>
          </a:xfrm>
          <a:prstGeom prst="rect">
            <a:avLst/>
          </a:prstGeom>
        </p:spPr>
      </p:pic>
    </p:spTree>
    <p:extLst>
      <p:ext uri="{BB962C8B-B14F-4D97-AF65-F5344CB8AC3E}">
        <p14:creationId xmlns:p14="http://schemas.microsoft.com/office/powerpoint/2010/main" val="233536121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Uml</a:t>
            </a:r>
            <a:r>
              <a:rPr lang="en-US" dirty="0"/>
              <a:t> sequence diagram</a:t>
            </a:r>
          </a:p>
        </p:txBody>
      </p:sp>
      <p:sp>
        <p:nvSpPr>
          <p:cNvPr id="3" name="Content Placeholder 2"/>
          <p:cNvSpPr>
            <a:spLocks noGrp="1"/>
          </p:cNvSpPr>
          <p:nvPr>
            <p:ph idx="1"/>
          </p:nvPr>
        </p:nvSpPr>
        <p:spPr>
          <a:xfrm>
            <a:off x="838200" y="1544655"/>
            <a:ext cx="4928118" cy="4632308"/>
          </a:xfrm>
        </p:spPr>
        <p:txBody>
          <a:bodyPr/>
          <a:lstStyle/>
          <a:p>
            <a:pPr marL="0" indent="0">
              <a:buNone/>
            </a:pPr>
            <a:r>
              <a:rPr lang="en-US" dirty="0"/>
              <a:t>Draw a UML Sequence Diagram for this code:</a:t>
            </a:r>
          </a:p>
        </p:txBody>
      </p:sp>
      <p:sp>
        <p:nvSpPr>
          <p:cNvPr id="4" name="Date Placeholder 3"/>
          <p:cNvSpPr>
            <a:spLocks noGrp="1"/>
          </p:cNvSpPr>
          <p:nvPr>
            <p:ph type="dt" sz="half" idx="10"/>
          </p:nvPr>
        </p:nvSpPr>
        <p:spPr/>
        <p:txBody>
          <a:bodyPr/>
          <a:lstStyle/>
          <a:p>
            <a:fld id="{FFA89471-AB4F-4430-A04A-ECF1E82CD988}" type="datetime13">
              <a:rPr lang="en-US" smtClean="0"/>
              <a:t>7:50:19 PM</a:t>
            </a:fld>
            <a:endParaRPr lang="en-US"/>
          </a:p>
        </p:txBody>
      </p:sp>
      <p:sp>
        <p:nvSpPr>
          <p:cNvPr id="5" name="Slide Number Placeholder 4"/>
          <p:cNvSpPr>
            <a:spLocks noGrp="1"/>
          </p:cNvSpPr>
          <p:nvPr>
            <p:ph type="sldNum" sz="quarter" idx="12"/>
          </p:nvPr>
        </p:nvSpPr>
        <p:spPr/>
        <p:txBody>
          <a:bodyPr/>
          <a:lstStyle/>
          <a:p>
            <a:fld id="{725BD6DE-255F-429D-9CF6-759C273577A2}" type="slidenum">
              <a:rPr lang="en-US" smtClean="0"/>
              <a:t>76</a:t>
            </a:fld>
            <a:endParaRPr lang="en-US"/>
          </a:p>
        </p:txBody>
      </p:sp>
      <p:sp>
        <p:nvSpPr>
          <p:cNvPr id="7" name="TextBox 6"/>
          <p:cNvSpPr txBox="1"/>
          <p:nvPr/>
        </p:nvSpPr>
        <p:spPr>
          <a:xfrm>
            <a:off x="5766318" y="1690688"/>
            <a:ext cx="6132033" cy="4524315"/>
          </a:xfrm>
          <a:prstGeom prst="rect">
            <a:avLst/>
          </a:prstGeom>
          <a:noFill/>
        </p:spPr>
        <p:txBody>
          <a:bodyPr wrap="square" rtlCol="0">
            <a:spAutoFit/>
          </a:bodyPr>
          <a:lstStyle/>
          <a:p>
            <a:r>
              <a:rPr lang="en-US" sz="1200" dirty="0">
                <a:solidFill>
                  <a:srgbClr val="8000FF"/>
                </a:solidFill>
                <a:latin typeface="Courier New" panose="02070309020205020404" pitchFamily="49" charset="0"/>
              </a:rPr>
              <a:t>public</a:t>
            </a:r>
            <a:r>
              <a:rPr lang="en-US" sz="1200" dirty="0">
                <a:solidFill>
                  <a:srgbClr val="000000"/>
                </a:solidFill>
                <a:latin typeface="Courier New" panose="02070309020205020404" pitchFamily="49" charset="0"/>
              </a:rPr>
              <a:t> </a:t>
            </a:r>
            <a:r>
              <a:rPr lang="en-US" sz="1200" dirty="0">
                <a:solidFill>
                  <a:srgbClr val="8000FF"/>
                </a:solidFill>
                <a:latin typeface="Courier New" panose="02070309020205020404" pitchFamily="49" charset="0"/>
              </a:rPr>
              <a:t>class</a:t>
            </a:r>
            <a:r>
              <a:rPr lang="en-US" sz="1200" dirty="0">
                <a:solidFill>
                  <a:srgbClr val="000000"/>
                </a:solidFill>
                <a:latin typeface="Courier New" panose="02070309020205020404" pitchFamily="49" charset="0"/>
              </a:rPr>
              <a:t> Main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p>
          <a:p>
            <a:r>
              <a:rPr lang="en-US" sz="1200" dirty="0">
                <a:solidFill>
                  <a:srgbClr val="000000"/>
                </a:solidFill>
                <a:latin typeface="Courier New" panose="02070309020205020404" pitchFamily="49" charset="0"/>
              </a:rPr>
              <a:t>	</a:t>
            </a:r>
            <a:r>
              <a:rPr lang="en-US" sz="1200" dirty="0">
                <a:solidFill>
                  <a:srgbClr val="8000FF"/>
                </a:solidFill>
                <a:latin typeface="Courier New" panose="02070309020205020404" pitchFamily="49" charset="0"/>
              </a:rPr>
              <a:t>public</a:t>
            </a:r>
            <a:r>
              <a:rPr lang="en-US" sz="1200" dirty="0">
                <a:solidFill>
                  <a:srgbClr val="000000"/>
                </a:solidFill>
                <a:latin typeface="Courier New" panose="02070309020205020404" pitchFamily="49" charset="0"/>
              </a:rPr>
              <a:t> </a:t>
            </a:r>
            <a:r>
              <a:rPr lang="en-US" sz="1200" dirty="0">
                <a:solidFill>
                  <a:srgbClr val="8000FF"/>
                </a:solidFill>
                <a:latin typeface="Courier New" panose="02070309020205020404" pitchFamily="49" charset="0"/>
              </a:rPr>
              <a:t>static</a:t>
            </a:r>
            <a:r>
              <a:rPr lang="en-US" sz="1200" dirty="0">
                <a:solidFill>
                  <a:srgbClr val="000000"/>
                </a:solidFill>
                <a:latin typeface="Courier New" panose="02070309020205020404" pitchFamily="49" charset="0"/>
              </a:rPr>
              <a:t> </a:t>
            </a:r>
            <a:r>
              <a:rPr lang="en-US" sz="1200" dirty="0">
                <a:solidFill>
                  <a:srgbClr val="8000FF"/>
                </a:solidFill>
                <a:latin typeface="Courier New" panose="02070309020205020404" pitchFamily="49" charset="0"/>
              </a:rPr>
              <a:t>void</a:t>
            </a:r>
            <a:r>
              <a:rPr lang="en-US" sz="1200" dirty="0">
                <a:solidFill>
                  <a:srgbClr val="000000"/>
                </a:solidFill>
                <a:latin typeface="Courier New" panose="02070309020205020404" pitchFamily="49" charset="0"/>
              </a:rPr>
              <a:t> main</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String</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args</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p>
          <a:p>
            <a:r>
              <a:rPr lang="en-US" sz="1200" dirty="0">
                <a:solidFill>
                  <a:srgbClr val="000000"/>
                </a:solidFill>
                <a:latin typeface="Courier New" panose="02070309020205020404" pitchFamily="49" charset="0"/>
              </a:rPr>
              <a:t>		A </a:t>
            </a:r>
            <a:r>
              <a:rPr lang="en-US" sz="1200" dirty="0" err="1">
                <a:solidFill>
                  <a:srgbClr val="000000"/>
                </a:solidFill>
                <a:latin typeface="Courier New" panose="02070309020205020404" pitchFamily="49" charset="0"/>
              </a:rPr>
              <a:t>a</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b="1" dirty="0">
                <a:solidFill>
                  <a:srgbClr val="0000FF"/>
                </a:solidFill>
                <a:latin typeface="Courier New" panose="02070309020205020404" pitchFamily="49" charset="0"/>
              </a:rPr>
              <a:t>new</a:t>
            </a:r>
            <a:r>
              <a:rPr lang="en-US" sz="1200" dirty="0">
                <a:solidFill>
                  <a:srgbClr val="000000"/>
                </a:solidFill>
                <a:latin typeface="Courier New" panose="02070309020205020404" pitchFamily="49" charset="0"/>
              </a:rPr>
              <a:t> A</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p>
          <a:p>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a</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run</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p>
          <a:p>
            <a:r>
              <a:rPr lang="en-US" sz="1200" b="1"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p>
          <a:p>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p>
          <a:p>
            <a:r>
              <a:rPr lang="en-US" sz="1200" dirty="0">
                <a:solidFill>
                  <a:srgbClr val="8000FF"/>
                </a:solidFill>
                <a:latin typeface="Courier New" panose="02070309020205020404" pitchFamily="49" charset="0"/>
              </a:rPr>
              <a:t>public</a:t>
            </a:r>
            <a:r>
              <a:rPr lang="en-US" sz="1200" dirty="0">
                <a:solidFill>
                  <a:srgbClr val="000000"/>
                </a:solidFill>
                <a:latin typeface="Courier New" panose="02070309020205020404" pitchFamily="49" charset="0"/>
              </a:rPr>
              <a:t> </a:t>
            </a:r>
            <a:r>
              <a:rPr lang="en-US" sz="1200" dirty="0">
                <a:solidFill>
                  <a:srgbClr val="8000FF"/>
                </a:solidFill>
                <a:latin typeface="Courier New" panose="02070309020205020404" pitchFamily="49" charset="0"/>
              </a:rPr>
              <a:t>class</a:t>
            </a:r>
            <a:r>
              <a:rPr lang="en-US" sz="1200" dirty="0">
                <a:solidFill>
                  <a:srgbClr val="000000"/>
                </a:solidFill>
                <a:latin typeface="Courier New" panose="02070309020205020404" pitchFamily="49" charset="0"/>
              </a:rPr>
              <a:t> A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p>
          <a:p>
            <a:r>
              <a:rPr lang="en-US" sz="1200" dirty="0">
                <a:solidFill>
                  <a:srgbClr val="000000"/>
                </a:solidFill>
                <a:latin typeface="Courier New" panose="02070309020205020404" pitchFamily="49" charset="0"/>
              </a:rPr>
              <a:t>	</a:t>
            </a:r>
            <a:r>
              <a:rPr lang="en-US" sz="1200" dirty="0">
                <a:solidFill>
                  <a:srgbClr val="8000FF"/>
                </a:solidFill>
                <a:latin typeface="Courier New" panose="02070309020205020404" pitchFamily="49" charset="0"/>
              </a:rPr>
              <a:t>public</a:t>
            </a:r>
            <a:r>
              <a:rPr lang="en-US" sz="1200" dirty="0">
                <a:solidFill>
                  <a:srgbClr val="000000"/>
                </a:solidFill>
                <a:latin typeface="Courier New" panose="02070309020205020404" pitchFamily="49" charset="0"/>
              </a:rPr>
              <a:t> </a:t>
            </a:r>
            <a:r>
              <a:rPr lang="en-US" sz="1200" dirty="0">
                <a:solidFill>
                  <a:srgbClr val="8000FF"/>
                </a:solidFill>
                <a:latin typeface="Courier New" panose="02070309020205020404" pitchFamily="49" charset="0"/>
              </a:rPr>
              <a:t>void</a:t>
            </a:r>
            <a:r>
              <a:rPr lang="en-US" sz="1200" dirty="0">
                <a:solidFill>
                  <a:srgbClr val="000000"/>
                </a:solidFill>
                <a:latin typeface="Courier New" panose="02070309020205020404" pitchFamily="49" charset="0"/>
              </a:rPr>
              <a:t> run</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p>
          <a:p>
            <a:r>
              <a:rPr lang="en-US" sz="1200" dirty="0">
                <a:solidFill>
                  <a:srgbClr val="000000"/>
                </a:solidFill>
                <a:latin typeface="Courier New" panose="02070309020205020404" pitchFamily="49" charset="0"/>
              </a:rPr>
              <a:t>		B </a:t>
            </a:r>
            <a:r>
              <a:rPr lang="en-US" sz="1200" dirty="0" err="1">
                <a:solidFill>
                  <a:srgbClr val="000000"/>
                </a:solidFill>
                <a:latin typeface="Courier New" panose="02070309020205020404" pitchFamily="49" charset="0"/>
              </a:rPr>
              <a:t>b</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b="1" dirty="0">
                <a:solidFill>
                  <a:srgbClr val="0000FF"/>
                </a:solidFill>
                <a:latin typeface="Courier New" panose="02070309020205020404" pitchFamily="49" charset="0"/>
              </a:rPr>
              <a:t>new</a:t>
            </a:r>
            <a:r>
              <a:rPr lang="en-US" sz="1200" dirty="0">
                <a:solidFill>
                  <a:srgbClr val="000000"/>
                </a:solidFill>
                <a:latin typeface="Courier New" panose="02070309020205020404" pitchFamily="49" charset="0"/>
              </a:rPr>
              <a:t> B</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p>
          <a:p>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setupB</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b</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p>
          <a:p>
            <a:r>
              <a:rPr lang="en-US" sz="1200" dirty="0">
                <a:solidFill>
                  <a:srgbClr val="000000"/>
                </a:solidFill>
                <a:latin typeface="Courier New" panose="02070309020205020404" pitchFamily="49" charset="0"/>
              </a:rPr>
              <a:t>		String result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b</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getValue</a:t>
            </a:r>
            <a:r>
              <a:rPr lang="en-US" sz="1200" b="1" dirty="0">
                <a:solidFill>
                  <a:srgbClr val="000080"/>
                </a:solidFill>
                <a:latin typeface="Courier New" panose="02070309020205020404" pitchFamily="49" charset="0"/>
              </a:rPr>
              <a:t>(</a:t>
            </a:r>
            <a:r>
              <a:rPr lang="en-US" sz="1200" b="1" dirty="0">
                <a:solidFill>
                  <a:srgbClr val="0000FF"/>
                </a:solidFill>
                <a:latin typeface="Courier New" panose="02070309020205020404" pitchFamily="49" charset="0"/>
              </a:rPr>
              <a:t>true</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p>
          <a:p>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System</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out</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println</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result</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008000"/>
                </a:solidFill>
                <a:latin typeface="Courier New" panose="02070309020205020404" pitchFamily="49" charset="0"/>
              </a:rPr>
              <a:t>// </a:t>
            </a:r>
            <a:r>
              <a:rPr lang="en-US" sz="1200" dirty="0" err="1">
                <a:solidFill>
                  <a:srgbClr val="008000"/>
                </a:solidFill>
                <a:latin typeface="Courier New" panose="02070309020205020404" pitchFamily="49" charset="0"/>
              </a:rPr>
              <a:t>PrintStream</a:t>
            </a:r>
            <a:r>
              <a:rPr lang="en-US" sz="1200" dirty="0">
                <a:solidFill>
                  <a:srgbClr val="008000"/>
                </a:solidFill>
                <a:latin typeface="Courier New" panose="02070309020205020404" pitchFamily="49" charset="0"/>
              </a:rPr>
              <a:t> </a:t>
            </a:r>
          </a:p>
          <a:p>
            <a:r>
              <a:rPr lang="en-US" sz="1200" b="1" dirty="0">
                <a:solidFill>
                  <a:srgbClr val="008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p>
          <a:p>
            <a:r>
              <a:rPr lang="en-US" sz="1200" dirty="0">
                <a:solidFill>
                  <a:srgbClr val="000000"/>
                </a:solidFill>
                <a:latin typeface="Courier New" panose="02070309020205020404" pitchFamily="49" charset="0"/>
              </a:rPr>
              <a:t>	</a:t>
            </a:r>
            <a:r>
              <a:rPr lang="en-US" sz="1200" dirty="0">
                <a:solidFill>
                  <a:srgbClr val="8000FF"/>
                </a:solidFill>
                <a:latin typeface="Courier New" panose="02070309020205020404" pitchFamily="49" charset="0"/>
              </a:rPr>
              <a:t>private</a:t>
            </a:r>
            <a:r>
              <a:rPr lang="en-US" sz="1200" dirty="0">
                <a:solidFill>
                  <a:srgbClr val="000000"/>
                </a:solidFill>
                <a:latin typeface="Courier New" panose="02070309020205020404" pitchFamily="49" charset="0"/>
              </a:rPr>
              <a:t> </a:t>
            </a:r>
            <a:r>
              <a:rPr lang="en-US" sz="1200" dirty="0">
                <a:solidFill>
                  <a:srgbClr val="8000FF"/>
                </a:solidFill>
                <a:latin typeface="Courier New" panose="02070309020205020404" pitchFamily="49" charset="0"/>
              </a:rPr>
              <a:t>void</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setupB</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B b</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p>
          <a:p>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b</a:t>
            </a:r>
            <a:r>
              <a:rPr lang="en-US" sz="1200" b="1" dirty="0" err="1">
                <a:solidFill>
                  <a:srgbClr val="000080"/>
                </a:solidFill>
                <a:latin typeface="Courier New" panose="02070309020205020404" pitchFamily="49" charset="0"/>
              </a:rPr>
              <a:t>.</a:t>
            </a:r>
            <a:r>
              <a:rPr lang="en-US" sz="1200" dirty="0" err="1">
                <a:solidFill>
                  <a:srgbClr val="000000"/>
                </a:solidFill>
                <a:latin typeface="Courier New" panose="02070309020205020404" pitchFamily="49" charset="0"/>
              </a:rPr>
              <a:t>value</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r>
              <a:rPr lang="en-US" sz="1200" dirty="0">
                <a:solidFill>
                  <a:srgbClr val="808080"/>
                </a:solidFill>
                <a:latin typeface="Courier New" panose="02070309020205020404" pitchFamily="49" charset="0"/>
              </a:rPr>
              <a:t>"A"</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p>
          <a:p>
            <a:r>
              <a:rPr lang="en-US" sz="1200" b="1"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p>
          <a:p>
            <a:r>
              <a:rPr lang="en-US" sz="1200" b="1" dirty="0">
                <a:solidFill>
                  <a:srgbClr val="000080"/>
                </a:solidFill>
                <a:latin typeface="Courier New" panose="02070309020205020404" pitchFamily="49" charset="0"/>
              </a:rPr>
              <a:t>}</a:t>
            </a:r>
          </a:p>
          <a:p>
            <a:r>
              <a:rPr lang="en-US" sz="1200" dirty="0">
                <a:solidFill>
                  <a:srgbClr val="8000FF"/>
                </a:solidFill>
                <a:latin typeface="Courier New" panose="02070309020205020404" pitchFamily="49" charset="0"/>
              </a:rPr>
              <a:t>class</a:t>
            </a:r>
            <a:r>
              <a:rPr lang="en-US" sz="1200" dirty="0">
                <a:solidFill>
                  <a:srgbClr val="000000"/>
                </a:solidFill>
                <a:latin typeface="Courier New" panose="02070309020205020404" pitchFamily="49" charset="0"/>
              </a:rPr>
              <a:t> B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p>
          <a:p>
            <a:r>
              <a:rPr lang="en-US" sz="1200" dirty="0">
                <a:solidFill>
                  <a:srgbClr val="000000"/>
                </a:solidFill>
                <a:latin typeface="Courier New" panose="02070309020205020404" pitchFamily="49" charset="0"/>
              </a:rPr>
              <a:t>	</a:t>
            </a:r>
            <a:r>
              <a:rPr lang="en-US" sz="1200" dirty="0">
                <a:solidFill>
                  <a:srgbClr val="8000FF"/>
                </a:solidFill>
                <a:latin typeface="Courier New" panose="02070309020205020404" pitchFamily="49" charset="0"/>
              </a:rPr>
              <a:t>public</a:t>
            </a:r>
            <a:r>
              <a:rPr lang="en-US" sz="1200" dirty="0">
                <a:solidFill>
                  <a:srgbClr val="000000"/>
                </a:solidFill>
                <a:latin typeface="Courier New" panose="02070309020205020404" pitchFamily="49" charset="0"/>
              </a:rPr>
              <a:t> String value</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p>
          <a:p>
            <a:r>
              <a:rPr lang="en-US" sz="1200" dirty="0">
                <a:solidFill>
                  <a:srgbClr val="000000"/>
                </a:solidFill>
                <a:latin typeface="Courier New" panose="02070309020205020404" pitchFamily="49" charset="0"/>
              </a:rPr>
              <a:t>	</a:t>
            </a:r>
            <a:r>
              <a:rPr lang="en-US" sz="1200" dirty="0">
                <a:solidFill>
                  <a:srgbClr val="8000FF"/>
                </a:solidFill>
                <a:latin typeface="Courier New" panose="02070309020205020404" pitchFamily="49" charset="0"/>
              </a:rPr>
              <a:t>public</a:t>
            </a:r>
            <a:r>
              <a:rPr lang="en-US" sz="1200" dirty="0">
                <a:solidFill>
                  <a:srgbClr val="000000"/>
                </a:solidFill>
                <a:latin typeface="Courier New" panose="02070309020205020404" pitchFamily="49" charset="0"/>
              </a:rPr>
              <a:t> String </a:t>
            </a:r>
            <a:r>
              <a:rPr lang="en-US" sz="1200" dirty="0" err="1">
                <a:solidFill>
                  <a:srgbClr val="000000"/>
                </a:solidFill>
                <a:latin typeface="Courier New" panose="02070309020205020404" pitchFamily="49" charset="0"/>
              </a:rPr>
              <a:t>getValue</a:t>
            </a:r>
            <a:r>
              <a:rPr lang="en-US" sz="1200" b="1" dirty="0">
                <a:solidFill>
                  <a:srgbClr val="000080"/>
                </a:solidFill>
                <a:latin typeface="Courier New" panose="02070309020205020404" pitchFamily="49" charset="0"/>
              </a:rPr>
              <a:t>(</a:t>
            </a:r>
            <a:r>
              <a:rPr lang="en-US" sz="1200" dirty="0" err="1">
                <a:solidFill>
                  <a:srgbClr val="8000FF"/>
                </a:solidFill>
                <a:latin typeface="Courier New" panose="02070309020205020404" pitchFamily="49" charset="0"/>
              </a:rPr>
              <a:t>boolean</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printLowerCase</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p>
          <a:p>
            <a:r>
              <a:rPr lang="en-US" sz="1200" b="1" dirty="0">
                <a:solidFill>
                  <a:srgbClr val="000000"/>
                </a:solidFill>
                <a:latin typeface="Courier New" panose="02070309020205020404" pitchFamily="49" charset="0"/>
              </a:rPr>
              <a:t>		</a:t>
            </a:r>
            <a:r>
              <a:rPr lang="en-US" sz="1200" b="1" dirty="0">
                <a:solidFill>
                  <a:srgbClr val="0000FF"/>
                </a:solidFill>
                <a:latin typeface="Courier New" panose="02070309020205020404" pitchFamily="49" charset="0"/>
              </a:rPr>
              <a:t>return</a:t>
            </a:r>
            <a:r>
              <a:rPr lang="en-US" sz="1200" dirty="0">
                <a:solidFill>
                  <a:srgbClr val="000000"/>
                </a:solidFill>
                <a:latin typeface="Courier New" panose="02070309020205020404" pitchFamily="49" charset="0"/>
              </a:rPr>
              <a:t> value</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p>
          <a:p>
            <a:r>
              <a:rPr lang="en-US" sz="1200" b="1"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a:t>
            </a:r>
            <a:r>
              <a:rPr lang="en-US" sz="1200" dirty="0">
                <a:solidFill>
                  <a:srgbClr val="000000"/>
                </a:solidFill>
                <a:latin typeface="Courier New" panose="02070309020205020404" pitchFamily="49" charset="0"/>
              </a:rPr>
              <a:t> </a:t>
            </a:r>
          </a:p>
          <a:p>
            <a:r>
              <a:rPr lang="en-US" sz="1200" b="1" dirty="0">
                <a:solidFill>
                  <a:srgbClr val="000080"/>
                </a:solidFill>
                <a:latin typeface="Courier New" panose="02070309020205020404" pitchFamily="49" charset="0"/>
              </a:rPr>
              <a:t>}</a:t>
            </a:r>
            <a:endParaRPr lang="en-US" sz="1200" dirty="0">
              <a:effectLst/>
            </a:endParaRPr>
          </a:p>
          <a:p>
            <a:endParaRPr lang="en-US" sz="1200" dirty="0"/>
          </a:p>
        </p:txBody>
      </p:sp>
    </p:spTree>
    <p:extLst>
      <p:ext uri="{BB962C8B-B14F-4D97-AF65-F5344CB8AC3E}">
        <p14:creationId xmlns:p14="http://schemas.microsoft.com/office/powerpoint/2010/main" val="4129002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Process</a:t>
            </a:r>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463DB4D6-5210-4516-9885-BC009E484034}" type="datetime13">
              <a:rPr lang="en-US" smtClean="0"/>
              <a:t>7:50:19 PM</a:t>
            </a:fld>
            <a:endParaRPr lang="en-US"/>
          </a:p>
        </p:txBody>
      </p:sp>
      <p:sp>
        <p:nvSpPr>
          <p:cNvPr id="5" name="Slide Number Placeholder 4"/>
          <p:cNvSpPr>
            <a:spLocks noGrp="1"/>
          </p:cNvSpPr>
          <p:nvPr>
            <p:ph type="sldNum" sz="quarter" idx="12"/>
          </p:nvPr>
        </p:nvSpPr>
        <p:spPr/>
        <p:txBody>
          <a:bodyPr/>
          <a:lstStyle/>
          <a:p>
            <a:fld id="{21B62767-41FB-43C2-BD45-B94ACC7BFAD2}" type="slidenum">
              <a:rPr lang="en-US" smtClean="0"/>
              <a:t>77</a:t>
            </a:fld>
            <a:endParaRPr lang="en-US"/>
          </a:p>
        </p:txBody>
      </p:sp>
    </p:spTree>
    <p:extLst>
      <p:ext uri="{BB962C8B-B14F-4D97-AF65-F5344CB8AC3E}">
        <p14:creationId xmlns:p14="http://schemas.microsoft.com/office/powerpoint/2010/main" val="323606695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process</a:t>
            </a:r>
          </a:p>
        </p:txBody>
      </p:sp>
      <p:sp>
        <p:nvSpPr>
          <p:cNvPr id="3" name="Content Placeholder 2"/>
          <p:cNvSpPr>
            <a:spLocks noGrp="1"/>
          </p:cNvSpPr>
          <p:nvPr>
            <p:ph idx="1"/>
          </p:nvPr>
        </p:nvSpPr>
        <p:spPr>
          <a:xfrm>
            <a:off x="838200" y="1825624"/>
            <a:ext cx="10515600" cy="4563887"/>
          </a:xfrm>
        </p:spPr>
        <p:txBody>
          <a:bodyPr>
            <a:normAutofit/>
          </a:bodyPr>
          <a:lstStyle/>
          <a:p>
            <a:pPr marL="514350" indent="-514350">
              <a:buAutoNum type="arabicPeriod"/>
            </a:pPr>
            <a:r>
              <a:rPr lang="en-US" dirty="0"/>
              <a:t>Design one piece of functionality, accepting that your design </a:t>
            </a:r>
            <a:r>
              <a:rPr lang="en-US" i="1" dirty="0"/>
              <a:t>will</a:t>
            </a:r>
            <a:r>
              <a:rPr lang="en-US" dirty="0"/>
              <a:t> change. Designing ahead of time – even knowing that the design will change – will help prevent you from going down the wrong path right off the bat.</a:t>
            </a:r>
          </a:p>
          <a:p>
            <a:pPr marL="514350" indent="-514350">
              <a:buAutoNum type="arabicPeriod"/>
            </a:pPr>
            <a:r>
              <a:rPr lang="en-US" dirty="0"/>
              <a:t>*Write code for one piece of functionality. Get it working.</a:t>
            </a:r>
          </a:p>
          <a:p>
            <a:pPr marL="514350" indent="-514350">
              <a:buAutoNum type="arabicPeriod"/>
            </a:pPr>
            <a:r>
              <a:rPr lang="en-US" dirty="0"/>
              <a:t>*(Unit) Test. Make sure you don’t have any bugs in your code and it fulfills all the requirements.</a:t>
            </a:r>
          </a:p>
          <a:p>
            <a:pPr marL="514350" indent="-514350">
              <a:buAutoNum type="arabicPeriod"/>
            </a:pPr>
            <a:r>
              <a:rPr lang="en-US" dirty="0"/>
              <a:t>Refactor. Refactoring is changing the code without changing the functionality. Clean up your code.</a:t>
            </a:r>
          </a:p>
          <a:p>
            <a:pPr marL="514350" indent="-514350">
              <a:buAutoNum type="arabicPeriod"/>
            </a:pPr>
            <a:r>
              <a:rPr lang="en-US" dirty="0"/>
              <a:t>Iterate. Repeat steps 1-4 until your solution is complete.</a:t>
            </a:r>
          </a:p>
          <a:p>
            <a:pPr marL="0" indent="0">
              <a:buNone/>
            </a:pPr>
            <a:endParaRPr lang="en-US" dirty="0"/>
          </a:p>
        </p:txBody>
      </p:sp>
      <p:sp>
        <p:nvSpPr>
          <p:cNvPr id="4" name="Date Placeholder 3"/>
          <p:cNvSpPr>
            <a:spLocks noGrp="1"/>
          </p:cNvSpPr>
          <p:nvPr>
            <p:ph type="dt" sz="half" idx="10"/>
          </p:nvPr>
        </p:nvSpPr>
        <p:spPr/>
        <p:txBody>
          <a:bodyPr/>
          <a:lstStyle/>
          <a:p>
            <a:fld id="{7A1FBCF7-36EA-40DA-83B3-9045A114E2A8}" type="datetime13">
              <a:rPr lang="en-US" smtClean="0"/>
              <a:t>7:50:19 PM</a:t>
            </a:fld>
            <a:endParaRPr lang="en-US"/>
          </a:p>
        </p:txBody>
      </p:sp>
      <p:sp>
        <p:nvSpPr>
          <p:cNvPr id="5" name="Slide Number Placeholder 4"/>
          <p:cNvSpPr>
            <a:spLocks noGrp="1"/>
          </p:cNvSpPr>
          <p:nvPr>
            <p:ph type="sldNum" sz="quarter" idx="12"/>
          </p:nvPr>
        </p:nvSpPr>
        <p:spPr/>
        <p:txBody>
          <a:bodyPr/>
          <a:lstStyle/>
          <a:p>
            <a:fld id="{21B62767-41FB-43C2-BD45-B94ACC7BFAD2}" type="slidenum">
              <a:rPr lang="en-US" smtClean="0"/>
              <a:t>78</a:t>
            </a:fld>
            <a:endParaRPr lang="en-US"/>
          </a:p>
        </p:txBody>
      </p:sp>
    </p:spTree>
    <p:extLst>
      <p:ext uri="{BB962C8B-B14F-4D97-AF65-F5344CB8AC3E}">
        <p14:creationId xmlns:p14="http://schemas.microsoft.com/office/powerpoint/2010/main" val="23017388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a:t>
            </a:r>
          </a:p>
        </p:txBody>
      </p:sp>
      <p:sp>
        <p:nvSpPr>
          <p:cNvPr id="3" name="Content Placeholder 2"/>
          <p:cNvSpPr>
            <a:spLocks noGrp="1"/>
          </p:cNvSpPr>
          <p:nvPr>
            <p:ph idx="1"/>
          </p:nvPr>
        </p:nvSpPr>
        <p:spPr/>
        <p:txBody>
          <a:bodyPr/>
          <a:lstStyle/>
          <a:p>
            <a:pPr marL="0" indent="0">
              <a:buNone/>
            </a:pPr>
            <a:r>
              <a:rPr lang="en-US" dirty="0"/>
              <a:t>Different types of testing:</a:t>
            </a:r>
          </a:p>
          <a:p>
            <a:pPr lvl="1">
              <a:buFontTx/>
              <a:buChar char="-"/>
            </a:pPr>
            <a:r>
              <a:rPr lang="en-US" dirty="0"/>
              <a:t>Acceptance testing (Manual testing)</a:t>
            </a:r>
          </a:p>
          <a:p>
            <a:pPr lvl="1">
              <a:buFontTx/>
              <a:buChar char="-"/>
            </a:pPr>
            <a:r>
              <a:rPr lang="en-US" dirty="0"/>
              <a:t>Unit testing</a:t>
            </a:r>
          </a:p>
        </p:txBody>
      </p:sp>
      <p:sp>
        <p:nvSpPr>
          <p:cNvPr id="4" name="Date Placeholder 3"/>
          <p:cNvSpPr>
            <a:spLocks noGrp="1"/>
          </p:cNvSpPr>
          <p:nvPr>
            <p:ph type="dt" sz="half" idx="10"/>
          </p:nvPr>
        </p:nvSpPr>
        <p:spPr/>
        <p:txBody>
          <a:bodyPr/>
          <a:lstStyle/>
          <a:p>
            <a:fld id="{D1720F51-E644-4148-9536-628B9599A6A7}" type="datetime13">
              <a:rPr lang="en-US" smtClean="0"/>
              <a:t>7:50:19 PM</a:t>
            </a:fld>
            <a:endParaRPr lang="en-US"/>
          </a:p>
        </p:txBody>
      </p:sp>
      <p:sp>
        <p:nvSpPr>
          <p:cNvPr id="5" name="Slide Number Placeholder 4"/>
          <p:cNvSpPr>
            <a:spLocks noGrp="1"/>
          </p:cNvSpPr>
          <p:nvPr>
            <p:ph type="sldNum" sz="quarter" idx="12"/>
          </p:nvPr>
        </p:nvSpPr>
        <p:spPr/>
        <p:txBody>
          <a:bodyPr/>
          <a:lstStyle/>
          <a:p>
            <a:fld id="{21B62767-41FB-43C2-BD45-B94ACC7BFAD2}" type="slidenum">
              <a:rPr lang="en-US" smtClean="0"/>
              <a:t>79</a:t>
            </a:fld>
            <a:endParaRPr lang="en-US"/>
          </a:p>
        </p:txBody>
      </p:sp>
    </p:spTree>
    <p:extLst>
      <p:ext uri="{BB962C8B-B14F-4D97-AF65-F5344CB8AC3E}">
        <p14:creationId xmlns:p14="http://schemas.microsoft.com/office/powerpoint/2010/main" val="236415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 to SE450</a:t>
            </a:r>
          </a:p>
        </p:txBody>
      </p:sp>
      <p:sp>
        <p:nvSpPr>
          <p:cNvPr id="3" name="Content Placeholder 2"/>
          <p:cNvSpPr>
            <a:spLocks noGrp="1"/>
          </p:cNvSpPr>
          <p:nvPr>
            <p:ph idx="1"/>
          </p:nvPr>
        </p:nvSpPr>
        <p:spPr/>
        <p:txBody>
          <a:bodyPr/>
          <a:lstStyle/>
          <a:p>
            <a:pPr marL="0" indent="0">
              <a:buNone/>
            </a:pPr>
            <a:r>
              <a:rPr lang="en-US" dirty="0"/>
              <a:t>Because you have to either work with others or at least work on the same project long-term, everyone benefits from writing the most maintainable code they can. The better the code and the design, the easier it is to make changes/additions to the code when requirements are changed/added and the less risky they are.</a:t>
            </a:r>
          </a:p>
          <a:p>
            <a:pPr marL="0" indent="0">
              <a:buNone/>
            </a:pPr>
            <a:endParaRPr lang="en-US" dirty="0"/>
          </a:p>
          <a:p>
            <a:pPr marL="0" indent="0">
              <a:buNone/>
            </a:pPr>
            <a:r>
              <a:rPr lang="en-US" dirty="0"/>
              <a:t>This course is about taking advantage of Object-Oriented concepts to write maintainable, extensible code.</a:t>
            </a:r>
          </a:p>
        </p:txBody>
      </p:sp>
      <p:sp>
        <p:nvSpPr>
          <p:cNvPr id="4" name="Date Placeholder 3"/>
          <p:cNvSpPr>
            <a:spLocks noGrp="1"/>
          </p:cNvSpPr>
          <p:nvPr>
            <p:ph type="dt" sz="half" idx="10"/>
          </p:nvPr>
        </p:nvSpPr>
        <p:spPr/>
        <p:txBody>
          <a:bodyPr/>
          <a:lstStyle/>
          <a:p>
            <a:fld id="{C92E9009-0BEA-431B-A3D8-34E1D3003916}" type="datetime13">
              <a:rPr lang="en-US" smtClean="0"/>
              <a:t>7:50:18 PM</a:t>
            </a:fld>
            <a:endParaRPr lang="en-US"/>
          </a:p>
        </p:txBody>
      </p:sp>
      <p:sp>
        <p:nvSpPr>
          <p:cNvPr id="5" name="Slide Number Placeholder 4"/>
          <p:cNvSpPr>
            <a:spLocks noGrp="1"/>
          </p:cNvSpPr>
          <p:nvPr>
            <p:ph type="sldNum" sz="quarter" idx="12"/>
          </p:nvPr>
        </p:nvSpPr>
        <p:spPr/>
        <p:txBody>
          <a:bodyPr/>
          <a:lstStyle/>
          <a:p>
            <a:fld id="{21B62767-41FB-43C2-BD45-B94ACC7BFAD2}" type="slidenum">
              <a:rPr lang="en-US" smtClean="0"/>
              <a:t>8</a:t>
            </a:fld>
            <a:endParaRPr lang="en-US"/>
          </a:p>
        </p:txBody>
      </p:sp>
    </p:spTree>
    <p:extLst>
      <p:ext uri="{BB962C8B-B14F-4D97-AF65-F5344CB8AC3E}">
        <p14:creationId xmlns:p14="http://schemas.microsoft.com/office/powerpoint/2010/main" val="393295503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Acceptance testing</a:t>
            </a:r>
          </a:p>
        </p:txBody>
      </p:sp>
      <p:sp>
        <p:nvSpPr>
          <p:cNvPr id="3" name="Content Placeholder 2"/>
          <p:cNvSpPr>
            <a:spLocks noGrp="1"/>
          </p:cNvSpPr>
          <p:nvPr>
            <p:ph idx="1"/>
          </p:nvPr>
        </p:nvSpPr>
        <p:spPr/>
        <p:txBody>
          <a:bodyPr/>
          <a:lstStyle/>
          <a:p>
            <a:pPr marL="0" indent="0">
              <a:buNone/>
            </a:pPr>
            <a:r>
              <a:rPr lang="en-US" dirty="0"/>
              <a:t>Make sure that the functionality matches what’s written in the user story or requirements document by running code.</a:t>
            </a:r>
          </a:p>
          <a:p>
            <a:pPr marL="0" indent="0">
              <a:buNone/>
            </a:pPr>
            <a:r>
              <a:rPr lang="en-US" dirty="0"/>
              <a:t>For instance, if the user story was for adding a button on a web page that spawned some action, you would test by clicking the button and making sure that whatever was supposed to happen happened.</a:t>
            </a:r>
          </a:p>
          <a:p>
            <a:pPr marL="0" indent="0">
              <a:buNone/>
            </a:pPr>
            <a:r>
              <a:rPr lang="en-US" dirty="0"/>
              <a:t>While this is usually manually done, there are tools for automated UI testing.</a:t>
            </a:r>
          </a:p>
        </p:txBody>
      </p:sp>
      <p:sp>
        <p:nvSpPr>
          <p:cNvPr id="4" name="Date Placeholder 3"/>
          <p:cNvSpPr>
            <a:spLocks noGrp="1"/>
          </p:cNvSpPr>
          <p:nvPr>
            <p:ph type="dt" sz="half" idx="10"/>
          </p:nvPr>
        </p:nvSpPr>
        <p:spPr/>
        <p:txBody>
          <a:bodyPr/>
          <a:lstStyle/>
          <a:p>
            <a:fld id="{B2D9B4FB-377A-4EE9-BDE1-C589A2B713F1}" type="datetime13">
              <a:rPr lang="en-US" smtClean="0"/>
              <a:t>7:50:19 PM</a:t>
            </a:fld>
            <a:endParaRPr lang="en-US"/>
          </a:p>
        </p:txBody>
      </p:sp>
      <p:sp>
        <p:nvSpPr>
          <p:cNvPr id="5" name="Slide Number Placeholder 4"/>
          <p:cNvSpPr>
            <a:spLocks noGrp="1"/>
          </p:cNvSpPr>
          <p:nvPr>
            <p:ph type="sldNum" sz="quarter" idx="12"/>
          </p:nvPr>
        </p:nvSpPr>
        <p:spPr/>
        <p:txBody>
          <a:bodyPr/>
          <a:lstStyle/>
          <a:p>
            <a:fld id="{21B62767-41FB-43C2-BD45-B94ACC7BFAD2}" type="slidenum">
              <a:rPr lang="en-US" smtClean="0"/>
              <a:t>80</a:t>
            </a:fld>
            <a:endParaRPr lang="en-US"/>
          </a:p>
        </p:txBody>
      </p:sp>
    </p:spTree>
    <p:extLst>
      <p:ext uri="{BB962C8B-B14F-4D97-AF65-F5344CB8AC3E}">
        <p14:creationId xmlns:p14="http://schemas.microsoft.com/office/powerpoint/2010/main" val="416563108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a:t>
            </a:r>
          </a:p>
        </p:txBody>
      </p:sp>
      <p:sp>
        <p:nvSpPr>
          <p:cNvPr id="3" name="Content Placeholder 2"/>
          <p:cNvSpPr>
            <a:spLocks noGrp="1"/>
          </p:cNvSpPr>
          <p:nvPr>
            <p:ph idx="1"/>
          </p:nvPr>
        </p:nvSpPr>
        <p:spPr/>
        <p:txBody>
          <a:bodyPr/>
          <a:lstStyle/>
          <a:p>
            <a:pPr marL="0" indent="0">
              <a:buNone/>
            </a:pPr>
            <a:r>
              <a:rPr lang="en-US" dirty="0"/>
              <a:t>Unit testing is code that you write to test pieces of functionality.</a:t>
            </a:r>
          </a:p>
          <a:p>
            <a:pPr marL="0" indent="0">
              <a:buNone/>
            </a:pPr>
            <a:r>
              <a:rPr lang="en-US" dirty="0"/>
              <a:t>Each test will run against those pieces of functionality and make assertions about the outcome. If the outcomes are not what is expected, then the test will fail.</a:t>
            </a:r>
          </a:p>
          <a:p>
            <a:pPr marL="0" indent="0">
              <a:buNone/>
            </a:pPr>
            <a:r>
              <a:rPr lang="en-US" dirty="0"/>
              <a:t>Unit testing should be automated, where all tests run whenever changes are made.</a:t>
            </a:r>
          </a:p>
        </p:txBody>
      </p:sp>
      <p:sp>
        <p:nvSpPr>
          <p:cNvPr id="4" name="Date Placeholder 3"/>
          <p:cNvSpPr>
            <a:spLocks noGrp="1"/>
          </p:cNvSpPr>
          <p:nvPr>
            <p:ph type="dt" sz="half" idx="10"/>
          </p:nvPr>
        </p:nvSpPr>
        <p:spPr/>
        <p:txBody>
          <a:bodyPr/>
          <a:lstStyle/>
          <a:p>
            <a:fld id="{05BBC304-F97C-43AB-B1EE-FB87CCD4DCF1}" type="datetime13">
              <a:rPr lang="en-US" smtClean="0"/>
              <a:t>7:50:19 PM</a:t>
            </a:fld>
            <a:endParaRPr lang="en-US"/>
          </a:p>
        </p:txBody>
      </p:sp>
      <p:sp>
        <p:nvSpPr>
          <p:cNvPr id="5" name="Slide Number Placeholder 4"/>
          <p:cNvSpPr>
            <a:spLocks noGrp="1"/>
          </p:cNvSpPr>
          <p:nvPr>
            <p:ph type="sldNum" sz="quarter" idx="12"/>
          </p:nvPr>
        </p:nvSpPr>
        <p:spPr/>
        <p:txBody>
          <a:bodyPr/>
          <a:lstStyle/>
          <a:p>
            <a:fld id="{21B62767-41FB-43C2-BD45-B94ACC7BFAD2}" type="slidenum">
              <a:rPr lang="en-US" smtClean="0"/>
              <a:t>81</a:t>
            </a:fld>
            <a:endParaRPr lang="en-US"/>
          </a:p>
        </p:txBody>
      </p:sp>
    </p:spTree>
    <p:extLst>
      <p:ext uri="{BB962C8B-B14F-4D97-AF65-F5344CB8AC3E}">
        <p14:creationId xmlns:p14="http://schemas.microsoft.com/office/powerpoint/2010/main" val="323002759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methods</a:t>
            </a:r>
          </a:p>
        </p:txBody>
      </p:sp>
      <p:sp>
        <p:nvSpPr>
          <p:cNvPr id="3" name="Content Placeholder 2"/>
          <p:cNvSpPr>
            <a:spLocks noGrp="1"/>
          </p:cNvSpPr>
          <p:nvPr>
            <p:ph idx="1"/>
          </p:nvPr>
        </p:nvSpPr>
        <p:spPr/>
        <p:txBody>
          <a:bodyPr/>
          <a:lstStyle/>
          <a:p>
            <a:pPr marL="0" indent="0">
              <a:buNone/>
            </a:pPr>
            <a:r>
              <a:rPr lang="en-US" dirty="0"/>
              <a:t>Outcomes of test methods shouldn’t affect other test methods. Each test method should start with a clean slate. In other words, each test method should be treated like a separate program.</a:t>
            </a:r>
            <a:endParaRPr lang="en-US" sz="2700" dirty="0"/>
          </a:p>
          <a:p>
            <a:pPr marL="0" indent="0">
              <a:buNone/>
            </a:pPr>
            <a:r>
              <a:rPr lang="en-US" dirty="0"/>
              <a:t>Test names are typically along the lines of </a:t>
            </a:r>
            <a:r>
              <a:rPr lang="en-US" dirty="0" err="1"/>
              <a:t>TestSomeActionWithSomeConditionHasSomeResult</a:t>
            </a:r>
            <a:r>
              <a:rPr lang="en-US" dirty="0"/>
              <a:t>(). For example, a test name might be </a:t>
            </a:r>
            <a:r>
              <a:rPr lang="en-US" dirty="0" err="1"/>
              <a:t>TestLogInWithInvalidAccountThrowsException</a:t>
            </a:r>
            <a:r>
              <a:rPr lang="en-US" dirty="0"/>
              <a:t>.</a:t>
            </a:r>
          </a:p>
          <a:p>
            <a:pPr marL="0" indent="0">
              <a:buNone/>
            </a:pPr>
            <a:r>
              <a:rPr lang="en-US" dirty="0"/>
              <a:t>Tests are laid out in three sections: Arrange, Act, Assert.</a:t>
            </a:r>
          </a:p>
        </p:txBody>
      </p:sp>
      <p:sp>
        <p:nvSpPr>
          <p:cNvPr id="4" name="Date Placeholder 3"/>
          <p:cNvSpPr>
            <a:spLocks noGrp="1"/>
          </p:cNvSpPr>
          <p:nvPr>
            <p:ph type="dt" sz="half" idx="10"/>
          </p:nvPr>
        </p:nvSpPr>
        <p:spPr/>
        <p:txBody>
          <a:bodyPr/>
          <a:lstStyle/>
          <a:p>
            <a:fld id="{03CED1BB-6317-43DD-8BDF-FD0C8A789A35}" type="datetime13">
              <a:rPr lang="en-US" smtClean="0"/>
              <a:t>7:50:19 PM</a:t>
            </a:fld>
            <a:endParaRPr lang="en-US"/>
          </a:p>
        </p:txBody>
      </p:sp>
      <p:sp>
        <p:nvSpPr>
          <p:cNvPr id="5" name="Slide Number Placeholder 4"/>
          <p:cNvSpPr>
            <a:spLocks noGrp="1"/>
          </p:cNvSpPr>
          <p:nvPr>
            <p:ph type="sldNum" sz="quarter" idx="12"/>
          </p:nvPr>
        </p:nvSpPr>
        <p:spPr/>
        <p:txBody>
          <a:bodyPr/>
          <a:lstStyle/>
          <a:p>
            <a:fld id="{21B62767-41FB-43C2-BD45-B94ACC7BFAD2}" type="slidenum">
              <a:rPr lang="en-US" smtClean="0"/>
              <a:t>82</a:t>
            </a:fld>
            <a:endParaRPr lang="en-US"/>
          </a:p>
        </p:txBody>
      </p:sp>
    </p:spTree>
    <p:extLst>
      <p:ext uri="{BB962C8B-B14F-4D97-AF65-F5344CB8AC3E}">
        <p14:creationId xmlns:p14="http://schemas.microsoft.com/office/powerpoint/2010/main" val="82320111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inputs</a:t>
            </a:r>
          </a:p>
        </p:txBody>
      </p:sp>
      <p:sp>
        <p:nvSpPr>
          <p:cNvPr id="3" name="Content Placeholder 2"/>
          <p:cNvSpPr>
            <a:spLocks noGrp="1"/>
          </p:cNvSpPr>
          <p:nvPr>
            <p:ph idx="1"/>
          </p:nvPr>
        </p:nvSpPr>
        <p:spPr/>
        <p:txBody>
          <a:bodyPr/>
          <a:lstStyle/>
          <a:p>
            <a:pPr marL="0" indent="0">
              <a:buNone/>
            </a:pPr>
            <a:r>
              <a:rPr lang="en-US" dirty="0"/>
              <a:t>Test methods should check against a large variety of inputs</a:t>
            </a:r>
          </a:p>
          <a:p>
            <a:pPr marL="0" indent="0">
              <a:buNone/>
            </a:pPr>
            <a:r>
              <a:rPr lang="en-US" dirty="0"/>
              <a:t>For instance, if a method you’re testing takes in an </a:t>
            </a:r>
            <a:r>
              <a:rPr lang="en-US" sz="2500" dirty="0" err="1">
                <a:latin typeface="Consolas" panose="020B0609020204030204" pitchFamily="49" charset="0"/>
              </a:rPr>
              <a:t>int</a:t>
            </a:r>
            <a:r>
              <a:rPr lang="en-US" dirty="0"/>
              <a:t> as a parameter, test against negative values, 0, and positive values, as well as any edge cases</a:t>
            </a:r>
          </a:p>
          <a:p>
            <a:pPr marL="0" indent="0">
              <a:buNone/>
            </a:pPr>
            <a:r>
              <a:rPr lang="en-US" dirty="0"/>
              <a:t>If a method takes in an object as a parameter, test with null.</a:t>
            </a:r>
          </a:p>
        </p:txBody>
      </p:sp>
      <p:sp>
        <p:nvSpPr>
          <p:cNvPr id="4" name="Date Placeholder 3"/>
          <p:cNvSpPr>
            <a:spLocks noGrp="1"/>
          </p:cNvSpPr>
          <p:nvPr>
            <p:ph type="dt" sz="half" idx="10"/>
          </p:nvPr>
        </p:nvSpPr>
        <p:spPr/>
        <p:txBody>
          <a:bodyPr/>
          <a:lstStyle/>
          <a:p>
            <a:fld id="{2BF4DB9A-4D88-4D1F-9956-89498E599216}" type="datetime13">
              <a:rPr lang="en-US" smtClean="0"/>
              <a:t>7:50:19 PM</a:t>
            </a:fld>
            <a:endParaRPr lang="en-US"/>
          </a:p>
        </p:txBody>
      </p:sp>
      <p:sp>
        <p:nvSpPr>
          <p:cNvPr id="5" name="Slide Number Placeholder 4"/>
          <p:cNvSpPr>
            <a:spLocks noGrp="1"/>
          </p:cNvSpPr>
          <p:nvPr>
            <p:ph type="sldNum" sz="quarter" idx="12"/>
          </p:nvPr>
        </p:nvSpPr>
        <p:spPr/>
        <p:txBody>
          <a:bodyPr/>
          <a:lstStyle/>
          <a:p>
            <a:fld id="{21B62767-41FB-43C2-BD45-B94ACC7BFAD2}" type="slidenum">
              <a:rPr lang="en-US" smtClean="0"/>
              <a:t>83</a:t>
            </a:fld>
            <a:endParaRPr lang="en-US"/>
          </a:p>
        </p:txBody>
      </p:sp>
    </p:spTree>
    <p:extLst>
      <p:ext uri="{BB962C8B-B14F-4D97-AF65-F5344CB8AC3E}">
        <p14:creationId xmlns:p14="http://schemas.microsoft.com/office/powerpoint/2010/main" val="197625926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to do with broken tests</a:t>
            </a:r>
          </a:p>
        </p:txBody>
      </p:sp>
      <p:sp>
        <p:nvSpPr>
          <p:cNvPr id="3" name="Content Placeholder 2"/>
          <p:cNvSpPr>
            <a:spLocks noGrp="1"/>
          </p:cNvSpPr>
          <p:nvPr>
            <p:ph idx="1"/>
          </p:nvPr>
        </p:nvSpPr>
        <p:spPr/>
        <p:txBody>
          <a:bodyPr/>
          <a:lstStyle/>
          <a:p>
            <a:pPr marL="0" indent="0">
              <a:buNone/>
            </a:pPr>
            <a:r>
              <a:rPr lang="en-US" dirty="0"/>
              <a:t>Fix broken tests by:</a:t>
            </a:r>
          </a:p>
          <a:p>
            <a:pPr>
              <a:buFontTx/>
              <a:buChar char="-"/>
            </a:pPr>
            <a:r>
              <a:rPr lang="en-US" dirty="0"/>
              <a:t>Fixing the bug</a:t>
            </a:r>
          </a:p>
          <a:p>
            <a:pPr>
              <a:buFontTx/>
              <a:buChar char="-"/>
            </a:pPr>
            <a:r>
              <a:rPr lang="en-US" dirty="0"/>
              <a:t>Changing the unit test (to reflect a change in requirements)</a:t>
            </a:r>
          </a:p>
          <a:p>
            <a:pPr>
              <a:buFontTx/>
              <a:buChar char="-"/>
            </a:pPr>
            <a:r>
              <a:rPr lang="en-US" dirty="0"/>
              <a:t>Delete the test (if it’s no longer necessary due to a change in requirements)</a:t>
            </a:r>
          </a:p>
        </p:txBody>
      </p:sp>
      <p:sp>
        <p:nvSpPr>
          <p:cNvPr id="4" name="Date Placeholder 3"/>
          <p:cNvSpPr>
            <a:spLocks noGrp="1"/>
          </p:cNvSpPr>
          <p:nvPr>
            <p:ph type="dt" sz="half" idx="10"/>
          </p:nvPr>
        </p:nvSpPr>
        <p:spPr/>
        <p:txBody>
          <a:bodyPr/>
          <a:lstStyle/>
          <a:p>
            <a:fld id="{4E97DDFB-CD9F-4BA3-BCBE-46CB131E0F58}" type="datetime13">
              <a:rPr lang="en-US" smtClean="0"/>
              <a:t>7:50:19 PM</a:t>
            </a:fld>
            <a:endParaRPr lang="en-US"/>
          </a:p>
        </p:txBody>
      </p:sp>
      <p:sp>
        <p:nvSpPr>
          <p:cNvPr id="5" name="Slide Number Placeholder 4"/>
          <p:cNvSpPr>
            <a:spLocks noGrp="1"/>
          </p:cNvSpPr>
          <p:nvPr>
            <p:ph type="sldNum" sz="quarter" idx="12"/>
          </p:nvPr>
        </p:nvSpPr>
        <p:spPr/>
        <p:txBody>
          <a:bodyPr/>
          <a:lstStyle/>
          <a:p>
            <a:fld id="{21B62767-41FB-43C2-BD45-B94ACC7BFAD2}" type="slidenum">
              <a:rPr lang="en-US" smtClean="0"/>
              <a:t>84</a:t>
            </a:fld>
            <a:endParaRPr lang="en-US"/>
          </a:p>
        </p:txBody>
      </p:sp>
    </p:spTree>
    <p:extLst>
      <p:ext uri="{BB962C8B-B14F-4D97-AF65-F5344CB8AC3E}">
        <p14:creationId xmlns:p14="http://schemas.microsoft.com/office/powerpoint/2010/main" val="423532103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Testing</a:t>
            </a:r>
          </a:p>
        </p:txBody>
      </p:sp>
      <p:sp>
        <p:nvSpPr>
          <p:cNvPr id="3" name="Content Placeholder 2"/>
          <p:cNvSpPr>
            <a:spLocks noGrp="1"/>
          </p:cNvSpPr>
          <p:nvPr>
            <p:ph idx="1"/>
          </p:nvPr>
        </p:nvSpPr>
        <p:spPr/>
        <p:txBody>
          <a:bodyPr/>
          <a:lstStyle/>
          <a:p>
            <a:pPr marL="0" indent="0">
              <a:buNone/>
            </a:pPr>
            <a:r>
              <a:rPr lang="en-US" dirty="0"/>
              <a:t>Regression testing is testing all previously working functionality (even functionality unrelated to what changes you’ve made) to make sure your changes didn’t break anything.</a:t>
            </a:r>
          </a:p>
          <a:p>
            <a:pPr marL="0" indent="0">
              <a:buNone/>
            </a:pPr>
            <a:r>
              <a:rPr lang="en-US" dirty="0"/>
              <a:t>If you have (good) unit tests covering a significant portion of your code, you have a built-in </a:t>
            </a:r>
            <a:r>
              <a:rPr lang="en-US"/>
              <a:t>regression testing suite.</a:t>
            </a:r>
            <a:endParaRPr lang="en-US" dirty="0"/>
          </a:p>
        </p:txBody>
      </p:sp>
      <p:sp>
        <p:nvSpPr>
          <p:cNvPr id="4" name="Date Placeholder 3"/>
          <p:cNvSpPr>
            <a:spLocks noGrp="1"/>
          </p:cNvSpPr>
          <p:nvPr>
            <p:ph type="dt" sz="half" idx="10"/>
          </p:nvPr>
        </p:nvSpPr>
        <p:spPr/>
        <p:txBody>
          <a:bodyPr/>
          <a:lstStyle/>
          <a:p>
            <a:fld id="{88477713-FBB5-4DE2-B73A-F6F00A1FBE75}" type="datetime13">
              <a:rPr lang="en-US" smtClean="0"/>
              <a:t>7:50:19 PM</a:t>
            </a:fld>
            <a:endParaRPr lang="en-US"/>
          </a:p>
        </p:txBody>
      </p:sp>
      <p:sp>
        <p:nvSpPr>
          <p:cNvPr id="5" name="Slide Number Placeholder 4"/>
          <p:cNvSpPr>
            <a:spLocks noGrp="1"/>
          </p:cNvSpPr>
          <p:nvPr>
            <p:ph type="sldNum" sz="quarter" idx="12"/>
          </p:nvPr>
        </p:nvSpPr>
        <p:spPr/>
        <p:txBody>
          <a:bodyPr/>
          <a:lstStyle/>
          <a:p>
            <a:fld id="{21B62767-41FB-43C2-BD45-B94ACC7BFAD2}" type="slidenum">
              <a:rPr lang="en-US" smtClean="0"/>
              <a:t>85</a:t>
            </a:fld>
            <a:endParaRPr lang="en-US"/>
          </a:p>
        </p:txBody>
      </p:sp>
    </p:spTree>
    <p:extLst>
      <p:ext uri="{BB962C8B-B14F-4D97-AF65-F5344CB8AC3E}">
        <p14:creationId xmlns:p14="http://schemas.microsoft.com/office/powerpoint/2010/main" val="347740617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JUnit</a:t>
            </a:r>
          </a:p>
        </p:txBody>
      </p:sp>
      <p:sp>
        <p:nvSpPr>
          <p:cNvPr id="3" name="Content Placeholder 2"/>
          <p:cNvSpPr>
            <a:spLocks noGrp="1"/>
          </p:cNvSpPr>
          <p:nvPr>
            <p:ph idx="1"/>
          </p:nvPr>
        </p:nvSpPr>
        <p:spPr/>
        <p:txBody>
          <a:bodyPr>
            <a:normAutofit lnSpcReduction="10000"/>
          </a:bodyPr>
          <a:lstStyle/>
          <a:p>
            <a:pPr marL="0" indent="0">
              <a:buNone/>
            </a:pPr>
            <a:r>
              <a:rPr lang="en-US" dirty="0"/>
              <a:t>We will be using JUnit 5 for testing in this class.</a:t>
            </a:r>
          </a:p>
          <a:p>
            <a:pPr marL="0" indent="0">
              <a:buNone/>
            </a:pPr>
            <a:r>
              <a:rPr lang="en-US" dirty="0"/>
              <a:t>To use JUnit, first create a test class. The standard convention is for the test class to append “TEST” to the class name you are testing. The class must be public.</a:t>
            </a:r>
          </a:p>
          <a:p>
            <a:pPr marL="0" indent="0">
              <a:buNone/>
            </a:pPr>
            <a:r>
              <a:rPr lang="en-US" dirty="0"/>
              <a:t>Next, import the relevant packages for testing. These are: </a:t>
            </a:r>
          </a:p>
          <a:p>
            <a:pPr marL="0" indent="0">
              <a:buNone/>
            </a:pPr>
            <a:r>
              <a:rPr lang="en-US" sz="2500" b="1" dirty="0">
                <a:solidFill>
                  <a:srgbClr val="7F0055"/>
                </a:solidFill>
                <a:latin typeface="Consolas" panose="020B0609020204030204" pitchFamily="49" charset="0"/>
              </a:rPr>
              <a:t>import</a:t>
            </a:r>
            <a:r>
              <a:rPr lang="en-US" sz="2500" b="1" dirty="0">
                <a:solidFill>
                  <a:srgbClr val="000000"/>
                </a:solidFill>
                <a:latin typeface="Consolas" panose="020B0609020204030204" pitchFamily="49" charset="0"/>
              </a:rPr>
              <a:t> </a:t>
            </a:r>
            <a:r>
              <a:rPr lang="en-US" sz="2500" b="1" dirty="0">
                <a:solidFill>
                  <a:srgbClr val="7F0055"/>
                </a:solidFill>
                <a:latin typeface="Consolas" panose="020B0609020204030204" pitchFamily="49" charset="0"/>
              </a:rPr>
              <a:t>static</a:t>
            </a:r>
            <a:r>
              <a:rPr lang="en-US" sz="2500" b="1" dirty="0">
                <a:solidFill>
                  <a:srgbClr val="000000"/>
                </a:solidFill>
                <a:latin typeface="Consolas" panose="020B0609020204030204" pitchFamily="49" charset="0"/>
              </a:rPr>
              <a:t> </a:t>
            </a:r>
            <a:r>
              <a:rPr lang="en-US" sz="2500" b="1" dirty="0" err="1">
                <a:solidFill>
                  <a:srgbClr val="000000"/>
                </a:solidFill>
                <a:latin typeface="Consolas" panose="020B0609020204030204" pitchFamily="49" charset="0"/>
              </a:rPr>
              <a:t>org.junit.jupiter.api.Assertions</a:t>
            </a:r>
            <a:r>
              <a:rPr lang="en-US" sz="2500" b="1" dirty="0">
                <a:solidFill>
                  <a:srgbClr val="000000"/>
                </a:solidFill>
                <a:latin typeface="Consolas" panose="020B0609020204030204" pitchFamily="49" charset="0"/>
              </a:rPr>
              <a:t>.*;</a:t>
            </a:r>
          </a:p>
          <a:p>
            <a:pPr marL="0" indent="0">
              <a:buNone/>
            </a:pPr>
            <a:r>
              <a:rPr lang="en-US" sz="2500" b="1" dirty="0">
                <a:solidFill>
                  <a:srgbClr val="7F0055"/>
                </a:solidFill>
                <a:latin typeface="Consolas" panose="020B0609020204030204" pitchFamily="49" charset="0"/>
              </a:rPr>
              <a:t>import</a:t>
            </a:r>
            <a:r>
              <a:rPr lang="en-US" sz="2500" b="1" dirty="0">
                <a:solidFill>
                  <a:srgbClr val="000000"/>
                </a:solidFill>
                <a:latin typeface="Consolas" panose="020B0609020204030204" pitchFamily="49" charset="0"/>
              </a:rPr>
              <a:t> </a:t>
            </a:r>
            <a:r>
              <a:rPr lang="en-US" sz="2500" b="1" dirty="0" err="1">
                <a:solidFill>
                  <a:srgbClr val="000000"/>
                </a:solidFill>
                <a:latin typeface="Consolas" panose="020B0609020204030204" pitchFamily="49" charset="0"/>
              </a:rPr>
              <a:t>org.junit.jupiter.api.Test</a:t>
            </a:r>
            <a:r>
              <a:rPr lang="en-US" sz="2500" b="1" dirty="0">
                <a:solidFill>
                  <a:srgbClr val="000000"/>
                </a:solidFill>
                <a:latin typeface="Consolas" panose="020B0609020204030204" pitchFamily="49" charset="0"/>
              </a:rPr>
              <a:t>;</a:t>
            </a:r>
          </a:p>
          <a:p>
            <a:pPr marL="0" indent="0">
              <a:buNone/>
            </a:pPr>
            <a:r>
              <a:rPr lang="en-US" dirty="0"/>
              <a:t>Finally, add test methods. You will need to add an annotation to each test (</a:t>
            </a:r>
            <a:r>
              <a:rPr lang="en-US" sz="2500" dirty="0">
                <a:solidFill>
                  <a:srgbClr val="646464"/>
                </a:solidFill>
                <a:latin typeface="Consolas" panose="020B0609020204030204" pitchFamily="49" charset="0"/>
              </a:rPr>
              <a:t>@Test</a:t>
            </a:r>
            <a:r>
              <a:rPr lang="en-US" dirty="0"/>
              <a:t>). Test methods will have a signature like </a:t>
            </a:r>
            <a:r>
              <a:rPr lang="en-US" sz="2700" b="1" dirty="0">
                <a:solidFill>
                  <a:srgbClr val="7F0055"/>
                </a:solidFill>
                <a:latin typeface="Consolas" panose="020B0609020204030204" pitchFamily="49" charset="0"/>
              </a:rPr>
              <a:t>public</a:t>
            </a:r>
            <a:r>
              <a:rPr lang="en-US" sz="2700" b="1" dirty="0">
                <a:solidFill>
                  <a:srgbClr val="000000"/>
                </a:solidFill>
                <a:latin typeface="Consolas" panose="020B0609020204030204" pitchFamily="49" charset="0"/>
              </a:rPr>
              <a:t> </a:t>
            </a:r>
            <a:r>
              <a:rPr lang="en-US" sz="2700" b="1" dirty="0">
                <a:solidFill>
                  <a:srgbClr val="7F0055"/>
                </a:solidFill>
                <a:latin typeface="Consolas" panose="020B0609020204030204" pitchFamily="49" charset="0"/>
              </a:rPr>
              <a:t>void</a:t>
            </a:r>
            <a:r>
              <a:rPr lang="en-US" sz="2700" b="1" dirty="0">
                <a:solidFill>
                  <a:srgbClr val="000000"/>
                </a:solidFill>
                <a:latin typeface="Consolas" panose="020B0609020204030204" pitchFamily="49" charset="0"/>
              </a:rPr>
              <a:t> test()</a:t>
            </a:r>
            <a:r>
              <a:rPr lang="en-US" dirty="0">
                <a:solidFill>
                  <a:prstClr val="black"/>
                </a:solidFill>
              </a:rPr>
              <a:t>. Test methods must be non-static</a:t>
            </a:r>
            <a:endParaRPr lang="en-US" sz="2700" b="1" dirty="0">
              <a:solidFill>
                <a:srgbClr val="000000"/>
              </a:solidFill>
              <a:latin typeface="Consolas" panose="020B0609020204030204" pitchFamily="49" charset="0"/>
            </a:endParaRPr>
          </a:p>
          <a:p>
            <a:pPr marL="0" lvl="0" indent="0">
              <a:buNone/>
            </a:pPr>
            <a:endParaRPr lang="en-US" dirty="0">
              <a:solidFill>
                <a:prstClr val="black"/>
              </a:solidFill>
            </a:endParaRPr>
          </a:p>
        </p:txBody>
      </p:sp>
      <p:sp>
        <p:nvSpPr>
          <p:cNvPr id="4" name="Date Placeholder 3"/>
          <p:cNvSpPr>
            <a:spLocks noGrp="1"/>
          </p:cNvSpPr>
          <p:nvPr>
            <p:ph type="dt" sz="half" idx="10"/>
          </p:nvPr>
        </p:nvSpPr>
        <p:spPr/>
        <p:txBody>
          <a:bodyPr/>
          <a:lstStyle/>
          <a:p>
            <a:fld id="{FBD30916-A318-4941-B723-6C242E162D02}" type="datetime13">
              <a:rPr lang="en-US" smtClean="0"/>
              <a:t>7:50:19 PM</a:t>
            </a:fld>
            <a:endParaRPr lang="en-US"/>
          </a:p>
        </p:txBody>
      </p:sp>
      <p:sp>
        <p:nvSpPr>
          <p:cNvPr id="5" name="Slide Number Placeholder 4"/>
          <p:cNvSpPr>
            <a:spLocks noGrp="1"/>
          </p:cNvSpPr>
          <p:nvPr>
            <p:ph type="sldNum" sz="quarter" idx="12"/>
          </p:nvPr>
        </p:nvSpPr>
        <p:spPr/>
        <p:txBody>
          <a:bodyPr/>
          <a:lstStyle/>
          <a:p>
            <a:fld id="{21B62767-41FB-43C2-BD45-B94ACC7BFAD2}" type="slidenum">
              <a:rPr lang="en-US" smtClean="0"/>
              <a:t>86</a:t>
            </a:fld>
            <a:endParaRPr lang="en-US"/>
          </a:p>
        </p:txBody>
      </p:sp>
    </p:spTree>
    <p:extLst>
      <p:ext uri="{BB962C8B-B14F-4D97-AF65-F5344CB8AC3E}">
        <p14:creationId xmlns:p14="http://schemas.microsoft.com/office/powerpoint/2010/main" val="212390054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JUnit tests</a:t>
            </a:r>
          </a:p>
        </p:txBody>
      </p:sp>
      <p:sp>
        <p:nvSpPr>
          <p:cNvPr id="3" name="Content Placeholder 2"/>
          <p:cNvSpPr>
            <a:spLocks noGrp="1"/>
          </p:cNvSpPr>
          <p:nvPr>
            <p:ph idx="1"/>
          </p:nvPr>
        </p:nvSpPr>
        <p:spPr/>
        <p:txBody>
          <a:bodyPr>
            <a:normAutofit/>
          </a:bodyPr>
          <a:lstStyle/>
          <a:p>
            <a:pPr marL="0" indent="0">
              <a:buNone/>
            </a:pPr>
            <a:r>
              <a:rPr lang="en-US" dirty="0"/>
              <a:t>Each test has one of three possible outcomes:</a:t>
            </a:r>
          </a:p>
          <a:p>
            <a:r>
              <a:rPr lang="en-US" b="1" dirty="0"/>
              <a:t>pass</a:t>
            </a:r>
            <a:r>
              <a:rPr lang="en-US" dirty="0"/>
              <a:t>: test ended normally and no assertion failed</a:t>
            </a:r>
          </a:p>
          <a:p>
            <a:r>
              <a:rPr lang="en-US" b="1" dirty="0"/>
              <a:t>fail</a:t>
            </a:r>
            <a:r>
              <a:rPr lang="en-US" dirty="0"/>
              <a:t>: test ended normally and at least one assertion failed</a:t>
            </a:r>
          </a:p>
          <a:p>
            <a:r>
              <a:rPr lang="en-US" b="1" dirty="0"/>
              <a:t>error</a:t>
            </a:r>
            <a:r>
              <a:rPr lang="en-US" dirty="0"/>
              <a:t>: uncaught exception thrown before test ended</a:t>
            </a:r>
          </a:p>
        </p:txBody>
      </p:sp>
      <p:sp>
        <p:nvSpPr>
          <p:cNvPr id="4" name="Date Placeholder 3"/>
          <p:cNvSpPr>
            <a:spLocks noGrp="1"/>
          </p:cNvSpPr>
          <p:nvPr>
            <p:ph type="dt" sz="half" idx="10"/>
          </p:nvPr>
        </p:nvSpPr>
        <p:spPr/>
        <p:txBody>
          <a:bodyPr/>
          <a:lstStyle/>
          <a:p>
            <a:fld id="{B597C365-3950-4597-A273-BFEFDF6FB0EB}" type="datetime13">
              <a:rPr lang="en-US" smtClean="0"/>
              <a:t>7:50:19 PM</a:t>
            </a:fld>
            <a:endParaRPr lang="en-US"/>
          </a:p>
        </p:txBody>
      </p:sp>
      <p:sp>
        <p:nvSpPr>
          <p:cNvPr id="5" name="Slide Number Placeholder 4"/>
          <p:cNvSpPr>
            <a:spLocks noGrp="1"/>
          </p:cNvSpPr>
          <p:nvPr>
            <p:ph type="sldNum" sz="quarter" idx="12"/>
          </p:nvPr>
        </p:nvSpPr>
        <p:spPr/>
        <p:txBody>
          <a:bodyPr/>
          <a:lstStyle/>
          <a:p>
            <a:fld id="{21B62767-41FB-43C2-BD45-B94ACC7BFAD2}" type="slidenum">
              <a:rPr lang="en-US" smtClean="0"/>
              <a:t>87</a:t>
            </a:fld>
            <a:endParaRPr lang="en-US"/>
          </a:p>
        </p:txBody>
      </p:sp>
    </p:spTree>
    <p:extLst>
      <p:ext uri="{BB962C8B-B14F-4D97-AF65-F5344CB8AC3E}">
        <p14:creationId xmlns:p14="http://schemas.microsoft.com/office/powerpoint/2010/main" val="25100276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B25AE-669D-4D33-A382-94F2C3616137}"/>
              </a:ext>
            </a:extLst>
          </p:cNvPr>
          <p:cNvSpPr>
            <a:spLocks noGrp="1"/>
          </p:cNvSpPr>
          <p:nvPr>
            <p:ph type="title"/>
          </p:nvPr>
        </p:nvSpPr>
        <p:spPr/>
        <p:txBody>
          <a:bodyPr/>
          <a:lstStyle/>
          <a:p>
            <a:r>
              <a:rPr lang="en-US" dirty="0"/>
              <a:t>Common code between tests</a:t>
            </a:r>
          </a:p>
        </p:txBody>
      </p:sp>
      <p:sp>
        <p:nvSpPr>
          <p:cNvPr id="3" name="Content Placeholder 2">
            <a:extLst>
              <a:ext uri="{FF2B5EF4-FFF2-40B4-BE49-F238E27FC236}">
                <a16:creationId xmlns:a16="http://schemas.microsoft.com/office/drawing/2014/main" id="{C4CCB6FE-9D02-40F8-A2B2-9D24E94DDC67}"/>
              </a:ext>
            </a:extLst>
          </p:cNvPr>
          <p:cNvSpPr>
            <a:spLocks noGrp="1"/>
          </p:cNvSpPr>
          <p:nvPr>
            <p:ph idx="1"/>
          </p:nvPr>
        </p:nvSpPr>
        <p:spPr/>
        <p:txBody>
          <a:bodyPr/>
          <a:lstStyle/>
          <a:p>
            <a:pPr marL="0" indent="0">
              <a:buNone/>
            </a:pPr>
            <a:r>
              <a:rPr lang="en-US" dirty="0">
                <a:solidFill>
                  <a:prstClr val="black"/>
                </a:solidFill>
              </a:rPr>
              <a:t>You can use the </a:t>
            </a:r>
            <a:r>
              <a:rPr lang="en-US" sz="2500" dirty="0">
                <a:solidFill>
                  <a:srgbClr val="646464"/>
                </a:solidFill>
                <a:latin typeface="Consolas" panose="020B0609020204030204" pitchFamily="49" charset="0"/>
              </a:rPr>
              <a:t>@</a:t>
            </a:r>
            <a:r>
              <a:rPr lang="en-US" sz="2500" dirty="0" err="1">
                <a:solidFill>
                  <a:srgbClr val="646464"/>
                </a:solidFill>
                <a:latin typeface="Consolas" panose="020B0609020204030204" pitchFamily="49" charset="0"/>
              </a:rPr>
              <a:t>BeforeEach</a:t>
            </a:r>
            <a:r>
              <a:rPr lang="en-US" sz="2500" dirty="0">
                <a:solidFill>
                  <a:prstClr val="black"/>
                </a:solidFill>
              </a:rPr>
              <a:t> </a:t>
            </a:r>
            <a:r>
              <a:rPr lang="en-US" dirty="0">
                <a:solidFill>
                  <a:prstClr val="black"/>
                </a:solidFill>
              </a:rPr>
              <a:t>annotation to specify a method to run to initialize each test.</a:t>
            </a:r>
            <a:endParaRPr lang="en-US" dirty="0"/>
          </a:p>
        </p:txBody>
      </p:sp>
      <p:sp>
        <p:nvSpPr>
          <p:cNvPr id="4" name="Date Placeholder 3">
            <a:extLst>
              <a:ext uri="{FF2B5EF4-FFF2-40B4-BE49-F238E27FC236}">
                <a16:creationId xmlns:a16="http://schemas.microsoft.com/office/drawing/2014/main" id="{37ED6DB9-C09E-4899-A209-607BD47A1B90}"/>
              </a:ext>
            </a:extLst>
          </p:cNvPr>
          <p:cNvSpPr>
            <a:spLocks noGrp="1"/>
          </p:cNvSpPr>
          <p:nvPr>
            <p:ph type="dt" sz="half" idx="10"/>
          </p:nvPr>
        </p:nvSpPr>
        <p:spPr/>
        <p:txBody>
          <a:bodyPr/>
          <a:lstStyle/>
          <a:p>
            <a:fld id="{88477713-FBB5-4DE2-B73A-F6F00A1FBE75}" type="datetime13">
              <a:rPr lang="en-US" smtClean="0"/>
              <a:t>7:50:19 PM</a:t>
            </a:fld>
            <a:endParaRPr lang="en-US"/>
          </a:p>
        </p:txBody>
      </p:sp>
      <p:sp>
        <p:nvSpPr>
          <p:cNvPr id="5" name="Slide Number Placeholder 4">
            <a:extLst>
              <a:ext uri="{FF2B5EF4-FFF2-40B4-BE49-F238E27FC236}">
                <a16:creationId xmlns:a16="http://schemas.microsoft.com/office/drawing/2014/main" id="{92DDC993-0178-4133-A3A8-AEB956A31D27}"/>
              </a:ext>
            </a:extLst>
          </p:cNvPr>
          <p:cNvSpPr>
            <a:spLocks noGrp="1"/>
          </p:cNvSpPr>
          <p:nvPr>
            <p:ph type="sldNum" sz="quarter" idx="12"/>
          </p:nvPr>
        </p:nvSpPr>
        <p:spPr/>
        <p:txBody>
          <a:bodyPr/>
          <a:lstStyle/>
          <a:p>
            <a:fld id="{21B62767-41FB-43C2-BD45-B94ACC7BFAD2}" type="slidenum">
              <a:rPr lang="en-US" smtClean="0"/>
              <a:t>88</a:t>
            </a:fld>
            <a:endParaRPr lang="en-US"/>
          </a:p>
        </p:txBody>
      </p:sp>
    </p:spTree>
    <p:extLst>
      <p:ext uri="{BB962C8B-B14F-4D97-AF65-F5344CB8AC3E}">
        <p14:creationId xmlns:p14="http://schemas.microsoft.com/office/powerpoint/2010/main" val="4516488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JUnit assertions</a:t>
            </a:r>
          </a:p>
        </p:txBody>
      </p:sp>
      <p:sp>
        <p:nvSpPr>
          <p:cNvPr id="3" name="Content Placeholder 2"/>
          <p:cNvSpPr>
            <a:spLocks noGrp="1"/>
          </p:cNvSpPr>
          <p:nvPr>
            <p:ph idx="1"/>
          </p:nvPr>
        </p:nvSpPr>
        <p:spPr/>
        <p:txBody>
          <a:bodyPr>
            <a:normAutofit/>
          </a:bodyPr>
          <a:lstStyle/>
          <a:p>
            <a:pPr marL="0" indent="0">
              <a:buNone/>
            </a:pPr>
            <a:r>
              <a:rPr lang="en-US" dirty="0"/>
              <a:t>The basic assertion method is </a:t>
            </a:r>
            <a:r>
              <a:rPr lang="en-US" sz="2000" dirty="0" err="1">
                <a:latin typeface="Courier New" panose="02070309020205020404" pitchFamily="49" charset="0"/>
                <a:cs typeface="Courier New" panose="02070309020205020404" pitchFamily="49" charset="0"/>
              </a:rPr>
              <a:t>assertTrue</a:t>
            </a:r>
            <a:r>
              <a:rPr lang="en-US" dirty="0"/>
              <a:t> which comes in two forms: One with a Boolean parameter and one with a String and a Boolean parameter. The Boolean value determines whether the test was successful. The String parameter is a message that is printed if the assertion fails.</a:t>
            </a:r>
          </a:p>
          <a:p>
            <a:pPr marL="0" indent="0">
              <a:buNone/>
            </a:pPr>
            <a:r>
              <a:rPr lang="en-US" dirty="0"/>
              <a:t>If there are multiple assertions in a single test, then the enclosing test fails if any assertion is false.</a:t>
            </a:r>
          </a:p>
          <a:p>
            <a:pPr marL="0" indent="0">
              <a:buNone/>
            </a:pPr>
            <a:endParaRPr lang="en-US" dirty="0"/>
          </a:p>
        </p:txBody>
      </p:sp>
      <p:sp>
        <p:nvSpPr>
          <p:cNvPr id="4" name="Date Placeholder 3"/>
          <p:cNvSpPr>
            <a:spLocks noGrp="1"/>
          </p:cNvSpPr>
          <p:nvPr>
            <p:ph type="dt" sz="half" idx="10"/>
          </p:nvPr>
        </p:nvSpPr>
        <p:spPr/>
        <p:txBody>
          <a:bodyPr/>
          <a:lstStyle/>
          <a:p>
            <a:fld id="{C2DF69DB-DE48-427A-B2CD-EC9494B60E3C}" type="datetime13">
              <a:rPr lang="en-US" smtClean="0"/>
              <a:t>7:50:19 PM</a:t>
            </a:fld>
            <a:endParaRPr lang="en-US"/>
          </a:p>
        </p:txBody>
      </p:sp>
      <p:sp>
        <p:nvSpPr>
          <p:cNvPr id="5" name="Slide Number Placeholder 4"/>
          <p:cNvSpPr>
            <a:spLocks noGrp="1"/>
          </p:cNvSpPr>
          <p:nvPr>
            <p:ph type="sldNum" sz="quarter" idx="12"/>
          </p:nvPr>
        </p:nvSpPr>
        <p:spPr/>
        <p:txBody>
          <a:bodyPr/>
          <a:lstStyle/>
          <a:p>
            <a:fld id="{21B62767-41FB-43C2-BD45-B94ACC7BFAD2}" type="slidenum">
              <a:rPr lang="en-US" smtClean="0"/>
              <a:t>89</a:t>
            </a:fld>
            <a:endParaRPr lang="en-US"/>
          </a:p>
        </p:txBody>
      </p:sp>
    </p:spTree>
    <p:extLst>
      <p:ext uri="{BB962C8B-B14F-4D97-AF65-F5344CB8AC3E}">
        <p14:creationId xmlns:p14="http://schemas.microsoft.com/office/powerpoint/2010/main" val="1464901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DB3B1-0B4D-4943-8B75-E36FF6C8E91A}"/>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EADFCBC7-95C6-4BB3-A821-CA41362D9B6B}"/>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2876BC0F-B209-44FE-A18F-688FEBBE886E}"/>
              </a:ext>
            </a:extLst>
          </p:cNvPr>
          <p:cNvSpPr>
            <a:spLocks noGrp="1"/>
          </p:cNvSpPr>
          <p:nvPr>
            <p:ph type="dt" sz="half" idx="10"/>
          </p:nvPr>
        </p:nvSpPr>
        <p:spPr/>
        <p:txBody>
          <a:bodyPr/>
          <a:lstStyle/>
          <a:p>
            <a:fld id="{88477713-FBB5-4DE2-B73A-F6F00A1FBE75}" type="datetime13">
              <a:rPr lang="en-US" smtClean="0"/>
              <a:t>7:50:18 PM</a:t>
            </a:fld>
            <a:endParaRPr lang="en-US"/>
          </a:p>
        </p:txBody>
      </p:sp>
      <p:sp>
        <p:nvSpPr>
          <p:cNvPr id="5" name="Slide Number Placeholder 4">
            <a:extLst>
              <a:ext uri="{FF2B5EF4-FFF2-40B4-BE49-F238E27FC236}">
                <a16:creationId xmlns:a16="http://schemas.microsoft.com/office/drawing/2014/main" id="{6F40BC51-1F09-4190-8EA3-3AD5FEC7D703}"/>
              </a:ext>
            </a:extLst>
          </p:cNvPr>
          <p:cNvSpPr>
            <a:spLocks noGrp="1"/>
          </p:cNvSpPr>
          <p:nvPr>
            <p:ph type="sldNum" sz="quarter" idx="12"/>
          </p:nvPr>
        </p:nvSpPr>
        <p:spPr/>
        <p:txBody>
          <a:bodyPr/>
          <a:lstStyle/>
          <a:p>
            <a:fld id="{21B62767-41FB-43C2-BD45-B94ACC7BFAD2}" type="slidenum">
              <a:rPr lang="en-US" smtClean="0"/>
              <a:t>9</a:t>
            </a:fld>
            <a:endParaRPr lang="en-US"/>
          </a:p>
        </p:txBody>
      </p:sp>
    </p:spTree>
    <p:extLst>
      <p:ext uri="{BB962C8B-B14F-4D97-AF65-F5344CB8AC3E}">
        <p14:creationId xmlns:p14="http://schemas.microsoft.com/office/powerpoint/2010/main" val="204478017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assertions</a:t>
            </a:r>
          </a:p>
        </p:txBody>
      </p:sp>
      <p:sp>
        <p:nvSpPr>
          <p:cNvPr id="3" name="Content Placeholder 2"/>
          <p:cNvSpPr>
            <a:spLocks noGrp="1"/>
          </p:cNvSpPr>
          <p:nvPr>
            <p:ph idx="1"/>
          </p:nvPr>
        </p:nvSpPr>
        <p:spPr/>
        <p:txBody>
          <a:bodyPr/>
          <a:lstStyle/>
          <a:p>
            <a:pPr marL="0" indent="0">
              <a:buNone/>
            </a:pPr>
            <a:r>
              <a:rPr lang="en-US" dirty="0"/>
              <a:t>There are many other assertions that are available in JUnit:</a:t>
            </a:r>
          </a:p>
          <a:p>
            <a:pPr marL="0" indent="0">
              <a:buNone/>
            </a:pPr>
            <a:r>
              <a:rPr lang="en-US"/>
              <a:t>fail</a:t>
            </a:r>
            <a:r>
              <a:rPr lang="en-US" dirty="0"/>
              <a:t>()</a:t>
            </a:r>
          </a:p>
          <a:p>
            <a:pPr marL="0" indent="0">
              <a:buNone/>
            </a:pPr>
            <a:r>
              <a:rPr lang="en-US" dirty="0" err="1"/>
              <a:t>assertFalse</a:t>
            </a:r>
            <a:r>
              <a:rPr lang="en-US" dirty="0"/>
              <a:t>(</a:t>
            </a:r>
            <a:r>
              <a:rPr lang="en-US" dirty="0" err="1"/>
              <a:t>boolean</a:t>
            </a:r>
            <a:r>
              <a:rPr lang="en-US" dirty="0"/>
              <a:t>)</a:t>
            </a:r>
          </a:p>
          <a:p>
            <a:pPr marL="0" indent="0">
              <a:buNone/>
            </a:pPr>
            <a:r>
              <a:rPr lang="en-US" dirty="0" err="1"/>
              <a:t>assertEquals</a:t>
            </a:r>
            <a:r>
              <a:rPr lang="en-US" dirty="0"/>
              <a:t>(object, object)</a:t>
            </a:r>
          </a:p>
          <a:p>
            <a:pPr marL="0" indent="0">
              <a:buNone/>
            </a:pPr>
            <a:r>
              <a:rPr lang="en-US" dirty="0" err="1"/>
              <a:t>assertSame</a:t>
            </a:r>
            <a:r>
              <a:rPr lang="en-US" dirty="0"/>
              <a:t>(object, object)</a:t>
            </a:r>
          </a:p>
          <a:p>
            <a:pPr marL="0" indent="0">
              <a:buNone/>
            </a:pPr>
            <a:r>
              <a:rPr lang="en-US" dirty="0" err="1"/>
              <a:t>assertNull</a:t>
            </a:r>
            <a:r>
              <a:rPr lang="en-US" dirty="0"/>
              <a:t>(object)</a:t>
            </a:r>
          </a:p>
          <a:p>
            <a:pPr marL="0" indent="0">
              <a:buNone/>
            </a:pPr>
            <a:r>
              <a:rPr lang="en-US" dirty="0" err="1"/>
              <a:t>assertNotNull</a:t>
            </a:r>
            <a:r>
              <a:rPr lang="en-US" dirty="0"/>
              <a:t>(object)</a:t>
            </a:r>
          </a:p>
        </p:txBody>
      </p:sp>
      <p:sp>
        <p:nvSpPr>
          <p:cNvPr id="4" name="Date Placeholder 3"/>
          <p:cNvSpPr>
            <a:spLocks noGrp="1"/>
          </p:cNvSpPr>
          <p:nvPr>
            <p:ph type="dt" sz="half" idx="10"/>
          </p:nvPr>
        </p:nvSpPr>
        <p:spPr/>
        <p:txBody>
          <a:bodyPr/>
          <a:lstStyle/>
          <a:p>
            <a:fld id="{0608B9DD-B6C0-4115-BAF4-639297D247B0}" type="datetime13">
              <a:rPr lang="en-US" smtClean="0"/>
              <a:t>7:50:19 PM</a:t>
            </a:fld>
            <a:endParaRPr lang="en-US"/>
          </a:p>
        </p:txBody>
      </p:sp>
      <p:sp>
        <p:nvSpPr>
          <p:cNvPr id="5" name="Slide Number Placeholder 4"/>
          <p:cNvSpPr>
            <a:spLocks noGrp="1"/>
          </p:cNvSpPr>
          <p:nvPr>
            <p:ph type="sldNum" sz="quarter" idx="12"/>
          </p:nvPr>
        </p:nvSpPr>
        <p:spPr/>
        <p:txBody>
          <a:bodyPr/>
          <a:lstStyle/>
          <a:p>
            <a:fld id="{21B62767-41FB-43C2-BD45-B94ACC7BFAD2}" type="slidenum">
              <a:rPr lang="en-US" smtClean="0"/>
              <a:t>90</a:t>
            </a:fld>
            <a:endParaRPr lang="en-US"/>
          </a:p>
        </p:txBody>
      </p:sp>
    </p:spTree>
    <p:extLst>
      <p:ext uri="{BB962C8B-B14F-4D97-AF65-F5344CB8AC3E}">
        <p14:creationId xmlns:p14="http://schemas.microsoft.com/office/powerpoint/2010/main" val="298542469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a test for swap</a:t>
            </a:r>
          </a:p>
        </p:txBody>
      </p:sp>
      <p:sp>
        <p:nvSpPr>
          <p:cNvPr id="3" name="Content Placeholder 2"/>
          <p:cNvSpPr>
            <a:spLocks noGrp="1"/>
          </p:cNvSpPr>
          <p:nvPr>
            <p:ph idx="1"/>
          </p:nvPr>
        </p:nvSpPr>
        <p:spPr>
          <a:xfrm>
            <a:off x="838200" y="1825625"/>
            <a:ext cx="10515600" cy="4710642"/>
          </a:xfrm>
        </p:spPr>
        <p:txBody>
          <a:bodyPr>
            <a:normAutofit fontScale="47500" lnSpcReduction="20000"/>
          </a:bodyPr>
          <a:lstStyle/>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class</a:t>
            </a:r>
            <a:r>
              <a:rPr lang="en-US" dirty="0">
                <a:solidFill>
                  <a:srgbClr val="000000"/>
                </a:solidFill>
                <a:latin typeface="Courier New" panose="02070309020205020404" pitchFamily="49" charset="0"/>
              </a:rPr>
              <a:t> Main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8000FF"/>
                </a:solidFill>
                <a:latin typeface="Courier New" panose="02070309020205020404" pitchFamily="49" charset="0"/>
              </a:rPr>
              <a:t>	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main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args</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StringObject</a:t>
            </a:r>
            <a:r>
              <a:rPr lang="en-US" dirty="0">
                <a:solidFill>
                  <a:srgbClr val="000000"/>
                </a:solidFill>
                <a:latin typeface="Courier New" panose="02070309020205020404" pitchFamily="49" charset="0"/>
              </a:rPr>
              <a:t> x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new</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StringObject</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"hello"</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StringObject</a:t>
            </a:r>
            <a:r>
              <a:rPr lang="en-US" dirty="0">
                <a:solidFill>
                  <a:srgbClr val="000000"/>
                </a:solidFill>
                <a:latin typeface="Courier New" panose="02070309020205020404" pitchFamily="49" charset="0"/>
              </a:rPr>
              <a:t> y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new</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StringObject</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"world"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swap</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y</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y</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p>
          <a:p>
            <a:pPr marL="0" indent="0">
              <a:buNone/>
            </a:pPr>
            <a:r>
              <a:rPr lang="en-US" dirty="0">
                <a:solidFill>
                  <a:srgbClr val="8000FF"/>
                </a:solidFill>
                <a:latin typeface="Courier New" panose="02070309020205020404" pitchFamily="49" charset="0"/>
              </a:rPr>
              <a:t>	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swap</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StringObject</a:t>
            </a:r>
            <a:r>
              <a:rPr lang="en-US" dirty="0">
                <a:solidFill>
                  <a:srgbClr val="000000"/>
                </a:solidFill>
                <a:latin typeface="Courier New" panose="02070309020205020404" pitchFamily="49" charset="0"/>
              </a:rPr>
              <a:t> a</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StringObject</a:t>
            </a:r>
            <a:r>
              <a:rPr lang="en-US" dirty="0">
                <a:solidFill>
                  <a:srgbClr val="000000"/>
                </a:solidFill>
                <a:latin typeface="Courier New" panose="02070309020205020404" pitchFamily="49" charset="0"/>
              </a:rPr>
              <a:t> b</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String 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str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str</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b</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str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b</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str</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8000FF"/>
                </a:solidFill>
                <a:latin typeface="Courier New" panose="02070309020205020404" pitchFamily="49" charset="0"/>
              </a:rPr>
              <a:t>class</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StringObject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8000FF"/>
                </a:solidFill>
                <a:latin typeface="Courier New" panose="02070309020205020404" pitchFamily="49" charset="0"/>
              </a:rPr>
              <a:t>	public</a:t>
            </a:r>
            <a:r>
              <a:rPr lang="en-US" dirty="0">
                <a:solidFill>
                  <a:srgbClr val="000000"/>
                </a:solidFill>
                <a:latin typeface="Courier New" panose="02070309020205020404" pitchFamily="49" charset="0"/>
              </a:rPr>
              <a:t> String </a:t>
            </a:r>
            <a:r>
              <a:rPr lang="en-US" dirty="0" err="1">
                <a:solidFill>
                  <a:srgbClr val="000000"/>
                </a:solidFill>
                <a:latin typeface="Courier New" panose="02070309020205020404" pitchFamily="49" charset="0"/>
              </a:rPr>
              <a:t>str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8000FF"/>
                </a:solidFill>
                <a:latin typeface="Courier New" panose="02070309020205020404" pitchFamily="49" charset="0"/>
              </a:rPr>
              <a:t>	public</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StringObject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String </a:t>
            </a:r>
            <a:r>
              <a:rPr lang="en-US" dirty="0" err="1">
                <a:solidFill>
                  <a:srgbClr val="000000"/>
                </a:solidFill>
                <a:latin typeface="Courier New" panose="02070309020205020404" pitchFamily="49" charset="0"/>
              </a:rPr>
              <a:t>str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err="1">
                <a:solidFill>
                  <a:srgbClr val="0000FF"/>
                </a:solidFill>
                <a:latin typeface="Courier New" panose="02070309020205020404" pitchFamily="49" charset="0"/>
              </a:rPr>
              <a:t>this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str</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String </a:t>
            </a:r>
            <a:r>
              <a:rPr lang="en-US" dirty="0" err="1">
                <a:solidFill>
                  <a:srgbClr val="000000"/>
                </a:solidFill>
                <a:latin typeface="Courier New" panose="02070309020205020404" pitchFamily="49" charset="0"/>
              </a:rPr>
              <a:t>toString</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return</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endParaRPr lang="en-US" dirty="0"/>
          </a:p>
          <a:p>
            <a:pPr marL="0" indent="0">
              <a:buNone/>
            </a:pPr>
            <a:endParaRPr lang="en-US" dirty="0"/>
          </a:p>
        </p:txBody>
      </p:sp>
      <p:sp>
        <p:nvSpPr>
          <p:cNvPr id="4" name="Date Placeholder 3"/>
          <p:cNvSpPr>
            <a:spLocks noGrp="1"/>
          </p:cNvSpPr>
          <p:nvPr>
            <p:ph type="dt" sz="half" idx="10"/>
          </p:nvPr>
        </p:nvSpPr>
        <p:spPr/>
        <p:txBody>
          <a:bodyPr/>
          <a:lstStyle/>
          <a:p>
            <a:fld id="{5363B173-21EC-4A08-B2EC-60991F91DD2B}" type="datetime13">
              <a:rPr lang="en-US" smtClean="0"/>
              <a:t>7:50:19 PM</a:t>
            </a:fld>
            <a:endParaRPr lang="en-US"/>
          </a:p>
        </p:txBody>
      </p:sp>
      <p:sp>
        <p:nvSpPr>
          <p:cNvPr id="5" name="Slide Number Placeholder 4"/>
          <p:cNvSpPr>
            <a:spLocks noGrp="1"/>
          </p:cNvSpPr>
          <p:nvPr>
            <p:ph type="sldNum" sz="quarter" idx="12"/>
          </p:nvPr>
        </p:nvSpPr>
        <p:spPr/>
        <p:txBody>
          <a:bodyPr/>
          <a:lstStyle/>
          <a:p>
            <a:fld id="{21B62767-41FB-43C2-BD45-B94ACC7BFAD2}" type="slidenum">
              <a:rPr lang="en-US" smtClean="0"/>
              <a:t>91</a:t>
            </a:fld>
            <a:endParaRPr lang="en-US"/>
          </a:p>
        </p:txBody>
      </p:sp>
    </p:spTree>
    <p:extLst>
      <p:ext uri="{BB962C8B-B14F-4D97-AF65-F5344CB8AC3E}">
        <p14:creationId xmlns:p14="http://schemas.microsoft.com/office/powerpoint/2010/main" val="40889333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Refactoring</a:t>
            </a:r>
          </a:p>
        </p:txBody>
      </p:sp>
      <p:sp>
        <p:nvSpPr>
          <p:cNvPr id="3" name="Content Placeholder 2"/>
          <p:cNvSpPr>
            <a:spLocks noGrp="1"/>
          </p:cNvSpPr>
          <p:nvPr>
            <p:ph idx="1"/>
          </p:nvPr>
        </p:nvSpPr>
        <p:spPr/>
        <p:txBody>
          <a:bodyPr/>
          <a:lstStyle/>
          <a:p>
            <a:pPr marL="0" indent="0">
              <a:buNone/>
            </a:pPr>
            <a:r>
              <a:rPr lang="en-US" dirty="0"/>
              <a:t>Refactoring is changing the structure of the code without changing its functionality </a:t>
            </a:r>
          </a:p>
          <a:p>
            <a:pPr marL="0" indent="0">
              <a:buNone/>
            </a:pPr>
            <a:r>
              <a:rPr lang="en-US" dirty="0"/>
              <a:t>(function example)</a:t>
            </a:r>
          </a:p>
        </p:txBody>
      </p:sp>
      <p:sp>
        <p:nvSpPr>
          <p:cNvPr id="4" name="Date Placeholder 3"/>
          <p:cNvSpPr>
            <a:spLocks noGrp="1"/>
          </p:cNvSpPr>
          <p:nvPr>
            <p:ph type="dt" sz="half" idx="10"/>
          </p:nvPr>
        </p:nvSpPr>
        <p:spPr/>
        <p:txBody>
          <a:bodyPr/>
          <a:lstStyle/>
          <a:p>
            <a:fld id="{E81465E3-C5C9-45FC-94DD-FE1165464B0E}" type="datetime13">
              <a:rPr lang="en-US" smtClean="0"/>
              <a:t>7:50:19 PM</a:t>
            </a:fld>
            <a:endParaRPr lang="en-US"/>
          </a:p>
        </p:txBody>
      </p:sp>
      <p:sp>
        <p:nvSpPr>
          <p:cNvPr id="5" name="Slide Number Placeholder 4"/>
          <p:cNvSpPr>
            <a:spLocks noGrp="1"/>
          </p:cNvSpPr>
          <p:nvPr>
            <p:ph type="sldNum" sz="quarter" idx="12"/>
          </p:nvPr>
        </p:nvSpPr>
        <p:spPr/>
        <p:txBody>
          <a:bodyPr/>
          <a:lstStyle/>
          <a:p>
            <a:fld id="{725BD6DE-255F-429D-9CF6-759C273577A2}" type="slidenum">
              <a:rPr lang="en-US" smtClean="0"/>
              <a:t>92</a:t>
            </a:fld>
            <a:endParaRPr lang="en-US"/>
          </a:p>
        </p:txBody>
      </p:sp>
    </p:spTree>
    <p:extLst>
      <p:ext uri="{BB962C8B-B14F-4D97-AF65-F5344CB8AC3E}">
        <p14:creationId xmlns:p14="http://schemas.microsoft.com/office/powerpoint/2010/main" val="184498099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refactor?</a:t>
            </a:r>
          </a:p>
        </p:txBody>
      </p:sp>
      <p:sp>
        <p:nvSpPr>
          <p:cNvPr id="3" name="Content Placeholder 2"/>
          <p:cNvSpPr>
            <a:spLocks noGrp="1"/>
          </p:cNvSpPr>
          <p:nvPr>
            <p:ph idx="1"/>
          </p:nvPr>
        </p:nvSpPr>
        <p:spPr/>
        <p:txBody>
          <a:bodyPr/>
          <a:lstStyle/>
          <a:p>
            <a:pPr marL="0" indent="0">
              <a:buNone/>
            </a:pPr>
            <a:r>
              <a:rPr lang="en-US" dirty="0"/>
              <a:t>Erase potential areas for bugs</a:t>
            </a:r>
          </a:p>
          <a:p>
            <a:pPr marL="0" indent="0">
              <a:buNone/>
            </a:pPr>
            <a:r>
              <a:rPr lang="en-US" dirty="0"/>
              <a:t>Improve design (increase potential for extensibility and maintainability)</a:t>
            </a:r>
          </a:p>
          <a:p>
            <a:pPr marL="0" indent="0">
              <a:buNone/>
            </a:pPr>
            <a:r>
              <a:rPr lang="en-US" dirty="0"/>
              <a:t>Remove dependencies (decrease complexity)</a:t>
            </a:r>
          </a:p>
        </p:txBody>
      </p:sp>
      <p:sp>
        <p:nvSpPr>
          <p:cNvPr id="4" name="Date Placeholder 3"/>
          <p:cNvSpPr>
            <a:spLocks noGrp="1"/>
          </p:cNvSpPr>
          <p:nvPr>
            <p:ph type="dt" sz="half" idx="10"/>
          </p:nvPr>
        </p:nvSpPr>
        <p:spPr/>
        <p:txBody>
          <a:bodyPr/>
          <a:lstStyle/>
          <a:p>
            <a:fld id="{EA3F1368-D3AD-4ECC-A743-DD568BE742D6}" type="datetime13">
              <a:rPr lang="en-US" smtClean="0"/>
              <a:t>7:50:19 PM</a:t>
            </a:fld>
            <a:endParaRPr lang="en-US"/>
          </a:p>
        </p:txBody>
      </p:sp>
      <p:sp>
        <p:nvSpPr>
          <p:cNvPr id="5" name="Slide Number Placeholder 4"/>
          <p:cNvSpPr>
            <a:spLocks noGrp="1"/>
          </p:cNvSpPr>
          <p:nvPr>
            <p:ph type="sldNum" sz="quarter" idx="12"/>
          </p:nvPr>
        </p:nvSpPr>
        <p:spPr/>
        <p:txBody>
          <a:bodyPr/>
          <a:lstStyle/>
          <a:p>
            <a:fld id="{725BD6DE-255F-429D-9CF6-759C273577A2}" type="slidenum">
              <a:rPr lang="en-US" smtClean="0"/>
              <a:t>93</a:t>
            </a:fld>
            <a:endParaRPr lang="en-US"/>
          </a:p>
        </p:txBody>
      </p:sp>
    </p:spTree>
    <p:extLst>
      <p:ext uri="{BB962C8B-B14F-4D97-AF65-F5344CB8AC3E}">
        <p14:creationId xmlns:p14="http://schemas.microsoft.com/office/powerpoint/2010/main" val="161884262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refactor</a:t>
            </a:r>
          </a:p>
        </p:txBody>
      </p:sp>
      <p:sp>
        <p:nvSpPr>
          <p:cNvPr id="3" name="Content Placeholder 2"/>
          <p:cNvSpPr>
            <a:spLocks noGrp="1"/>
          </p:cNvSpPr>
          <p:nvPr>
            <p:ph idx="1"/>
          </p:nvPr>
        </p:nvSpPr>
        <p:spPr/>
        <p:txBody>
          <a:bodyPr>
            <a:normAutofit/>
          </a:bodyPr>
          <a:lstStyle/>
          <a:p>
            <a:pPr marL="0" indent="0">
              <a:buNone/>
            </a:pPr>
            <a:r>
              <a:rPr lang="en-US" dirty="0"/>
              <a:t>A “code smell” is what we call an indicator of bad code. A code smell could be a poorly named variable or seeing the same code copied and pasted all over a project.</a:t>
            </a:r>
          </a:p>
          <a:p>
            <a:pPr marL="0" indent="0">
              <a:buNone/>
            </a:pPr>
            <a:r>
              <a:rPr lang="en-US" dirty="0"/>
              <a:t>Code smells accumulate, causing technical debt. Technical debt is a need to refactor to eliminate code smells. You can use a static analysis tool like SonarQube to calculate the total technical debt in your project.</a:t>
            </a:r>
          </a:p>
          <a:p>
            <a:pPr marL="0" indent="0">
              <a:buNone/>
            </a:pPr>
            <a:r>
              <a:rPr lang="en-US" dirty="0"/>
              <a:t>Refactor to alleviate technical debt.</a:t>
            </a:r>
          </a:p>
        </p:txBody>
      </p:sp>
      <p:sp>
        <p:nvSpPr>
          <p:cNvPr id="4" name="Date Placeholder 3"/>
          <p:cNvSpPr>
            <a:spLocks noGrp="1"/>
          </p:cNvSpPr>
          <p:nvPr>
            <p:ph type="dt" sz="half" idx="10"/>
          </p:nvPr>
        </p:nvSpPr>
        <p:spPr/>
        <p:txBody>
          <a:bodyPr/>
          <a:lstStyle/>
          <a:p>
            <a:fld id="{0A4FAB8A-4CA1-4D20-8D87-C04153FB8299}" type="datetime13">
              <a:rPr lang="en-US" smtClean="0"/>
              <a:t>7:50:19 PM</a:t>
            </a:fld>
            <a:endParaRPr lang="en-US"/>
          </a:p>
        </p:txBody>
      </p:sp>
      <p:sp>
        <p:nvSpPr>
          <p:cNvPr id="5" name="Slide Number Placeholder 4"/>
          <p:cNvSpPr>
            <a:spLocks noGrp="1"/>
          </p:cNvSpPr>
          <p:nvPr>
            <p:ph type="sldNum" sz="quarter" idx="12"/>
          </p:nvPr>
        </p:nvSpPr>
        <p:spPr/>
        <p:txBody>
          <a:bodyPr/>
          <a:lstStyle/>
          <a:p>
            <a:fld id="{725BD6DE-255F-429D-9CF6-759C273577A2}" type="slidenum">
              <a:rPr lang="en-US" smtClean="0"/>
              <a:t>94</a:t>
            </a:fld>
            <a:endParaRPr lang="en-US"/>
          </a:p>
        </p:txBody>
      </p:sp>
    </p:spTree>
    <p:extLst>
      <p:ext uri="{BB962C8B-B14F-4D97-AF65-F5344CB8AC3E}">
        <p14:creationId xmlns:p14="http://schemas.microsoft.com/office/powerpoint/2010/main" val="391786900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refactor</a:t>
            </a:r>
          </a:p>
        </p:txBody>
      </p:sp>
      <p:sp>
        <p:nvSpPr>
          <p:cNvPr id="3" name="Content Placeholder 2"/>
          <p:cNvSpPr>
            <a:spLocks noGrp="1"/>
          </p:cNvSpPr>
          <p:nvPr>
            <p:ph idx="1"/>
          </p:nvPr>
        </p:nvSpPr>
        <p:spPr/>
        <p:txBody>
          <a:bodyPr/>
          <a:lstStyle/>
          <a:p>
            <a:pPr marL="0" indent="0">
              <a:buNone/>
            </a:pPr>
            <a:r>
              <a:rPr lang="en-US" dirty="0"/>
              <a:t>1. Write unit tests to extensively cover the code that will be refactored</a:t>
            </a:r>
          </a:p>
          <a:p>
            <a:pPr marL="0" indent="0">
              <a:buNone/>
            </a:pPr>
            <a:r>
              <a:rPr lang="en-US" dirty="0"/>
              <a:t>2. Plan your changes</a:t>
            </a:r>
          </a:p>
          <a:p>
            <a:pPr marL="0" indent="0">
              <a:buNone/>
            </a:pPr>
            <a:r>
              <a:rPr lang="en-US" dirty="0"/>
              <a:t>3. Implement the changes</a:t>
            </a:r>
          </a:p>
          <a:p>
            <a:pPr marL="0" indent="0">
              <a:buNone/>
            </a:pPr>
            <a:r>
              <a:rPr lang="en-US" dirty="0"/>
              <a:t>4. Run unit tests to make sure the code works the same as it did before</a:t>
            </a:r>
          </a:p>
          <a:p>
            <a:pPr marL="0" indent="0">
              <a:buNone/>
            </a:pPr>
            <a:endParaRPr lang="en-US" dirty="0"/>
          </a:p>
          <a:p>
            <a:pPr marL="0" indent="0">
              <a:buNone/>
            </a:pPr>
            <a:r>
              <a:rPr lang="en-US" dirty="0"/>
              <a:t>*If you use source control (and you should), make sure you have committed/checked in any other changes before starting the refactor.</a:t>
            </a:r>
          </a:p>
        </p:txBody>
      </p:sp>
      <p:sp>
        <p:nvSpPr>
          <p:cNvPr id="4" name="Date Placeholder 3"/>
          <p:cNvSpPr>
            <a:spLocks noGrp="1"/>
          </p:cNvSpPr>
          <p:nvPr>
            <p:ph type="dt" sz="half" idx="10"/>
          </p:nvPr>
        </p:nvSpPr>
        <p:spPr/>
        <p:txBody>
          <a:bodyPr/>
          <a:lstStyle/>
          <a:p>
            <a:fld id="{B7B36D83-30DF-4079-8E24-E271FF04C423}" type="datetime13">
              <a:rPr lang="en-US" smtClean="0"/>
              <a:t>7:50:19 PM</a:t>
            </a:fld>
            <a:endParaRPr lang="en-US"/>
          </a:p>
        </p:txBody>
      </p:sp>
      <p:sp>
        <p:nvSpPr>
          <p:cNvPr id="5" name="Slide Number Placeholder 4"/>
          <p:cNvSpPr>
            <a:spLocks noGrp="1"/>
          </p:cNvSpPr>
          <p:nvPr>
            <p:ph type="sldNum" sz="quarter" idx="12"/>
          </p:nvPr>
        </p:nvSpPr>
        <p:spPr/>
        <p:txBody>
          <a:bodyPr/>
          <a:lstStyle/>
          <a:p>
            <a:fld id="{725BD6DE-255F-429D-9CF6-759C273577A2}" type="slidenum">
              <a:rPr lang="en-US" smtClean="0"/>
              <a:t>95</a:t>
            </a:fld>
            <a:endParaRPr lang="en-US"/>
          </a:p>
        </p:txBody>
      </p:sp>
    </p:spTree>
    <p:extLst>
      <p:ext uri="{BB962C8B-B14F-4D97-AF65-F5344CB8AC3E}">
        <p14:creationId xmlns:p14="http://schemas.microsoft.com/office/powerpoint/2010/main" val="127307746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Refactor demo</a:t>
            </a:r>
          </a:p>
        </p:txBody>
      </p:sp>
      <p:sp>
        <p:nvSpPr>
          <p:cNvPr id="3" name="Content Placeholder 2"/>
          <p:cNvSpPr>
            <a:spLocks noGrp="1"/>
          </p:cNvSpPr>
          <p:nvPr>
            <p:ph idx="1"/>
          </p:nvPr>
        </p:nvSpPr>
        <p:spPr/>
        <p:txBody>
          <a:bodyPr/>
          <a:lstStyle/>
          <a:p>
            <a:pPr marL="0" indent="0">
              <a:buNone/>
            </a:pPr>
            <a:r>
              <a:rPr lang="en-US" dirty="0"/>
              <a:t>Refactor Swap so that it is no longer a static method but rather an instance method on </a:t>
            </a:r>
            <a:r>
              <a:rPr lang="en-US" dirty="0" err="1"/>
              <a:t>StringObject</a:t>
            </a:r>
            <a:r>
              <a:rPr lang="en-US" dirty="0"/>
              <a:t>.</a:t>
            </a:r>
          </a:p>
        </p:txBody>
      </p:sp>
      <p:sp>
        <p:nvSpPr>
          <p:cNvPr id="4" name="Date Placeholder 3"/>
          <p:cNvSpPr>
            <a:spLocks noGrp="1"/>
          </p:cNvSpPr>
          <p:nvPr>
            <p:ph type="dt" sz="half" idx="10"/>
          </p:nvPr>
        </p:nvSpPr>
        <p:spPr/>
        <p:txBody>
          <a:bodyPr/>
          <a:lstStyle/>
          <a:p>
            <a:fld id="{76244859-13B8-4FD5-89D8-A8DAF24EA9DB}" type="datetime13">
              <a:rPr lang="en-US" smtClean="0"/>
              <a:t>7:50:19 PM</a:t>
            </a:fld>
            <a:endParaRPr lang="en-US"/>
          </a:p>
        </p:txBody>
      </p:sp>
      <p:sp>
        <p:nvSpPr>
          <p:cNvPr id="5" name="Slide Number Placeholder 4"/>
          <p:cNvSpPr>
            <a:spLocks noGrp="1"/>
          </p:cNvSpPr>
          <p:nvPr>
            <p:ph type="sldNum" sz="quarter" idx="12"/>
          </p:nvPr>
        </p:nvSpPr>
        <p:spPr/>
        <p:txBody>
          <a:bodyPr/>
          <a:lstStyle/>
          <a:p>
            <a:fld id="{725BD6DE-255F-429D-9CF6-759C273577A2}" type="slidenum">
              <a:rPr lang="en-US" smtClean="0"/>
              <a:t>96</a:t>
            </a:fld>
            <a:endParaRPr lang="en-US"/>
          </a:p>
        </p:txBody>
      </p:sp>
    </p:spTree>
    <p:extLst>
      <p:ext uri="{BB962C8B-B14F-4D97-AF65-F5344CB8AC3E}">
        <p14:creationId xmlns:p14="http://schemas.microsoft.com/office/powerpoint/2010/main" val="34699402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24425</TotalTime>
  <Words>5506</Words>
  <Application>Microsoft Office PowerPoint</Application>
  <PresentationFormat>Widescreen</PresentationFormat>
  <Paragraphs>655</Paragraphs>
  <Slides>96</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96</vt:i4>
      </vt:variant>
    </vt:vector>
  </HeadingPairs>
  <TitlesOfParts>
    <vt:vector size="103" baseType="lpstr">
      <vt:lpstr>Arial Unicode MS</vt:lpstr>
      <vt:lpstr>Arial</vt:lpstr>
      <vt:lpstr>Calibri</vt:lpstr>
      <vt:lpstr>Calibri Light</vt:lpstr>
      <vt:lpstr>Consolas</vt:lpstr>
      <vt:lpstr>Courier New</vt:lpstr>
      <vt:lpstr>Office Theme</vt:lpstr>
      <vt:lpstr>Welcome!</vt:lpstr>
      <vt:lpstr>Today’s class</vt:lpstr>
      <vt:lpstr>Administration and Introduction</vt:lpstr>
      <vt:lpstr>Attendance</vt:lpstr>
      <vt:lpstr>Intro to SE450</vt:lpstr>
      <vt:lpstr>Intro to SE450</vt:lpstr>
      <vt:lpstr>Intro to SE450</vt:lpstr>
      <vt:lpstr>Intro to SE450</vt:lpstr>
      <vt:lpstr>About me</vt:lpstr>
      <vt:lpstr>Syllabus</vt:lpstr>
      <vt:lpstr>Intro to SE450</vt:lpstr>
      <vt:lpstr>Java Self Assessment</vt:lpstr>
      <vt:lpstr>Talking about code issues</vt:lpstr>
      <vt:lpstr>Project Check-ins</vt:lpstr>
      <vt:lpstr>Final Project</vt:lpstr>
      <vt:lpstr>Quizzes</vt:lpstr>
      <vt:lpstr>Contact information</vt:lpstr>
      <vt:lpstr>Office hours</vt:lpstr>
      <vt:lpstr>OO Programming Basics</vt:lpstr>
      <vt:lpstr>Members</vt:lpstr>
      <vt:lpstr>What is a function?</vt:lpstr>
      <vt:lpstr>What’s the difference between a function and a method?</vt:lpstr>
      <vt:lpstr>Methods and functions</vt:lpstr>
      <vt:lpstr>Methods and functions</vt:lpstr>
      <vt:lpstr>What is a field?</vt:lpstr>
      <vt:lpstr>What is a constructor?</vt:lpstr>
      <vt:lpstr>What is a class?</vt:lpstr>
      <vt:lpstr>What is an object?</vt:lpstr>
      <vt:lpstr>What’s the difference?</vt:lpstr>
      <vt:lpstr>Objects and classes/compile-time vs run-time</vt:lpstr>
      <vt:lpstr>Objects and classes/compile-time vs run-time</vt:lpstr>
      <vt:lpstr>Mutability</vt:lpstr>
      <vt:lpstr>Static members</vt:lpstr>
      <vt:lpstr>Static fields</vt:lpstr>
      <vt:lpstr>Static methods</vt:lpstr>
      <vt:lpstr>Static constructors</vt:lpstr>
      <vt:lpstr>Static vs non-static classes</vt:lpstr>
      <vt:lpstr>Primitive types vs reference types</vt:lpstr>
      <vt:lpstr>What does the following print out?</vt:lpstr>
      <vt:lpstr>Method parameters</vt:lpstr>
      <vt:lpstr>What does the following print out?</vt:lpstr>
      <vt:lpstr>Method parameters</vt:lpstr>
      <vt:lpstr>What does the following print out?</vt:lpstr>
      <vt:lpstr>Equality comparisons</vt:lpstr>
      <vt:lpstr>What does the following print out?</vt:lpstr>
      <vt:lpstr>==</vt:lpstr>
      <vt:lpstr>.equals()</vt:lpstr>
      <vt:lpstr>Add a .equals method to StringObject</vt:lpstr>
      <vt:lpstr>UML</vt:lpstr>
      <vt:lpstr>UML</vt:lpstr>
      <vt:lpstr>UML</vt:lpstr>
      <vt:lpstr>Object diagram</vt:lpstr>
      <vt:lpstr>Draw an object diagram</vt:lpstr>
      <vt:lpstr>Class diagram</vt:lpstr>
      <vt:lpstr>Draw a class diagram</vt:lpstr>
      <vt:lpstr>Visibility in class diagrams</vt:lpstr>
      <vt:lpstr>Class diagram for static class</vt:lpstr>
      <vt:lpstr>Class diagram for interface</vt:lpstr>
      <vt:lpstr>Class diagram for abstract class</vt:lpstr>
      <vt:lpstr>Class diagrams: referencing other objects</vt:lpstr>
      <vt:lpstr>Aggregation</vt:lpstr>
      <vt:lpstr>Composition</vt:lpstr>
      <vt:lpstr>Dependency</vt:lpstr>
      <vt:lpstr>Inheritance (Generalization/Specialization)</vt:lpstr>
      <vt:lpstr>Interface Implementation</vt:lpstr>
      <vt:lpstr>Association</vt:lpstr>
      <vt:lpstr>Multiplicity</vt:lpstr>
      <vt:lpstr>Uml sequence diagrams</vt:lpstr>
      <vt:lpstr>Uml sequence diagrams</vt:lpstr>
      <vt:lpstr>New object creation</vt:lpstr>
      <vt:lpstr>Static classes and self-messages</vt:lpstr>
      <vt:lpstr>Conditionals</vt:lpstr>
      <vt:lpstr>Optional</vt:lpstr>
      <vt:lpstr>Alternative</vt:lpstr>
      <vt:lpstr>Loops</vt:lpstr>
      <vt:lpstr>Uml sequence diagram</vt:lpstr>
      <vt:lpstr>Development Process</vt:lpstr>
      <vt:lpstr>Development process</vt:lpstr>
      <vt:lpstr>Testing</vt:lpstr>
      <vt:lpstr>Acceptance testing</vt:lpstr>
      <vt:lpstr>Unit testing</vt:lpstr>
      <vt:lpstr>Test methods</vt:lpstr>
      <vt:lpstr>Test inputs</vt:lpstr>
      <vt:lpstr>What to do with broken tests</vt:lpstr>
      <vt:lpstr>Regression Testing</vt:lpstr>
      <vt:lpstr>JUnit</vt:lpstr>
      <vt:lpstr>JUnit tests</vt:lpstr>
      <vt:lpstr>Common code between tests</vt:lpstr>
      <vt:lpstr>JUnit assertions</vt:lpstr>
      <vt:lpstr>More assertions</vt:lpstr>
      <vt:lpstr>Write a test for swap</vt:lpstr>
      <vt:lpstr>Refactoring</vt:lpstr>
      <vt:lpstr>Why refactor?</vt:lpstr>
      <vt:lpstr>When to refactor</vt:lpstr>
      <vt:lpstr>How to refactor</vt:lpstr>
      <vt:lpstr>Refactor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dc:creator>
  <cp:lastModifiedBy>Jeff Sharpe</cp:lastModifiedBy>
  <cp:revision>593</cp:revision>
  <dcterms:created xsi:type="dcterms:W3CDTF">2017-01-01T23:04:05Z</dcterms:created>
  <dcterms:modified xsi:type="dcterms:W3CDTF">2022-06-15T21:32:17Z</dcterms:modified>
</cp:coreProperties>
</file>