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38" r:id="rId1"/>
  </p:sldMasterIdLst>
  <p:notesMasterIdLst>
    <p:notesMasterId r:id="rId22"/>
  </p:notesMasterIdLst>
  <p:sldIdLst>
    <p:sldId id="256" r:id="rId2"/>
    <p:sldId id="257" r:id="rId3"/>
    <p:sldId id="258" r:id="rId4"/>
    <p:sldId id="259" r:id="rId5"/>
    <p:sldId id="278" r:id="rId6"/>
    <p:sldId id="261" r:id="rId7"/>
    <p:sldId id="262" r:id="rId8"/>
    <p:sldId id="270" r:id="rId9"/>
    <p:sldId id="271" r:id="rId10"/>
    <p:sldId id="272" r:id="rId11"/>
    <p:sldId id="273" r:id="rId12"/>
    <p:sldId id="274" r:id="rId13"/>
    <p:sldId id="266" r:id="rId14"/>
    <p:sldId id="267" r:id="rId15"/>
    <p:sldId id="268" r:id="rId16"/>
    <p:sldId id="280" r:id="rId17"/>
    <p:sldId id="279" r:id="rId18"/>
    <p:sldId id="283" r:id="rId19"/>
    <p:sldId id="282" r:id="rId20"/>
    <p:sldId id="26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70"/>
    <p:restoredTop sz="94607"/>
  </p:normalViewPr>
  <p:slideViewPr>
    <p:cSldViewPr snapToGrid="0" snapToObjects="1">
      <p:cViewPr varScale="1">
        <p:scale>
          <a:sx n="84" d="100"/>
          <a:sy n="84" d="100"/>
        </p:scale>
        <p:origin x="200" y="656"/>
      </p:cViewPr>
      <p:guideLst/>
    </p:cSldViewPr>
  </p:slideViewPr>
  <p:outlineViewPr>
    <p:cViewPr>
      <p:scale>
        <a:sx n="33" d="100"/>
        <a:sy n="33" d="100"/>
      </p:scale>
      <p:origin x="0" y="-7880"/>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81" d="100"/>
          <a:sy n="81" d="100"/>
        </p:scale>
        <p:origin x="2816"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EA3D74-B2B7-444A-B75A-92F5F7AED0D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B088734-5281-4C0B-B755-5BDA45B68B2C}">
      <dgm:prSet/>
      <dgm:spPr/>
      <dgm:t>
        <a:bodyPr/>
        <a:lstStyle/>
        <a:p>
          <a:pPr>
            <a:lnSpc>
              <a:spcPct val="100000"/>
            </a:lnSpc>
          </a:pPr>
          <a:r>
            <a:rPr lang="en-US" dirty="0"/>
            <a:t>Assignment – Currently it helps to review the grades and scores and notify about due dates</a:t>
          </a:r>
        </a:p>
      </dgm:t>
    </dgm:pt>
    <dgm:pt modelId="{4EF55DEA-BA84-4316-82A1-B02C976F4FFE}" type="parTrans" cxnId="{09CCE9B8-EBBC-44DE-A1A4-34DD7F62608E}">
      <dgm:prSet/>
      <dgm:spPr/>
      <dgm:t>
        <a:bodyPr/>
        <a:lstStyle/>
        <a:p>
          <a:endParaRPr lang="en-US"/>
        </a:p>
      </dgm:t>
    </dgm:pt>
    <dgm:pt modelId="{7ECF7F3A-C490-4C67-A075-0510DF70130E}" type="sibTrans" cxnId="{09CCE9B8-EBBC-44DE-A1A4-34DD7F62608E}">
      <dgm:prSet/>
      <dgm:spPr/>
      <dgm:t>
        <a:bodyPr/>
        <a:lstStyle/>
        <a:p>
          <a:endParaRPr lang="en-US"/>
        </a:p>
      </dgm:t>
    </dgm:pt>
    <dgm:pt modelId="{04DF2FDE-2868-430E-BB0A-D73F2A765322}">
      <dgm:prSet/>
      <dgm:spPr/>
      <dgm:t>
        <a:bodyPr/>
        <a:lstStyle/>
        <a:p>
          <a:pPr>
            <a:lnSpc>
              <a:spcPct val="100000"/>
            </a:lnSpc>
          </a:pPr>
          <a:r>
            <a:rPr lang="en-US" dirty="0"/>
            <a:t>Although this integrated experience provides us to launch course homepage option my application will provide a single time login for all the courses and provides with an interface of all the available options which are present in D2L</a:t>
          </a:r>
        </a:p>
      </dgm:t>
    </dgm:pt>
    <dgm:pt modelId="{83F2ACED-AEB8-4CFE-8A42-CB4856369894}" type="parTrans" cxnId="{3E122849-4133-4F31-A514-09BCF8634FF3}">
      <dgm:prSet/>
      <dgm:spPr/>
      <dgm:t>
        <a:bodyPr/>
        <a:lstStyle/>
        <a:p>
          <a:endParaRPr lang="en-US"/>
        </a:p>
      </dgm:t>
    </dgm:pt>
    <dgm:pt modelId="{110A3511-6E75-44DA-A1D6-BCCF7B094CB2}" type="sibTrans" cxnId="{3E122849-4133-4F31-A514-09BCF8634FF3}">
      <dgm:prSet/>
      <dgm:spPr/>
      <dgm:t>
        <a:bodyPr/>
        <a:lstStyle/>
        <a:p>
          <a:endParaRPr lang="en-US"/>
        </a:p>
      </dgm:t>
    </dgm:pt>
    <dgm:pt modelId="{B99317B8-7A02-49C2-BDB2-8BE955B57677}">
      <dgm:prSet/>
      <dgm:spPr/>
      <dgm:t>
        <a:bodyPr/>
        <a:lstStyle/>
        <a:p>
          <a:pPr>
            <a:lnSpc>
              <a:spcPct val="100000"/>
            </a:lnSpc>
          </a:pPr>
          <a:r>
            <a:rPr lang="en-US" dirty="0"/>
            <a:t>Common use cases involve notifying a user on the due date and the other is notifying the user when grades get updated.</a:t>
          </a:r>
        </a:p>
      </dgm:t>
    </dgm:pt>
    <dgm:pt modelId="{44ED57C6-B859-4194-A90A-419BB19A367B}" type="parTrans" cxnId="{FAF60F01-A81A-4AB2-B76D-4EA47148E390}">
      <dgm:prSet/>
      <dgm:spPr/>
      <dgm:t>
        <a:bodyPr/>
        <a:lstStyle/>
        <a:p>
          <a:endParaRPr lang="en-US"/>
        </a:p>
      </dgm:t>
    </dgm:pt>
    <dgm:pt modelId="{E028FC41-2958-4227-B1FA-DA0F83D0ABB7}" type="sibTrans" cxnId="{FAF60F01-A81A-4AB2-B76D-4EA47148E390}">
      <dgm:prSet/>
      <dgm:spPr/>
      <dgm:t>
        <a:bodyPr/>
        <a:lstStyle/>
        <a:p>
          <a:endParaRPr lang="en-US"/>
        </a:p>
      </dgm:t>
    </dgm:pt>
    <dgm:pt modelId="{04143327-01A7-42C5-B689-AFE798DDC7B5}">
      <dgm:prSet/>
      <dgm:spPr/>
      <dgm:t>
        <a:bodyPr/>
        <a:lstStyle/>
        <a:p>
          <a:pPr>
            <a:lnSpc>
              <a:spcPct val="100000"/>
            </a:lnSpc>
          </a:pPr>
          <a:r>
            <a:rPr lang="en-US" dirty="0"/>
            <a:t>This integrated experience available called ”Pulse”. But pulse+ application will improve upon or extend the experience like helps user to complete some small assignments like quiz’s and provides to participate in discussion posts.</a:t>
          </a:r>
        </a:p>
      </dgm:t>
    </dgm:pt>
    <dgm:pt modelId="{F1837EA1-E758-4939-A5A5-F242D141D9DB}" type="parTrans" cxnId="{F3A1A5BB-2EBB-4DA9-92AE-B82F01C5D8A6}">
      <dgm:prSet/>
      <dgm:spPr/>
      <dgm:t>
        <a:bodyPr/>
        <a:lstStyle/>
        <a:p>
          <a:endParaRPr lang="en-US"/>
        </a:p>
      </dgm:t>
    </dgm:pt>
    <dgm:pt modelId="{56F4232E-6E97-4240-8754-BC24528ED432}" type="sibTrans" cxnId="{F3A1A5BB-2EBB-4DA9-92AE-B82F01C5D8A6}">
      <dgm:prSet/>
      <dgm:spPr/>
      <dgm:t>
        <a:bodyPr/>
        <a:lstStyle/>
        <a:p>
          <a:endParaRPr lang="en-US"/>
        </a:p>
      </dgm:t>
    </dgm:pt>
    <dgm:pt modelId="{3924FB32-4FE4-46DA-9AAB-331BA9519170}" type="pres">
      <dgm:prSet presAssocID="{ACEA3D74-B2B7-444A-B75A-92F5F7AED0D9}" presName="root" presStyleCnt="0">
        <dgm:presLayoutVars>
          <dgm:dir/>
          <dgm:resizeHandles val="exact"/>
        </dgm:presLayoutVars>
      </dgm:prSet>
      <dgm:spPr/>
    </dgm:pt>
    <dgm:pt modelId="{4D0C4793-53D1-485D-9D72-2ED6F203739A}" type="pres">
      <dgm:prSet presAssocID="{CB088734-5281-4C0B-B755-5BDA45B68B2C}" presName="compNode" presStyleCnt="0"/>
      <dgm:spPr/>
    </dgm:pt>
    <dgm:pt modelId="{47726637-9CE8-4467-A465-398C5DE61C7E}" type="pres">
      <dgm:prSet presAssocID="{CB088734-5281-4C0B-B755-5BDA45B68B2C}" presName="bgRect" presStyleLbl="bgShp" presStyleIdx="0" presStyleCnt="4"/>
      <dgm:spPr/>
    </dgm:pt>
    <dgm:pt modelId="{C989EC58-DBE1-42AE-AFE8-E4C79F6F69A9}" type="pres">
      <dgm:prSet presAssocID="{CB088734-5281-4C0B-B755-5BDA45B68B2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CE12E5DA-36F5-44AA-A843-D695A006AE51}" type="pres">
      <dgm:prSet presAssocID="{CB088734-5281-4C0B-B755-5BDA45B68B2C}" presName="spaceRect" presStyleCnt="0"/>
      <dgm:spPr/>
    </dgm:pt>
    <dgm:pt modelId="{9A886253-FED8-4CB4-9C71-9C64F33A02D5}" type="pres">
      <dgm:prSet presAssocID="{CB088734-5281-4C0B-B755-5BDA45B68B2C}" presName="parTx" presStyleLbl="revTx" presStyleIdx="0" presStyleCnt="4">
        <dgm:presLayoutVars>
          <dgm:chMax val="0"/>
          <dgm:chPref val="0"/>
        </dgm:presLayoutVars>
      </dgm:prSet>
      <dgm:spPr/>
    </dgm:pt>
    <dgm:pt modelId="{A8F6DF3C-FD48-4184-BFD0-8410FDF3B6B2}" type="pres">
      <dgm:prSet presAssocID="{7ECF7F3A-C490-4C67-A075-0510DF70130E}" presName="sibTrans" presStyleCnt="0"/>
      <dgm:spPr/>
    </dgm:pt>
    <dgm:pt modelId="{19EE2DBB-9156-469A-AEA7-C19BD17BFB77}" type="pres">
      <dgm:prSet presAssocID="{04DF2FDE-2868-430E-BB0A-D73F2A765322}" presName="compNode" presStyleCnt="0"/>
      <dgm:spPr/>
    </dgm:pt>
    <dgm:pt modelId="{7413D11C-F394-4B36-9600-8C60A68EF34C}" type="pres">
      <dgm:prSet presAssocID="{04DF2FDE-2868-430E-BB0A-D73F2A765322}" presName="bgRect" presStyleLbl="bgShp" presStyleIdx="1" presStyleCnt="4"/>
      <dgm:spPr/>
    </dgm:pt>
    <dgm:pt modelId="{416AE273-EB73-4498-9E5E-0445E2D1FEB3}" type="pres">
      <dgm:prSet presAssocID="{04DF2FDE-2868-430E-BB0A-D73F2A76532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aptop"/>
        </a:ext>
      </dgm:extLst>
    </dgm:pt>
    <dgm:pt modelId="{6D38BBD4-54F6-4BC1-A3E0-6EEB444AF346}" type="pres">
      <dgm:prSet presAssocID="{04DF2FDE-2868-430E-BB0A-D73F2A765322}" presName="spaceRect" presStyleCnt="0"/>
      <dgm:spPr/>
    </dgm:pt>
    <dgm:pt modelId="{8D84B9D0-D758-4DAB-885B-988DADCA3626}" type="pres">
      <dgm:prSet presAssocID="{04DF2FDE-2868-430E-BB0A-D73F2A765322}" presName="parTx" presStyleLbl="revTx" presStyleIdx="1" presStyleCnt="4">
        <dgm:presLayoutVars>
          <dgm:chMax val="0"/>
          <dgm:chPref val="0"/>
        </dgm:presLayoutVars>
      </dgm:prSet>
      <dgm:spPr/>
    </dgm:pt>
    <dgm:pt modelId="{D824194E-DC59-4B15-AD5A-58839F5C9901}" type="pres">
      <dgm:prSet presAssocID="{110A3511-6E75-44DA-A1D6-BCCF7B094CB2}" presName="sibTrans" presStyleCnt="0"/>
      <dgm:spPr/>
    </dgm:pt>
    <dgm:pt modelId="{388AB041-82CC-4980-A277-1BB1FC256FBC}" type="pres">
      <dgm:prSet presAssocID="{B99317B8-7A02-49C2-BDB2-8BE955B57677}" presName="compNode" presStyleCnt="0"/>
      <dgm:spPr/>
    </dgm:pt>
    <dgm:pt modelId="{3CDE5523-2AB5-4D0A-BD8E-EF8E4E4A5A33}" type="pres">
      <dgm:prSet presAssocID="{B99317B8-7A02-49C2-BDB2-8BE955B57677}" presName="bgRect" presStyleLbl="bgShp" presStyleIdx="2" presStyleCnt="4" custLinFactNeighborX="4692" custLinFactNeighborY="3158"/>
      <dgm:spPr/>
    </dgm:pt>
    <dgm:pt modelId="{9E07221D-B804-42A2-83B3-9D115B278303}" type="pres">
      <dgm:prSet presAssocID="{B99317B8-7A02-49C2-BDB2-8BE955B5767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nvelope"/>
        </a:ext>
      </dgm:extLst>
    </dgm:pt>
    <dgm:pt modelId="{2ADEE0A1-5FA8-4C0F-8335-B55FBFFC39E5}" type="pres">
      <dgm:prSet presAssocID="{B99317B8-7A02-49C2-BDB2-8BE955B57677}" presName="spaceRect" presStyleCnt="0"/>
      <dgm:spPr/>
    </dgm:pt>
    <dgm:pt modelId="{9E56F81A-603D-4BAB-ABC0-19190392A52F}" type="pres">
      <dgm:prSet presAssocID="{B99317B8-7A02-49C2-BDB2-8BE955B57677}" presName="parTx" presStyleLbl="revTx" presStyleIdx="2" presStyleCnt="4">
        <dgm:presLayoutVars>
          <dgm:chMax val="0"/>
          <dgm:chPref val="0"/>
        </dgm:presLayoutVars>
      </dgm:prSet>
      <dgm:spPr/>
    </dgm:pt>
    <dgm:pt modelId="{6E2646C8-D36A-4DF7-B463-6DECFD939719}" type="pres">
      <dgm:prSet presAssocID="{E028FC41-2958-4227-B1FA-DA0F83D0ABB7}" presName="sibTrans" presStyleCnt="0"/>
      <dgm:spPr/>
    </dgm:pt>
    <dgm:pt modelId="{1DDF3259-744B-4259-9118-C44ECD9EDD8F}" type="pres">
      <dgm:prSet presAssocID="{04143327-01A7-42C5-B689-AFE798DDC7B5}" presName="compNode" presStyleCnt="0"/>
      <dgm:spPr/>
    </dgm:pt>
    <dgm:pt modelId="{F7E730F8-D801-4205-AC6D-C3F919F647FC}" type="pres">
      <dgm:prSet presAssocID="{04143327-01A7-42C5-B689-AFE798DDC7B5}" presName="bgRect" presStyleLbl="bgShp" presStyleIdx="3" presStyleCnt="4"/>
      <dgm:spPr/>
    </dgm:pt>
    <dgm:pt modelId="{68BCB5E8-5E1B-47E0-8E88-6A93FC32CB13}" type="pres">
      <dgm:prSet presAssocID="{04143327-01A7-42C5-B689-AFE798DDC7B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rt with Pulse"/>
        </a:ext>
      </dgm:extLst>
    </dgm:pt>
    <dgm:pt modelId="{42E7AB3B-8F85-49BD-B9A7-3575C14E0633}" type="pres">
      <dgm:prSet presAssocID="{04143327-01A7-42C5-B689-AFE798DDC7B5}" presName="spaceRect" presStyleCnt="0"/>
      <dgm:spPr/>
    </dgm:pt>
    <dgm:pt modelId="{C37D9822-C5D2-4DFB-A4B8-B23BF56EF744}" type="pres">
      <dgm:prSet presAssocID="{04143327-01A7-42C5-B689-AFE798DDC7B5}" presName="parTx" presStyleLbl="revTx" presStyleIdx="3" presStyleCnt="4">
        <dgm:presLayoutVars>
          <dgm:chMax val="0"/>
          <dgm:chPref val="0"/>
        </dgm:presLayoutVars>
      </dgm:prSet>
      <dgm:spPr/>
    </dgm:pt>
  </dgm:ptLst>
  <dgm:cxnLst>
    <dgm:cxn modelId="{FAF60F01-A81A-4AB2-B76D-4EA47148E390}" srcId="{ACEA3D74-B2B7-444A-B75A-92F5F7AED0D9}" destId="{B99317B8-7A02-49C2-BDB2-8BE955B57677}" srcOrd="2" destOrd="0" parTransId="{44ED57C6-B859-4194-A90A-419BB19A367B}" sibTransId="{E028FC41-2958-4227-B1FA-DA0F83D0ABB7}"/>
    <dgm:cxn modelId="{3E122849-4133-4F31-A514-09BCF8634FF3}" srcId="{ACEA3D74-B2B7-444A-B75A-92F5F7AED0D9}" destId="{04DF2FDE-2868-430E-BB0A-D73F2A765322}" srcOrd="1" destOrd="0" parTransId="{83F2ACED-AEB8-4CFE-8A42-CB4856369894}" sibTransId="{110A3511-6E75-44DA-A1D6-BCCF7B094CB2}"/>
    <dgm:cxn modelId="{F0E53E98-2567-774D-A5E3-7E6AABAE8D58}" type="presOf" srcId="{B99317B8-7A02-49C2-BDB2-8BE955B57677}" destId="{9E56F81A-603D-4BAB-ABC0-19190392A52F}" srcOrd="0" destOrd="0" presId="urn:microsoft.com/office/officeart/2018/2/layout/IconVerticalSolidList"/>
    <dgm:cxn modelId="{72A8A6AD-138B-BA47-81A9-3A76F697AF04}" type="presOf" srcId="{04143327-01A7-42C5-B689-AFE798DDC7B5}" destId="{C37D9822-C5D2-4DFB-A4B8-B23BF56EF744}" srcOrd="0" destOrd="0" presId="urn:microsoft.com/office/officeart/2018/2/layout/IconVerticalSolidList"/>
    <dgm:cxn modelId="{09CCE9B8-EBBC-44DE-A1A4-34DD7F62608E}" srcId="{ACEA3D74-B2B7-444A-B75A-92F5F7AED0D9}" destId="{CB088734-5281-4C0B-B755-5BDA45B68B2C}" srcOrd="0" destOrd="0" parTransId="{4EF55DEA-BA84-4316-82A1-B02C976F4FFE}" sibTransId="{7ECF7F3A-C490-4C67-A075-0510DF70130E}"/>
    <dgm:cxn modelId="{F3A1A5BB-2EBB-4DA9-92AE-B82F01C5D8A6}" srcId="{ACEA3D74-B2B7-444A-B75A-92F5F7AED0D9}" destId="{04143327-01A7-42C5-B689-AFE798DDC7B5}" srcOrd="3" destOrd="0" parTransId="{F1837EA1-E758-4939-A5A5-F242D141D9DB}" sibTransId="{56F4232E-6E97-4240-8754-BC24528ED432}"/>
    <dgm:cxn modelId="{3923A7D6-6F21-8746-88D5-DE55C6E4D9AD}" type="presOf" srcId="{CB088734-5281-4C0B-B755-5BDA45B68B2C}" destId="{9A886253-FED8-4CB4-9C71-9C64F33A02D5}" srcOrd="0" destOrd="0" presId="urn:microsoft.com/office/officeart/2018/2/layout/IconVerticalSolidList"/>
    <dgm:cxn modelId="{564F49D9-C7B1-E64F-9090-064D7C134DE2}" type="presOf" srcId="{04DF2FDE-2868-430E-BB0A-D73F2A765322}" destId="{8D84B9D0-D758-4DAB-885B-988DADCA3626}" srcOrd="0" destOrd="0" presId="urn:microsoft.com/office/officeart/2018/2/layout/IconVerticalSolidList"/>
    <dgm:cxn modelId="{DB81D0FA-236F-FB44-9BB3-4D93D342E50F}" type="presOf" srcId="{ACEA3D74-B2B7-444A-B75A-92F5F7AED0D9}" destId="{3924FB32-4FE4-46DA-9AAB-331BA9519170}" srcOrd="0" destOrd="0" presId="urn:microsoft.com/office/officeart/2018/2/layout/IconVerticalSolidList"/>
    <dgm:cxn modelId="{29EA245B-E197-3B40-8912-D8ABC8CA0E68}" type="presParOf" srcId="{3924FB32-4FE4-46DA-9AAB-331BA9519170}" destId="{4D0C4793-53D1-485D-9D72-2ED6F203739A}" srcOrd="0" destOrd="0" presId="urn:microsoft.com/office/officeart/2018/2/layout/IconVerticalSolidList"/>
    <dgm:cxn modelId="{469DB7F0-A0C0-1948-9877-F918DCE0481A}" type="presParOf" srcId="{4D0C4793-53D1-485D-9D72-2ED6F203739A}" destId="{47726637-9CE8-4467-A465-398C5DE61C7E}" srcOrd="0" destOrd="0" presId="urn:microsoft.com/office/officeart/2018/2/layout/IconVerticalSolidList"/>
    <dgm:cxn modelId="{29DA65BD-045C-4B42-80DC-B5EB6FF8EA0E}" type="presParOf" srcId="{4D0C4793-53D1-485D-9D72-2ED6F203739A}" destId="{C989EC58-DBE1-42AE-AFE8-E4C79F6F69A9}" srcOrd="1" destOrd="0" presId="urn:microsoft.com/office/officeart/2018/2/layout/IconVerticalSolidList"/>
    <dgm:cxn modelId="{F0A02E3A-66C8-6142-9629-FCAA7F9ED13D}" type="presParOf" srcId="{4D0C4793-53D1-485D-9D72-2ED6F203739A}" destId="{CE12E5DA-36F5-44AA-A843-D695A006AE51}" srcOrd="2" destOrd="0" presId="urn:microsoft.com/office/officeart/2018/2/layout/IconVerticalSolidList"/>
    <dgm:cxn modelId="{6F9FF6BD-2F4A-3349-A753-5C220ED5B6DB}" type="presParOf" srcId="{4D0C4793-53D1-485D-9D72-2ED6F203739A}" destId="{9A886253-FED8-4CB4-9C71-9C64F33A02D5}" srcOrd="3" destOrd="0" presId="urn:microsoft.com/office/officeart/2018/2/layout/IconVerticalSolidList"/>
    <dgm:cxn modelId="{F0DC019E-80A5-9A42-ADCD-A5AFE1A771BA}" type="presParOf" srcId="{3924FB32-4FE4-46DA-9AAB-331BA9519170}" destId="{A8F6DF3C-FD48-4184-BFD0-8410FDF3B6B2}" srcOrd="1" destOrd="0" presId="urn:microsoft.com/office/officeart/2018/2/layout/IconVerticalSolidList"/>
    <dgm:cxn modelId="{03FF29D2-6950-7348-9A13-71DCA71349C7}" type="presParOf" srcId="{3924FB32-4FE4-46DA-9AAB-331BA9519170}" destId="{19EE2DBB-9156-469A-AEA7-C19BD17BFB77}" srcOrd="2" destOrd="0" presId="urn:microsoft.com/office/officeart/2018/2/layout/IconVerticalSolidList"/>
    <dgm:cxn modelId="{C0A0F1A0-FD3E-B041-A5C6-153BB4213173}" type="presParOf" srcId="{19EE2DBB-9156-469A-AEA7-C19BD17BFB77}" destId="{7413D11C-F394-4B36-9600-8C60A68EF34C}" srcOrd="0" destOrd="0" presId="urn:microsoft.com/office/officeart/2018/2/layout/IconVerticalSolidList"/>
    <dgm:cxn modelId="{EDAFBCC8-A331-1645-8542-D9296DCE3D5C}" type="presParOf" srcId="{19EE2DBB-9156-469A-AEA7-C19BD17BFB77}" destId="{416AE273-EB73-4498-9E5E-0445E2D1FEB3}" srcOrd="1" destOrd="0" presId="urn:microsoft.com/office/officeart/2018/2/layout/IconVerticalSolidList"/>
    <dgm:cxn modelId="{04942C57-56DA-E949-A9D1-64394446BF37}" type="presParOf" srcId="{19EE2DBB-9156-469A-AEA7-C19BD17BFB77}" destId="{6D38BBD4-54F6-4BC1-A3E0-6EEB444AF346}" srcOrd="2" destOrd="0" presId="urn:microsoft.com/office/officeart/2018/2/layout/IconVerticalSolidList"/>
    <dgm:cxn modelId="{388900A7-7D79-8B40-A80F-56EB1EC30268}" type="presParOf" srcId="{19EE2DBB-9156-469A-AEA7-C19BD17BFB77}" destId="{8D84B9D0-D758-4DAB-885B-988DADCA3626}" srcOrd="3" destOrd="0" presId="urn:microsoft.com/office/officeart/2018/2/layout/IconVerticalSolidList"/>
    <dgm:cxn modelId="{DB81F291-B146-C643-9349-C7568CB564DE}" type="presParOf" srcId="{3924FB32-4FE4-46DA-9AAB-331BA9519170}" destId="{D824194E-DC59-4B15-AD5A-58839F5C9901}" srcOrd="3" destOrd="0" presId="urn:microsoft.com/office/officeart/2018/2/layout/IconVerticalSolidList"/>
    <dgm:cxn modelId="{FCA36D35-D82E-8E4C-9002-3883F7A2B4E2}" type="presParOf" srcId="{3924FB32-4FE4-46DA-9AAB-331BA9519170}" destId="{388AB041-82CC-4980-A277-1BB1FC256FBC}" srcOrd="4" destOrd="0" presId="urn:microsoft.com/office/officeart/2018/2/layout/IconVerticalSolidList"/>
    <dgm:cxn modelId="{2D39877F-352C-C04B-9A38-ABEA9C5EF1D2}" type="presParOf" srcId="{388AB041-82CC-4980-A277-1BB1FC256FBC}" destId="{3CDE5523-2AB5-4D0A-BD8E-EF8E4E4A5A33}" srcOrd="0" destOrd="0" presId="urn:microsoft.com/office/officeart/2018/2/layout/IconVerticalSolidList"/>
    <dgm:cxn modelId="{6590CEFB-31F7-7342-8424-B66A41C5F8C6}" type="presParOf" srcId="{388AB041-82CC-4980-A277-1BB1FC256FBC}" destId="{9E07221D-B804-42A2-83B3-9D115B278303}" srcOrd="1" destOrd="0" presId="urn:microsoft.com/office/officeart/2018/2/layout/IconVerticalSolidList"/>
    <dgm:cxn modelId="{9CF76650-6FC4-9649-AABB-5EE3CC55EF98}" type="presParOf" srcId="{388AB041-82CC-4980-A277-1BB1FC256FBC}" destId="{2ADEE0A1-5FA8-4C0F-8335-B55FBFFC39E5}" srcOrd="2" destOrd="0" presId="urn:microsoft.com/office/officeart/2018/2/layout/IconVerticalSolidList"/>
    <dgm:cxn modelId="{6AB20D42-B41D-BF48-AE0B-86B94F5F7C04}" type="presParOf" srcId="{388AB041-82CC-4980-A277-1BB1FC256FBC}" destId="{9E56F81A-603D-4BAB-ABC0-19190392A52F}" srcOrd="3" destOrd="0" presId="urn:microsoft.com/office/officeart/2018/2/layout/IconVerticalSolidList"/>
    <dgm:cxn modelId="{247531D1-9716-0F4D-B799-7CA82A65A1ED}" type="presParOf" srcId="{3924FB32-4FE4-46DA-9AAB-331BA9519170}" destId="{6E2646C8-D36A-4DF7-B463-6DECFD939719}" srcOrd="5" destOrd="0" presId="urn:microsoft.com/office/officeart/2018/2/layout/IconVerticalSolidList"/>
    <dgm:cxn modelId="{8E62F564-F8B8-8D43-8C1F-B04F56407CE9}" type="presParOf" srcId="{3924FB32-4FE4-46DA-9AAB-331BA9519170}" destId="{1DDF3259-744B-4259-9118-C44ECD9EDD8F}" srcOrd="6" destOrd="0" presId="urn:microsoft.com/office/officeart/2018/2/layout/IconVerticalSolidList"/>
    <dgm:cxn modelId="{EB741B9B-B400-4A4D-B2E9-C0F41288DBAB}" type="presParOf" srcId="{1DDF3259-744B-4259-9118-C44ECD9EDD8F}" destId="{F7E730F8-D801-4205-AC6D-C3F919F647FC}" srcOrd="0" destOrd="0" presId="urn:microsoft.com/office/officeart/2018/2/layout/IconVerticalSolidList"/>
    <dgm:cxn modelId="{D2F7DCAA-E6C0-A64A-9AFF-996063A59AF7}" type="presParOf" srcId="{1DDF3259-744B-4259-9118-C44ECD9EDD8F}" destId="{68BCB5E8-5E1B-47E0-8E88-6A93FC32CB13}" srcOrd="1" destOrd="0" presId="urn:microsoft.com/office/officeart/2018/2/layout/IconVerticalSolidList"/>
    <dgm:cxn modelId="{7B44CFF5-4CFC-2945-9660-5613CAA810BF}" type="presParOf" srcId="{1DDF3259-744B-4259-9118-C44ECD9EDD8F}" destId="{42E7AB3B-8F85-49BD-B9A7-3575C14E0633}" srcOrd="2" destOrd="0" presId="urn:microsoft.com/office/officeart/2018/2/layout/IconVerticalSolidList"/>
    <dgm:cxn modelId="{EC4E5B56-C97E-8346-B24C-31D6AAB02583}" type="presParOf" srcId="{1DDF3259-744B-4259-9118-C44ECD9EDD8F}" destId="{C37D9822-C5D2-4DFB-A4B8-B23BF56EF74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DBD3B7E-56BD-4788-A97C-B21E85B44865}" type="doc">
      <dgm:prSet loTypeId="urn:microsoft.com/office/officeart/2005/8/layout/process4" loCatId="process" qsTypeId="urn:microsoft.com/office/officeart/2005/8/quickstyle/simple1" qsCatId="simple" csTypeId="urn:microsoft.com/office/officeart/2005/8/colors/accent1_2" csCatId="accent1"/>
      <dgm:spPr/>
      <dgm:t>
        <a:bodyPr/>
        <a:lstStyle/>
        <a:p>
          <a:endParaRPr lang="en-US"/>
        </a:p>
      </dgm:t>
    </dgm:pt>
    <dgm:pt modelId="{1451F257-28AA-4AB3-A1F7-95E9945BA955}">
      <dgm:prSet/>
      <dgm:spPr/>
      <dgm:t>
        <a:bodyPr/>
        <a:lstStyle/>
        <a:p>
          <a:r>
            <a:rPr lang="en-US" b="0" i="0" dirty="0"/>
            <a:t>Restaurant QR Application</a:t>
          </a:r>
          <a:endParaRPr lang="en-US" dirty="0"/>
        </a:p>
      </dgm:t>
    </dgm:pt>
    <dgm:pt modelId="{9440B9D8-EB80-4AF5-B30A-102E2A165414}" type="parTrans" cxnId="{BF059447-08B3-4262-8C39-7007F8A72894}">
      <dgm:prSet/>
      <dgm:spPr/>
      <dgm:t>
        <a:bodyPr/>
        <a:lstStyle/>
        <a:p>
          <a:endParaRPr lang="en-US"/>
        </a:p>
      </dgm:t>
    </dgm:pt>
    <dgm:pt modelId="{83A64A79-ABDC-4909-92E6-080452BD8326}" type="sibTrans" cxnId="{BF059447-08B3-4262-8C39-7007F8A72894}">
      <dgm:prSet/>
      <dgm:spPr/>
      <dgm:t>
        <a:bodyPr/>
        <a:lstStyle/>
        <a:p>
          <a:endParaRPr lang="en-US"/>
        </a:p>
      </dgm:t>
    </dgm:pt>
    <dgm:pt modelId="{8827FAC0-5A95-4C02-A4CF-1FB6657DC94E}">
      <dgm:prSet/>
      <dgm:spPr/>
      <dgm:t>
        <a:bodyPr/>
        <a:lstStyle/>
        <a:p>
          <a:r>
            <a:rPr lang="en-US" b="0" i="0"/>
            <a:t>Although there is a direct scanning of QR using Google lens to retrieve the information we can create an interaction application to include all the restaurants nearby and can add all the available items to the cart and check it out. Also the payment through credit/debit is an add-on to the Application. </a:t>
          </a:r>
          <a:endParaRPr lang="en-US"/>
        </a:p>
      </dgm:t>
    </dgm:pt>
    <dgm:pt modelId="{55AAC014-AD0D-47F1-AF91-08F693A4DA69}" type="parTrans" cxnId="{E4B39389-2995-460E-BB5B-747BF0962889}">
      <dgm:prSet/>
      <dgm:spPr/>
      <dgm:t>
        <a:bodyPr/>
        <a:lstStyle/>
        <a:p>
          <a:endParaRPr lang="en-US"/>
        </a:p>
      </dgm:t>
    </dgm:pt>
    <dgm:pt modelId="{FCDB13BA-C456-4E9F-A2C0-2FBAA04287CB}" type="sibTrans" cxnId="{E4B39389-2995-460E-BB5B-747BF0962889}">
      <dgm:prSet/>
      <dgm:spPr/>
      <dgm:t>
        <a:bodyPr/>
        <a:lstStyle/>
        <a:p>
          <a:endParaRPr lang="en-US"/>
        </a:p>
      </dgm:t>
    </dgm:pt>
    <dgm:pt modelId="{D96C37F3-7482-0D4B-81A6-75CFBBC121EB}" type="pres">
      <dgm:prSet presAssocID="{5DBD3B7E-56BD-4788-A97C-B21E85B44865}" presName="Name0" presStyleCnt="0">
        <dgm:presLayoutVars>
          <dgm:dir/>
          <dgm:animLvl val="lvl"/>
          <dgm:resizeHandles val="exact"/>
        </dgm:presLayoutVars>
      </dgm:prSet>
      <dgm:spPr/>
    </dgm:pt>
    <dgm:pt modelId="{966D9AF2-637C-E849-A0F2-E0DF1D711D46}" type="pres">
      <dgm:prSet presAssocID="{8827FAC0-5A95-4C02-A4CF-1FB6657DC94E}" presName="boxAndChildren" presStyleCnt="0"/>
      <dgm:spPr/>
    </dgm:pt>
    <dgm:pt modelId="{28A5437C-B2F8-8E4D-815C-F93F92222F67}" type="pres">
      <dgm:prSet presAssocID="{8827FAC0-5A95-4C02-A4CF-1FB6657DC94E}" presName="parentTextBox" presStyleLbl="node1" presStyleIdx="0" presStyleCnt="2"/>
      <dgm:spPr/>
    </dgm:pt>
    <dgm:pt modelId="{0C26E3FD-9FD8-4C43-AC7C-43CA4272BE18}" type="pres">
      <dgm:prSet presAssocID="{83A64A79-ABDC-4909-92E6-080452BD8326}" presName="sp" presStyleCnt="0"/>
      <dgm:spPr/>
    </dgm:pt>
    <dgm:pt modelId="{567A5364-AEC1-C140-8ED3-A1FEB558034E}" type="pres">
      <dgm:prSet presAssocID="{1451F257-28AA-4AB3-A1F7-95E9945BA955}" presName="arrowAndChildren" presStyleCnt="0"/>
      <dgm:spPr/>
    </dgm:pt>
    <dgm:pt modelId="{E9730BBD-9414-9042-80ED-5F8CA4178C71}" type="pres">
      <dgm:prSet presAssocID="{1451F257-28AA-4AB3-A1F7-95E9945BA955}" presName="parentTextArrow" presStyleLbl="node1" presStyleIdx="1" presStyleCnt="2"/>
      <dgm:spPr/>
    </dgm:pt>
  </dgm:ptLst>
  <dgm:cxnLst>
    <dgm:cxn modelId="{6C0AE939-8EA7-124F-A9DA-0326DC036809}" type="presOf" srcId="{8827FAC0-5A95-4C02-A4CF-1FB6657DC94E}" destId="{28A5437C-B2F8-8E4D-815C-F93F92222F67}" srcOrd="0" destOrd="0" presId="urn:microsoft.com/office/officeart/2005/8/layout/process4"/>
    <dgm:cxn modelId="{BF059447-08B3-4262-8C39-7007F8A72894}" srcId="{5DBD3B7E-56BD-4788-A97C-B21E85B44865}" destId="{1451F257-28AA-4AB3-A1F7-95E9945BA955}" srcOrd="0" destOrd="0" parTransId="{9440B9D8-EB80-4AF5-B30A-102E2A165414}" sibTransId="{83A64A79-ABDC-4909-92E6-080452BD8326}"/>
    <dgm:cxn modelId="{3D34A959-E306-E848-B080-8E4DE8F665E8}" type="presOf" srcId="{5DBD3B7E-56BD-4788-A97C-B21E85B44865}" destId="{D96C37F3-7482-0D4B-81A6-75CFBBC121EB}" srcOrd="0" destOrd="0" presId="urn:microsoft.com/office/officeart/2005/8/layout/process4"/>
    <dgm:cxn modelId="{3A1CC569-709A-AE4A-B64B-C881D72FEB85}" type="presOf" srcId="{1451F257-28AA-4AB3-A1F7-95E9945BA955}" destId="{E9730BBD-9414-9042-80ED-5F8CA4178C71}" srcOrd="0" destOrd="0" presId="urn:microsoft.com/office/officeart/2005/8/layout/process4"/>
    <dgm:cxn modelId="{E4B39389-2995-460E-BB5B-747BF0962889}" srcId="{5DBD3B7E-56BD-4788-A97C-B21E85B44865}" destId="{8827FAC0-5A95-4C02-A4CF-1FB6657DC94E}" srcOrd="1" destOrd="0" parTransId="{55AAC014-AD0D-47F1-AF91-08F693A4DA69}" sibTransId="{FCDB13BA-C456-4E9F-A2C0-2FBAA04287CB}"/>
    <dgm:cxn modelId="{D4335533-5041-C149-93DF-61AE15C40EE2}" type="presParOf" srcId="{D96C37F3-7482-0D4B-81A6-75CFBBC121EB}" destId="{966D9AF2-637C-E849-A0F2-E0DF1D711D46}" srcOrd="0" destOrd="0" presId="urn:microsoft.com/office/officeart/2005/8/layout/process4"/>
    <dgm:cxn modelId="{FBD5447C-117E-FC4A-8C44-4E3484FC663E}" type="presParOf" srcId="{966D9AF2-637C-E849-A0F2-E0DF1D711D46}" destId="{28A5437C-B2F8-8E4D-815C-F93F92222F67}" srcOrd="0" destOrd="0" presId="urn:microsoft.com/office/officeart/2005/8/layout/process4"/>
    <dgm:cxn modelId="{9C45A8C3-283E-3D41-B1C6-F03F95A2D83A}" type="presParOf" srcId="{D96C37F3-7482-0D4B-81A6-75CFBBC121EB}" destId="{0C26E3FD-9FD8-4C43-AC7C-43CA4272BE18}" srcOrd="1" destOrd="0" presId="urn:microsoft.com/office/officeart/2005/8/layout/process4"/>
    <dgm:cxn modelId="{07BA706E-5989-C541-84EA-51E761922C6E}" type="presParOf" srcId="{D96C37F3-7482-0D4B-81A6-75CFBBC121EB}" destId="{567A5364-AEC1-C140-8ED3-A1FEB558034E}" srcOrd="2" destOrd="0" presId="urn:microsoft.com/office/officeart/2005/8/layout/process4"/>
    <dgm:cxn modelId="{516A62A2-CA58-B949-BAC7-CFD5130C96B5}" type="presParOf" srcId="{567A5364-AEC1-C140-8ED3-A1FEB558034E}" destId="{E9730BBD-9414-9042-80ED-5F8CA4178C71}"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726637-9CE8-4467-A465-398C5DE61C7E}">
      <dsp:nvSpPr>
        <dsp:cNvPr id="0" name=""/>
        <dsp:cNvSpPr/>
      </dsp:nvSpPr>
      <dsp:spPr>
        <a:xfrm>
          <a:off x="0" y="2789"/>
          <a:ext cx="6496050" cy="96503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89EC58-DBE1-42AE-AFE8-E4C79F6F69A9}">
      <dsp:nvSpPr>
        <dsp:cNvPr id="0" name=""/>
        <dsp:cNvSpPr/>
      </dsp:nvSpPr>
      <dsp:spPr>
        <a:xfrm>
          <a:off x="291921" y="219921"/>
          <a:ext cx="531285" cy="5307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A886253-FED8-4CB4-9C71-9C64F33A02D5}">
      <dsp:nvSpPr>
        <dsp:cNvPr id="0" name=""/>
        <dsp:cNvSpPr/>
      </dsp:nvSpPr>
      <dsp:spPr>
        <a:xfrm>
          <a:off x="1115128" y="2789"/>
          <a:ext cx="5133110" cy="965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232" tIns="102232" rIns="102232" bIns="102232" numCol="1" spcCol="1270" anchor="ctr" anchorCtr="0">
          <a:noAutofit/>
        </a:bodyPr>
        <a:lstStyle/>
        <a:p>
          <a:pPr marL="0" lvl="0" indent="0" algn="l" defTabSz="622300">
            <a:lnSpc>
              <a:spcPct val="100000"/>
            </a:lnSpc>
            <a:spcBef>
              <a:spcPct val="0"/>
            </a:spcBef>
            <a:spcAft>
              <a:spcPct val="35000"/>
            </a:spcAft>
            <a:buNone/>
          </a:pPr>
          <a:r>
            <a:rPr lang="en-US" sz="1400" kern="1200" dirty="0"/>
            <a:t>Assignment – Currently it helps to review the grades and scores and notify about due dates</a:t>
          </a:r>
        </a:p>
      </dsp:txBody>
      <dsp:txXfrm>
        <a:off x="1115128" y="2789"/>
        <a:ext cx="5133110" cy="965973"/>
      </dsp:txXfrm>
    </dsp:sp>
    <dsp:sp modelId="{7413D11C-F394-4B36-9600-8C60A68EF34C}">
      <dsp:nvSpPr>
        <dsp:cNvPr id="0" name=""/>
        <dsp:cNvSpPr/>
      </dsp:nvSpPr>
      <dsp:spPr>
        <a:xfrm>
          <a:off x="0" y="1202938"/>
          <a:ext cx="6496050" cy="96503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6AE273-EB73-4498-9E5E-0445E2D1FEB3}">
      <dsp:nvSpPr>
        <dsp:cNvPr id="0" name=""/>
        <dsp:cNvSpPr/>
      </dsp:nvSpPr>
      <dsp:spPr>
        <a:xfrm>
          <a:off x="291921" y="1420070"/>
          <a:ext cx="531285" cy="5307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D84B9D0-D758-4DAB-885B-988DADCA3626}">
      <dsp:nvSpPr>
        <dsp:cNvPr id="0" name=""/>
        <dsp:cNvSpPr/>
      </dsp:nvSpPr>
      <dsp:spPr>
        <a:xfrm>
          <a:off x="1115128" y="1202938"/>
          <a:ext cx="5133110" cy="965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232" tIns="102232" rIns="102232" bIns="102232" numCol="1" spcCol="1270" anchor="ctr" anchorCtr="0">
          <a:noAutofit/>
        </a:bodyPr>
        <a:lstStyle/>
        <a:p>
          <a:pPr marL="0" lvl="0" indent="0" algn="l" defTabSz="622300">
            <a:lnSpc>
              <a:spcPct val="100000"/>
            </a:lnSpc>
            <a:spcBef>
              <a:spcPct val="0"/>
            </a:spcBef>
            <a:spcAft>
              <a:spcPct val="35000"/>
            </a:spcAft>
            <a:buNone/>
          </a:pPr>
          <a:r>
            <a:rPr lang="en-US" sz="1400" kern="1200" dirty="0"/>
            <a:t>Although this integrated experience provides us to launch course homepage option my application will provide a single time login for all the courses and provides with an interface of all the available options which are present in D2L</a:t>
          </a:r>
        </a:p>
      </dsp:txBody>
      <dsp:txXfrm>
        <a:off x="1115128" y="1202938"/>
        <a:ext cx="5133110" cy="965973"/>
      </dsp:txXfrm>
    </dsp:sp>
    <dsp:sp modelId="{3CDE5523-2AB5-4D0A-BD8E-EF8E4E4A5A33}">
      <dsp:nvSpPr>
        <dsp:cNvPr id="0" name=""/>
        <dsp:cNvSpPr/>
      </dsp:nvSpPr>
      <dsp:spPr>
        <a:xfrm>
          <a:off x="0" y="2433563"/>
          <a:ext cx="6496050" cy="96503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07221D-B804-42A2-83B3-9D115B278303}">
      <dsp:nvSpPr>
        <dsp:cNvPr id="0" name=""/>
        <dsp:cNvSpPr/>
      </dsp:nvSpPr>
      <dsp:spPr>
        <a:xfrm>
          <a:off x="291921" y="2620219"/>
          <a:ext cx="531285" cy="53076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E56F81A-603D-4BAB-ABC0-19190392A52F}">
      <dsp:nvSpPr>
        <dsp:cNvPr id="0" name=""/>
        <dsp:cNvSpPr/>
      </dsp:nvSpPr>
      <dsp:spPr>
        <a:xfrm>
          <a:off x="1115128" y="2403087"/>
          <a:ext cx="5133110" cy="965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232" tIns="102232" rIns="102232" bIns="102232" numCol="1" spcCol="1270" anchor="ctr" anchorCtr="0">
          <a:noAutofit/>
        </a:bodyPr>
        <a:lstStyle/>
        <a:p>
          <a:pPr marL="0" lvl="0" indent="0" algn="l" defTabSz="622300">
            <a:lnSpc>
              <a:spcPct val="100000"/>
            </a:lnSpc>
            <a:spcBef>
              <a:spcPct val="0"/>
            </a:spcBef>
            <a:spcAft>
              <a:spcPct val="35000"/>
            </a:spcAft>
            <a:buNone/>
          </a:pPr>
          <a:r>
            <a:rPr lang="en-US" sz="1400" kern="1200" dirty="0"/>
            <a:t>Common use cases involve notifying a user on the due date and the other is notifying the user when grades get updated.</a:t>
          </a:r>
        </a:p>
      </dsp:txBody>
      <dsp:txXfrm>
        <a:off x="1115128" y="2403087"/>
        <a:ext cx="5133110" cy="965973"/>
      </dsp:txXfrm>
    </dsp:sp>
    <dsp:sp modelId="{F7E730F8-D801-4205-AC6D-C3F919F647FC}">
      <dsp:nvSpPr>
        <dsp:cNvPr id="0" name=""/>
        <dsp:cNvSpPr/>
      </dsp:nvSpPr>
      <dsp:spPr>
        <a:xfrm>
          <a:off x="0" y="3603236"/>
          <a:ext cx="6496050" cy="96503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BCB5E8-5E1B-47E0-8E88-6A93FC32CB13}">
      <dsp:nvSpPr>
        <dsp:cNvPr id="0" name=""/>
        <dsp:cNvSpPr/>
      </dsp:nvSpPr>
      <dsp:spPr>
        <a:xfrm>
          <a:off x="291921" y="3820368"/>
          <a:ext cx="531285" cy="53076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37D9822-C5D2-4DFB-A4B8-B23BF56EF744}">
      <dsp:nvSpPr>
        <dsp:cNvPr id="0" name=""/>
        <dsp:cNvSpPr/>
      </dsp:nvSpPr>
      <dsp:spPr>
        <a:xfrm>
          <a:off x="1115128" y="3603236"/>
          <a:ext cx="5133110" cy="965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232" tIns="102232" rIns="102232" bIns="102232" numCol="1" spcCol="1270" anchor="ctr" anchorCtr="0">
          <a:noAutofit/>
        </a:bodyPr>
        <a:lstStyle/>
        <a:p>
          <a:pPr marL="0" lvl="0" indent="0" algn="l" defTabSz="622300">
            <a:lnSpc>
              <a:spcPct val="100000"/>
            </a:lnSpc>
            <a:spcBef>
              <a:spcPct val="0"/>
            </a:spcBef>
            <a:spcAft>
              <a:spcPct val="35000"/>
            </a:spcAft>
            <a:buNone/>
          </a:pPr>
          <a:r>
            <a:rPr lang="en-US" sz="1400" kern="1200" dirty="0"/>
            <a:t>This integrated experience available called ”Pulse”. But pulse+ application will improve upon or extend the experience like helps user to complete some small assignments like quiz’s and provides to participate in discussion posts.</a:t>
          </a:r>
        </a:p>
      </dsp:txBody>
      <dsp:txXfrm>
        <a:off x="1115128" y="3603236"/>
        <a:ext cx="5133110" cy="9659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A5437C-B2F8-8E4D-815C-F93F92222F67}">
      <dsp:nvSpPr>
        <dsp:cNvPr id="0" name=""/>
        <dsp:cNvSpPr/>
      </dsp:nvSpPr>
      <dsp:spPr>
        <a:xfrm>
          <a:off x="0" y="2698377"/>
          <a:ext cx="5919503" cy="177042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b="0" i="0" kern="1200"/>
            <a:t>Although there is a direct scanning of QR using Google lens to retrieve the information we can create an interaction application to include all the restaurants nearby and can add all the available items to the cart and check it out. Also the payment through credit/debit is an add-on to the Application. </a:t>
          </a:r>
          <a:endParaRPr lang="en-US" sz="1700" kern="1200"/>
        </a:p>
      </dsp:txBody>
      <dsp:txXfrm>
        <a:off x="0" y="2698377"/>
        <a:ext cx="5919503" cy="1770427"/>
      </dsp:txXfrm>
    </dsp:sp>
    <dsp:sp modelId="{E9730BBD-9414-9042-80ED-5F8CA4178C71}">
      <dsp:nvSpPr>
        <dsp:cNvPr id="0" name=""/>
        <dsp:cNvSpPr/>
      </dsp:nvSpPr>
      <dsp:spPr>
        <a:xfrm rot="10800000">
          <a:off x="0" y="2016"/>
          <a:ext cx="5919503" cy="2722917"/>
        </a:xfrm>
        <a:prstGeom prst="upArrowCallou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b="0" i="0" kern="1200" dirty="0"/>
            <a:t>Restaurant QR Application</a:t>
          </a:r>
          <a:endParaRPr lang="en-US" sz="1700" kern="1200" dirty="0"/>
        </a:p>
      </dsp:txBody>
      <dsp:txXfrm rot="10800000">
        <a:off x="0" y="2016"/>
        <a:ext cx="5919503" cy="176927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76AE44-6002-E14D-B535-16D22EEAA9BE}" type="datetimeFigureOut">
              <a:rPr lang="en-US" smtClean="0"/>
              <a:t>9/15/22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2B738E-CF9C-224A-A8A3-1084C469667D}" type="slidenum">
              <a:rPr lang="en-US" smtClean="0"/>
              <a:t>‹#›</a:t>
            </a:fld>
            <a:endParaRPr lang="en-US"/>
          </a:p>
        </p:txBody>
      </p:sp>
    </p:spTree>
    <p:extLst>
      <p:ext uri="{BB962C8B-B14F-4D97-AF65-F5344CB8AC3E}">
        <p14:creationId xmlns:p14="http://schemas.microsoft.com/office/powerpoint/2010/main" val="331601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2B738E-CF9C-224A-A8A3-1084C469667D}" type="slidenum">
              <a:rPr lang="en-US" smtClean="0"/>
              <a:t>1</a:t>
            </a:fld>
            <a:endParaRPr lang="en-US"/>
          </a:p>
        </p:txBody>
      </p:sp>
    </p:spTree>
    <p:extLst>
      <p:ext uri="{BB962C8B-B14F-4D97-AF65-F5344CB8AC3E}">
        <p14:creationId xmlns:p14="http://schemas.microsoft.com/office/powerpoint/2010/main" val="2259549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2B738E-CF9C-224A-A8A3-1084C469667D}" type="slidenum">
              <a:rPr lang="en-US" smtClean="0"/>
              <a:t>5</a:t>
            </a:fld>
            <a:endParaRPr lang="en-US"/>
          </a:p>
        </p:txBody>
      </p:sp>
    </p:spTree>
    <p:extLst>
      <p:ext uri="{BB962C8B-B14F-4D97-AF65-F5344CB8AC3E}">
        <p14:creationId xmlns:p14="http://schemas.microsoft.com/office/powerpoint/2010/main" val="4193470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2B738E-CF9C-224A-A8A3-1084C469667D}" type="slidenum">
              <a:rPr lang="en-US" smtClean="0"/>
              <a:t>13</a:t>
            </a:fld>
            <a:endParaRPr lang="en-US"/>
          </a:p>
        </p:txBody>
      </p:sp>
    </p:spTree>
    <p:extLst>
      <p:ext uri="{BB962C8B-B14F-4D97-AF65-F5344CB8AC3E}">
        <p14:creationId xmlns:p14="http://schemas.microsoft.com/office/powerpoint/2010/main" val="1554002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GB"/>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11EAACC7-3B3F-47D1-959A-EF58926E955E}" type="datetimeFigureOut">
              <a:rPr lang="en-US" smtClean="0"/>
              <a:t>9/15/22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82023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11EAACC7-3B3F-47D1-959A-EF58926E955E}" type="datetimeFigureOut">
              <a:rPr lang="en-US" smtClean="0"/>
              <a:t>9/15/22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139863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GB"/>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11EAACC7-3B3F-47D1-959A-EF58926E955E}" type="datetimeFigureOut">
              <a:rPr lang="en-US" smtClean="0"/>
              <a:t>9/15/22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4878295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GB"/>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GB"/>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11EAACC7-3B3F-47D1-959A-EF58926E955E}" type="datetimeFigureOut">
              <a:rPr lang="en-US" smtClean="0"/>
              <a:t>9/15/22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281583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1EAACC7-3B3F-47D1-959A-EF58926E955E}" type="datetimeFigureOut">
              <a:rPr lang="en-US" smtClean="0"/>
              <a:t>9/15/22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7299258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1EAACC7-3B3F-47D1-959A-EF58926E955E}" type="datetimeFigureOut">
              <a:rPr lang="en-US" smtClean="0"/>
              <a:t>9/15/22</a:t>
            </a:fld>
            <a:endParaRPr lang="en-US"/>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0513509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1EAACC7-3B3F-47D1-959A-EF58926E955E}" type="datetimeFigureOut">
              <a:rPr lang="en-US" smtClean="0"/>
              <a:t>9/15/22</a:t>
            </a:fld>
            <a:endParaRPr lang="en-US"/>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389393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1EAACC7-3B3F-47D1-959A-EF58926E955E}" type="datetimeFigureOut">
              <a:rPr lang="en-US" smtClean="0"/>
              <a:t>9/15/22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5756923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1EAACC7-3B3F-47D1-959A-EF58926E955E}" type="datetimeFigureOut">
              <a:rPr lang="en-US" smtClean="0"/>
              <a:t>9/15/22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299111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3"/>
          <p:cNvSpPr>
            <a:spLocks noGrp="1"/>
          </p:cNvSpPr>
          <p:nvPr>
            <p:ph type="dt" sz="half" idx="10"/>
          </p:nvPr>
        </p:nvSpPr>
        <p:spPr/>
        <p:txBody>
          <a:bodyPr/>
          <a:lstStyle/>
          <a:p>
            <a:fld id="{11EAACC7-3B3F-47D1-959A-EF58926E955E}" type="datetimeFigureOut">
              <a:rPr lang="en-US" smtClean="0"/>
              <a:t>9/15/22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451831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1EAACC7-3B3F-47D1-959A-EF58926E955E}" type="datetimeFigureOut">
              <a:rPr lang="en-US" smtClean="0"/>
              <a:t>9/15/22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908317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11EAACC7-3B3F-47D1-959A-EF58926E955E}" type="datetimeFigureOut">
              <a:rPr lang="en-US" smtClean="0"/>
              <a:t>9/15/22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830351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11EAACC7-3B3F-47D1-959A-EF58926E955E}" type="datetimeFigureOut">
              <a:rPr lang="en-US" smtClean="0"/>
              <a:t>9/15/22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549079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7" name="Date Placeholder 2"/>
          <p:cNvSpPr>
            <a:spLocks noGrp="1"/>
          </p:cNvSpPr>
          <p:nvPr>
            <p:ph type="dt" sz="half" idx="10"/>
          </p:nvPr>
        </p:nvSpPr>
        <p:spPr/>
        <p:txBody>
          <a:bodyPr/>
          <a:lstStyle/>
          <a:p>
            <a:fld id="{11EAACC7-3B3F-47D1-959A-EF58926E955E}" type="datetimeFigureOut">
              <a:rPr lang="en-US" smtClean="0"/>
              <a:t>9/15/22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323310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1EAACC7-3B3F-47D1-959A-EF58926E955E}" type="datetimeFigureOut">
              <a:rPr lang="en-US" smtClean="0"/>
              <a:t>9/15/22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636614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Date Placeholder 4"/>
          <p:cNvSpPr>
            <a:spLocks noGrp="1"/>
          </p:cNvSpPr>
          <p:nvPr>
            <p:ph type="dt" sz="half" idx="10"/>
          </p:nvPr>
        </p:nvSpPr>
        <p:spPr/>
        <p:txBody>
          <a:bodyPr/>
          <a:lstStyle/>
          <a:p>
            <a:fld id="{11EAACC7-3B3F-47D1-959A-EF58926E955E}" type="datetimeFigureOut">
              <a:rPr lang="en-US" smtClean="0"/>
              <a:t>9/15/22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255965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11EAACC7-3B3F-47D1-959A-EF58926E955E}" type="datetimeFigureOut">
              <a:rPr lang="en-US" smtClean="0"/>
              <a:t>9/15/22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618014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GB"/>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1EAACC7-3B3F-47D1-959A-EF58926E955E}" type="datetimeFigureOut">
              <a:rPr lang="en-US" smtClean="0"/>
              <a:t>9/15/22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3880188777"/>
      </p:ext>
    </p:extLst>
  </p:cSld>
  <p:clrMap bg1="dk1" tx1="lt1" bg2="dk2" tx2="lt2" accent1="accent1" accent2="accent2" accent3="accent3" accent4="accent4" accent5="accent5" accent6="accent6" hlink="hlink" folHlink="folHlink"/>
  <p:sldLayoutIdLst>
    <p:sldLayoutId id="2147483939" r:id="rId1"/>
    <p:sldLayoutId id="2147483940" r:id="rId2"/>
    <p:sldLayoutId id="2147483941" r:id="rId3"/>
    <p:sldLayoutId id="2147483942" r:id="rId4"/>
    <p:sldLayoutId id="2147483943" r:id="rId5"/>
    <p:sldLayoutId id="2147483944" r:id="rId6"/>
    <p:sldLayoutId id="2147483945" r:id="rId7"/>
    <p:sldLayoutId id="2147483946" r:id="rId8"/>
    <p:sldLayoutId id="2147483947" r:id="rId9"/>
    <p:sldLayoutId id="2147483948" r:id="rId10"/>
    <p:sldLayoutId id="2147483949" r:id="rId11"/>
    <p:sldLayoutId id="2147483950" r:id="rId12"/>
    <p:sldLayoutId id="2147483951" r:id="rId13"/>
    <p:sldLayoutId id="2147483952" r:id="rId14"/>
    <p:sldLayoutId id="2147483953" r:id="rId15"/>
    <p:sldLayoutId id="2147483954" r:id="rId16"/>
    <p:sldLayoutId id="214748395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jp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6.jp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8" Type="http://schemas.openxmlformats.org/officeDocument/2006/relationships/hyperlink" Target="http://www.pngall.com/thank-you-png" TargetMode="External"/><Relationship Id="rId3" Type="http://schemas.openxmlformats.org/officeDocument/2006/relationships/image" Target="../media/image2.png"/><Relationship Id="rId7"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42" name="Picture 41" descr="A picture of an electromagnetic radiation">
            <a:extLst>
              <a:ext uri="{FF2B5EF4-FFF2-40B4-BE49-F238E27FC236}">
                <a16:creationId xmlns:a16="http://schemas.microsoft.com/office/drawing/2014/main" id="{7A66227E-8B38-8E79-C948-42F10FE4B0D8}"/>
              </a:ext>
            </a:extLst>
          </p:cNvPr>
          <p:cNvPicPr>
            <a:picLocks noChangeAspect="1"/>
          </p:cNvPicPr>
          <p:nvPr/>
        </p:nvPicPr>
        <p:blipFill rotWithShape="1">
          <a:blip r:embed="rId4">
            <a:duotone>
              <a:prstClr val="black"/>
              <a:schemeClr val="accent5">
                <a:tint val="45000"/>
                <a:satMod val="400000"/>
              </a:schemeClr>
            </a:duotone>
            <a:alphaModFix amt="25000"/>
          </a:blip>
          <a:srcRect t="16045"/>
          <a:stretch/>
        </p:blipFill>
        <p:spPr>
          <a:xfrm>
            <a:off x="20" y="10"/>
            <a:ext cx="12191980" cy="6857990"/>
          </a:xfrm>
          <a:prstGeom prst="rect">
            <a:avLst/>
          </a:prstGeom>
        </p:spPr>
      </p:pic>
      <p:sp>
        <p:nvSpPr>
          <p:cNvPr id="2" name="Title 1">
            <a:extLst>
              <a:ext uri="{FF2B5EF4-FFF2-40B4-BE49-F238E27FC236}">
                <a16:creationId xmlns:a16="http://schemas.microsoft.com/office/drawing/2014/main" id="{8BA22001-82A3-AD40-92EC-89B24D5BA5DE}"/>
              </a:ext>
            </a:extLst>
          </p:cNvPr>
          <p:cNvSpPr>
            <a:spLocks noGrp="1"/>
          </p:cNvSpPr>
          <p:nvPr>
            <p:ph type="ctrTitle"/>
          </p:nvPr>
        </p:nvSpPr>
        <p:spPr>
          <a:xfrm>
            <a:off x="1154955" y="1447800"/>
            <a:ext cx="8825658" cy="3329581"/>
          </a:xfrm>
        </p:spPr>
        <p:txBody>
          <a:bodyPr>
            <a:normAutofit/>
          </a:bodyPr>
          <a:lstStyle/>
          <a:p>
            <a:r>
              <a:rPr lang="en-US" dirty="0"/>
              <a:t>Pulse+</a:t>
            </a:r>
          </a:p>
        </p:txBody>
      </p:sp>
      <p:sp>
        <p:nvSpPr>
          <p:cNvPr id="3" name="Subtitle 2">
            <a:extLst>
              <a:ext uri="{FF2B5EF4-FFF2-40B4-BE49-F238E27FC236}">
                <a16:creationId xmlns:a16="http://schemas.microsoft.com/office/drawing/2014/main" id="{A5E58F5F-66E9-8549-BCDD-4D73C4CC18F9}"/>
              </a:ext>
            </a:extLst>
          </p:cNvPr>
          <p:cNvSpPr>
            <a:spLocks noGrp="1"/>
          </p:cNvSpPr>
          <p:nvPr>
            <p:ph type="subTitle" idx="1"/>
          </p:nvPr>
        </p:nvSpPr>
        <p:spPr>
          <a:xfrm>
            <a:off x="1154955" y="4777380"/>
            <a:ext cx="8825658" cy="861420"/>
          </a:xfrm>
        </p:spPr>
        <p:txBody>
          <a:bodyPr>
            <a:normAutofit/>
          </a:bodyPr>
          <a:lstStyle/>
          <a:p>
            <a:pPr>
              <a:lnSpc>
                <a:spcPct val="90000"/>
              </a:lnSpc>
            </a:pPr>
            <a:r>
              <a:rPr lang="en-US" sz="1100"/>
              <a:t>Satya Yoganand Addala</a:t>
            </a:r>
          </a:p>
          <a:p>
            <a:pPr>
              <a:lnSpc>
                <a:spcPct val="90000"/>
              </a:lnSpc>
            </a:pPr>
            <a:r>
              <a:rPr lang="en-US" sz="1100"/>
              <a:t>ID:2086008</a:t>
            </a:r>
          </a:p>
          <a:p>
            <a:pPr>
              <a:lnSpc>
                <a:spcPct val="90000"/>
              </a:lnSpc>
            </a:pPr>
            <a:r>
              <a:rPr lang="en-US" sz="1100"/>
              <a:t>Class: hci 440</a:t>
            </a:r>
          </a:p>
        </p:txBody>
      </p:sp>
      <p:sp>
        <p:nvSpPr>
          <p:cNvPr id="46" name="Rectangle 45">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20088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7DCE014-3196-9642-91A6-C220F8AA7AFC}"/>
              </a:ext>
            </a:extLst>
          </p:cNvPr>
          <p:cNvSpPr>
            <a:spLocks noGrp="1"/>
          </p:cNvSpPr>
          <p:nvPr>
            <p:ph type="title"/>
          </p:nvPr>
        </p:nvSpPr>
        <p:spPr>
          <a:xfrm>
            <a:off x="653143" y="1645920"/>
            <a:ext cx="3522879" cy="4470821"/>
          </a:xfrm>
        </p:spPr>
        <p:txBody>
          <a:bodyPr>
            <a:normAutofit/>
          </a:bodyPr>
          <a:lstStyle/>
          <a:p>
            <a:pPr algn="r"/>
            <a:r>
              <a:rPr lang="en-US" dirty="0">
                <a:solidFill>
                  <a:srgbClr val="FFFFFF"/>
                </a:solidFill>
              </a:rPr>
              <a:t>Scenarios  3  </a:t>
            </a:r>
            <a:br>
              <a:rPr lang="en-US" dirty="0">
                <a:solidFill>
                  <a:srgbClr val="FFFFFF"/>
                </a:solidFill>
              </a:rPr>
            </a:br>
            <a:endParaRPr lang="en-US" dirty="0">
              <a:solidFill>
                <a:srgbClr val="FFFFFF"/>
              </a:solidFill>
            </a:endParaRPr>
          </a:p>
        </p:txBody>
      </p:sp>
      <p:sp>
        <p:nvSpPr>
          <p:cNvPr id="3" name="Content Placeholder 2">
            <a:extLst>
              <a:ext uri="{FF2B5EF4-FFF2-40B4-BE49-F238E27FC236}">
                <a16:creationId xmlns:a16="http://schemas.microsoft.com/office/drawing/2014/main" id="{335B544C-7EF5-FF41-A0B0-4FCDE773B252}"/>
              </a:ext>
            </a:extLst>
          </p:cNvPr>
          <p:cNvSpPr>
            <a:spLocks noGrp="1"/>
          </p:cNvSpPr>
          <p:nvPr>
            <p:ph idx="1"/>
          </p:nvPr>
        </p:nvSpPr>
        <p:spPr>
          <a:xfrm>
            <a:off x="5204109" y="1645920"/>
            <a:ext cx="5919503" cy="4470821"/>
          </a:xfrm>
        </p:spPr>
        <p:txBody>
          <a:bodyPr>
            <a:normAutofit/>
          </a:bodyPr>
          <a:lstStyle/>
          <a:p>
            <a:pPr>
              <a:buClr>
                <a:schemeClr val="tx1"/>
              </a:buClr>
            </a:pPr>
            <a:r>
              <a:rPr lang="en-US" b="1" dirty="0"/>
              <a:t>After using application </a:t>
            </a:r>
            <a:r>
              <a:rPr lang="en-US" dirty="0"/>
              <a:t>:</a:t>
            </a:r>
          </a:p>
          <a:p>
            <a:pPr marL="0" indent="0">
              <a:buNone/>
            </a:pPr>
            <a:r>
              <a:rPr lang="en-US" dirty="0"/>
              <a:t>One day Emma meets her friend, Then she asks Emma about application. Then Emma with his happy face tells that. It is pretty and very helpful. Now she can easily complete the assignments in time no matter where he is. When ever she want, she can keep track of the due dates and submit her quizzes in time.</a:t>
            </a:r>
          </a:p>
          <a:p>
            <a:pPr marL="0" indent="0">
              <a:buNone/>
            </a:pPr>
            <a:r>
              <a:rPr lang="en-US" dirty="0"/>
              <a:t> After using this application. I suggested my friends to use this app. Even they are happy that application.</a:t>
            </a:r>
          </a:p>
          <a:p>
            <a:pPr marL="0" indent="0">
              <a:buNone/>
            </a:pPr>
            <a:r>
              <a:rPr lang="en-US" dirty="0"/>
              <a:t>                                                                                         </a:t>
            </a:r>
          </a:p>
        </p:txBody>
      </p:sp>
    </p:spTree>
    <p:extLst>
      <p:ext uri="{BB962C8B-B14F-4D97-AF65-F5344CB8AC3E}">
        <p14:creationId xmlns:p14="http://schemas.microsoft.com/office/powerpoint/2010/main" val="422284887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22" name="Picture 9">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3" name="Picture 11">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4" name="Oval 13">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5" name="Picture 15">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6" name="Picture 17">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7" name="Rectangle 19">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087005A-3B08-D543-9D0D-C294900D6853}"/>
              </a:ext>
            </a:extLst>
          </p:cNvPr>
          <p:cNvSpPr>
            <a:spLocks noGrp="1"/>
          </p:cNvSpPr>
          <p:nvPr>
            <p:ph type="title"/>
          </p:nvPr>
        </p:nvSpPr>
        <p:spPr>
          <a:xfrm>
            <a:off x="8201837" y="1454963"/>
            <a:ext cx="3342462" cy="3308380"/>
          </a:xfrm>
        </p:spPr>
        <p:txBody>
          <a:bodyPr vert="horz" lIns="91440" tIns="45720" rIns="91440" bIns="45720" rtlCol="0" anchor="b">
            <a:normAutofit/>
          </a:bodyPr>
          <a:lstStyle/>
          <a:p>
            <a:r>
              <a:rPr lang="en-US" sz="5600"/>
              <a:t>Sketches (Before)</a:t>
            </a:r>
          </a:p>
        </p:txBody>
      </p:sp>
      <p:pic>
        <p:nvPicPr>
          <p:cNvPr id="7" name="Content Placeholder 6" descr="Diagram, letter&#10;&#10;Description automatically generated">
            <a:extLst>
              <a:ext uri="{FF2B5EF4-FFF2-40B4-BE49-F238E27FC236}">
                <a16:creationId xmlns:a16="http://schemas.microsoft.com/office/drawing/2014/main" id="{08144DA1-48F7-C8B7-0D83-F867DCC97486}"/>
              </a:ext>
            </a:extLst>
          </p:cNvPr>
          <p:cNvPicPr>
            <a:picLocks noGrp="1" noChangeAspect="1"/>
          </p:cNvPicPr>
          <p:nvPr>
            <p:ph idx="1"/>
          </p:nvPr>
        </p:nvPicPr>
        <p:blipFill>
          <a:blip r:embed="rId7"/>
          <a:stretch>
            <a:fillRect/>
          </a:stretch>
        </p:blipFill>
        <p:spPr>
          <a:xfrm>
            <a:off x="975048" y="1141407"/>
            <a:ext cx="6030231" cy="5213673"/>
          </a:xfrm>
        </p:spPr>
      </p:pic>
    </p:spTree>
    <p:extLst>
      <p:ext uri="{BB962C8B-B14F-4D97-AF65-F5344CB8AC3E}">
        <p14:creationId xmlns:p14="http://schemas.microsoft.com/office/powerpoint/2010/main" val="1299683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03A8833-8120-C248-8546-6D3C9A10D70A}"/>
              </a:ext>
            </a:extLst>
          </p:cNvPr>
          <p:cNvSpPr>
            <a:spLocks noGrp="1"/>
          </p:cNvSpPr>
          <p:nvPr>
            <p:ph type="title"/>
          </p:nvPr>
        </p:nvSpPr>
        <p:spPr>
          <a:xfrm>
            <a:off x="8201837" y="1454963"/>
            <a:ext cx="3342462" cy="3308380"/>
          </a:xfrm>
        </p:spPr>
        <p:txBody>
          <a:bodyPr vert="horz" lIns="91440" tIns="45720" rIns="91440" bIns="45720" rtlCol="0" anchor="b">
            <a:normAutofit/>
          </a:bodyPr>
          <a:lstStyle/>
          <a:p>
            <a:r>
              <a:rPr lang="en-US" sz="5600"/>
              <a:t>Sketches (After)</a:t>
            </a:r>
          </a:p>
        </p:txBody>
      </p:sp>
      <p:pic>
        <p:nvPicPr>
          <p:cNvPr id="13" name="Content Placeholder 12" descr="Diagram&#10;&#10;Description automatically generated">
            <a:extLst>
              <a:ext uri="{FF2B5EF4-FFF2-40B4-BE49-F238E27FC236}">
                <a16:creationId xmlns:a16="http://schemas.microsoft.com/office/drawing/2014/main" id="{AAC9FBA2-C534-D203-3D31-EA157EA26147}"/>
              </a:ext>
            </a:extLst>
          </p:cNvPr>
          <p:cNvPicPr>
            <a:picLocks noGrp="1" noChangeAspect="1"/>
          </p:cNvPicPr>
          <p:nvPr>
            <p:ph idx="1"/>
          </p:nvPr>
        </p:nvPicPr>
        <p:blipFill>
          <a:blip r:embed="rId7"/>
          <a:stretch>
            <a:fillRect/>
          </a:stretch>
        </p:blipFill>
        <p:spPr>
          <a:xfrm>
            <a:off x="990160" y="744094"/>
            <a:ext cx="5101118" cy="5351905"/>
          </a:xfrm>
        </p:spPr>
      </p:pic>
    </p:spTree>
    <p:extLst>
      <p:ext uri="{BB962C8B-B14F-4D97-AF65-F5344CB8AC3E}">
        <p14:creationId xmlns:p14="http://schemas.microsoft.com/office/powerpoint/2010/main" val="1938166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936FE-222C-FF4B-8011-31982F14EC7D}"/>
              </a:ext>
            </a:extLst>
          </p:cNvPr>
          <p:cNvSpPr>
            <a:spLocks noGrp="1"/>
          </p:cNvSpPr>
          <p:nvPr>
            <p:ph type="title"/>
          </p:nvPr>
        </p:nvSpPr>
        <p:spPr>
          <a:xfrm>
            <a:off x="5282381" y="629266"/>
            <a:ext cx="4767471" cy="1641986"/>
          </a:xfrm>
        </p:spPr>
        <p:txBody>
          <a:bodyPr>
            <a:normAutofit/>
          </a:bodyPr>
          <a:lstStyle/>
          <a:p>
            <a:r>
              <a:rPr lang="en-US" sz="3900" dirty="0"/>
              <a:t>Potential problems </a:t>
            </a:r>
            <a:br>
              <a:rPr lang="en-US" sz="3900" dirty="0"/>
            </a:br>
            <a:endParaRPr lang="en-US" sz="3900" dirty="0"/>
          </a:p>
        </p:txBody>
      </p:sp>
      <p:pic>
        <p:nvPicPr>
          <p:cNvPr id="16" name="Picture 15" descr="Person watching empty phone">
            <a:extLst>
              <a:ext uri="{FF2B5EF4-FFF2-40B4-BE49-F238E27FC236}">
                <a16:creationId xmlns:a16="http://schemas.microsoft.com/office/drawing/2014/main" id="{59635891-E1F5-8FB5-2E4D-70C867F4BD1D}"/>
              </a:ext>
            </a:extLst>
          </p:cNvPr>
          <p:cNvPicPr>
            <a:picLocks noChangeAspect="1"/>
          </p:cNvPicPr>
          <p:nvPr/>
        </p:nvPicPr>
        <p:blipFill rotWithShape="1">
          <a:blip r:embed="rId4"/>
          <a:srcRect l="43024" r="11865" b="-1"/>
          <a:stretch/>
        </p:blipFill>
        <p:spPr>
          <a:xfrm>
            <a:off x="-1" y="10"/>
            <a:ext cx="4634680" cy="6857990"/>
          </a:xfrm>
          <a:prstGeom prst="rect">
            <a:avLst/>
          </a:prstGeom>
        </p:spPr>
      </p:pic>
      <p:sp>
        <p:nvSpPr>
          <p:cNvPr id="3" name="Content Placeholder 2">
            <a:extLst>
              <a:ext uri="{FF2B5EF4-FFF2-40B4-BE49-F238E27FC236}">
                <a16:creationId xmlns:a16="http://schemas.microsoft.com/office/drawing/2014/main" id="{A080A476-E5A3-6145-A678-6191F185CF7E}"/>
              </a:ext>
            </a:extLst>
          </p:cNvPr>
          <p:cNvSpPr>
            <a:spLocks noGrp="1"/>
          </p:cNvSpPr>
          <p:nvPr>
            <p:ph idx="1"/>
          </p:nvPr>
        </p:nvSpPr>
        <p:spPr>
          <a:xfrm>
            <a:off x="5282381" y="2438400"/>
            <a:ext cx="4767471" cy="3809999"/>
          </a:xfrm>
        </p:spPr>
        <p:txBody>
          <a:bodyPr>
            <a:normAutofit/>
          </a:bodyPr>
          <a:lstStyle/>
          <a:p>
            <a:pPr>
              <a:lnSpc>
                <a:spcPct val="90000"/>
              </a:lnSpc>
              <a:buClr>
                <a:schemeClr val="tx1">
                  <a:lumMod val="50000"/>
                  <a:lumOff val="50000"/>
                </a:schemeClr>
              </a:buClr>
              <a:buFont typeface="Wingdings" pitchFamily="2" charset="2"/>
              <a:buChar char="ü"/>
            </a:pPr>
            <a:r>
              <a:rPr lang="en-US" sz="1700" dirty="0"/>
              <a:t>There might be potential app crashes due to  virus from any third party software applications</a:t>
            </a:r>
          </a:p>
          <a:p>
            <a:pPr>
              <a:lnSpc>
                <a:spcPct val="90000"/>
              </a:lnSpc>
              <a:buClr>
                <a:schemeClr val="bg2">
                  <a:lumMod val="25000"/>
                </a:schemeClr>
              </a:buClr>
              <a:buFont typeface="Arial" panose="020B0604020202020204" pitchFamily="34" charset="0"/>
              <a:buChar char="•"/>
            </a:pPr>
            <a:r>
              <a:rPr lang="en-US" sz="1700" dirty="0"/>
              <a:t>To over come his problem, make sure that no third party applications are installed</a:t>
            </a:r>
          </a:p>
          <a:p>
            <a:pPr>
              <a:lnSpc>
                <a:spcPct val="90000"/>
              </a:lnSpc>
              <a:buClr>
                <a:schemeClr val="bg2">
                  <a:lumMod val="25000"/>
                </a:schemeClr>
              </a:buClr>
              <a:buFont typeface="Arial" panose="020B0604020202020204" pitchFamily="34" charset="0"/>
              <a:buChar char="•"/>
            </a:pPr>
            <a:r>
              <a:rPr lang="en-US" sz="1700" dirty="0"/>
              <a:t>It can also be avoided if we have a good protection apps for the mobile. </a:t>
            </a:r>
          </a:p>
          <a:p>
            <a:pPr marL="0" indent="0">
              <a:lnSpc>
                <a:spcPct val="90000"/>
              </a:lnSpc>
              <a:buNone/>
            </a:pPr>
            <a:endParaRPr lang="en-US" sz="1700" dirty="0"/>
          </a:p>
          <a:p>
            <a:pPr>
              <a:lnSpc>
                <a:spcPct val="90000"/>
              </a:lnSpc>
              <a:buClr>
                <a:schemeClr val="bg1">
                  <a:lumMod val="65000"/>
                </a:schemeClr>
              </a:buClr>
              <a:buFont typeface="Wingdings" pitchFamily="2" charset="2"/>
              <a:buChar char="ü"/>
            </a:pPr>
            <a:r>
              <a:rPr lang="en-US" sz="1700" dirty="0"/>
              <a:t>There might be Data Breaches</a:t>
            </a:r>
          </a:p>
          <a:p>
            <a:pPr>
              <a:lnSpc>
                <a:spcPct val="90000"/>
              </a:lnSpc>
              <a:buClr>
                <a:schemeClr val="tx1">
                  <a:lumMod val="85000"/>
                  <a:lumOff val="15000"/>
                </a:schemeClr>
              </a:buClr>
              <a:buFont typeface="Arial" panose="020B0604020202020204" pitchFamily="34" charset="0"/>
              <a:buChar char="•"/>
            </a:pPr>
            <a:r>
              <a:rPr lang="en-US" sz="1700" dirty="0"/>
              <a:t>To overcome this we can enable dual authentication for the Application.</a:t>
            </a:r>
          </a:p>
          <a:p>
            <a:pPr>
              <a:lnSpc>
                <a:spcPct val="90000"/>
              </a:lnSpc>
            </a:pPr>
            <a:endParaRPr lang="en-US" sz="1700" dirty="0"/>
          </a:p>
        </p:txBody>
      </p:sp>
    </p:spTree>
    <p:extLst>
      <p:ext uri="{BB962C8B-B14F-4D97-AF65-F5344CB8AC3E}">
        <p14:creationId xmlns:p14="http://schemas.microsoft.com/office/powerpoint/2010/main" val="384847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3"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25" name="Freeform: Shape 24">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A5718F0-28D4-5849-BEAA-3687876DC904}"/>
              </a:ext>
            </a:extLst>
          </p:cNvPr>
          <p:cNvSpPr>
            <a:spLocks noGrp="1"/>
          </p:cNvSpPr>
          <p:nvPr>
            <p:ph type="title"/>
          </p:nvPr>
        </p:nvSpPr>
        <p:spPr>
          <a:xfrm>
            <a:off x="653143" y="1645920"/>
            <a:ext cx="3522879" cy="4470821"/>
          </a:xfrm>
        </p:spPr>
        <p:txBody>
          <a:bodyPr>
            <a:normAutofit/>
          </a:bodyPr>
          <a:lstStyle/>
          <a:p>
            <a:pPr algn="r"/>
            <a:r>
              <a:rPr lang="en-US">
                <a:solidFill>
                  <a:srgbClr val="FFFFFF"/>
                </a:solidFill>
              </a:rPr>
              <a:t>Insights</a:t>
            </a:r>
          </a:p>
        </p:txBody>
      </p:sp>
      <p:sp>
        <p:nvSpPr>
          <p:cNvPr id="3" name="Content Placeholder 2">
            <a:extLst>
              <a:ext uri="{FF2B5EF4-FFF2-40B4-BE49-F238E27FC236}">
                <a16:creationId xmlns:a16="http://schemas.microsoft.com/office/drawing/2014/main" id="{F81432A6-AD0E-2146-896F-6D1C046E6CAA}"/>
              </a:ext>
            </a:extLst>
          </p:cNvPr>
          <p:cNvSpPr>
            <a:spLocks noGrp="1"/>
          </p:cNvSpPr>
          <p:nvPr>
            <p:ph idx="1"/>
          </p:nvPr>
        </p:nvSpPr>
        <p:spPr>
          <a:xfrm>
            <a:off x="5204109" y="1645920"/>
            <a:ext cx="5919503" cy="4470821"/>
          </a:xfrm>
        </p:spPr>
        <p:txBody>
          <a:bodyPr>
            <a:normAutofit/>
          </a:bodyPr>
          <a:lstStyle/>
          <a:p>
            <a:pPr>
              <a:buClr>
                <a:schemeClr val="tx1">
                  <a:lumMod val="75000"/>
                  <a:lumOff val="25000"/>
                </a:schemeClr>
              </a:buClr>
              <a:buFont typeface="Wingdings" pitchFamily="2" charset="2"/>
              <a:buChar char="q"/>
            </a:pPr>
            <a:r>
              <a:rPr lang="en-US" dirty="0"/>
              <a:t>Idea : Ideas will build the things, plays important role.</a:t>
            </a:r>
          </a:p>
          <a:p>
            <a:pPr>
              <a:buClr>
                <a:schemeClr val="tx1">
                  <a:lumMod val="75000"/>
                  <a:lumOff val="25000"/>
                </a:schemeClr>
              </a:buClr>
              <a:buFont typeface="Wingdings" pitchFamily="2" charset="2"/>
              <a:buChar char="q"/>
            </a:pPr>
            <a:r>
              <a:rPr lang="en-US" dirty="0"/>
              <a:t>Affordance : Object that defines its possible users or makes clear </a:t>
            </a:r>
          </a:p>
          <a:p>
            <a:pPr>
              <a:buClr>
                <a:schemeClr val="tx1">
                  <a:lumMod val="75000"/>
                  <a:lumOff val="25000"/>
                </a:schemeClr>
              </a:buClr>
              <a:buFont typeface="Wingdings" pitchFamily="2" charset="2"/>
              <a:buChar char="q"/>
            </a:pPr>
            <a:r>
              <a:rPr lang="en-US" dirty="0"/>
              <a:t>Users : It shows how many possible ways that, we can build an application</a:t>
            </a:r>
          </a:p>
          <a:p>
            <a:pPr>
              <a:buClr>
                <a:schemeClr val="tx1">
                  <a:lumMod val="75000"/>
                  <a:lumOff val="25000"/>
                </a:schemeClr>
              </a:buClr>
              <a:buFont typeface="Wingdings" pitchFamily="2" charset="2"/>
              <a:buChar char="q"/>
            </a:pPr>
            <a:r>
              <a:rPr lang="en-US" dirty="0"/>
              <a:t>Scenarios/sketches : It is best way to understand application by story telling or by seeing sketches</a:t>
            </a:r>
          </a:p>
          <a:p>
            <a:pPr>
              <a:buClr>
                <a:schemeClr val="tx1">
                  <a:lumMod val="75000"/>
                  <a:lumOff val="25000"/>
                </a:schemeClr>
              </a:buClr>
              <a:buFont typeface="Wingdings" pitchFamily="2" charset="2"/>
              <a:buChar char="q"/>
            </a:pPr>
            <a:r>
              <a:rPr lang="en-US" dirty="0"/>
              <a:t>Potential problem : By this we can say, what are the problems that users can face while using application</a:t>
            </a:r>
          </a:p>
        </p:txBody>
      </p:sp>
    </p:spTree>
    <p:extLst>
      <p:ext uri="{BB962C8B-B14F-4D97-AF65-F5344CB8AC3E}">
        <p14:creationId xmlns:p14="http://schemas.microsoft.com/office/powerpoint/2010/main" val="118596844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9"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20"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1"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82867E5-71C7-4843-9C5E-C751DB35A9A7}"/>
              </a:ext>
            </a:extLst>
          </p:cNvPr>
          <p:cNvSpPr>
            <a:spLocks noGrp="1"/>
          </p:cNvSpPr>
          <p:nvPr>
            <p:ph type="title"/>
          </p:nvPr>
        </p:nvSpPr>
        <p:spPr>
          <a:xfrm>
            <a:off x="653143" y="1645920"/>
            <a:ext cx="3522879" cy="4470821"/>
          </a:xfrm>
        </p:spPr>
        <p:txBody>
          <a:bodyPr>
            <a:normAutofit/>
          </a:bodyPr>
          <a:lstStyle/>
          <a:p>
            <a:pPr algn="r"/>
            <a:r>
              <a:rPr lang="en-US" dirty="0">
                <a:solidFill>
                  <a:srgbClr val="FFFFFF"/>
                </a:solidFill>
              </a:rPr>
              <a:t>Additional Interactive Experience Ideas </a:t>
            </a:r>
            <a:br>
              <a:rPr lang="en-US" dirty="0">
                <a:solidFill>
                  <a:srgbClr val="FFFFFF"/>
                </a:solidFill>
              </a:rPr>
            </a:br>
            <a:endParaRPr lang="en-US" b="1" dirty="0">
              <a:solidFill>
                <a:srgbClr val="FFFFFF"/>
              </a:solidFill>
            </a:endParaRPr>
          </a:p>
        </p:txBody>
      </p:sp>
      <p:graphicFrame>
        <p:nvGraphicFramePr>
          <p:cNvPr id="23" name="Content Placeholder 2">
            <a:extLst>
              <a:ext uri="{FF2B5EF4-FFF2-40B4-BE49-F238E27FC236}">
                <a16:creationId xmlns:a16="http://schemas.microsoft.com/office/drawing/2014/main" id="{547256A1-6C48-0CF0-803F-059274DD539D}"/>
              </a:ext>
            </a:extLst>
          </p:cNvPr>
          <p:cNvGraphicFramePr>
            <a:graphicFrameLocks noGrp="1"/>
          </p:cNvGraphicFramePr>
          <p:nvPr>
            <p:ph idx="1"/>
          </p:nvPr>
        </p:nvGraphicFramePr>
        <p:xfrm>
          <a:off x="5204109" y="1645920"/>
          <a:ext cx="5919503" cy="44708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3613591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fill="hold"/>
                                        <p:tgtEl>
                                          <p:spTgt spid="23"/>
                                        </p:tgtEl>
                                        <p:attrNameLst>
                                          <p:attrName>ppt_x</p:attrName>
                                        </p:attrNameLst>
                                      </p:cBhvr>
                                      <p:tavLst>
                                        <p:tav tm="0">
                                          <p:val>
                                            <p:strVal val="#ppt_x"/>
                                          </p:val>
                                        </p:tav>
                                        <p:tav tm="100000">
                                          <p:val>
                                            <p:strVal val="#ppt_x"/>
                                          </p:val>
                                        </p:tav>
                                      </p:tavLst>
                                    </p:anim>
                                    <p:anim calcmode="lin" valueType="num">
                                      <p:cBhvr additive="base">
                                        <p:cTn id="13"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23"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867E5-71C7-4843-9C5E-C751DB35A9A7}"/>
              </a:ext>
            </a:extLst>
          </p:cNvPr>
          <p:cNvSpPr>
            <a:spLocks noGrp="1"/>
          </p:cNvSpPr>
          <p:nvPr>
            <p:ph type="title"/>
          </p:nvPr>
        </p:nvSpPr>
        <p:spPr>
          <a:xfrm>
            <a:off x="5291722" y="400666"/>
            <a:ext cx="4767471" cy="1641986"/>
          </a:xfrm>
        </p:spPr>
        <p:txBody>
          <a:bodyPr>
            <a:normAutofit/>
          </a:bodyPr>
          <a:lstStyle/>
          <a:p>
            <a:pPr>
              <a:lnSpc>
                <a:spcPct val="90000"/>
              </a:lnSpc>
            </a:pPr>
            <a:r>
              <a:rPr lang="en-US" sz="3300" dirty="0"/>
              <a:t>Additional Interactive Experience Ideas </a:t>
            </a:r>
            <a:br>
              <a:rPr lang="en-US" sz="3300" dirty="0"/>
            </a:br>
            <a:endParaRPr lang="en-US" sz="3300" b="1" dirty="0"/>
          </a:p>
        </p:txBody>
      </p:sp>
      <p:pic>
        <p:nvPicPr>
          <p:cNvPr id="25" name="Picture 22" descr="B sign-on figures">
            <a:extLst>
              <a:ext uri="{FF2B5EF4-FFF2-40B4-BE49-F238E27FC236}">
                <a16:creationId xmlns:a16="http://schemas.microsoft.com/office/drawing/2014/main" id="{52026402-9D0F-C844-EA40-DAC918A2E3D9}"/>
              </a:ext>
            </a:extLst>
          </p:cNvPr>
          <p:cNvPicPr>
            <a:picLocks noChangeAspect="1"/>
          </p:cNvPicPr>
          <p:nvPr/>
        </p:nvPicPr>
        <p:blipFill rotWithShape="1">
          <a:blip r:embed="rId3"/>
          <a:srcRect l="24435" r="30792" b="-1"/>
          <a:stretch/>
        </p:blipFill>
        <p:spPr>
          <a:xfrm>
            <a:off x="-1" y="10"/>
            <a:ext cx="4634680" cy="6857990"/>
          </a:xfrm>
          <a:prstGeom prst="rect">
            <a:avLst/>
          </a:prstGeom>
        </p:spPr>
      </p:pic>
      <p:sp>
        <p:nvSpPr>
          <p:cNvPr id="3" name="Content Placeholder 2">
            <a:extLst>
              <a:ext uri="{FF2B5EF4-FFF2-40B4-BE49-F238E27FC236}">
                <a16:creationId xmlns:a16="http://schemas.microsoft.com/office/drawing/2014/main" id="{1E5A69E0-6228-2B47-B7AE-4A49CA86EFD0}"/>
              </a:ext>
            </a:extLst>
          </p:cNvPr>
          <p:cNvSpPr>
            <a:spLocks noGrp="1"/>
          </p:cNvSpPr>
          <p:nvPr>
            <p:ph idx="1"/>
          </p:nvPr>
        </p:nvSpPr>
        <p:spPr>
          <a:xfrm>
            <a:off x="5282381" y="2438400"/>
            <a:ext cx="4767471" cy="3809999"/>
          </a:xfrm>
        </p:spPr>
        <p:txBody>
          <a:bodyPr>
            <a:normAutofit/>
          </a:bodyPr>
          <a:lstStyle/>
          <a:p>
            <a:pPr>
              <a:lnSpc>
                <a:spcPct val="90000"/>
              </a:lnSpc>
              <a:buClr>
                <a:schemeClr val="tx1"/>
              </a:buClr>
            </a:pPr>
            <a:r>
              <a:rPr lang="en-US" sz="1700" dirty="0"/>
              <a:t>Crypto Currency Exchange</a:t>
            </a:r>
          </a:p>
          <a:p>
            <a:pPr>
              <a:lnSpc>
                <a:spcPct val="90000"/>
              </a:lnSpc>
              <a:buClr>
                <a:schemeClr val="tx1"/>
              </a:buClr>
            </a:pPr>
            <a:r>
              <a:rPr lang="en-US" sz="1700" dirty="0"/>
              <a:t>We can Create an application where currently there are some applications where the currency can be exchanged in between different users but from my application we can directly connect with the users bank account to link to the account and ask them to convert his currency and release some funds.</a:t>
            </a:r>
          </a:p>
          <a:p>
            <a:pPr>
              <a:lnSpc>
                <a:spcPct val="90000"/>
              </a:lnSpc>
              <a:buClr>
                <a:schemeClr val="tx1"/>
              </a:buClr>
            </a:pPr>
            <a:r>
              <a:rPr lang="en-US" sz="1700" dirty="0"/>
              <a:t>This is it will be more beneficial to users because the currency exchange rate is quite his when compared to that of bank’s. So it is a very good interactive Idea to implement. </a:t>
            </a:r>
          </a:p>
        </p:txBody>
      </p:sp>
    </p:spTree>
    <p:extLst>
      <p:ext uri="{BB962C8B-B14F-4D97-AF65-F5344CB8AC3E}">
        <p14:creationId xmlns:p14="http://schemas.microsoft.com/office/powerpoint/2010/main" val="825835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867E5-71C7-4843-9C5E-C751DB35A9A7}"/>
              </a:ext>
            </a:extLst>
          </p:cNvPr>
          <p:cNvSpPr>
            <a:spLocks noGrp="1"/>
          </p:cNvSpPr>
          <p:nvPr>
            <p:ph type="title"/>
          </p:nvPr>
        </p:nvSpPr>
        <p:spPr>
          <a:xfrm>
            <a:off x="5282381" y="629266"/>
            <a:ext cx="4767471" cy="1641986"/>
          </a:xfrm>
        </p:spPr>
        <p:txBody>
          <a:bodyPr>
            <a:normAutofit/>
          </a:bodyPr>
          <a:lstStyle/>
          <a:p>
            <a:pPr>
              <a:lnSpc>
                <a:spcPct val="90000"/>
              </a:lnSpc>
            </a:pPr>
            <a:r>
              <a:rPr lang="en-US" sz="3300" dirty="0"/>
              <a:t>Additional Interactive Experience Ideas </a:t>
            </a:r>
            <a:br>
              <a:rPr lang="en-US" sz="3300" dirty="0"/>
            </a:br>
            <a:endParaRPr lang="en-US" sz="3300" b="1" dirty="0"/>
          </a:p>
        </p:txBody>
      </p:sp>
      <p:pic>
        <p:nvPicPr>
          <p:cNvPr id="23" name="Picture 22" descr="Interior of empty bus">
            <a:extLst>
              <a:ext uri="{FF2B5EF4-FFF2-40B4-BE49-F238E27FC236}">
                <a16:creationId xmlns:a16="http://schemas.microsoft.com/office/drawing/2014/main" id="{684D9C18-A862-3DAD-8E9C-57B5E6C1567F}"/>
              </a:ext>
            </a:extLst>
          </p:cNvPr>
          <p:cNvPicPr>
            <a:picLocks noChangeAspect="1"/>
          </p:cNvPicPr>
          <p:nvPr/>
        </p:nvPicPr>
        <p:blipFill rotWithShape="1">
          <a:blip r:embed="rId3"/>
          <a:srcRect l="28135" r="26754" b="-1"/>
          <a:stretch/>
        </p:blipFill>
        <p:spPr>
          <a:xfrm>
            <a:off x="-1" y="10"/>
            <a:ext cx="4634680" cy="6857990"/>
          </a:xfrm>
          <a:prstGeom prst="rect">
            <a:avLst/>
          </a:prstGeom>
        </p:spPr>
      </p:pic>
      <p:sp>
        <p:nvSpPr>
          <p:cNvPr id="3" name="Content Placeholder 2">
            <a:extLst>
              <a:ext uri="{FF2B5EF4-FFF2-40B4-BE49-F238E27FC236}">
                <a16:creationId xmlns:a16="http://schemas.microsoft.com/office/drawing/2014/main" id="{1E5A69E0-6228-2B47-B7AE-4A49CA86EFD0}"/>
              </a:ext>
            </a:extLst>
          </p:cNvPr>
          <p:cNvSpPr>
            <a:spLocks noGrp="1"/>
          </p:cNvSpPr>
          <p:nvPr>
            <p:ph idx="1"/>
          </p:nvPr>
        </p:nvSpPr>
        <p:spPr>
          <a:xfrm>
            <a:off x="5282381" y="1965960"/>
            <a:ext cx="4767471" cy="3809999"/>
          </a:xfrm>
        </p:spPr>
        <p:txBody>
          <a:bodyPr>
            <a:normAutofit/>
          </a:bodyPr>
          <a:lstStyle/>
          <a:p>
            <a:pPr marL="0" indent="0">
              <a:buNone/>
            </a:pPr>
            <a:endParaRPr lang="en-US" dirty="0"/>
          </a:p>
          <a:p>
            <a:pPr>
              <a:buClr>
                <a:schemeClr val="tx1"/>
              </a:buClr>
            </a:pPr>
            <a:r>
              <a:rPr lang="en-US" dirty="0"/>
              <a:t>Ventra Mobile Application</a:t>
            </a:r>
          </a:p>
          <a:p>
            <a:pPr>
              <a:buClr>
                <a:schemeClr val="tx1"/>
              </a:buClr>
              <a:buFont typeface="Arial" panose="020B0604020202020204" pitchFamily="34" charset="0"/>
              <a:buChar char="•"/>
            </a:pPr>
            <a:r>
              <a:rPr lang="en-US" dirty="0"/>
              <a:t>This Application is for Chicago transport where it currently provides users to travel to CTA busses and trains. This application can be updated for getting favorite bus notifications and some of the busses doesn’t show the accurate time to reach the station. We can also fix that.</a:t>
            </a:r>
          </a:p>
        </p:txBody>
      </p:sp>
    </p:spTree>
    <p:extLst>
      <p:ext uri="{BB962C8B-B14F-4D97-AF65-F5344CB8AC3E}">
        <p14:creationId xmlns:p14="http://schemas.microsoft.com/office/powerpoint/2010/main" val="3821803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7DB07B-EDC1-1890-3315-62F2CE252B4F}"/>
              </a:ext>
            </a:extLst>
          </p:cNvPr>
          <p:cNvSpPr>
            <a:spLocks noGrp="1"/>
          </p:cNvSpPr>
          <p:nvPr>
            <p:ph type="title"/>
          </p:nvPr>
        </p:nvSpPr>
        <p:spPr>
          <a:xfrm>
            <a:off x="5411931" y="452718"/>
            <a:ext cx="4638903" cy="1400530"/>
          </a:xfrm>
        </p:spPr>
        <p:txBody>
          <a:bodyPr>
            <a:normAutofit/>
          </a:bodyPr>
          <a:lstStyle/>
          <a:p>
            <a:r>
              <a:rPr lang="en-US" dirty="0"/>
              <a:t>Additional Interactive Ideas</a:t>
            </a:r>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28375" y="-1573"/>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Blue and orange gradient with arrows">
            <a:extLst>
              <a:ext uri="{FF2B5EF4-FFF2-40B4-BE49-F238E27FC236}">
                <a16:creationId xmlns:a16="http://schemas.microsoft.com/office/drawing/2014/main" id="{09EE7E8F-F33E-0F59-AF8A-AD3C9E24A979}"/>
              </a:ext>
            </a:extLst>
          </p:cNvPr>
          <p:cNvPicPr>
            <a:picLocks noChangeAspect="1"/>
          </p:cNvPicPr>
          <p:nvPr/>
        </p:nvPicPr>
        <p:blipFill rotWithShape="1">
          <a:blip r:embed="rId3"/>
          <a:srcRect l="41276" r="15215"/>
          <a:stretch/>
        </p:blipFill>
        <p:spPr>
          <a:xfrm>
            <a:off x="3" y="10"/>
            <a:ext cx="4973099" cy="6857991"/>
          </a:xfrm>
          <a:custGeom>
            <a:avLst/>
            <a:gdLst/>
            <a:ahLst/>
            <a:cxnLst/>
            <a:rect l="l" t="t" r="r" b="b"/>
            <a:pathLst>
              <a:path w="4973099" h="6858001">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7942" y="2318004"/>
                </a:lnTo>
                <a:lnTo>
                  <a:pt x="4733067" y="2467509"/>
                </a:lnTo>
                <a:lnTo>
                  <a:pt x="4728865" y="2617013"/>
                </a:lnTo>
                <a:lnTo>
                  <a:pt x="4724831" y="2765146"/>
                </a:lnTo>
                <a:lnTo>
                  <a:pt x="4722982" y="2911221"/>
                </a:lnTo>
                <a:lnTo>
                  <a:pt x="4720965" y="3057297"/>
                </a:lnTo>
                <a:lnTo>
                  <a:pt x="4719956" y="3201315"/>
                </a:lnTo>
                <a:lnTo>
                  <a:pt x="4720965" y="3343961"/>
                </a:lnTo>
                <a:lnTo>
                  <a:pt x="4720965" y="3485236"/>
                </a:lnTo>
                <a:lnTo>
                  <a:pt x="4722982" y="3625139"/>
                </a:lnTo>
                <a:lnTo>
                  <a:pt x="4726007" y="3762299"/>
                </a:lnTo>
                <a:lnTo>
                  <a:pt x="4728865" y="3898087"/>
                </a:lnTo>
                <a:lnTo>
                  <a:pt x="4732059" y="4031133"/>
                </a:lnTo>
                <a:lnTo>
                  <a:pt x="4736933" y="4163492"/>
                </a:lnTo>
                <a:lnTo>
                  <a:pt x="4742144" y="4293793"/>
                </a:lnTo>
                <a:lnTo>
                  <a:pt x="4746850" y="4421352"/>
                </a:lnTo>
                <a:lnTo>
                  <a:pt x="4760130" y="4670298"/>
                </a:lnTo>
                <a:lnTo>
                  <a:pt x="4774249" y="4908956"/>
                </a:lnTo>
                <a:lnTo>
                  <a:pt x="4789041" y="5138013"/>
                </a:lnTo>
                <a:lnTo>
                  <a:pt x="4805346" y="5354726"/>
                </a:lnTo>
                <a:lnTo>
                  <a:pt x="4822323" y="5561838"/>
                </a:lnTo>
                <a:lnTo>
                  <a:pt x="4840644" y="5753862"/>
                </a:lnTo>
                <a:lnTo>
                  <a:pt x="4858630" y="5934227"/>
                </a:lnTo>
                <a:lnTo>
                  <a:pt x="4876615" y="6100191"/>
                </a:lnTo>
                <a:lnTo>
                  <a:pt x="4893592" y="6252438"/>
                </a:lnTo>
                <a:lnTo>
                  <a:pt x="4909729" y="6387541"/>
                </a:lnTo>
                <a:lnTo>
                  <a:pt x="4925025" y="6509613"/>
                </a:lnTo>
                <a:lnTo>
                  <a:pt x="4937800" y="6612483"/>
                </a:lnTo>
                <a:lnTo>
                  <a:pt x="4949902" y="6698894"/>
                </a:lnTo>
                <a:lnTo>
                  <a:pt x="4967216" y="6817538"/>
                </a:lnTo>
                <a:lnTo>
                  <a:pt x="4973099" y="6858000"/>
                </a:lnTo>
                <a:lnTo>
                  <a:pt x="4075210" y="6858000"/>
                </a:lnTo>
                <a:lnTo>
                  <a:pt x="4075210" y="6858001"/>
                </a:lnTo>
                <a:lnTo>
                  <a:pt x="0" y="6858001"/>
                </a:lnTo>
                <a:lnTo>
                  <a:pt x="0" y="1"/>
                </a:lnTo>
                <a:lnTo>
                  <a:pt x="3628384" y="1"/>
                </a:lnTo>
                <a:close/>
              </a:path>
            </a:pathLst>
          </a:custGeom>
        </p:spPr>
      </p:pic>
      <p:sp>
        <p:nvSpPr>
          <p:cNvPr id="13" name="Rectangle 12">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0B87C07-5CE0-FBB9-FE80-A091E42BCF69}"/>
              </a:ext>
            </a:extLst>
          </p:cNvPr>
          <p:cNvSpPr>
            <a:spLocks noGrp="1"/>
          </p:cNvSpPr>
          <p:nvPr>
            <p:ph idx="1"/>
          </p:nvPr>
        </p:nvSpPr>
        <p:spPr>
          <a:xfrm>
            <a:off x="5410950" y="2052918"/>
            <a:ext cx="4638903" cy="4195481"/>
          </a:xfrm>
        </p:spPr>
        <p:txBody>
          <a:bodyPr>
            <a:normAutofit/>
          </a:bodyPr>
          <a:lstStyle/>
          <a:p>
            <a:r>
              <a:rPr lang="en-US" dirty="0"/>
              <a:t>Instant File Transfer</a:t>
            </a:r>
          </a:p>
          <a:p>
            <a:r>
              <a:rPr lang="en-US" dirty="0"/>
              <a:t>Users Can transfer their files with the nearby users through the application where there is no limit for the size of data and there is also an additional QR Code Scanner to scan from other users we can share some music playlists as well.</a:t>
            </a:r>
          </a:p>
        </p:txBody>
      </p:sp>
    </p:spTree>
    <p:extLst>
      <p:ext uri="{BB962C8B-B14F-4D97-AF65-F5344CB8AC3E}">
        <p14:creationId xmlns:p14="http://schemas.microsoft.com/office/powerpoint/2010/main" val="1510636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linds(horizont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linds(horizontal)">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5C22B-F699-FD6A-2E7A-7E5130309EF3}"/>
              </a:ext>
            </a:extLst>
          </p:cNvPr>
          <p:cNvSpPr>
            <a:spLocks noGrp="1"/>
          </p:cNvSpPr>
          <p:nvPr>
            <p:ph type="title"/>
          </p:nvPr>
        </p:nvSpPr>
        <p:spPr>
          <a:xfrm>
            <a:off x="5282381" y="629266"/>
            <a:ext cx="4767471" cy="1641986"/>
          </a:xfrm>
        </p:spPr>
        <p:txBody>
          <a:bodyPr>
            <a:normAutofit/>
          </a:bodyPr>
          <a:lstStyle/>
          <a:p>
            <a:r>
              <a:rPr lang="en-US" dirty="0"/>
              <a:t>Additional Interactive Ideas</a:t>
            </a:r>
          </a:p>
        </p:txBody>
      </p:sp>
      <p:pic>
        <p:nvPicPr>
          <p:cNvPr id="5" name="Picture 4" descr="Abstract blurred public library with bookshelves">
            <a:extLst>
              <a:ext uri="{FF2B5EF4-FFF2-40B4-BE49-F238E27FC236}">
                <a16:creationId xmlns:a16="http://schemas.microsoft.com/office/drawing/2014/main" id="{A248519A-F1BD-0D2E-9C7C-229BC06A589A}"/>
              </a:ext>
            </a:extLst>
          </p:cNvPr>
          <p:cNvPicPr>
            <a:picLocks noChangeAspect="1"/>
          </p:cNvPicPr>
          <p:nvPr/>
        </p:nvPicPr>
        <p:blipFill rotWithShape="1">
          <a:blip r:embed="rId3"/>
          <a:srcRect l="16275" r="38614" b="-1"/>
          <a:stretch/>
        </p:blipFill>
        <p:spPr>
          <a:xfrm>
            <a:off x="-1" y="10"/>
            <a:ext cx="4634680" cy="6857990"/>
          </a:xfrm>
          <a:prstGeom prst="rect">
            <a:avLst/>
          </a:prstGeom>
        </p:spPr>
      </p:pic>
      <p:sp>
        <p:nvSpPr>
          <p:cNvPr id="3" name="Content Placeholder 2">
            <a:extLst>
              <a:ext uri="{FF2B5EF4-FFF2-40B4-BE49-F238E27FC236}">
                <a16:creationId xmlns:a16="http://schemas.microsoft.com/office/drawing/2014/main" id="{683F4C05-1B5F-B04E-FE7F-606E503A94E2}"/>
              </a:ext>
            </a:extLst>
          </p:cNvPr>
          <p:cNvSpPr>
            <a:spLocks noGrp="1"/>
          </p:cNvSpPr>
          <p:nvPr>
            <p:ph idx="1"/>
          </p:nvPr>
        </p:nvSpPr>
        <p:spPr>
          <a:xfrm>
            <a:off x="5282381" y="2438400"/>
            <a:ext cx="4767471" cy="3809999"/>
          </a:xfrm>
        </p:spPr>
        <p:txBody>
          <a:bodyPr>
            <a:normAutofit/>
          </a:bodyPr>
          <a:lstStyle/>
          <a:p>
            <a:r>
              <a:rPr lang="en-US" dirty="0"/>
              <a:t>Interactive mobile Library events</a:t>
            </a:r>
          </a:p>
          <a:p>
            <a:r>
              <a:rPr lang="en-US" dirty="0"/>
              <a:t>You can find events such as collecting books in exchange of submitting a book which you have already gone through. By this you gain the knowledge and you can meet so many people with similar ideas. </a:t>
            </a:r>
          </a:p>
          <a:p>
            <a:pPr marL="0" indent="0">
              <a:buNone/>
            </a:pPr>
            <a:endParaRPr lang="en-US" dirty="0"/>
          </a:p>
        </p:txBody>
      </p:sp>
    </p:spTree>
    <p:extLst>
      <p:ext uri="{BB962C8B-B14F-4D97-AF65-F5344CB8AC3E}">
        <p14:creationId xmlns:p14="http://schemas.microsoft.com/office/powerpoint/2010/main" val="73326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1">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64ED85-1BA1-2648-A788-E720F15C6B27}"/>
              </a:ext>
            </a:extLst>
          </p:cNvPr>
          <p:cNvSpPr>
            <a:spLocks noGrp="1"/>
          </p:cNvSpPr>
          <p:nvPr>
            <p:ph type="title"/>
          </p:nvPr>
        </p:nvSpPr>
        <p:spPr>
          <a:xfrm>
            <a:off x="643855" y="1447800"/>
            <a:ext cx="3108626" cy="4572000"/>
          </a:xfrm>
        </p:spPr>
        <p:txBody>
          <a:bodyPr anchor="ctr">
            <a:normAutofit/>
          </a:bodyPr>
          <a:lstStyle/>
          <a:p>
            <a:r>
              <a:rPr lang="en-US" sz="3200" dirty="0">
                <a:solidFill>
                  <a:srgbClr val="F2F2F2"/>
                </a:solidFill>
              </a:rPr>
              <a:t>Description</a:t>
            </a:r>
          </a:p>
        </p:txBody>
      </p:sp>
      <p:sp>
        <p:nvSpPr>
          <p:cNvPr id="15" name="Freeform: Shape 13">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19" name="Rectangle 17">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7" name="Content Placeholder 2">
            <a:extLst>
              <a:ext uri="{FF2B5EF4-FFF2-40B4-BE49-F238E27FC236}">
                <a16:creationId xmlns:a16="http://schemas.microsoft.com/office/drawing/2014/main" id="{ADD9B29A-7A85-4B45-BC97-4BC1AFF79D00}"/>
              </a:ext>
            </a:extLst>
          </p:cNvPr>
          <p:cNvGraphicFramePr>
            <a:graphicFrameLocks noGrp="1"/>
          </p:cNvGraphicFramePr>
          <p:nvPr>
            <p:ph idx="1"/>
            <p:extLst>
              <p:ext uri="{D42A27DB-BD31-4B8C-83A1-F6EECF244321}">
                <p14:modId xmlns:p14="http://schemas.microsoft.com/office/powerpoint/2010/main" val="966969571"/>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843782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3" name="Picture 12">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5" name="Oval 14">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1" name="Rectangle 20">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D85D5AA8-773B-469A-8802-9645A4DC9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text&#10;&#10;Description automatically generated">
            <a:extLst>
              <a:ext uri="{FF2B5EF4-FFF2-40B4-BE49-F238E27FC236}">
                <a16:creationId xmlns:a16="http://schemas.microsoft.com/office/drawing/2014/main" id="{B6B8292B-3EC1-1143-B115-1613008DEE0B}"/>
              </a:ext>
            </a:extLst>
          </p:cNvPr>
          <p:cNvPicPr>
            <a:picLocks noGrp="1" noChangeAspect="1"/>
          </p:cNvPicPr>
          <p:nvPr>
            <p:ph idx="1"/>
          </p:nvPr>
        </p:nvPicPr>
        <p:blipFill rotWithShape="1">
          <a:blip r:embed="rId7">
            <a:extLst>
              <a:ext uri="{837473B0-CC2E-450A-ABE3-18F120FF3D39}">
                <a1611:picAttrSrcUrl xmlns:a1611="http://schemas.microsoft.com/office/drawing/2016/11/main" r:id="rId8"/>
              </a:ext>
            </a:extLst>
          </a:blip>
          <a:srcRect t="848"/>
          <a:stretch/>
        </p:blipFill>
        <p:spPr>
          <a:xfrm>
            <a:off x="643467" y="961979"/>
            <a:ext cx="9478540" cy="4934041"/>
          </a:xfrm>
          <a:prstGeom prst="rect">
            <a:avLst/>
          </a:prstGeom>
        </p:spPr>
      </p:pic>
      <p:sp>
        <p:nvSpPr>
          <p:cNvPr id="25" name="Rectangle 24">
            <a:extLst>
              <a:ext uri="{FF2B5EF4-FFF2-40B4-BE49-F238E27FC236}">
                <a16:creationId xmlns:a16="http://schemas.microsoft.com/office/drawing/2014/main" id="{C75AF42C-C556-454E-B2D3-2C917CB812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644624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3"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25" name="Freeform: Shape 24">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AF211D3-441E-724E-BD9F-E35541CDFD6E}"/>
              </a:ext>
            </a:extLst>
          </p:cNvPr>
          <p:cNvSpPr>
            <a:spLocks noGrp="1"/>
          </p:cNvSpPr>
          <p:nvPr>
            <p:ph type="title"/>
          </p:nvPr>
        </p:nvSpPr>
        <p:spPr>
          <a:xfrm>
            <a:off x="-397042" y="1193589"/>
            <a:ext cx="3522879" cy="4470821"/>
          </a:xfrm>
        </p:spPr>
        <p:txBody>
          <a:bodyPr>
            <a:normAutofit/>
          </a:bodyPr>
          <a:lstStyle/>
          <a:p>
            <a:pPr algn="r"/>
            <a:br>
              <a:rPr lang="en-US" dirty="0">
                <a:solidFill>
                  <a:srgbClr val="FFFFFF"/>
                </a:solidFill>
              </a:rPr>
            </a:br>
            <a:br>
              <a:rPr lang="en-US" dirty="0">
                <a:solidFill>
                  <a:srgbClr val="FFFFFF"/>
                </a:solidFill>
              </a:rPr>
            </a:br>
            <a:br>
              <a:rPr lang="en-US" dirty="0">
                <a:solidFill>
                  <a:srgbClr val="FFFFFF"/>
                </a:solidFill>
              </a:rPr>
            </a:br>
            <a:r>
              <a:rPr lang="en-US" sz="3200" dirty="0">
                <a:solidFill>
                  <a:srgbClr val="FFFFFF"/>
                </a:solidFill>
              </a:rPr>
              <a:t>Description</a:t>
            </a:r>
          </a:p>
        </p:txBody>
      </p:sp>
      <p:sp>
        <p:nvSpPr>
          <p:cNvPr id="3" name="Content Placeholder 2">
            <a:extLst>
              <a:ext uri="{FF2B5EF4-FFF2-40B4-BE49-F238E27FC236}">
                <a16:creationId xmlns:a16="http://schemas.microsoft.com/office/drawing/2014/main" id="{33633A78-6292-5048-B39C-7171589ABC32}"/>
              </a:ext>
            </a:extLst>
          </p:cNvPr>
          <p:cNvSpPr>
            <a:spLocks noGrp="1"/>
          </p:cNvSpPr>
          <p:nvPr>
            <p:ph idx="1"/>
          </p:nvPr>
        </p:nvSpPr>
        <p:spPr>
          <a:xfrm>
            <a:off x="5204109" y="1645920"/>
            <a:ext cx="5919503" cy="4470821"/>
          </a:xfrm>
        </p:spPr>
        <p:txBody>
          <a:bodyPr>
            <a:normAutofit/>
          </a:bodyPr>
          <a:lstStyle/>
          <a:p>
            <a:pPr>
              <a:buClr>
                <a:schemeClr val="tx1"/>
              </a:buClr>
              <a:buFont typeface="Wingdings" pitchFamily="2" charset="2"/>
              <a:buChar char="§"/>
            </a:pPr>
            <a:r>
              <a:rPr lang="en-US" dirty="0"/>
              <a:t>Uses can get benefited by using this app as they don’t have to login to D2L each time for completing small quizzes and reading the discussion posts.</a:t>
            </a:r>
          </a:p>
          <a:p>
            <a:pPr fontAlgn="auto">
              <a:buClr>
                <a:schemeClr val="tx1"/>
              </a:buClr>
              <a:buFont typeface="Wingdings" pitchFamily="2" charset="2"/>
              <a:buChar char="§"/>
            </a:pPr>
            <a:r>
              <a:rPr lang="en-US" dirty="0"/>
              <a:t>In Pulse , we don’t see this option as it has been used only to check Grades. Although it provides a web-based usage  and Pulse +  will provide a handy application with familiar Ui Experience as well. </a:t>
            </a:r>
          </a:p>
          <a:p>
            <a:endParaRPr lang="en-US" dirty="0"/>
          </a:p>
        </p:txBody>
      </p:sp>
    </p:spTree>
    <p:extLst>
      <p:ext uri="{BB962C8B-B14F-4D97-AF65-F5344CB8AC3E}">
        <p14:creationId xmlns:p14="http://schemas.microsoft.com/office/powerpoint/2010/main" val="125758243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E7AE434-91EC-B943-A847-93EC84AEF02E}"/>
              </a:ext>
            </a:extLst>
          </p:cNvPr>
          <p:cNvSpPr>
            <a:spLocks noGrp="1"/>
          </p:cNvSpPr>
          <p:nvPr>
            <p:ph type="title"/>
          </p:nvPr>
        </p:nvSpPr>
        <p:spPr>
          <a:xfrm>
            <a:off x="653143" y="1645920"/>
            <a:ext cx="3522879" cy="4470821"/>
          </a:xfrm>
        </p:spPr>
        <p:txBody>
          <a:bodyPr>
            <a:normAutofit/>
          </a:bodyPr>
          <a:lstStyle/>
          <a:p>
            <a:pPr algn="r"/>
            <a:r>
              <a:rPr lang="en-US">
                <a:solidFill>
                  <a:srgbClr val="FFFFFF"/>
                </a:solidFill>
              </a:rPr>
              <a:t>Affordances </a:t>
            </a:r>
            <a:br>
              <a:rPr lang="en-US">
                <a:solidFill>
                  <a:srgbClr val="FFFFFF"/>
                </a:solidFill>
              </a:rPr>
            </a:br>
            <a:endParaRPr lang="en-US">
              <a:solidFill>
                <a:srgbClr val="FFFFFF"/>
              </a:solidFill>
            </a:endParaRPr>
          </a:p>
        </p:txBody>
      </p:sp>
      <p:sp>
        <p:nvSpPr>
          <p:cNvPr id="3" name="Content Placeholder 2">
            <a:extLst>
              <a:ext uri="{FF2B5EF4-FFF2-40B4-BE49-F238E27FC236}">
                <a16:creationId xmlns:a16="http://schemas.microsoft.com/office/drawing/2014/main" id="{ED37DE6A-8E16-D94C-B63B-0CE69EA3EC5F}"/>
              </a:ext>
            </a:extLst>
          </p:cNvPr>
          <p:cNvSpPr>
            <a:spLocks noGrp="1"/>
          </p:cNvSpPr>
          <p:nvPr>
            <p:ph idx="1"/>
          </p:nvPr>
        </p:nvSpPr>
        <p:spPr>
          <a:xfrm>
            <a:off x="5204109" y="1645920"/>
            <a:ext cx="5919503" cy="4470821"/>
          </a:xfrm>
        </p:spPr>
        <p:txBody>
          <a:bodyPr>
            <a:normAutofit/>
          </a:bodyPr>
          <a:lstStyle/>
          <a:p>
            <a:pPr marL="0" indent="0">
              <a:lnSpc>
                <a:spcPct val="90000"/>
              </a:lnSpc>
              <a:buNone/>
            </a:pPr>
            <a:r>
              <a:rPr lang="en-US" sz="1700" b="1" dirty="0"/>
              <a:t>Sensory affordance – </a:t>
            </a:r>
            <a:r>
              <a:rPr lang="en-US" sz="1700" dirty="0"/>
              <a:t>Enable user in sensing</a:t>
            </a:r>
          </a:p>
          <a:p>
            <a:pPr marL="0" indent="0">
              <a:lnSpc>
                <a:spcPct val="90000"/>
              </a:lnSpc>
              <a:buNone/>
            </a:pPr>
            <a:r>
              <a:rPr lang="en-US" sz="1700" b="1" dirty="0"/>
              <a:t>    </a:t>
            </a:r>
            <a:r>
              <a:rPr lang="en-US" sz="1700" dirty="0"/>
              <a:t>1) Seeing the Quiz’s is a kind of sensory affordance.</a:t>
            </a:r>
          </a:p>
          <a:p>
            <a:pPr marL="0" indent="0">
              <a:lnSpc>
                <a:spcPct val="90000"/>
              </a:lnSpc>
              <a:buNone/>
            </a:pPr>
            <a:r>
              <a:rPr lang="en-US" sz="1700" dirty="0"/>
              <a:t>    2) Verifying the Grade Status.</a:t>
            </a:r>
          </a:p>
          <a:p>
            <a:pPr marL="0" indent="0">
              <a:lnSpc>
                <a:spcPct val="90000"/>
              </a:lnSpc>
              <a:buNone/>
            </a:pPr>
            <a:r>
              <a:rPr lang="en-US" sz="1700" dirty="0"/>
              <a:t>    3) Later on, you can view the deadlines and questions on Discussion forms.</a:t>
            </a:r>
          </a:p>
          <a:p>
            <a:pPr marL="0" indent="0">
              <a:lnSpc>
                <a:spcPct val="90000"/>
              </a:lnSpc>
              <a:buNone/>
            </a:pPr>
            <a:endParaRPr lang="en-US" sz="1700" dirty="0"/>
          </a:p>
          <a:p>
            <a:pPr marL="0" indent="0">
              <a:lnSpc>
                <a:spcPct val="90000"/>
              </a:lnSpc>
              <a:buNone/>
            </a:pPr>
            <a:r>
              <a:rPr lang="en-US" sz="1700" b="1" dirty="0"/>
              <a:t>Cognitive affordance – </a:t>
            </a:r>
            <a:r>
              <a:rPr lang="en-US" sz="1700" dirty="0"/>
              <a:t>Enable user to thinking, learning, understanding and knowing about the thing</a:t>
            </a:r>
            <a:r>
              <a:rPr lang="en-US" sz="1700" b="1" dirty="0"/>
              <a:t>s</a:t>
            </a:r>
            <a:endParaRPr lang="en-US" sz="1700" dirty="0"/>
          </a:p>
          <a:p>
            <a:pPr marL="0" indent="0">
              <a:lnSpc>
                <a:spcPct val="90000"/>
              </a:lnSpc>
              <a:buNone/>
            </a:pPr>
            <a:r>
              <a:rPr lang="en-US" sz="1700" dirty="0"/>
              <a:t>   1) Using the app and trying to understand the learn the things for new users.</a:t>
            </a:r>
          </a:p>
          <a:p>
            <a:pPr marL="0" indent="0">
              <a:lnSpc>
                <a:spcPct val="90000"/>
              </a:lnSpc>
              <a:buNone/>
            </a:pPr>
            <a:r>
              <a:rPr lang="en-US" sz="1700" dirty="0"/>
              <a:t>   2) Users have multiple options to explore like doing assignments , quizzes and viewing on discussion forms.</a:t>
            </a:r>
          </a:p>
          <a:p>
            <a:pPr marL="0" indent="0">
              <a:lnSpc>
                <a:spcPct val="90000"/>
              </a:lnSpc>
              <a:buNone/>
            </a:pPr>
            <a:r>
              <a:rPr lang="en-US" sz="1700" dirty="0"/>
              <a:t>   3) Verifying the Updated grades in the notifications tab.</a:t>
            </a:r>
          </a:p>
          <a:p>
            <a:pPr marL="0" indent="0">
              <a:lnSpc>
                <a:spcPct val="90000"/>
              </a:lnSpc>
              <a:buNone/>
            </a:pPr>
            <a:endParaRPr lang="en-US" sz="1700" dirty="0"/>
          </a:p>
          <a:p>
            <a:pPr marL="0" indent="0">
              <a:lnSpc>
                <a:spcPct val="90000"/>
              </a:lnSpc>
              <a:buNone/>
            </a:pPr>
            <a:endParaRPr lang="en-US" sz="1700" dirty="0"/>
          </a:p>
        </p:txBody>
      </p:sp>
    </p:spTree>
    <p:extLst>
      <p:ext uri="{BB962C8B-B14F-4D97-AF65-F5344CB8AC3E}">
        <p14:creationId xmlns:p14="http://schemas.microsoft.com/office/powerpoint/2010/main" val="15215423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E7AE434-91EC-B943-A847-93EC84AEF02E}"/>
              </a:ext>
            </a:extLst>
          </p:cNvPr>
          <p:cNvSpPr>
            <a:spLocks noGrp="1"/>
          </p:cNvSpPr>
          <p:nvPr>
            <p:ph type="title"/>
          </p:nvPr>
        </p:nvSpPr>
        <p:spPr>
          <a:xfrm>
            <a:off x="653143" y="1645920"/>
            <a:ext cx="3522879" cy="4470821"/>
          </a:xfrm>
        </p:spPr>
        <p:txBody>
          <a:bodyPr>
            <a:normAutofit/>
          </a:bodyPr>
          <a:lstStyle/>
          <a:p>
            <a:pPr algn="r"/>
            <a:r>
              <a:rPr lang="en-US">
                <a:solidFill>
                  <a:srgbClr val="FFFFFF"/>
                </a:solidFill>
              </a:rPr>
              <a:t>Affordances </a:t>
            </a:r>
            <a:br>
              <a:rPr lang="en-US">
                <a:solidFill>
                  <a:srgbClr val="FFFFFF"/>
                </a:solidFill>
              </a:rPr>
            </a:br>
            <a:endParaRPr lang="en-US">
              <a:solidFill>
                <a:srgbClr val="FFFFFF"/>
              </a:solidFill>
            </a:endParaRPr>
          </a:p>
        </p:txBody>
      </p:sp>
      <p:sp>
        <p:nvSpPr>
          <p:cNvPr id="3" name="Content Placeholder 2">
            <a:extLst>
              <a:ext uri="{FF2B5EF4-FFF2-40B4-BE49-F238E27FC236}">
                <a16:creationId xmlns:a16="http://schemas.microsoft.com/office/drawing/2014/main" id="{ED37DE6A-8E16-D94C-B63B-0CE69EA3EC5F}"/>
              </a:ext>
            </a:extLst>
          </p:cNvPr>
          <p:cNvSpPr>
            <a:spLocks noGrp="1"/>
          </p:cNvSpPr>
          <p:nvPr>
            <p:ph idx="1"/>
          </p:nvPr>
        </p:nvSpPr>
        <p:spPr>
          <a:xfrm>
            <a:off x="5204109" y="1645920"/>
            <a:ext cx="5919503" cy="4470821"/>
          </a:xfrm>
        </p:spPr>
        <p:txBody>
          <a:bodyPr>
            <a:normAutofit/>
          </a:bodyPr>
          <a:lstStyle/>
          <a:p>
            <a:pPr marL="0" indent="0">
              <a:lnSpc>
                <a:spcPct val="90000"/>
              </a:lnSpc>
              <a:buNone/>
            </a:pPr>
            <a:r>
              <a:rPr lang="en-US" sz="1700" b="1" dirty="0"/>
              <a:t>Physical affordance – </a:t>
            </a:r>
            <a:r>
              <a:rPr lang="en-US" sz="1700" dirty="0"/>
              <a:t>Enable user to do something physically</a:t>
            </a:r>
          </a:p>
          <a:p>
            <a:pPr marL="0" indent="0">
              <a:lnSpc>
                <a:spcPct val="90000"/>
              </a:lnSpc>
              <a:buNone/>
            </a:pPr>
            <a:r>
              <a:rPr lang="en-US" sz="1700" b="1" dirty="0"/>
              <a:t>    </a:t>
            </a:r>
            <a:r>
              <a:rPr lang="en-US" sz="1700" dirty="0"/>
              <a:t>1) Select the pending Assignment’s option to view the upcoming quiz’s</a:t>
            </a:r>
          </a:p>
          <a:p>
            <a:pPr marL="0" indent="0">
              <a:lnSpc>
                <a:spcPct val="90000"/>
              </a:lnSpc>
              <a:buNone/>
            </a:pPr>
            <a:r>
              <a:rPr lang="en-US" sz="1700" dirty="0"/>
              <a:t>    2) View the grades by selecting the Grades option</a:t>
            </a:r>
          </a:p>
          <a:p>
            <a:pPr marL="0" indent="0">
              <a:lnSpc>
                <a:spcPct val="90000"/>
              </a:lnSpc>
              <a:buNone/>
            </a:pPr>
            <a:r>
              <a:rPr lang="en-US" sz="1700" dirty="0"/>
              <a:t>    3) Select the discussion forms option to participate in a discussion.</a:t>
            </a:r>
          </a:p>
          <a:p>
            <a:pPr marL="0" indent="0">
              <a:lnSpc>
                <a:spcPct val="90000"/>
              </a:lnSpc>
              <a:buNone/>
            </a:pPr>
            <a:endParaRPr lang="en-US" sz="1700" dirty="0"/>
          </a:p>
          <a:p>
            <a:pPr marL="0" indent="0">
              <a:lnSpc>
                <a:spcPct val="90000"/>
              </a:lnSpc>
              <a:buNone/>
            </a:pPr>
            <a:r>
              <a:rPr lang="en-US" sz="1700" b="1" dirty="0"/>
              <a:t>Functional affordance – </a:t>
            </a:r>
            <a:r>
              <a:rPr lang="en-US" sz="1700" dirty="0"/>
              <a:t>Enable user to use tools</a:t>
            </a:r>
          </a:p>
          <a:p>
            <a:pPr marL="0" indent="0">
              <a:lnSpc>
                <a:spcPct val="90000"/>
              </a:lnSpc>
              <a:buNone/>
            </a:pPr>
            <a:r>
              <a:rPr lang="en-US" sz="1700" dirty="0"/>
              <a:t>   1) Installing an Application</a:t>
            </a:r>
          </a:p>
          <a:p>
            <a:pPr marL="0" indent="0">
              <a:lnSpc>
                <a:spcPct val="90000"/>
              </a:lnSpc>
              <a:buNone/>
            </a:pPr>
            <a:r>
              <a:rPr lang="en-US" sz="1700" dirty="0"/>
              <a:t>   2) The Users will use mobile screen to make actions on clicking buttons</a:t>
            </a:r>
          </a:p>
          <a:p>
            <a:pPr marL="0" indent="0">
              <a:lnSpc>
                <a:spcPct val="90000"/>
              </a:lnSpc>
              <a:buNone/>
            </a:pPr>
            <a:r>
              <a:rPr lang="en-US" sz="1700" dirty="0"/>
              <a:t>   </a:t>
            </a:r>
          </a:p>
        </p:txBody>
      </p:sp>
    </p:spTree>
    <p:extLst>
      <p:ext uri="{BB962C8B-B14F-4D97-AF65-F5344CB8AC3E}">
        <p14:creationId xmlns:p14="http://schemas.microsoft.com/office/powerpoint/2010/main" val="299705731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4"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36" name="Freeform: Shape 35">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CBEECCD-A32C-B34A-90F0-189D79AD9FFF}"/>
              </a:ext>
            </a:extLst>
          </p:cNvPr>
          <p:cNvSpPr>
            <a:spLocks noGrp="1"/>
          </p:cNvSpPr>
          <p:nvPr>
            <p:ph type="title"/>
          </p:nvPr>
        </p:nvSpPr>
        <p:spPr>
          <a:xfrm>
            <a:off x="653143" y="1645920"/>
            <a:ext cx="3522879" cy="4470821"/>
          </a:xfrm>
        </p:spPr>
        <p:txBody>
          <a:bodyPr>
            <a:normAutofit/>
          </a:bodyPr>
          <a:lstStyle/>
          <a:p>
            <a:pPr algn="r"/>
            <a:r>
              <a:rPr lang="en-US">
                <a:solidFill>
                  <a:srgbClr val="FFFFFF"/>
                </a:solidFill>
              </a:rPr>
              <a:t>Users </a:t>
            </a:r>
            <a:br>
              <a:rPr lang="en-US">
                <a:solidFill>
                  <a:srgbClr val="FFFFFF"/>
                </a:solidFill>
              </a:rPr>
            </a:br>
            <a:endParaRPr lang="en-US">
              <a:solidFill>
                <a:srgbClr val="FFFFFF"/>
              </a:solidFill>
            </a:endParaRPr>
          </a:p>
        </p:txBody>
      </p:sp>
      <p:sp>
        <p:nvSpPr>
          <p:cNvPr id="3" name="Content Placeholder 2">
            <a:extLst>
              <a:ext uri="{FF2B5EF4-FFF2-40B4-BE49-F238E27FC236}">
                <a16:creationId xmlns:a16="http://schemas.microsoft.com/office/drawing/2014/main" id="{74DE4511-927C-2044-A8DA-BEE3FF99998A}"/>
              </a:ext>
            </a:extLst>
          </p:cNvPr>
          <p:cNvSpPr>
            <a:spLocks noGrp="1"/>
          </p:cNvSpPr>
          <p:nvPr>
            <p:ph idx="1"/>
          </p:nvPr>
        </p:nvSpPr>
        <p:spPr>
          <a:xfrm>
            <a:off x="5204109" y="1645920"/>
            <a:ext cx="5919503" cy="4470821"/>
          </a:xfrm>
        </p:spPr>
        <p:txBody>
          <a:bodyPr>
            <a:normAutofit/>
          </a:bodyPr>
          <a:lstStyle/>
          <a:p>
            <a:pPr>
              <a:buClr>
                <a:schemeClr val="tx1"/>
              </a:buClr>
            </a:pPr>
            <a:r>
              <a:rPr lang="en-US" b="1" dirty="0"/>
              <a:t>User 1 </a:t>
            </a:r>
            <a:r>
              <a:rPr lang="en-US" dirty="0"/>
              <a:t>: Student Login</a:t>
            </a:r>
          </a:p>
          <a:p>
            <a:pPr marL="0" indent="0">
              <a:buNone/>
            </a:pPr>
            <a:r>
              <a:rPr lang="en-US" dirty="0"/>
              <a:t>Here is the user 1. Students can easily access the course details much more easier than accessing the current webpage via laptop/computer.</a:t>
            </a:r>
          </a:p>
          <a:p>
            <a:pPr marL="0" indent="0">
              <a:buNone/>
            </a:pPr>
            <a:r>
              <a:rPr lang="en-US" dirty="0"/>
              <a:t>                                                                                </a:t>
            </a:r>
          </a:p>
          <a:p>
            <a:pPr marL="0" indent="0">
              <a:buNone/>
            </a:pPr>
            <a:r>
              <a:rPr lang="en-US" dirty="0"/>
              <a:t>Since there is an inbuilt notification on due dates the user can easily check the upcoming events and he can complete the task if he has less time or if he is in transit.</a:t>
            </a:r>
          </a:p>
          <a:p>
            <a:pPr marL="0" indent="0">
              <a:buNone/>
            </a:pPr>
            <a:endParaRPr lang="en-US" dirty="0"/>
          </a:p>
        </p:txBody>
      </p:sp>
    </p:spTree>
    <p:extLst>
      <p:ext uri="{BB962C8B-B14F-4D97-AF65-F5344CB8AC3E}">
        <p14:creationId xmlns:p14="http://schemas.microsoft.com/office/powerpoint/2010/main" val="372502529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0" end="0"/>
                                            </p:txEl>
                                          </p:spTgt>
                                        </p:tgtEl>
                                        <p:attrNameLst>
                                          <p:attrName>style.visibility</p:attrName>
                                        </p:attrNameLst>
                                      </p:cBhvr>
                                      <p:to>
                                        <p:strVal val="visible"/>
                                      </p:to>
                                    </p:set>
                                    <p:anim calcmode="lin" valueType="num">
                                      <p:cBhvr additive="base">
                                        <p:cTn id="3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nodeType="clickEffect">
                                  <p:stCondLst>
                                    <p:cond delay="0"/>
                                  </p:stCondLst>
                                  <p:childTnLst>
                                    <p:set>
                                      <p:cBhvr>
                                        <p:cTn id="42" dur="1" fill="hold">
                                          <p:stCondLst>
                                            <p:cond delay="0"/>
                                          </p:stCondLst>
                                        </p:cTn>
                                        <p:tgtEl>
                                          <p:spTgt spid="3">
                                            <p:txEl>
                                              <p:pRg st="0" end="0"/>
                                            </p:txEl>
                                          </p:spTgt>
                                        </p:tgtEl>
                                        <p:attrNameLst>
                                          <p:attrName>style.visibility</p:attrName>
                                        </p:attrNameLst>
                                      </p:cBhvr>
                                      <p:to>
                                        <p:strVal val="visible"/>
                                      </p:to>
                                    </p:set>
                                    <p:animEffect transition="in" filter="checkerboard(across)">
                                      <p:cBhvr>
                                        <p:cTn id="4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4"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36" name="Freeform: Shape 35">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96E2366-B0F1-DF44-AAB4-88AC8621420D}"/>
              </a:ext>
            </a:extLst>
          </p:cNvPr>
          <p:cNvSpPr>
            <a:spLocks noGrp="1"/>
          </p:cNvSpPr>
          <p:nvPr>
            <p:ph type="title"/>
          </p:nvPr>
        </p:nvSpPr>
        <p:spPr>
          <a:xfrm>
            <a:off x="653143" y="1645920"/>
            <a:ext cx="3522879" cy="4470821"/>
          </a:xfrm>
        </p:spPr>
        <p:txBody>
          <a:bodyPr>
            <a:normAutofit/>
          </a:bodyPr>
          <a:lstStyle/>
          <a:p>
            <a:pPr algn="r"/>
            <a:r>
              <a:rPr lang="en-US">
                <a:solidFill>
                  <a:srgbClr val="FFFFFF"/>
                </a:solidFill>
              </a:rPr>
              <a:t>Users</a:t>
            </a:r>
          </a:p>
        </p:txBody>
      </p:sp>
      <p:sp>
        <p:nvSpPr>
          <p:cNvPr id="3" name="Content Placeholder 2">
            <a:extLst>
              <a:ext uri="{FF2B5EF4-FFF2-40B4-BE49-F238E27FC236}">
                <a16:creationId xmlns:a16="http://schemas.microsoft.com/office/drawing/2014/main" id="{C0B706DC-D413-F44C-B9E0-58362B8FB058}"/>
              </a:ext>
            </a:extLst>
          </p:cNvPr>
          <p:cNvSpPr>
            <a:spLocks noGrp="1"/>
          </p:cNvSpPr>
          <p:nvPr>
            <p:ph idx="1"/>
          </p:nvPr>
        </p:nvSpPr>
        <p:spPr>
          <a:xfrm>
            <a:off x="5204109" y="1645920"/>
            <a:ext cx="5919503" cy="4470821"/>
          </a:xfrm>
        </p:spPr>
        <p:txBody>
          <a:bodyPr>
            <a:normAutofit/>
          </a:bodyPr>
          <a:lstStyle/>
          <a:p>
            <a:pPr>
              <a:buClr>
                <a:schemeClr val="tx1"/>
              </a:buClr>
            </a:pPr>
            <a:r>
              <a:rPr lang="en-US" b="1" dirty="0"/>
              <a:t>User 2 </a:t>
            </a:r>
            <a:r>
              <a:rPr lang="en-US" dirty="0"/>
              <a:t>: Tutor Login. </a:t>
            </a:r>
          </a:p>
          <a:p>
            <a:pPr marL="0" indent="0">
              <a:buNone/>
            </a:pPr>
            <a:r>
              <a:rPr lang="en-US" dirty="0"/>
              <a:t>Here is the user 2. These Users generally refers to professors in which the tutors will have their admin access to manage the due dates and can also update any assignments.</a:t>
            </a:r>
          </a:p>
          <a:p>
            <a:pPr marL="0" indent="0">
              <a:buNone/>
            </a:pPr>
            <a:endParaRPr lang="en-US" dirty="0"/>
          </a:p>
          <a:p>
            <a:pPr marL="0" indent="0">
              <a:buNone/>
            </a:pPr>
            <a:r>
              <a:rPr lang="en-US" dirty="0"/>
              <a:t>There will be an inbuilt notification for discussion forms to access directly from where ever they are.</a:t>
            </a:r>
          </a:p>
        </p:txBody>
      </p:sp>
    </p:spTree>
    <p:extLst>
      <p:ext uri="{BB962C8B-B14F-4D97-AF65-F5344CB8AC3E}">
        <p14:creationId xmlns:p14="http://schemas.microsoft.com/office/powerpoint/2010/main" val="130397430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checkerboard(across)">
                                      <p:cBhvr>
                                        <p:cTn id="1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98E4CC5-DE46-0541-B592-F839C502E5FE}"/>
              </a:ext>
            </a:extLst>
          </p:cNvPr>
          <p:cNvSpPr>
            <a:spLocks noGrp="1"/>
          </p:cNvSpPr>
          <p:nvPr>
            <p:ph type="title"/>
          </p:nvPr>
        </p:nvSpPr>
        <p:spPr>
          <a:xfrm>
            <a:off x="653143" y="1645920"/>
            <a:ext cx="3522879" cy="4470821"/>
          </a:xfrm>
        </p:spPr>
        <p:txBody>
          <a:bodyPr>
            <a:normAutofit/>
          </a:bodyPr>
          <a:lstStyle/>
          <a:p>
            <a:pPr algn="r"/>
            <a:r>
              <a:rPr lang="en-US" dirty="0">
                <a:solidFill>
                  <a:srgbClr val="FFFFFF"/>
                </a:solidFill>
              </a:rPr>
              <a:t>Scenarios 1 </a:t>
            </a:r>
            <a:br>
              <a:rPr lang="en-US" dirty="0">
                <a:solidFill>
                  <a:srgbClr val="FFFFFF"/>
                </a:solidFill>
              </a:rPr>
            </a:br>
            <a:endParaRPr lang="en-US" dirty="0">
              <a:solidFill>
                <a:srgbClr val="FFFFFF"/>
              </a:solidFill>
            </a:endParaRPr>
          </a:p>
        </p:txBody>
      </p:sp>
      <p:sp>
        <p:nvSpPr>
          <p:cNvPr id="3" name="Content Placeholder 2">
            <a:extLst>
              <a:ext uri="{FF2B5EF4-FFF2-40B4-BE49-F238E27FC236}">
                <a16:creationId xmlns:a16="http://schemas.microsoft.com/office/drawing/2014/main" id="{E44011FB-44D6-9841-8ED4-2F9DF0E4D253}"/>
              </a:ext>
            </a:extLst>
          </p:cNvPr>
          <p:cNvSpPr>
            <a:spLocks noGrp="1"/>
          </p:cNvSpPr>
          <p:nvPr>
            <p:ph idx="1"/>
          </p:nvPr>
        </p:nvSpPr>
        <p:spPr>
          <a:xfrm>
            <a:off x="5204109" y="1645920"/>
            <a:ext cx="5919503" cy="4470821"/>
          </a:xfrm>
        </p:spPr>
        <p:txBody>
          <a:bodyPr>
            <a:normAutofit lnSpcReduction="10000"/>
          </a:bodyPr>
          <a:lstStyle/>
          <a:p>
            <a:pPr>
              <a:buClr>
                <a:schemeClr val="tx1"/>
              </a:buClr>
            </a:pPr>
            <a:r>
              <a:rPr lang="en-US" b="1" dirty="0"/>
              <a:t>Before application</a:t>
            </a:r>
          </a:p>
          <a:p>
            <a:pPr marL="0" indent="0">
              <a:buNone/>
            </a:pPr>
            <a:r>
              <a:rPr lang="en-US" dirty="0"/>
              <a:t>Here is the student called Emma. She is a student at DePaul university to complete her Master’s Degree in Computer Science. She had spent 6 months at the University and she had to visit her home due to some emergency and she forgot her laptop to bring to home and there is a quiz deadline with in 2 days and if we consider that she hasn’t got any extended deadline , she wanted to complete the quiz in time and she is searching for an application to do so. </a:t>
            </a:r>
          </a:p>
          <a:p>
            <a:pPr marL="0" indent="0">
              <a:buNone/>
            </a:pPr>
            <a:r>
              <a:rPr lang="en-US" dirty="0"/>
              <a:t>Although she had a pulse Application she can only view the due dates.</a:t>
            </a:r>
          </a:p>
        </p:txBody>
      </p:sp>
    </p:spTree>
    <p:extLst>
      <p:ext uri="{BB962C8B-B14F-4D97-AF65-F5344CB8AC3E}">
        <p14:creationId xmlns:p14="http://schemas.microsoft.com/office/powerpoint/2010/main" val="20505822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191596D-28FE-6C4D-A3F1-1946370DED54}"/>
              </a:ext>
            </a:extLst>
          </p:cNvPr>
          <p:cNvSpPr>
            <a:spLocks noGrp="1"/>
          </p:cNvSpPr>
          <p:nvPr>
            <p:ph type="title"/>
          </p:nvPr>
        </p:nvSpPr>
        <p:spPr>
          <a:xfrm>
            <a:off x="653143" y="1645920"/>
            <a:ext cx="3522879" cy="4470821"/>
          </a:xfrm>
        </p:spPr>
        <p:txBody>
          <a:bodyPr>
            <a:normAutofit/>
          </a:bodyPr>
          <a:lstStyle/>
          <a:p>
            <a:pPr algn="r"/>
            <a:r>
              <a:rPr lang="en-US" dirty="0">
                <a:solidFill>
                  <a:srgbClr val="FFFFFF"/>
                </a:solidFill>
              </a:rPr>
              <a:t>Scenarios  2 </a:t>
            </a:r>
            <a:br>
              <a:rPr lang="en-US" dirty="0">
                <a:solidFill>
                  <a:srgbClr val="FFFFFF"/>
                </a:solidFill>
              </a:rPr>
            </a:br>
            <a:endParaRPr lang="en-US" dirty="0">
              <a:solidFill>
                <a:srgbClr val="FFFFFF"/>
              </a:solidFill>
            </a:endParaRPr>
          </a:p>
        </p:txBody>
      </p:sp>
      <p:sp>
        <p:nvSpPr>
          <p:cNvPr id="3" name="Content Placeholder 2">
            <a:extLst>
              <a:ext uri="{FF2B5EF4-FFF2-40B4-BE49-F238E27FC236}">
                <a16:creationId xmlns:a16="http://schemas.microsoft.com/office/drawing/2014/main" id="{E64CDBE9-4FED-E941-BFAE-137FDA38BE4F}"/>
              </a:ext>
            </a:extLst>
          </p:cNvPr>
          <p:cNvSpPr>
            <a:spLocks noGrp="1"/>
          </p:cNvSpPr>
          <p:nvPr>
            <p:ph idx="1"/>
          </p:nvPr>
        </p:nvSpPr>
        <p:spPr>
          <a:xfrm>
            <a:off x="5204109" y="1645920"/>
            <a:ext cx="5919503" cy="4470821"/>
          </a:xfrm>
        </p:spPr>
        <p:txBody>
          <a:bodyPr>
            <a:normAutofit/>
          </a:bodyPr>
          <a:lstStyle/>
          <a:p>
            <a:pPr>
              <a:buClr>
                <a:schemeClr val="tx1"/>
              </a:buClr>
            </a:pPr>
            <a:r>
              <a:rPr lang="en-US" b="1" dirty="0"/>
              <a:t>While using application</a:t>
            </a:r>
          </a:p>
          <a:p>
            <a:pPr marL="0" indent="0">
              <a:buNone/>
            </a:pPr>
            <a:r>
              <a:rPr lang="en-US" dirty="0"/>
              <a:t>Then one of his friends suggest my application to complete the assignment. Then Emma installed my application and with in no time she completed the Quiz and her grade has been updated. she felt happy with the application and finds it very useful.</a:t>
            </a:r>
          </a:p>
          <a:p>
            <a:pPr marL="0" indent="0">
              <a:buNone/>
            </a:pPr>
            <a:r>
              <a:rPr lang="en-US" dirty="0"/>
              <a:t>                                                                             </a:t>
            </a:r>
          </a:p>
        </p:txBody>
      </p:sp>
    </p:spTree>
    <p:extLst>
      <p:ext uri="{BB962C8B-B14F-4D97-AF65-F5344CB8AC3E}">
        <p14:creationId xmlns:p14="http://schemas.microsoft.com/office/powerpoint/2010/main" val="303036355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{105C24E9-26DB-6E49-87D1-70265602AB52}tf10001062</Template>
  <TotalTime>1901</TotalTime>
  <Words>1242</Words>
  <Application>Microsoft Macintosh PowerPoint</Application>
  <PresentationFormat>Widescreen</PresentationFormat>
  <Paragraphs>90</Paragraphs>
  <Slides>20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Century Gothic</vt:lpstr>
      <vt:lpstr>Wingdings</vt:lpstr>
      <vt:lpstr>Wingdings 3</vt:lpstr>
      <vt:lpstr>Ion</vt:lpstr>
      <vt:lpstr>Pulse+</vt:lpstr>
      <vt:lpstr>Description</vt:lpstr>
      <vt:lpstr>   Description</vt:lpstr>
      <vt:lpstr>Affordances  </vt:lpstr>
      <vt:lpstr>Affordances  </vt:lpstr>
      <vt:lpstr>Users  </vt:lpstr>
      <vt:lpstr>Users</vt:lpstr>
      <vt:lpstr>Scenarios 1  </vt:lpstr>
      <vt:lpstr>Scenarios  2  </vt:lpstr>
      <vt:lpstr>Scenarios  3   </vt:lpstr>
      <vt:lpstr>Sketches (Before)</vt:lpstr>
      <vt:lpstr>Sketches (After)</vt:lpstr>
      <vt:lpstr>Potential problems  </vt:lpstr>
      <vt:lpstr>Insights</vt:lpstr>
      <vt:lpstr>Additional Interactive Experience Ideas  </vt:lpstr>
      <vt:lpstr>Additional Interactive Experience Ideas  </vt:lpstr>
      <vt:lpstr>Additional Interactive Experience Ideas  </vt:lpstr>
      <vt:lpstr>Additional Interactive Ideas</vt:lpstr>
      <vt:lpstr>Additional Interactive Ideas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Splitty</dc:title>
  <dc:creator>Balla Anil Kumar, Anil Kumar</dc:creator>
  <cp:lastModifiedBy>Addala, Satya Yoganand</cp:lastModifiedBy>
  <cp:revision>4</cp:revision>
  <dcterms:created xsi:type="dcterms:W3CDTF">2022-01-21T01:22:42Z</dcterms:created>
  <dcterms:modified xsi:type="dcterms:W3CDTF">2022-09-16T18:03:43Z</dcterms:modified>
</cp:coreProperties>
</file>