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8" r:id="rId1"/>
  </p:sldMasterIdLst>
  <p:notesMasterIdLst>
    <p:notesMasterId r:id="rId32"/>
  </p:notesMasterIdLst>
  <p:sldIdLst>
    <p:sldId id="256" r:id="rId2"/>
    <p:sldId id="257" r:id="rId3"/>
    <p:sldId id="258" r:id="rId4"/>
    <p:sldId id="284" r:id="rId5"/>
    <p:sldId id="259" r:id="rId6"/>
    <p:sldId id="278" r:id="rId7"/>
    <p:sldId id="285" r:id="rId8"/>
    <p:sldId id="261" r:id="rId9"/>
    <p:sldId id="262" r:id="rId10"/>
    <p:sldId id="270" r:id="rId11"/>
    <p:sldId id="271" r:id="rId12"/>
    <p:sldId id="272" r:id="rId13"/>
    <p:sldId id="286" r:id="rId14"/>
    <p:sldId id="287" r:id="rId15"/>
    <p:sldId id="288" r:id="rId16"/>
    <p:sldId id="273" r:id="rId17"/>
    <p:sldId id="290" r:id="rId18"/>
    <p:sldId id="274" r:id="rId19"/>
    <p:sldId id="291" r:id="rId20"/>
    <p:sldId id="292" r:id="rId21"/>
    <p:sldId id="293" r:id="rId22"/>
    <p:sldId id="266" r:id="rId23"/>
    <p:sldId id="289" r:id="rId24"/>
    <p:sldId id="267" r:id="rId25"/>
    <p:sldId id="268" r:id="rId26"/>
    <p:sldId id="280" r:id="rId27"/>
    <p:sldId id="279" r:id="rId28"/>
    <p:sldId id="283" r:id="rId29"/>
    <p:sldId id="282" r:id="rId30"/>
    <p:sldId id="26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94579"/>
  </p:normalViewPr>
  <p:slideViewPr>
    <p:cSldViewPr snapToGrid="0" snapToObjects="1">
      <p:cViewPr varScale="1">
        <p:scale>
          <a:sx n="100" d="100"/>
          <a:sy n="100" d="100"/>
        </p:scale>
        <p:origin x="760" y="176"/>
      </p:cViewPr>
      <p:guideLst/>
    </p:cSldViewPr>
  </p:slideViewPr>
  <p:outlineViewPr>
    <p:cViewPr>
      <p:scale>
        <a:sx n="33" d="100"/>
        <a:sy n="33" d="100"/>
      </p:scale>
      <p:origin x="0" y="-788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81" d="100"/>
          <a:sy n="81" d="100"/>
        </p:scale>
        <p:origin x="2816"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EA3D74-B2B7-444A-B75A-92F5F7AED0D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B088734-5281-4C0B-B755-5BDA45B68B2C}">
      <dgm:prSet/>
      <dgm:spPr/>
      <dgm:t>
        <a:bodyPr/>
        <a:lstStyle/>
        <a:p>
          <a:pPr>
            <a:lnSpc>
              <a:spcPct val="100000"/>
            </a:lnSpc>
          </a:pPr>
          <a:r>
            <a:rPr lang="en-US" dirty="0"/>
            <a:t>Assignments – Currently it helps to review the grades and scores and notify about due dates</a:t>
          </a:r>
        </a:p>
      </dgm:t>
    </dgm:pt>
    <dgm:pt modelId="{4EF55DEA-BA84-4316-82A1-B02C976F4FFE}" type="parTrans" cxnId="{09CCE9B8-EBBC-44DE-A1A4-34DD7F62608E}">
      <dgm:prSet/>
      <dgm:spPr/>
      <dgm:t>
        <a:bodyPr/>
        <a:lstStyle/>
        <a:p>
          <a:endParaRPr lang="en-US"/>
        </a:p>
      </dgm:t>
    </dgm:pt>
    <dgm:pt modelId="{7ECF7F3A-C490-4C67-A075-0510DF70130E}" type="sibTrans" cxnId="{09CCE9B8-EBBC-44DE-A1A4-34DD7F62608E}">
      <dgm:prSet/>
      <dgm:spPr/>
      <dgm:t>
        <a:bodyPr/>
        <a:lstStyle/>
        <a:p>
          <a:endParaRPr lang="en-US"/>
        </a:p>
      </dgm:t>
    </dgm:pt>
    <dgm:pt modelId="{04DF2FDE-2868-430E-BB0A-D73F2A765322}">
      <dgm:prSet/>
      <dgm:spPr/>
      <dgm:t>
        <a:bodyPr/>
        <a:lstStyle/>
        <a:p>
          <a:pPr>
            <a:lnSpc>
              <a:spcPct val="100000"/>
            </a:lnSpc>
          </a:pPr>
          <a:r>
            <a:rPr lang="en-US" dirty="0"/>
            <a:t>Although this integrated experience provides us to launch course homepage option my application will provide a single time login for all the courses and provides with an interface of all the available options which are present in D2L</a:t>
          </a:r>
        </a:p>
      </dgm:t>
    </dgm:pt>
    <dgm:pt modelId="{83F2ACED-AEB8-4CFE-8A42-CB4856369894}" type="parTrans" cxnId="{3E122849-4133-4F31-A514-09BCF8634FF3}">
      <dgm:prSet/>
      <dgm:spPr/>
      <dgm:t>
        <a:bodyPr/>
        <a:lstStyle/>
        <a:p>
          <a:endParaRPr lang="en-US"/>
        </a:p>
      </dgm:t>
    </dgm:pt>
    <dgm:pt modelId="{110A3511-6E75-44DA-A1D6-BCCF7B094CB2}" type="sibTrans" cxnId="{3E122849-4133-4F31-A514-09BCF8634FF3}">
      <dgm:prSet/>
      <dgm:spPr/>
      <dgm:t>
        <a:bodyPr/>
        <a:lstStyle/>
        <a:p>
          <a:endParaRPr lang="en-US"/>
        </a:p>
      </dgm:t>
    </dgm:pt>
    <dgm:pt modelId="{B99317B8-7A02-49C2-BDB2-8BE955B57677}">
      <dgm:prSet/>
      <dgm:spPr/>
      <dgm:t>
        <a:bodyPr/>
        <a:lstStyle/>
        <a:p>
          <a:pPr>
            <a:lnSpc>
              <a:spcPct val="100000"/>
            </a:lnSpc>
          </a:pPr>
          <a:r>
            <a:rPr lang="en-US" dirty="0"/>
            <a:t>Common use cases involve notifying a user on the due date and the other is notifying the user when grades get updated.</a:t>
          </a:r>
        </a:p>
      </dgm:t>
    </dgm:pt>
    <dgm:pt modelId="{44ED57C6-B859-4194-A90A-419BB19A367B}" type="parTrans" cxnId="{FAF60F01-A81A-4AB2-B76D-4EA47148E390}">
      <dgm:prSet/>
      <dgm:spPr/>
      <dgm:t>
        <a:bodyPr/>
        <a:lstStyle/>
        <a:p>
          <a:endParaRPr lang="en-US"/>
        </a:p>
      </dgm:t>
    </dgm:pt>
    <dgm:pt modelId="{E028FC41-2958-4227-B1FA-DA0F83D0ABB7}" type="sibTrans" cxnId="{FAF60F01-A81A-4AB2-B76D-4EA47148E390}">
      <dgm:prSet/>
      <dgm:spPr/>
      <dgm:t>
        <a:bodyPr/>
        <a:lstStyle/>
        <a:p>
          <a:endParaRPr lang="en-US"/>
        </a:p>
      </dgm:t>
    </dgm:pt>
    <dgm:pt modelId="{04143327-01A7-42C5-B689-AFE798DDC7B5}">
      <dgm:prSet/>
      <dgm:spPr/>
      <dgm:t>
        <a:bodyPr/>
        <a:lstStyle/>
        <a:p>
          <a:pPr>
            <a:lnSpc>
              <a:spcPct val="100000"/>
            </a:lnSpc>
          </a:pPr>
          <a:r>
            <a:rPr lang="en-US" dirty="0"/>
            <a:t>This integrated experience available called ”Pulse”. But pulse+ application will improve upon or extend the experience like helps user to complete some small assignments like quiz’s and provides to participate in discussion posts.</a:t>
          </a:r>
        </a:p>
      </dgm:t>
    </dgm:pt>
    <dgm:pt modelId="{F1837EA1-E758-4939-A5A5-F242D141D9DB}" type="parTrans" cxnId="{F3A1A5BB-2EBB-4DA9-92AE-B82F01C5D8A6}">
      <dgm:prSet/>
      <dgm:spPr/>
      <dgm:t>
        <a:bodyPr/>
        <a:lstStyle/>
        <a:p>
          <a:endParaRPr lang="en-US"/>
        </a:p>
      </dgm:t>
    </dgm:pt>
    <dgm:pt modelId="{56F4232E-6E97-4240-8754-BC24528ED432}" type="sibTrans" cxnId="{F3A1A5BB-2EBB-4DA9-92AE-B82F01C5D8A6}">
      <dgm:prSet/>
      <dgm:spPr/>
      <dgm:t>
        <a:bodyPr/>
        <a:lstStyle/>
        <a:p>
          <a:endParaRPr lang="en-US"/>
        </a:p>
      </dgm:t>
    </dgm:pt>
    <dgm:pt modelId="{3924FB32-4FE4-46DA-9AAB-331BA9519170}" type="pres">
      <dgm:prSet presAssocID="{ACEA3D74-B2B7-444A-B75A-92F5F7AED0D9}" presName="root" presStyleCnt="0">
        <dgm:presLayoutVars>
          <dgm:dir/>
          <dgm:resizeHandles val="exact"/>
        </dgm:presLayoutVars>
      </dgm:prSet>
      <dgm:spPr/>
    </dgm:pt>
    <dgm:pt modelId="{4D0C4793-53D1-485D-9D72-2ED6F203739A}" type="pres">
      <dgm:prSet presAssocID="{CB088734-5281-4C0B-B755-5BDA45B68B2C}" presName="compNode" presStyleCnt="0"/>
      <dgm:spPr/>
    </dgm:pt>
    <dgm:pt modelId="{47726637-9CE8-4467-A465-398C5DE61C7E}" type="pres">
      <dgm:prSet presAssocID="{CB088734-5281-4C0B-B755-5BDA45B68B2C}" presName="bgRect" presStyleLbl="bgShp" presStyleIdx="0" presStyleCnt="4"/>
      <dgm:spPr/>
    </dgm:pt>
    <dgm:pt modelId="{C989EC58-DBE1-42AE-AFE8-E4C79F6F69A9}" type="pres">
      <dgm:prSet presAssocID="{CB088734-5281-4C0B-B755-5BDA45B68B2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CE12E5DA-36F5-44AA-A843-D695A006AE51}" type="pres">
      <dgm:prSet presAssocID="{CB088734-5281-4C0B-B755-5BDA45B68B2C}" presName="spaceRect" presStyleCnt="0"/>
      <dgm:spPr/>
    </dgm:pt>
    <dgm:pt modelId="{9A886253-FED8-4CB4-9C71-9C64F33A02D5}" type="pres">
      <dgm:prSet presAssocID="{CB088734-5281-4C0B-B755-5BDA45B68B2C}" presName="parTx" presStyleLbl="revTx" presStyleIdx="0" presStyleCnt="4">
        <dgm:presLayoutVars>
          <dgm:chMax val="0"/>
          <dgm:chPref val="0"/>
        </dgm:presLayoutVars>
      </dgm:prSet>
      <dgm:spPr/>
    </dgm:pt>
    <dgm:pt modelId="{A8F6DF3C-FD48-4184-BFD0-8410FDF3B6B2}" type="pres">
      <dgm:prSet presAssocID="{7ECF7F3A-C490-4C67-A075-0510DF70130E}" presName="sibTrans" presStyleCnt="0"/>
      <dgm:spPr/>
    </dgm:pt>
    <dgm:pt modelId="{19EE2DBB-9156-469A-AEA7-C19BD17BFB77}" type="pres">
      <dgm:prSet presAssocID="{04DF2FDE-2868-430E-BB0A-D73F2A765322}" presName="compNode" presStyleCnt="0"/>
      <dgm:spPr/>
    </dgm:pt>
    <dgm:pt modelId="{7413D11C-F394-4B36-9600-8C60A68EF34C}" type="pres">
      <dgm:prSet presAssocID="{04DF2FDE-2868-430E-BB0A-D73F2A765322}" presName="bgRect" presStyleLbl="bgShp" presStyleIdx="1" presStyleCnt="4"/>
      <dgm:spPr/>
    </dgm:pt>
    <dgm:pt modelId="{416AE273-EB73-4498-9E5E-0445E2D1FEB3}" type="pres">
      <dgm:prSet presAssocID="{04DF2FDE-2868-430E-BB0A-D73F2A76532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ptop"/>
        </a:ext>
      </dgm:extLst>
    </dgm:pt>
    <dgm:pt modelId="{6D38BBD4-54F6-4BC1-A3E0-6EEB444AF346}" type="pres">
      <dgm:prSet presAssocID="{04DF2FDE-2868-430E-BB0A-D73F2A765322}" presName="spaceRect" presStyleCnt="0"/>
      <dgm:spPr/>
    </dgm:pt>
    <dgm:pt modelId="{8D84B9D0-D758-4DAB-885B-988DADCA3626}" type="pres">
      <dgm:prSet presAssocID="{04DF2FDE-2868-430E-BB0A-D73F2A765322}" presName="parTx" presStyleLbl="revTx" presStyleIdx="1" presStyleCnt="4">
        <dgm:presLayoutVars>
          <dgm:chMax val="0"/>
          <dgm:chPref val="0"/>
        </dgm:presLayoutVars>
      </dgm:prSet>
      <dgm:spPr/>
    </dgm:pt>
    <dgm:pt modelId="{D824194E-DC59-4B15-AD5A-58839F5C9901}" type="pres">
      <dgm:prSet presAssocID="{110A3511-6E75-44DA-A1D6-BCCF7B094CB2}" presName="sibTrans" presStyleCnt="0"/>
      <dgm:spPr/>
    </dgm:pt>
    <dgm:pt modelId="{388AB041-82CC-4980-A277-1BB1FC256FBC}" type="pres">
      <dgm:prSet presAssocID="{B99317B8-7A02-49C2-BDB2-8BE955B57677}" presName="compNode" presStyleCnt="0"/>
      <dgm:spPr/>
    </dgm:pt>
    <dgm:pt modelId="{3CDE5523-2AB5-4D0A-BD8E-EF8E4E4A5A33}" type="pres">
      <dgm:prSet presAssocID="{B99317B8-7A02-49C2-BDB2-8BE955B57677}" presName="bgRect" presStyleLbl="bgShp" presStyleIdx="2" presStyleCnt="4" custLinFactNeighborX="4692" custLinFactNeighborY="3158"/>
      <dgm:spPr/>
    </dgm:pt>
    <dgm:pt modelId="{9E07221D-B804-42A2-83B3-9D115B278303}" type="pres">
      <dgm:prSet presAssocID="{B99317B8-7A02-49C2-BDB2-8BE955B5767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nvelope"/>
        </a:ext>
      </dgm:extLst>
    </dgm:pt>
    <dgm:pt modelId="{2ADEE0A1-5FA8-4C0F-8335-B55FBFFC39E5}" type="pres">
      <dgm:prSet presAssocID="{B99317B8-7A02-49C2-BDB2-8BE955B57677}" presName="spaceRect" presStyleCnt="0"/>
      <dgm:spPr/>
    </dgm:pt>
    <dgm:pt modelId="{9E56F81A-603D-4BAB-ABC0-19190392A52F}" type="pres">
      <dgm:prSet presAssocID="{B99317B8-7A02-49C2-BDB2-8BE955B57677}" presName="parTx" presStyleLbl="revTx" presStyleIdx="2" presStyleCnt="4">
        <dgm:presLayoutVars>
          <dgm:chMax val="0"/>
          <dgm:chPref val="0"/>
        </dgm:presLayoutVars>
      </dgm:prSet>
      <dgm:spPr/>
    </dgm:pt>
    <dgm:pt modelId="{6E2646C8-D36A-4DF7-B463-6DECFD939719}" type="pres">
      <dgm:prSet presAssocID="{E028FC41-2958-4227-B1FA-DA0F83D0ABB7}" presName="sibTrans" presStyleCnt="0"/>
      <dgm:spPr/>
    </dgm:pt>
    <dgm:pt modelId="{1DDF3259-744B-4259-9118-C44ECD9EDD8F}" type="pres">
      <dgm:prSet presAssocID="{04143327-01A7-42C5-B689-AFE798DDC7B5}" presName="compNode" presStyleCnt="0"/>
      <dgm:spPr/>
    </dgm:pt>
    <dgm:pt modelId="{F7E730F8-D801-4205-AC6D-C3F919F647FC}" type="pres">
      <dgm:prSet presAssocID="{04143327-01A7-42C5-B689-AFE798DDC7B5}" presName="bgRect" presStyleLbl="bgShp" presStyleIdx="3" presStyleCnt="4"/>
      <dgm:spPr/>
    </dgm:pt>
    <dgm:pt modelId="{68BCB5E8-5E1B-47E0-8E88-6A93FC32CB13}" type="pres">
      <dgm:prSet presAssocID="{04143327-01A7-42C5-B689-AFE798DDC7B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rt with Pulse"/>
        </a:ext>
      </dgm:extLst>
    </dgm:pt>
    <dgm:pt modelId="{42E7AB3B-8F85-49BD-B9A7-3575C14E0633}" type="pres">
      <dgm:prSet presAssocID="{04143327-01A7-42C5-B689-AFE798DDC7B5}" presName="spaceRect" presStyleCnt="0"/>
      <dgm:spPr/>
    </dgm:pt>
    <dgm:pt modelId="{C37D9822-C5D2-4DFB-A4B8-B23BF56EF744}" type="pres">
      <dgm:prSet presAssocID="{04143327-01A7-42C5-B689-AFE798DDC7B5}" presName="parTx" presStyleLbl="revTx" presStyleIdx="3" presStyleCnt="4">
        <dgm:presLayoutVars>
          <dgm:chMax val="0"/>
          <dgm:chPref val="0"/>
        </dgm:presLayoutVars>
      </dgm:prSet>
      <dgm:spPr/>
    </dgm:pt>
  </dgm:ptLst>
  <dgm:cxnLst>
    <dgm:cxn modelId="{FAF60F01-A81A-4AB2-B76D-4EA47148E390}" srcId="{ACEA3D74-B2B7-444A-B75A-92F5F7AED0D9}" destId="{B99317B8-7A02-49C2-BDB2-8BE955B57677}" srcOrd="2" destOrd="0" parTransId="{44ED57C6-B859-4194-A90A-419BB19A367B}" sibTransId="{E028FC41-2958-4227-B1FA-DA0F83D0ABB7}"/>
    <dgm:cxn modelId="{3E122849-4133-4F31-A514-09BCF8634FF3}" srcId="{ACEA3D74-B2B7-444A-B75A-92F5F7AED0D9}" destId="{04DF2FDE-2868-430E-BB0A-D73F2A765322}" srcOrd="1" destOrd="0" parTransId="{83F2ACED-AEB8-4CFE-8A42-CB4856369894}" sibTransId="{110A3511-6E75-44DA-A1D6-BCCF7B094CB2}"/>
    <dgm:cxn modelId="{F0E53E98-2567-774D-A5E3-7E6AABAE8D58}" type="presOf" srcId="{B99317B8-7A02-49C2-BDB2-8BE955B57677}" destId="{9E56F81A-603D-4BAB-ABC0-19190392A52F}" srcOrd="0" destOrd="0" presId="urn:microsoft.com/office/officeart/2018/2/layout/IconVerticalSolidList"/>
    <dgm:cxn modelId="{72A8A6AD-138B-BA47-81A9-3A76F697AF04}" type="presOf" srcId="{04143327-01A7-42C5-B689-AFE798DDC7B5}" destId="{C37D9822-C5D2-4DFB-A4B8-B23BF56EF744}" srcOrd="0" destOrd="0" presId="urn:microsoft.com/office/officeart/2018/2/layout/IconVerticalSolidList"/>
    <dgm:cxn modelId="{09CCE9B8-EBBC-44DE-A1A4-34DD7F62608E}" srcId="{ACEA3D74-B2B7-444A-B75A-92F5F7AED0D9}" destId="{CB088734-5281-4C0B-B755-5BDA45B68B2C}" srcOrd="0" destOrd="0" parTransId="{4EF55DEA-BA84-4316-82A1-B02C976F4FFE}" sibTransId="{7ECF7F3A-C490-4C67-A075-0510DF70130E}"/>
    <dgm:cxn modelId="{F3A1A5BB-2EBB-4DA9-92AE-B82F01C5D8A6}" srcId="{ACEA3D74-B2B7-444A-B75A-92F5F7AED0D9}" destId="{04143327-01A7-42C5-B689-AFE798DDC7B5}" srcOrd="3" destOrd="0" parTransId="{F1837EA1-E758-4939-A5A5-F242D141D9DB}" sibTransId="{56F4232E-6E97-4240-8754-BC24528ED432}"/>
    <dgm:cxn modelId="{3923A7D6-6F21-8746-88D5-DE55C6E4D9AD}" type="presOf" srcId="{CB088734-5281-4C0B-B755-5BDA45B68B2C}" destId="{9A886253-FED8-4CB4-9C71-9C64F33A02D5}" srcOrd="0" destOrd="0" presId="urn:microsoft.com/office/officeart/2018/2/layout/IconVerticalSolidList"/>
    <dgm:cxn modelId="{564F49D9-C7B1-E64F-9090-064D7C134DE2}" type="presOf" srcId="{04DF2FDE-2868-430E-BB0A-D73F2A765322}" destId="{8D84B9D0-D758-4DAB-885B-988DADCA3626}" srcOrd="0" destOrd="0" presId="urn:microsoft.com/office/officeart/2018/2/layout/IconVerticalSolidList"/>
    <dgm:cxn modelId="{DB81D0FA-236F-FB44-9BB3-4D93D342E50F}" type="presOf" srcId="{ACEA3D74-B2B7-444A-B75A-92F5F7AED0D9}" destId="{3924FB32-4FE4-46DA-9AAB-331BA9519170}" srcOrd="0" destOrd="0" presId="urn:microsoft.com/office/officeart/2018/2/layout/IconVerticalSolidList"/>
    <dgm:cxn modelId="{29EA245B-E197-3B40-8912-D8ABC8CA0E68}" type="presParOf" srcId="{3924FB32-4FE4-46DA-9AAB-331BA9519170}" destId="{4D0C4793-53D1-485D-9D72-2ED6F203739A}" srcOrd="0" destOrd="0" presId="urn:microsoft.com/office/officeart/2018/2/layout/IconVerticalSolidList"/>
    <dgm:cxn modelId="{469DB7F0-A0C0-1948-9877-F918DCE0481A}" type="presParOf" srcId="{4D0C4793-53D1-485D-9D72-2ED6F203739A}" destId="{47726637-9CE8-4467-A465-398C5DE61C7E}" srcOrd="0" destOrd="0" presId="urn:microsoft.com/office/officeart/2018/2/layout/IconVerticalSolidList"/>
    <dgm:cxn modelId="{29DA65BD-045C-4B42-80DC-B5EB6FF8EA0E}" type="presParOf" srcId="{4D0C4793-53D1-485D-9D72-2ED6F203739A}" destId="{C989EC58-DBE1-42AE-AFE8-E4C79F6F69A9}" srcOrd="1" destOrd="0" presId="urn:microsoft.com/office/officeart/2018/2/layout/IconVerticalSolidList"/>
    <dgm:cxn modelId="{F0A02E3A-66C8-6142-9629-FCAA7F9ED13D}" type="presParOf" srcId="{4D0C4793-53D1-485D-9D72-2ED6F203739A}" destId="{CE12E5DA-36F5-44AA-A843-D695A006AE51}" srcOrd="2" destOrd="0" presId="urn:microsoft.com/office/officeart/2018/2/layout/IconVerticalSolidList"/>
    <dgm:cxn modelId="{6F9FF6BD-2F4A-3349-A753-5C220ED5B6DB}" type="presParOf" srcId="{4D0C4793-53D1-485D-9D72-2ED6F203739A}" destId="{9A886253-FED8-4CB4-9C71-9C64F33A02D5}" srcOrd="3" destOrd="0" presId="urn:microsoft.com/office/officeart/2018/2/layout/IconVerticalSolidList"/>
    <dgm:cxn modelId="{F0DC019E-80A5-9A42-ADCD-A5AFE1A771BA}" type="presParOf" srcId="{3924FB32-4FE4-46DA-9AAB-331BA9519170}" destId="{A8F6DF3C-FD48-4184-BFD0-8410FDF3B6B2}" srcOrd="1" destOrd="0" presId="urn:microsoft.com/office/officeart/2018/2/layout/IconVerticalSolidList"/>
    <dgm:cxn modelId="{03FF29D2-6950-7348-9A13-71DCA71349C7}" type="presParOf" srcId="{3924FB32-4FE4-46DA-9AAB-331BA9519170}" destId="{19EE2DBB-9156-469A-AEA7-C19BD17BFB77}" srcOrd="2" destOrd="0" presId="urn:microsoft.com/office/officeart/2018/2/layout/IconVerticalSolidList"/>
    <dgm:cxn modelId="{C0A0F1A0-FD3E-B041-A5C6-153BB4213173}" type="presParOf" srcId="{19EE2DBB-9156-469A-AEA7-C19BD17BFB77}" destId="{7413D11C-F394-4B36-9600-8C60A68EF34C}" srcOrd="0" destOrd="0" presId="urn:microsoft.com/office/officeart/2018/2/layout/IconVerticalSolidList"/>
    <dgm:cxn modelId="{EDAFBCC8-A331-1645-8542-D9296DCE3D5C}" type="presParOf" srcId="{19EE2DBB-9156-469A-AEA7-C19BD17BFB77}" destId="{416AE273-EB73-4498-9E5E-0445E2D1FEB3}" srcOrd="1" destOrd="0" presId="urn:microsoft.com/office/officeart/2018/2/layout/IconVerticalSolidList"/>
    <dgm:cxn modelId="{04942C57-56DA-E949-A9D1-64394446BF37}" type="presParOf" srcId="{19EE2DBB-9156-469A-AEA7-C19BD17BFB77}" destId="{6D38BBD4-54F6-4BC1-A3E0-6EEB444AF346}" srcOrd="2" destOrd="0" presId="urn:microsoft.com/office/officeart/2018/2/layout/IconVerticalSolidList"/>
    <dgm:cxn modelId="{388900A7-7D79-8B40-A80F-56EB1EC30268}" type="presParOf" srcId="{19EE2DBB-9156-469A-AEA7-C19BD17BFB77}" destId="{8D84B9D0-D758-4DAB-885B-988DADCA3626}" srcOrd="3" destOrd="0" presId="urn:microsoft.com/office/officeart/2018/2/layout/IconVerticalSolidList"/>
    <dgm:cxn modelId="{DB81F291-B146-C643-9349-C7568CB564DE}" type="presParOf" srcId="{3924FB32-4FE4-46DA-9AAB-331BA9519170}" destId="{D824194E-DC59-4B15-AD5A-58839F5C9901}" srcOrd="3" destOrd="0" presId="urn:microsoft.com/office/officeart/2018/2/layout/IconVerticalSolidList"/>
    <dgm:cxn modelId="{FCA36D35-D82E-8E4C-9002-3883F7A2B4E2}" type="presParOf" srcId="{3924FB32-4FE4-46DA-9AAB-331BA9519170}" destId="{388AB041-82CC-4980-A277-1BB1FC256FBC}" srcOrd="4" destOrd="0" presId="urn:microsoft.com/office/officeart/2018/2/layout/IconVerticalSolidList"/>
    <dgm:cxn modelId="{2D39877F-352C-C04B-9A38-ABEA9C5EF1D2}" type="presParOf" srcId="{388AB041-82CC-4980-A277-1BB1FC256FBC}" destId="{3CDE5523-2AB5-4D0A-BD8E-EF8E4E4A5A33}" srcOrd="0" destOrd="0" presId="urn:microsoft.com/office/officeart/2018/2/layout/IconVerticalSolidList"/>
    <dgm:cxn modelId="{6590CEFB-31F7-7342-8424-B66A41C5F8C6}" type="presParOf" srcId="{388AB041-82CC-4980-A277-1BB1FC256FBC}" destId="{9E07221D-B804-42A2-83B3-9D115B278303}" srcOrd="1" destOrd="0" presId="urn:microsoft.com/office/officeart/2018/2/layout/IconVerticalSolidList"/>
    <dgm:cxn modelId="{9CF76650-6FC4-9649-AABB-5EE3CC55EF98}" type="presParOf" srcId="{388AB041-82CC-4980-A277-1BB1FC256FBC}" destId="{2ADEE0A1-5FA8-4C0F-8335-B55FBFFC39E5}" srcOrd="2" destOrd="0" presId="urn:microsoft.com/office/officeart/2018/2/layout/IconVerticalSolidList"/>
    <dgm:cxn modelId="{6AB20D42-B41D-BF48-AE0B-86B94F5F7C04}" type="presParOf" srcId="{388AB041-82CC-4980-A277-1BB1FC256FBC}" destId="{9E56F81A-603D-4BAB-ABC0-19190392A52F}" srcOrd="3" destOrd="0" presId="urn:microsoft.com/office/officeart/2018/2/layout/IconVerticalSolidList"/>
    <dgm:cxn modelId="{247531D1-9716-0F4D-B799-7CA82A65A1ED}" type="presParOf" srcId="{3924FB32-4FE4-46DA-9AAB-331BA9519170}" destId="{6E2646C8-D36A-4DF7-B463-6DECFD939719}" srcOrd="5" destOrd="0" presId="urn:microsoft.com/office/officeart/2018/2/layout/IconVerticalSolidList"/>
    <dgm:cxn modelId="{8E62F564-F8B8-8D43-8C1F-B04F56407CE9}" type="presParOf" srcId="{3924FB32-4FE4-46DA-9AAB-331BA9519170}" destId="{1DDF3259-744B-4259-9118-C44ECD9EDD8F}" srcOrd="6" destOrd="0" presId="urn:microsoft.com/office/officeart/2018/2/layout/IconVerticalSolidList"/>
    <dgm:cxn modelId="{EB741B9B-B400-4A4D-B2E9-C0F41288DBAB}" type="presParOf" srcId="{1DDF3259-744B-4259-9118-C44ECD9EDD8F}" destId="{F7E730F8-D801-4205-AC6D-C3F919F647FC}" srcOrd="0" destOrd="0" presId="urn:microsoft.com/office/officeart/2018/2/layout/IconVerticalSolidList"/>
    <dgm:cxn modelId="{D2F7DCAA-E6C0-A64A-9AFF-996063A59AF7}" type="presParOf" srcId="{1DDF3259-744B-4259-9118-C44ECD9EDD8F}" destId="{68BCB5E8-5E1B-47E0-8E88-6A93FC32CB13}" srcOrd="1" destOrd="0" presId="urn:microsoft.com/office/officeart/2018/2/layout/IconVerticalSolidList"/>
    <dgm:cxn modelId="{7B44CFF5-4CFC-2945-9660-5613CAA810BF}" type="presParOf" srcId="{1DDF3259-744B-4259-9118-C44ECD9EDD8F}" destId="{42E7AB3B-8F85-49BD-B9A7-3575C14E0633}" srcOrd="2" destOrd="0" presId="urn:microsoft.com/office/officeart/2018/2/layout/IconVerticalSolidList"/>
    <dgm:cxn modelId="{EC4E5B56-C97E-8346-B24C-31D6AAB02583}" type="presParOf" srcId="{1DDF3259-744B-4259-9118-C44ECD9EDD8F}" destId="{C37D9822-C5D2-4DFB-A4B8-B23BF56EF74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BD3B7E-56BD-4788-A97C-B21E85B44865}" type="doc">
      <dgm:prSet loTypeId="urn:microsoft.com/office/officeart/2005/8/layout/process4" loCatId="process" qsTypeId="urn:microsoft.com/office/officeart/2005/8/quickstyle/simple1" qsCatId="simple" csTypeId="urn:microsoft.com/office/officeart/2005/8/colors/accent1_2" csCatId="accent1"/>
      <dgm:spPr/>
      <dgm:t>
        <a:bodyPr/>
        <a:lstStyle/>
        <a:p>
          <a:endParaRPr lang="en-US"/>
        </a:p>
      </dgm:t>
    </dgm:pt>
    <dgm:pt modelId="{1451F257-28AA-4AB3-A1F7-95E9945BA955}">
      <dgm:prSet/>
      <dgm:spPr/>
      <dgm:t>
        <a:bodyPr/>
        <a:lstStyle/>
        <a:p>
          <a:r>
            <a:rPr lang="en-US" b="0" i="0" dirty="0"/>
            <a:t>Restaurant QR Application</a:t>
          </a:r>
          <a:endParaRPr lang="en-US" dirty="0"/>
        </a:p>
      </dgm:t>
    </dgm:pt>
    <dgm:pt modelId="{9440B9D8-EB80-4AF5-B30A-102E2A165414}" type="parTrans" cxnId="{BF059447-08B3-4262-8C39-7007F8A72894}">
      <dgm:prSet/>
      <dgm:spPr/>
      <dgm:t>
        <a:bodyPr/>
        <a:lstStyle/>
        <a:p>
          <a:endParaRPr lang="en-US"/>
        </a:p>
      </dgm:t>
    </dgm:pt>
    <dgm:pt modelId="{83A64A79-ABDC-4909-92E6-080452BD8326}" type="sibTrans" cxnId="{BF059447-08B3-4262-8C39-7007F8A72894}">
      <dgm:prSet/>
      <dgm:spPr/>
      <dgm:t>
        <a:bodyPr/>
        <a:lstStyle/>
        <a:p>
          <a:endParaRPr lang="en-US"/>
        </a:p>
      </dgm:t>
    </dgm:pt>
    <dgm:pt modelId="{8827FAC0-5A95-4C02-A4CF-1FB6657DC94E}">
      <dgm:prSet/>
      <dgm:spPr/>
      <dgm:t>
        <a:bodyPr/>
        <a:lstStyle/>
        <a:p>
          <a:r>
            <a:rPr lang="en-US" b="0" i="0"/>
            <a:t>Although there is a direct scanning of QR using Google lens to retrieve the information we can create an interaction application to include all the restaurants nearby and can add all the available items to the cart and check it out. Also the payment through credit/debit is an add-on to the Application. </a:t>
          </a:r>
          <a:endParaRPr lang="en-US"/>
        </a:p>
      </dgm:t>
    </dgm:pt>
    <dgm:pt modelId="{55AAC014-AD0D-47F1-AF91-08F693A4DA69}" type="parTrans" cxnId="{E4B39389-2995-460E-BB5B-747BF0962889}">
      <dgm:prSet/>
      <dgm:spPr/>
      <dgm:t>
        <a:bodyPr/>
        <a:lstStyle/>
        <a:p>
          <a:endParaRPr lang="en-US"/>
        </a:p>
      </dgm:t>
    </dgm:pt>
    <dgm:pt modelId="{FCDB13BA-C456-4E9F-A2C0-2FBAA04287CB}" type="sibTrans" cxnId="{E4B39389-2995-460E-BB5B-747BF0962889}">
      <dgm:prSet/>
      <dgm:spPr/>
      <dgm:t>
        <a:bodyPr/>
        <a:lstStyle/>
        <a:p>
          <a:endParaRPr lang="en-US"/>
        </a:p>
      </dgm:t>
    </dgm:pt>
    <dgm:pt modelId="{D96C37F3-7482-0D4B-81A6-75CFBBC121EB}" type="pres">
      <dgm:prSet presAssocID="{5DBD3B7E-56BD-4788-A97C-B21E85B44865}" presName="Name0" presStyleCnt="0">
        <dgm:presLayoutVars>
          <dgm:dir/>
          <dgm:animLvl val="lvl"/>
          <dgm:resizeHandles val="exact"/>
        </dgm:presLayoutVars>
      </dgm:prSet>
      <dgm:spPr/>
    </dgm:pt>
    <dgm:pt modelId="{966D9AF2-637C-E849-A0F2-E0DF1D711D46}" type="pres">
      <dgm:prSet presAssocID="{8827FAC0-5A95-4C02-A4CF-1FB6657DC94E}" presName="boxAndChildren" presStyleCnt="0"/>
      <dgm:spPr/>
    </dgm:pt>
    <dgm:pt modelId="{28A5437C-B2F8-8E4D-815C-F93F92222F67}" type="pres">
      <dgm:prSet presAssocID="{8827FAC0-5A95-4C02-A4CF-1FB6657DC94E}" presName="parentTextBox" presStyleLbl="node1" presStyleIdx="0" presStyleCnt="2"/>
      <dgm:spPr/>
    </dgm:pt>
    <dgm:pt modelId="{0C26E3FD-9FD8-4C43-AC7C-43CA4272BE18}" type="pres">
      <dgm:prSet presAssocID="{83A64A79-ABDC-4909-92E6-080452BD8326}" presName="sp" presStyleCnt="0"/>
      <dgm:spPr/>
    </dgm:pt>
    <dgm:pt modelId="{567A5364-AEC1-C140-8ED3-A1FEB558034E}" type="pres">
      <dgm:prSet presAssocID="{1451F257-28AA-4AB3-A1F7-95E9945BA955}" presName="arrowAndChildren" presStyleCnt="0"/>
      <dgm:spPr/>
    </dgm:pt>
    <dgm:pt modelId="{E9730BBD-9414-9042-80ED-5F8CA4178C71}" type="pres">
      <dgm:prSet presAssocID="{1451F257-28AA-4AB3-A1F7-95E9945BA955}" presName="parentTextArrow" presStyleLbl="node1" presStyleIdx="1" presStyleCnt="2"/>
      <dgm:spPr/>
    </dgm:pt>
  </dgm:ptLst>
  <dgm:cxnLst>
    <dgm:cxn modelId="{6C0AE939-8EA7-124F-A9DA-0326DC036809}" type="presOf" srcId="{8827FAC0-5A95-4C02-A4CF-1FB6657DC94E}" destId="{28A5437C-B2F8-8E4D-815C-F93F92222F67}" srcOrd="0" destOrd="0" presId="urn:microsoft.com/office/officeart/2005/8/layout/process4"/>
    <dgm:cxn modelId="{BF059447-08B3-4262-8C39-7007F8A72894}" srcId="{5DBD3B7E-56BD-4788-A97C-B21E85B44865}" destId="{1451F257-28AA-4AB3-A1F7-95E9945BA955}" srcOrd="0" destOrd="0" parTransId="{9440B9D8-EB80-4AF5-B30A-102E2A165414}" sibTransId="{83A64A79-ABDC-4909-92E6-080452BD8326}"/>
    <dgm:cxn modelId="{3D34A959-E306-E848-B080-8E4DE8F665E8}" type="presOf" srcId="{5DBD3B7E-56BD-4788-A97C-B21E85B44865}" destId="{D96C37F3-7482-0D4B-81A6-75CFBBC121EB}" srcOrd="0" destOrd="0" presId="urn:microsoft.com/office/officeart/2005/8/layout/process4"/>
    <dgm:cxn modelId="{3A1CC569-709A-AE4A-B64B-C881D72FEB85}" type="presOf" srcId="{1451F257-28AA-4AB3-A1F7-95E9945BA955}" destId="{E9730BBD-9414-9042-80ED-5F8CA4178C71}" srcOrd="0" destOrd="0" presId="urn:microsoft.com/office/officeart/2005/8/layout/process4"/>
    <dgm:cxn modelId="{E4B39389-2995-460E-BB5B-747BF0962889}" srcId="{5DBD3B7E-56BD-4788-A97C-B21E85B44865}" destId="{8827FAC0-5A95-4C02-A4CF-1FB6657DC94E}" srcOrd="1" destOrd="0" parTransId="{55AAC014-AD0D-47F1-AF91-08F693A4DA69}" sibTransId="{FCDB13BA-C456-4E9F-A2C0-2FBAA04287CB}"/>
    <dgm:cxn modelId="{D4335533-5041-C149-93DF-61AE15C40EE2}" type="presParOf" srcId="{D96C37F3-7482-0D4B-81A6-75CFBBC121EB}" destId="{966D9AF2-637C-E849-A0F2-E0DF1D711D46}" srcOrd="0" destOrd="0" presId="urn:microsoft.com/office/officeart/2005/8/layout/process4"/>
    <dgm:cxn modelId="{FBD5447C-117E-FC4A-8C44-4E3484FC663E}" type="presParOf" srcId="{966D9AF2-637C-E849-A0F2-E0DF1D711D46}" destId="{28A5437C-B2F8-8E4D-815C-F93F92222F67}" srcOrd="0" destOrd="0" presId="urn:microsoft.com/office/officeart/2005/8/layout/process4"/>
    <dgm:cxn modelId="{9C45A8C3-283E-3D41-B1C6-F03F95A2D83A}" type="presParOf" srcId="{D96C37F3-7482-0D4B-81A6-75CFBBC121EB}" destId="{0C26E3FD-9FD8-4C43-AC7C-43CA4272BE18}" srcOrd="1" destOrd="0" presId="urn:microsoft.com/office/officeart/2005/8/layout/process4"/>
    <dgm:cxn modelId="{07BA706E-5989-C541-84EA-51E761922C6E}" type="presParOf" srcId="{D96C37F3-7482-0D4B-81A6-75CFBBC121EB}" destId="{567A5364-AEC1-C140-8ED3-A1FEB558034E}" srcOrd="2" destOrd="0" presId="urn:microsoft.com/office/officeart/2005/8/layout/process4"/>
    <dgm:cxn modelId="{516A62A2-CA58-B949-BAC7-CFD5130C96B5}" type="presParOf" srcId="{567A5364-AEC1-C140-8ED3-A1FEB558034E}" destId="{E9730BBD-9414-9042-80ED-5F8CA4178C71}"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726637-9CE8-4467-A465-398C5DE61C7E}">
      <dsp:nvSpPr>
        <dsp:cNvPr id="0" name=""/>
        <dsp:cNvSpPr/>
      </dsp:nvSpPr>
      <dsp:spPr>
        <a:xfrm>
          <a:off x="0" y="2789"/>
          <a:ext cx="6496050" cy="9650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89EC58-DBE1-42AE-AFE8-E4C79F6F69A9}">
      <dsp:nvSpPr>
        <dsp:cNvPr id="0" name=""/>
        <dsp:cNvSpPr/>
      </dsp:nvSpPr>
      <dsp:spPr>
        <a:xfrm>
          <a:off x="291921" y="219921"/>
          <a:ext cx="531285" cy="5307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A886253-FED8-4CB4-9C71-9C64F33A02D5}">
      <dsp:nvSpPr>
        <dsp:cNvPr id="0" name=""/>
        <dsp:cNvSpPr/>
      </dsp:nvSpPr>
      <dsp:spPr>
        <a:xfrm>
          <a:off x="1115128" y="2789"/>
          <a:ext cx="5133110" cy="965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232" tIns="102232" rIns="102232" bIns="102232" numCol="1" spcCol="1270" anchor="ctr" anchorCtr="0">
          <a:noAutofit/>
        </a:bodyPr>
        <a:lstStyle/>
        <a:p>
          <a:pPr marL="0" lvl="0" indent="0" algn="l" defTabSz="622300">
            <a:lnSpc>
              <a:spcPct val="100000"/>
            </a:lnSpc>
            <a:spcBef>
              <a:spcPct val="0"/>
            </a:spcBef>
            <a:spcAft>
              <a:spcPct val="35000"/>
            </a:spcAft>
            <a:buNone/>
          </a:pPr>
          <a:r>
            <a:rPr lang="en-US" sz="1400" kern="1200" dirty="0"/>
            <a:t>Assignments – Currently it helps to review the grades and scores and notify about due dates</a:t>
          </a:r>
        </a:p>
      </dsp:txBody>
      <dsp:txXfrm>
        <a:off x="1115128" y="2789"/>
        <a:ext cx="5133110" cy="965973"/>
      </dsp:txXfrm>
    </dsp:sp>
    <dsp:sp modelId="{7413D11C-F394-4B36-9600-8C60A68EF34C}">
      <dsp:nvSpPr>
        <dsp:cNvPr id="0" name=""/>
        <dsp:cNvSpPr/>
      </dsp:nvSpPr>
      <dsp:spPr>
        <a:xfrm>
          <a:off x="0" y="1202938"/>
          <a:ext cx="6496050" cy="9650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6AE273-EB73-4498-9E5E-0445E2D1FEB3}">
      <dsp:nvSpPr>
        <dsp:cNvPr id="0" name=""/>
        <dsp:cNvSpPr/>
      </dsp:nvSpPr>
      <dsp:spPr>
        <a:xfrm>
          <a:off x="291921" y="1420070"/>
          <a:ext cx="531285" cy="5307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D84B9D0-D758-4DAB-885B-988DADCA3626}">
      <dsp:nvSpPr>
        <dsp:cNvPr id="0" name=""/>
        <dsp:cNvSpPr/>
      </dsp:nvSpPr>
      <dsp:spPr>
        <a:xfrm>
          <a:off x="1115128" y="1202938"/>
          <a:ext cx="5133110" cy="965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232" tIns="102232" rIns="102232" bIns="102232" numCol="1" spcCol="1270" anchor="ctr" anchorCtr="0">
          <a:noAutofit/>
        </a:bodyPr>
        <a:lstStyle/>
        <a:p>
          <a:pPr marL="0" lvl="0" indent="0" algn="l" defTabSz="622300">
            <a:lnSpc>
              <a:spcPct val="100000"/>
            </a:lnSpc>
            <a:spcBef>
              <a:spcPct val="0"/>
            </a:spcBef>
            <a:spcAft>
              <a:spcPct val="35000"/>
            </a:spcAft>
            <a:buNone/>
          </a:pPr>
          <a:r>
            <a:rPr lang="en-US" sz="1400" kern="1200" dirty="0"/>
            <a:t>Although this integrated experience provides us to launch course homepage option my application will provide a single time login for all the courses and provides with an interface of all the available options which are present in D2L</a:t>
          </a:r>
        </a:p>
      </dsp:txBody>
      <dsp:txXfrm>
        <a:off x="1115128" y="1202938"/>
        <a:ext cx="5133110" cy="965973"/>
      </dsp:txXfrm>
    </dsp:sp>
    <dsp:sp modelId="{3CDE5523-2AB5-4D0A-BD8E-EF8E4E4A5A33}">
      <dsp:nvSpPr>
        <dsp:cNvPr id="0" name=""/>
        <dsp:cNvSpPr/>
      </dsp:nvSpPr>
      <dsp:spPr>
        <a:xfrm>
          <a:off x="0" y="2433563"/>
          <a:ext cx="6496050" cy="9650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07221D-B804-42A2-83B3-9D115B278303}">
      <dsp:nvSpPr>
        <dsp:cNvPr id="0" name=""/>
        <dsp:cNvSpPr/>
      </dsp:nvSpPr>
      <dsp:spPr>
        <a:xfrm>
          <a:off x="291921" y="2620219"/>
          <a:ext cx="531285" cy="5307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E56F81A-603D-4BAB-ABC0-19190392A52F}">
      <dsp:nvSpPr>
        <dsp:cNvPr id="0" name=""/>
        <dsp:cNvSpPr/>
      </dsp:nvSpPr>
      <dsp:spPr>
        <a:xfrm>
          <a:off x="1115128" y="2403087"/>
          <a:ext cx="5133110" cy="965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232" tIns="102232" rIns="102232" bIns="102232" numCol="1" spcCol="1270" anchor="ctr" anchorCtr="0">
          <a:noAutofit/>
        </a:bodyPr>
        <a:lstStyle/>
        <a:p>
          <a:pPr marL="0" lvl="0" indent="0" algn="l" defTabSz="622300">
            <a:lnSpc>
              <a:spcPct val="100000"/>
            </a:lnSpc>
            <a:spcBef>
              <a:spcPct val="0"/>
            </a:spcBef>
            <a:spcAft>
              <a:spcPct val="35000"/>
            </a:spcAft>
            <a:buNone/>
          </a:pPr>
          <a:r>
            <a:rPr lang="en-US" sz="1400" kern="1200" dirty="0"/>
            <a:t>Common use cases involve notifying a user on the due date and the other is notifying the user when grades get updated.</a:t>
          </a:r>
        </a:p>
      </dsp:txBody>
      <dsp:txXfrm>
        <a:off x="1115128" y="2403087"/>
        <a:ext cx="5133110" cy="965973"/>
      </dsp:txXfrm>
    </dsp:sp>
    <dsp:sp modelId="{F7E730F8-D801-4205-AC6D-C3F919F647FC}">
      <dsp:nvSpPr>
        <dsp:cNvPr id="0" name=""/>
        <dsp:cNvSpPr/>
      </dsp:nvSpPr>
      <dsp:spPr>
        <a:xfrm>
          <a:off x="0" y="3603236"/>
          <a:ext cx="6496050" cy="9650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BCB5E8-5E1B-47E0-8E88-6A93FC32CB13}">
      <dsp:nvSpPr>
        <dsp:cNvPr id="0" name=""/>
        <dsp:cNvSpPr/>
      </dsp:nvSpPr>
      <dsp:spPr>
        <a:xfrm>
          <a:off x="291921" y="3820368"/>
          <a:ext cx="531285" cy="5307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37D9822-C5D2-4DFB-A4B8-B23BF56EF744}">
      <dsp:nvSpPr>
        <dsp:cNvPr id="0" name=""/>
        <dsp:cNvSpPr/>
      </dsp:nvSpPr>
      <dsp:spPr>
        <a:xfrm>
          <a:off x="1115128" y="3603236"/>
          <a:ext cx="5133110" cy="965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232" tIns="102232" rIns="102232" bIns="102232" numCol="1" spcCol="1270" anchor="ctr" anchorCtr="0">
          <a:noAutofit/>
        </a:bodyPr>
        <a:lstStyle/>
        <a:p>
          <a:pPr marL="0" lvl="0" indent="0" algn="l" defTabSz="622300">
            <a:lnSpc>
              <a:spcPct val="100000"/>
            </a:lnSpc>
            <a:spcBef>
              <a:spcPct val="0"/>
            </a:spcBef>
            <a:spcAft>
              <a:spcPct val="35000"/>
            </a:spcAft>
            <a:buNone/>
          </a:pPr>
          <a:r>
            <a:rPr lang="en-US" sz="1400" kern="1200" dirty="0"/>
            <a:t>This integrated experience available called ”Pulse”. But pulse+ application will improve upon or extend the experience like helps user to complete some small assignments like quiz’s and provides to participate in discussion posts.</a:t>
          </a:r>
        </a:p>
      </dsp:txBody>
      <dsp:txXfrm>
        <a:off x="1115128" y="3603236"/>
        <a:ext cx="5133110" cy="9659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A5437C-B2F8-8E4D-815C-F93F92222F67}">
      <dsp:nvSpPr>
        <dsp:cNvPr id="0" name=""/>
        <dsp:cNvSpPr/>
      </dsp:nvSpPr>
      <dsp:spPr>
        <a:xfrm>
          <a:off x="0" y="2698377"/>
          <a:ext cx="5919503" cy="177042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b="0" i="0" kern="1200"/>
            <a:t>Although there is a direct scanning of QR using Google lens to retrieve the information we can create an interaction application to include all the restaurants nearby and can add all the available items to the cart and check it out. Also the payment through credit/debit is an add-on to the Application. </a:t>
          </a:r>
          <a:endParaRPr lang="en-US" sz="1700" kern="1200"/>
        </a:p>
      </dsp:txBody>
      <dsp:txXfrm>
        <a:off x="0" y="2698377"/>
        <a:ext cx="5919503" cy="1770427"/>
      </dsp:txXfrm>
    </dsp:sp>
    <dsp:sp modelId="{E9730BBD-9414-9042-80ED-5F8CA4178C71}">
      <dsp:nvSpPr>
        <dsp:cNvPr id="0" name=""/>
        <dsp:cNvSpPr/>
      </dsp:nvSpPr>
      <dsp:spPr>
        <a:xfrm rot="10800000">
          <a:off x="0" y="2016"/>
          <a:ext cx="5919503" cy="2722917"/>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b="0" i="0" kern="1200" dirty="0"/>
            <a:t>Restaurant QR Application</a:t>
          </a:r>
          <a:endParaRPr lang="en-US" sz="1700" kern="1200" dirty="0"/>
        </a:p>
      </dsp:txBody>
      <dsp:txXfrm rot="10800000">
        <a:off x="0" y="2016"/>
        <a:ext cx="5919503" cy="176927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76AE44-6002-E14D-B535-16D22EEAA9BE}" type="datetimeFigureOut">
              <a:rPr lang="en-US" smtClean="0"/>
              <a:t>9/25/22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2B738E-CF9C-224A-A8A3-1084C469667D}" type="slidenum">
              <a:rPr lang="en-US" smtClean="0"/>
              <a:t>‹#›</a:t>
            </a:fld>
            <a:endParaRPr lang="en-US"/>
          </a:p>
        </p:txBody>
      </p:sp>
    </p:spTree>
    <p:extLst>
      <p:ext uri="{BB962C8B-B14F-4D97-AF65-F5344CB8AC3E}">
        <p14:creationId xmlns:p14="http://schemas.microsoft.com/office/powerpoint/2010/main" val="331601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2B738E-CF9C-224A-A8A3-1084C469667D}" type="slidenum">
              <a:rPr lang="en-US" smtClean="0"/>
              <a:t>1</a:t>
            </a:fld>
            <a:endParaRPr lang="en-US"/>
          </a:p>
        </p:txBody>
      </p:sp>
    </p:spTree>
    <p:extLst>
      <p:ext uri="{BB962C8B-B14F-4D97-AF65-F5344CB8AC3E}">
        <p14:creationId xmlns:p14="http://schemas.microsoft.com/office/powerpoint/2010/main" val="2259549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2B738E-CF9C-224A-A8A3-1084C469667D}" type="slidenum">
              <a:rPr lang="en-US" smtClean="0"/>
              <a:t>6</a:t>
            </a:fld>
            <a:endParaRPr lang="en-US"/>
          </a:p>
        </p:txBody>
      </p:sp>
    </p:spTree>
    <p:extLst>
      <p:ext uri="{BB962C8B-B14F-4D97-AF65-F5344CB8AC3E}">
        <p14:creationId xmlns:p14="http://schemas.microsoft.com/office/powerpoint/2010/main" val="4193470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2B738E-CF9C-224A-A8A3-1084C469667D}" type="slidenum">
              <a:rPr lang="en-US" smtClean="0"/>
              <a:t>7</a:t>
            </a:fld>
            <a:endParaRPr lang="en-US"/>
          </a:p>
        </p:txBody>
      </p:sp>
    </p:spTree>
    <p:extLst>
      <p:ext uri="{BB962C8B-B14F-4D97-AF65-F5344CB8AC3E}">
        <p14:creationId xmlns:p14="http://schemas.microsoft.com/office/powerpoint/2010/main" val="2827236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B738E-CF9C-224A-A8A3-1084C469667D}" type="slidenum">
              <a:rPr lang="en-US" smtClean="0"/>
              <a:t>22</a:t>
            </a:fld>
            <a:endParaRPr lang="en-US"/>
          </a:p>
        </p:txBody>
      </p:sp>
    </p:spTree>
    <p:extLst>
      <p:ext uri="{BB962C8B-B14F-4D97-AF65-F5344CB8AC3E}">
        <p14:creationId xmlns:p14="http://schemas.microsoft.com/office/powerpoint/2010/main" val="1554002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B738E-CF9C-224A-A8A3-1084C469667D}" type="slidenum">
              <a:rPr lang="en-US" smtClean="0"/>
              <a:t>23</a:t>
            </a:fld>
            <a:endParaRPr lang="en-US"/>
          </a:p>
        </p:txBody>
      </p:sp>
    </p:spTree>
    <p:extLst>
      <p:ext uri="{BB962C8B-B14F-4D97-AF65-F5344CB8AC3E}">
        <p14:creationId xmlns:p14="http://schemas.microsoft.com/office/powerpoint/2010/main" val="1342237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9/25/22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82023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1EAACC7-3B3F-47D1-959A-EF58926E955E}" type="datetimeFigureOut">
              <a:rPr lang="en-US" smtClean="0"/>
              <a:t>9/25/22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139863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11EAACC7-3B3F-47D1-959A-EF58926E955E}" type="datetimeFigureOut">
              <a:rPr lang="en-US" smtClean="0"/>
              <a:t>9/25/22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487829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11EAACC7-3B3F-47D1-959A-EF58926E955E}" type="datetimeFigureOut">
              <a:rPr lang="en-US" smtClean="0"/>
              <a:t>9/25/22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281583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1EAACC7-3B3F-47D1-959A-EF58926E955E}" type="datetimeFigureOut">
              <a:rPr lang="en-US" smtClean="0"/>
              <a:t>9/25/22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729925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1EAACC7-3B3F-47D1-959A-EF58926E955E}" type="datetimeFigureOut">
              <a:rPr lang="en-US" smtClean="0"/>
              <a:t>9/25/22</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051350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1EAACC7-3B3F-47D1-959A-EF58926E955E}" type="datetimeFigureOut">
              <a:rPr lang="en-US" smtClean="0"/>
              <a:t>9/25/22</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389393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9/25/22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5756923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9/25/22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299111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11EAACC7-3B3F-47D1-959A-EF58926E955E}" type="datetimeFigureOut">
              <a:rPr lang="en-US" smtClean="0"/>
              <a:t>9/25/22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451831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1EAACC7-3B3F-47D1-959A-EF58926E955E}" type="datetimeFigureOut">
              <a:rPr lang="en-US" smtClean="0"/>
              <a:t>9/25/22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908317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1EAACC7-3B3F-47D1-959A-EF58926E955E}" type="datetimeFigureOut">
              <a:rPr lang="en-US" smtClean="0"/>
              <a:t>9/25/22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830351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1EAACC7-3B3F-47D1-959A-EF58926E955E}" type="datetimeFigureOut">
              <a:rPr lang="en-US" smtClean="0"/>
              <a:t>9/25/22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549079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11EAACC7-3B3F-47D1-959A-EF58926E955E}" type="datetimeFigureOut">
              <a:rPr lang="en-US" smtClean="0"/>
              <a:t>9/25/22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323310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1EAACC7-3B3F-47D1-959A-EF58926E955E}" type="datetimeFigureOut">
              <a:rPr lang="en-US" smtClean="0"/>
              <a:t>9/25/22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636614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11EAACC7-3B3F-47D1-959A-EF58926E955E}" type="datetimeFigureOut">
              <a:rPr lang="en-US" smtClean="0"/>
              <a:t>9/25/22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255965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1EAACC7-3B3F-47D1-959A-EF58926E955E}" type="datetimeFigureOut">
              <a:rPr lang="en-US" smtClean="0"/>
              <a:t>9/25/22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618014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1EAACC7-3B3F-47D1-959A-EF58926E955E}" type="datetimeFigureOut">
              <a:rPr lang="en-US" smtClean="0"/>
              <a:t>9/25/22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3880188777"/>
      </p:ext>
    </p:extLst>
  </p:cSld>
  <p:clrMap bg1="dk1" tx1="lt1" bg2="dk2" tx2="lt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 id="2147483950" r:id="rId12"/>
    <p:sldLayoutId id="2147483951" r:id="rId13"/>
    <p:sldLayoutId id="2147483952" r:id="rId14"/>
    <p:sldLayoutId id="2147483953" r:id="rId15"/>
    <p:sldLayoutId id="2147483954" r:id="rId16"/>
    <p:sldLayoutId id="214748395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7.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www.pngall.com/thank-you-png" TargetMode="External"/><Relationship Id="rId3" Type="http://schemas.openxmlformats.org/officeDocument/2006/relationships/image" Target="../media/image2.png"/><Relationship Id="rId7"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2" name="Picture 41" descr="A picture of an electromagnetic radiation">
            <a:extLst>
              <a:ext uri="{FF2B5EF4-FFF2-40B4-BE49-F238E27FC236}">
                <a16:creationId xmlns:a16="http://schemas.microsoft.com/office/drawing/2014/main" id="{7A66227E-8B38-8E79-C948-42F10FE4B0D8}"/>
              </a:ext>
            </a:extLst>
          </p:cNvPr>
          <p:cNvPicPr>
            <a:picLocks noChangeAspect="1"/>
          </p:cNvPicPr>
          <p:nvPr/>
        </p:nvPicPr>
        <p:blipFill rotWithShape="1">
          <a:blip r:embed="rId4">
            <a:duotone>
              <a:prstClr val="black"/>
              <a:schemeClr val="accent5">
                <a:tint val="45000"/>
                <a:satMod val="400000"/>
              </a:schemeClr>
            </a:duotone>
            <a:alphaModFix amt="25000"/>
          </a:blip>
          <a:srcRect t="16045"/>
          <a:stretch/>
        </p:blipFill>
        <p:spPr>
          <a:xfrm>
            <a:off x="20" y="10"/>
            <a:ext cx="12191980" cy="6857990"/>
          </a:xfrm>
          <a:prstGeom prst="rect">
            <a:avLst/>
          </a:prstGeom>
        </p:spPr>
      </p:pic>
      <p:sp>
        <p:nvSpPr>
          <p:cNvPr id="2" name="Title 1">
            <a:extLst>
              <a:ext uri="{FF2B5EF4-FFF2-40B4-BE49-F238E27FC236}">
                <a16:creationId xmlns:a16="http://schemas.microsoft.com/office/drawing/2014/main" id="{8BA22001-82A3-AD40-92EC-89B24D5BA5DE}"/>
              </a:ext>
            </a:extLst>
          </p:cNvPr>
          <p:cNvSpPr>
            <a:spLocks noGrp="1"/>
          </p:cNvSpPr>
          <p:nvPr>
            <p:ph type="ctrTitle"/>
          </p:nvPr>
        </p:nvSpPr>
        <p:spPr>
          <a:xfrm>
            <a:off x="1154955" y="1447800"/>
            <a:ext cx="8825658" cy="3329581"/>
          </a:xfrm>
        </p:spPr>
        <p:txBody>
          <a:bodyPr>
            <a:normAutofit/>
          </a:bodyPr>
          <a:lstStyle/>
          <a:p>
            <a:r>
              <a:rPr lang="en-US" dirty="0"/>
              <a:t>Pulse+</a:t>
            </a:r>
          </a:p>
        </p:txBody>
      </p:sp>
      <p:sp>
        <p:nvSpPr>
          <p:cNvPr id="3" name="Subtitle 2">
            <a:extLst>
              <a:ext uri="{FF2B5EF4-FFF2-40B4-BE49-F238E27FC236}">
                <a16:creationId xmlns:a16="http://schemas.microsoft.com/office/drawing/2014/main" id="{A5E58F5F-66E9-8549-BCDD-4D73C4CC18F9}"/>
              </a:ext>
            </a:extLst>
          </p:cNvPr>
          <p:cNvSpPr>
            <a:spLocks noGrp="1"/>
          </p:cNvSpPr>
          <p:nvPr>
            <p:ph type="subTitle" idx="1"/>
          </p:nvPr>
        </p:nvSpPr>
        <p:spPr>
          <a:xfrm>
            <a:off x="1154955" y="4777380"/>
            <a:ext cx="8825658" cy="861420"/>
          </a:xfrm>
        </p:spPr>
        <p:txBody>
          <a:bodyPr>
            <a:normAutofit/>
          </a:bodyPr>
          <a:lstStyle/>
          <a:p>
            <a:pPr>
              <a:lnSpc>
                <a:spcPct val="90000"/>
              </a:lnSpc>
            </a:pPr>
            <a:r>
              <a:rPr lang="en-US" sz="1100"/>
              <a:t>Satya Yoganand Addala</a:t>
            </a:r>
          </a:p>
          <a:p>
            <a:pPr>
              <a:lnSpc>
                <a:spcPct val="90000"/>
              </a:lnSpc>
            </a:pPr>
            <a:r>
              <a:rPr lang="en-US" sz="1100"/>
              <a:t>ID:2086008</a:t>
            </a:r>
          </a:p>
          <a:p>
            <a:pPr>
              <a:lnSpc>
                <a:spcPct val="90000"/>
              </a:lnSpc>
            </a:pPr>
            <a:r>
              <a:rPr lang="en-US" sz="1100"/>
              <a:t>Class: hci 440</a:t>
            </a:r>
          </a:p>
        </p:txBody>
      </p:sp>
      <p:sp>
        <p:nvSpPr>
          <p:cNvPr id="46" name="Rectangle 45">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20088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98E4CC5-DE46-0541-B592-F839C502E5FE}"/>
              </a:ext>
            </a:extLst>
          </p:cNvPr>
          <p:cNvSpPr>
            <a:spLocks noGrp="1"/>
          </p:cNvSpPr>
          <p:nvPr>
            <p:ph type="title"/>
          </p:nvPr>
        </p:nvSpPr>
        <p:spPr>
          <a:xfrm>
            <a:off x="653143" y="1645920"/>
            <a:ext cx="3522879" cy="4470821"/>
          </a:xfrm>
        </p:spPr>
        <p:txBody>
          <a:bodyPr>
            <a:normAutofit/>
          </a:bodyPr>
          <a:lstStyle/>
          <a:p>
            <a:pPr algn="r"/>
            <a:r>
              <a:rPr lang="en-US" dirty="0">
                <a:solidFill>
                  <a:srgbClr val="FFFFFF"/>
                </a:solidFill>
              </a:rPr>
              <a:t>User1: Scenario </a:t>
            </a:r>
            <a:br>
              <a:rPr lang="en-US" dirty="0">
                <a:solidFill>
                  <a:srgbClr val="FFFFFF"/>
                </a:solidFill>
              </a:rPr>
            </a:br>
            <a:endParaRPr lang="en-US" dirty="0">
              <a:solidFill>
                <a:srgbClr val="FFFFFF"/>
              </a:solidFill>
            </a:endParaRPr>
          </a:p>
        </p:txBody>
      </p:sp>
      <p:sp>
        <p:nvSpPr>
          <p:cNvPr id="3" name="Content Placeholder 2">
            <a:extLst>
              <a:ext uri="{FF2B5EF4-FFF2-40B4-BE49-F238E27FC236}">
                <a16:creationId xmlns:a16="http://schemas.microsoft.com/office/drawing/2014/main" id="{E44011FB-44D6-9841-8ED4-2F9DF0E4D253}"/>
              </a:ext>
            </a:extLst>
          </p:cNvPr>
          <p:cNvSpPr>
            <a:spLocks noGrp="1"/>
          </p:cNvSpPr>
          <p:nvPr>
            <p:ph idx="1"/>
          </p:nvPr>
        </p:nvSpPr>
        <p:spPr>
          <a:xfrm>
            <a:off x="5204109" y="1645920"/>
            <a:ext cx="5919503" cy="4470821"/>
          </a:xfrm>
        </p:spPr>
        <p:txBody>
          <a:bodyPr>
            <a:normAutofit/>
          </a:bodyPr>
          <a:lstStyle/>
          <a:p>
            <a:pPr>
              <a:buClr>
                <a:schemeClr val="tx1"/>
              </a:buClr>
            </a:pPr>
            <a:r>
              <a:rPr lang="en-US" b="1" dirty="0"/>
              <a:t>Before application</a:t>
            </a:r>
          </a:p>
          <a:p>
            <a:pPr marL="0" indent="0">
              <a:buNone/>
            </a:pPr>
            <a:r>
              <a:rPr lang="en-US" dirty="0"/>
              <a:t>Here is the student called Emma. She is a student at DePaul university to complete her Master’s Degree in Computer Science. She had spent 6 months at the University .Due to covid situations she has to enroll for Online courses and the thing is she is not able to interact with any of her classmates.</a:t>
            </a:r>
          </a:p>
          <a:p>
            <a:pPr marL="0" indent="0">
              <a:buNone/>
            </a:pPr>
            <a:r>
              <a:rPr lang="en-US" dirty="0"/>
              <a:t>Although she had a pulse Application she can only view the due dates of the quiz’s.</a:t>
            </a:r>
          </a:p>
        </p:txBody>
      </p:sp>
    </p:spTree>
    <p:extLst>
      <p:ext uri="{BB962C8B-B14F-4D97-AF65-F5344CB8AC3E}">
        <p14:creationId xmlns:p14="http://schemas.microsoft.com/office/powerpoint/2010/main" val="20505822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191596D-28FE-6C4D-A3F1-1946370DED54}"/>
              </a:ext>
            </a:extLst>
          </p:cNvPr>
          <p:cNvSpPr>
            <a:spLocks noGrp="1"/>
          </p:cNvSpPr>
          <p:nvPr>
            <p:ph type="title"/>
          </p:nvPr>
        </p:nvSpPr>
        <p:spPr>
          <a:xfrm>
            <a:off x="653143" y="1645920"/>
            <a:ext cx="3522879" cy="4470821"/>
          </a:xfrm>
        </p:spPr>
        <p:txBody>
          <a:bodyPr>
            <a:normAutofit/>
          </a:bodyPr>
          <a:lstStyle/>
          <a:p>
            <a:pPr algn="r"/>
            <a:r>
              <a:rPr lang="en-US" dirty="0">
                <a:solidFill>
                  <a:srgbClr val="FFFFFF"/>
                </a:solidFill>
              </a:rPr>
              <a:t>User1: Scenario   </a:t>
            </a:r>
            <a:br>
              <a:rPr lang="en-US" dirty="0">
                <a:solidFill>
                  <a:srgbClr val="FFFFFF"/>
                </a:solidFill>
              </a:rPr>
            </a:br>
            <a:endParaRPr lang="en-US" dirty="0">
              <a:solidFill>
                <a:srgbClr val="FFFFFF"/>
              </a:solidFill>
            </a:endParaRPr>
          </a:p>
        </p:txBody>
      </p:sp>
      <p:sp>
        <p:nvSpPr>
          <p:cNvPr id="3" name="Content Placeholder 2">
            <a:extLst>
              <a:ext uri="{FF2B5EF4-FFF2-40B4-BE49-F238E27FC236}">
                <a16:creationId xmlns:a16="http://schemas.microsoft.com/office/drawing/2014/main" id="{E64CDBE9-4FED-E941-BFAE-137FDA38BE4F}"/>
              </a:ext>
            </a:extLst>
          </p:cNvPr>
          <p:cNvSpPr>
            <a:spLocks noGrp="1"/>
          </p:cNvSpPr>
          <p:nvPr>
            <p:ph idx="1"/>
          </p:nvPr>
        </p:nvSpPr>
        <p:spPr>
          <a:xfrm>
            <a:off x="5204109" y="1645920"/>
            <a:ext cx="5919503" cy="4470821"/>
          </a:xfrm>
        </p:spPr>
        <p:txBody>
          <a:bodyPr>
            <a:normAutofit/>
          </a:bodyPr>
          <a:lstStyle/>
          <a:p>
            <a:pPr>
              <a:buClr>
                <a:schemeClr val="tx1"/>
              </a:buClr>
            </a:pPr>
            <a:r>
              <a:rPr lang="en-US" b="1" dirty="0"/>
              <a:t>While using application</a:t>
            </a:r>
          </a:p>
          <a:p>
            <a:pPr marL="0" indent="0">
              <a:buNone/>
            </a:pPr>
            <a:r>
              <a:rPr lang="en-US" dirty="0"/>
              <a:t>Then one of his friends suggests pulse+ Application to participate in discussion forums and to complete the quiz. Then Emma installed pulse+ application and with in no time she got familiar with the application and she starting to participate in the discussion forums and got to know her classmates  and got to gain some knowledge it also helped her complete the Quiz and her grade has been updated. she felt happy with the application and finds it very useful.</a:t>
            </a:r>
          </a:p>
          <a:p>
            <a:pPr marL="0" indent="0">
              <a:buNone/>
            </a:pPr>
            <a:r>
              <a:rPr lang="en-US" dirty="0"/>
              <a:t>                                                                             </a:t>
            </a:r>
          </a:p>
        </p:txBody>
      </p:sp>
    </p:spTree>
    <p:extLst>
      <p:ext uri="{BB962C8B-B14F-4D97-AF65-F5344CB8AC3E}">
        <p14:creationId xmlns:p14="http://schemas.microsoft.com/office/powerpoint/2010/main" val="303036355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7DCE014-3196-9642-91A6-C220F8AA7AFC}"/>
              </a:ext>
            </a:extLst>
          </p:cNvPr>
          <p:cNvSpPr>
            <a:spLocks noGrp="1"/>
          </p:cNvSpPr>
          <p:nvPr>
            <p:ph type="title"/>
          </p:nvPr>
        </p:nvSpPr>
        <p:spPr>
          <a:xfrm>
            <a:off x="653143" y="1645920"/>
            <a:ext cx="3522879" cy="4470821"/>
          </a:xfrm>
        </p:spPr>
        <p:txBody>
          <a:bodyPr>
            <a:normAutofit/>
          </a:bodyPr>
          <a:lstStyle/>
          <a:p>
            <a:pPr algn="r"/>
            <a:r>
              <a:rPr lang="en-US" dirty="0">
                <a:solidFill>
                  <a:srgbClr val="FFFFFF"/>
                </a:solidFill>
              </a:rPr>
              <a:t>User1: Scenario    </a:t>
            </a:r>
            <a:br>
              <a:rPr lang="en-US" dirty="0">
                <a:solidFill>
                  <a:srgbClr val="FFFFFF"/>
                </a:solidFill>
              </a:rPr>
            </a:br>
            <a:endParaRPr lang="en-US" dirty="0">
              <a:solidFill>
                <a:srgbClr val="FFFFFF"/>
              </a:solidFill>
            </a:endParaRPr>
          </a:p>
        </p:txBody>
      </p:sp>
      <p:sp>
        <p:nvSpPr>
          <p:cNvPr id="3" name="Content Placeholder 2">
            <a:extLst>
              <a:ext uri="{FF2B5EF4-FFF2-40B4-BE49-F238E27FC236}">
                <a16:creationId xmlns:a16="http://schemas.microsoft.com/office/drawing/2014/main" id="{335B544C-7EF5-FF41-A0B0-4FCDE773B252}"/>
              </a:ext>
            </a:extLst>
          </p:cNvPr>
          <p:cNvSpPr>
            <a:spLocks noGrp="1"/>
          </p:cNvSpPr>
          <p:nvPr>
            <p:ph idx="1"/>
          </p:nvPr>
        </p:nvSpPr>
        <p:spPr>
          <a:xfrm>
            <a:off x="5204109" y="1645920"/>
            <a:ext cx="5919503" cy="4470821"/>
          </a:xfrm>
        </p:spPr>
        <p:txBody>
          <a:bodyPr>
            <a:normAutofit fontScale="92500" lnSpcReduction="10000"/>
          </a:bodyPr>
          <a:lstStyle/>
          <a:p>
            <a:pPr>
              <a:buClr>
                <a:schemeClr val="tx1"/>
              </a:buClr>
            </a:pPr>
            <a:r>
              <a:rPr lang="en-US" b="1" dirty="0"/>
              <a:t>After using application </a:t>
            </a:r>
            <a:r>
              <a:rPr lang="en-US" dirty="0"/>
              <a:t>:</a:t>
            </a:r>
          </a:p>
          <a:p>
            <a:pPr marL="0" indent="0">
              <a:buNone/>
            </a:pPr>
            <a:r>
              <a:rPr lang="en-US" dirty="0"/>
              <a:t>One day Emma meets her friend, Then she asks Emma about application. Then Emma with his happy face tells that. It is pretty and very helpful. Now she can easily interact with her other classmates and she can spend some time with her classmates when she is </a:t>
            </a:r>
            <a:r>
              <a:rPr lang="en-US" dirty="0" err="1"/>
              <a:t>free.can</a:t>
            </a:r>
            <a:r>
              <a:rPr lang="en-US" dirty="0"/>
              <a:t> complete the assignments in time no matter where she is. When ever she want, she can keep track of the due dates and submit her quizzes in time.</a:t>
            </a:r>
          </a:p>
          <a:p>
            <a:pPr marL="0" indent="0">
              <a:buNone/>
            </a:pPr>
            <a:r>
              <a:rPr lang="en-US" dirty="0"/>
              <a:t> After using this application, she suggested her friends to use this app. Even they are happy that application.</a:t>
            </a:r>
          </a:p>
          <a:p>
            <a:pPr marL="0" indent="0">
              <a:buNone/>
            </a:pPr>
            <a:r>
              <a:rPr lang="en-US" dirty="0"/>
              <a:t>                                                                                         </a:t>
            </a:r>
          </a:p>
        </p:txBody>
      </p:sp>
    </p:spTree>
    <p:extLst>
      <p:ext uri="{BB962C8B-B14F-4D97-AF65-F5344CB8AC3E}">
        <p14:creationId xmlns:p14="http://schemas.microsoft.com/office/powerpoint/2010/main" val="422284887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7DCE014-3196-9642-91A6-C220F8AA7AFC}"/>
              </a:ext>
            </a:extLst>
          </p:cNvPr>
          <p:cNvSpPr>
            <a:spLocks noGrp="1"/>
          </p:cNvSpPr>
          <p:nvPr>
            <p:ph type="title"/>
          </p:nvPr>
        </p:nvSpPr>
        <p:spPr>
          <a:xfrm>
            <a:off x="653143" y="1645920"/>
            <a:ext cx="3522879" cy="4470821"/>
          </a:xfrm>
        </p:spPr>
        <p:txBody>
          <a:bodyPr>
            <a:normAutofit/>
          </a:bodyPr>
          <a:lstStyle/>
          <a:p>
            <a:pPr algn="r"/>
            <a:r>
              <a:rPr lang="en-US" dirty="0">
                <a:solidFill>
                  <a:srgbClr val="FFFFFF"/>
                </a:solidFill>
              </a:rPr>
              <a:t>User2: Scenario    </a:t>
            </a:r>
            <a:br>
              <a:rPr lang="en-US" dirty="0">
                <a:solidFill>
                  <a:srgbClr val="FFFFFF"/>
                </a:solidFill>
              </a:rPr>
            </a:br>
            <a:endParaRPr lang="en-US" dirty="0">
              <a:solidFill>
                <a:srgbClr val="FFFFFF"/>
              </a:solidFill>
            </a:endParaRPr>
          </a:p>
        </p:txBody>
      </p:sp>
      <p:sp>
        <p:nvSpPr>
          <p:cNvPr id="3" name="Content Placeholder 2">
            <a:extLst>
              <a:ext uri="{FF2B5EF4-FFF2-40B4-BE49-F238E27FC236}">
                <a16:creationId xmlns:a16="http://schemas.microsoft.com/office/drawing/2014/main" id="{335B544C-7EF5-FF41-A0B0-4FCDE773B252}"/>
              </a:ext>
            </a:extLst>
          </p:cNvPr>
          <p:cNvSpPr>
            <a:spLocks noGrp="1"/>
          </p:cNvSpPr>
          <p:nvPr>
            <p:ph idx="1"/>
          </p:nvPr>
        </p:nvSpPr>
        <p:spPr>
          <a:xfrm>
            <a:off x="5204109" y="1645920"/>
            <a:ext cx="5919503" cy="4470821"/>
          </a:xfrm>
        </p:spPr>
        <p:txBody>
          <a:bodyPr>
            <a:normAutofit fontScale="92500"/>
          </a:bodyPr>
          <a:lstStyle/>
          <a:p>
            <a:pPr>
              <a:buClr>
                <a:schemeClr val="tx1"/>
              </a:buClr>
            </a:pPr>
            <a:r>
              <a:rPr lang="en-US" b="1" dirty="0"/>
              <a:t>Before using application </a:t>
            </a:r>
            <a:r>
              <a:rPr lang="en-US" dirty="0"/>
              <a:t>:</a:t>
            </a:r>
          </a:p>
          <a:p>
            <a:pPr marL="0" indent="0">
              <a:buClr>
                <a:schemeClr val="tx1"/>
              </a:buClr>
              <a:buNone/>
            </a:pPr>
            <a:endParaRPr lang="en-US" dirty="0"/>
          </a:p>
          <a:p>
            <a:pPr marL="0" indent="0">
              <a:buClr>
                <a:schemeClr val="tx1"/>
              </a:buClr>
              <a:buNone/>
            </a:pPr>
            <a:r>
              <a:rPr lang="en-US" dirty="0"/>
              <a:t>Here is one of the Professors who teaches a course and this semester he doesn’t have any In-class students enrolled due to covid situation. Since it is an Online course the professor doesn’t have good interactions with his students and not able to estimate his student skills.</a:t>
            </a:r>
          </a:p>
          <a:p>
            <a:pPr marL="0" indent="0">
              <a:buClr>
                <a:schemeClr val="tx1"/>
              </a:buClr>
              <a:buNone/>
            </a:pPr>
            <a:r>
              <a:rPr lang="en-US" dirty="0"/>
              <a:t>Although he had a pulse Application he can only view the discussion boards once in a while.</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300862491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7DCE014-3196-9642-91A6-C220F8AA7AFC}"/>
              </a:ext>
            </a:extLst>
          </p:cNvPr>
          <p:cNvSpPr>
            <a:spLocks noGrp="1"/>
          </p:cNvSpPr>
          <p:nvPr>
            <p:ph type="title"/>
          </p:nvPr>
        </p:nvSpPr>
        <p:spPr>
          <a:xfrm>
            <a:off x="653143" y="1645920"/>
            <a:ext cx="3522879" cy="4470821"/>
          </a:xfrm>
        </p:spPr>
        <p:txBody>
          <a:bodyPr>
            <a:normAutofit/>
          </a:bodyPr>
          <a:lstStyle/>
          <a:p>
            <a:pPr algn="r"/>
            <a:r>
              <a:rPr lang="en-US" dirty="0">
                <a:solidFill>
                  <a:srgbClr val="FFFFFF"/>
                </a:solidFill>
              </a:rPr>
              <a:t>User2: Scenario    </a:t>
            </a:r>
            <a:br>
              <a:rPr lang="en-US" dirty="0">
                <a:solidFill>
                  <a:srgbClr val="FFFFFF"/>
                </a:solidFill>
              </a:rPr>
            </a:br>
            <a:endParaRPr lang="en-US" dirty="0">
              <a:solidFill>
                <a:srgbClr val="FFFFFF"/>
              </a:solidFill>
            </a:endParaRPr>
          </a:p>
        </p:txBody>
      </p:sp>
      <p:sp>
        <p:nvSpPr>
          <p:cNvPr id="3" name="Content Placeholder 2">
            <a:extLst>
              <a:ext uri="{FF2B5EF4-FFF2-40B4-BE49-F238E27FC236}">
                <a16:creationId xmlns:a16="http://schemas.microsoft.com/office/drawing/2014/main" id="{335B544C-7EF5-FF41-A0B0-4FCDE773B252}"/>
              </a:ext>
            </a:extLst>
          </p:cNvPr>
          <p:cNvSpPr>
            <a:spLocks noGrp="1"/>
          </p:cNvSpPr>
          <p:nvPr>
            <p:ph idx="1"/>
          </p:nvPr>
        </p:nvSpPr>
        <p:spPr>
          <a:xfrm>
            <a:off x="5204109" y="1645920"/>
            <a:ext cx="5919503" cy="4470821"/>
          </a:xfrm>
        </p:spPr>
        <p:txBody>
          <a:bodyPr>
            <a:normAutofit/>
          </a:bodyPr>
          <a:lstStyle/>
          <a:p>
            <a:pPr>
              <a:buClr>
                <a:schemeClr val="tx1"/>
              </a:buClr>
            </a:pPr>
            <a:r>
              <a:rPr lang="en-US" b="1" dirty="0"/>
              <a:t>While using application </a:t>
            </a:r>
            <a:r>
              <a:rPr lang="en-US" dirty="0"/>
              <a:t>:</a:t>
            </a:r>
          </a:p>
          <a:p>
            <a:pPr marL="0" indent="0">
              <a:buNone/>
            </a:pPr>
            <a:r>
              <a:rPr lang="en-US" dirty="0"/>
              <a:t>Then the university launches my application and the professor uses to know that it provides a discussion board option and to notify when ever a students start a new thread and this way the students will get more interacted with their professor and the professor can also resolve all the students doubts in no </a:t>
            </a:r>
            <a:r>
              <a:rPr lang="en-US" dirty="0" err="1"/>
              <a:t>time.He</a:t>
            </a:r>
            <a:r>
              <a:rPr lang="en-US" dirty="0"/>
              <a:t> can also alter the due dates whenever he wanted.</a:t>
            </a:r>
          </a:p>
          <a:p>
            <a:pPr marL="0" indent="0">
              <a:buNone/>
            </a:pPr>
            <a:r>
              <a:rPr lang="en-US" dirty="0"/>
              <a:t> After using this </a:t>
            </a:r>
            <a:r>
              <a:rPr lang="en-US" dirty="0" err="1"/>
              <a:t>Application,the</a:t>
            </a:r>
            <a:r>
              <a:rPr lang="en-US" dirty="0"/>
              <a:t> professor finds it more useful in the current situation.</a:t>
            </a:r>
          </a:p>
          <a:p>
            <a:pPr marL="0" indent="0">
              <a:buNone/>
            </a:pPr>
            <a:r>
              <a:rPr lang="en-US" dirty="0"/>
              <a:t>                                                                                         </a:t>
            </a:r>
          </a:p>
        </p:txBody>
      </p:sp>
    </p:spTree>
    <p:extLst>
      <p:ext uri="{BB962C8B-B14F-4D97-AF65-F5344CB8AC3E}">
        <p14:creationId xmlns:p14="http://schemas.microsoft.com/office/powerpoint/2010/main" val="21526601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7DCE014-3196-9642-91A6-C220F8AA7AFC}"/>
              </a:ext>
            </a:extLst>
          </p:cNvPr>
          <p:cNvSpPr>
            <a:spLocks noGrp="1"/>
          </p:cNvSpPr>
          <p:nvPr>
            <p:ph type="title"/>
          </p:nvPr>
        </p:nvSpPr>
        <p:spPr>
          <a:xfrm>
            <a:off x="653143" y="1645920"/>
            <a:ext cx="3522879" cy="4470821"/>
          </a:xfrm>
        </p:spPr>
        <p:txBody>
          <a:bodyPr>
            <a:normAutofit/>
          </a:bodyPr>
          <a:lstStyle/>
          <a:p>
            <a:pPr algn="r"/>
            <a:r>
              <a:rPr lang="en-US" dirty="0">
                <a:solidFill>
                  <a:srgbClr val="FFFFFF"/>
                </a:solidFill>
              </a:rPr>
              <a:t>User2: Scenario    </a:t>
            </a:r>
            <a:br>
              <a:rPr lang="en-US" dirty="0">
                <a:solidFill>
                  <a:srgbClr val="FFFFFF"/>
                </a:solidFill>
              </a:rPr>
            </a:br>
            <a:endParaRPr lang="en-US" dirty="0">
              <a:solidFill>
                <a:srgbClr val="FFFFFF"/>
              </a:solidFill>
            </a:endParaRPr>
          </a:p>
        </p:txBody>
      </p:sp>
      <p:sp>
        <p:nvSpPr>
          <p:cNvPr id="3" name="Content Placeholder 2">
            <a:extLst>
              <a:ext uri="{FF2B5EF4-FFF2-40B4-BE49-F238E27FC236}">
                <a16:creationId xmlns:a16="http://schemas.microsoft.com/office/drawing/2014/main" id="{335B544C-7EF5-FF41-A0B0-4FCDE773B252}"/>
              </a:ext>
            </a:extLst>
          </p:cNvPr>
          <p:cNvSpPr>
            <a:spLocks noGrp="1"/>
          </p:cNvSpPr>
          <p:nvPr>
            <p:ph idx="1"/>
          </p:nvPr>
        </p:nvSpPr>
        <p:spPr>
          <a:xfrm>
            <a:off x="5204109" y="1645920"/>
            <a:ext cx="5919503" cy="4470821"/>
          </a:xfrm>
        </p:spPr>
        <p:txBody>
          <a:bodyPr>
            <a:normAutofit/>
          </a:bodyPr>
          <a:lstStyle/>
          <a:p>
            <a:pPr>
              <a:buClr>
                <a:schemeClr val="tx1"/>
              </a:buClr>
            </a:pPr>
            <a:r>
              <a:rPr lang="en-US" b="1" dirty="0"/>
              <a:t>After using application </a:t>
            </a:r>
            <a:r>
              <a:rPr lang="en-US" dirty="0"/>
              <a:t>:</a:t>
            </a:r>
          </a:p>
          <a:p>
            <a:pPr marL="0" indent="0">
              <a:buNone/>
            </a:pPr>
            <a:r>
              <a:rPr lang="en-US" dirty="0"/>
              <a:t>From then on the professor finds the application is easy to use and he will be available all the time for his students.</a:t>
            </a:r>
          </a:p>
          <a:p>
            <a:pPr marL="0" indent="0">
              <a:buNone/>
            </a:pPr>
            <a:r>
              <a:rPr lang="en-US" dirty="0"/>
              <a:t>He also shares his experience with other tutors and encourage them to use them if they are facing the same situation as theirs.</a:t>
            </a:r>
          </a:p>
          <a:p>
            <a:pPr marL="0" indent="0">
              <a:buNone/>
            </a:pPr>
            <a:r>
              <a:rPr lang="en-US" dirty="0"/>
              <a:t>.Even other tutors find it useful and they are happy with the application.</a:t>
            </a:r>
          </a:p>
          <a:p>
            <a:pPr marL="0" indent="0">
              <a:buNone/>
            </a:pPr>
            <a:r>
              <a:rPr lang="en-US" dirty="0"/>
              <a:t>                                                                                         </a:t>
            </a:r>
          </a:p>
        </p:txBody>
      </p:sp>
    </p:spTree>
    <p:extLst>
      <p:ext uri="{BB962C8B-B14F-4D97-AF65-F5344CB8AC3E}">
        <p14:creationId xmlns:p14="http://schemas.microsoft.com/office/powerpoint/2010/main" val="38441778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2" name="Picture 9">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3" name="Picture 1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4" name="Oval 1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5" name="Picture 1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6" name="Picture 1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7" name="Rectangle 1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087005A-3B08-D543-9D0D-C294900D6853}"/>
              </a:ext>
            </a:extLst>
          </p:cNvPr>
          <p:cNvSpPr>
            <a:spLocks noGrp="1"/>
          </p:cNvSpPr>
          <p:nvPr>
            <p:ph type="title"/>
          </p:nvPr>
        </p:nvSpPr>
        <p:spPr>
          <a:xfrm>
            <a:off x="8201837" y="1454963"/>
            <a:ext cx="3342462" cy="3308380"/>
          </a:xfrm>
        </p:spPr>
        <p:txBody>
          <a:bodyPr vert="horz" lIns="91440" tIns="45720" rIns="91440" bIns="45720" rtlCol="0" anchor="b">
            <a:normAutofit fontScale="90000"/>
          </a:bodyPr>
          <a:lstStyle/>
          <a:p>
            <a:r>
              <a:rPr lang="en-US" sz="5600" dirty="0"/>
              <a:t>Student User: Sketches (Before)</a:t>
            </a:r>
          </a:p>
        </p:txBody>
      </p:sp>
      <p:pic>
        <p:nvPicPr>
          <p:cNvPr id="7" name="Content Placeholder 6">
            <a:extLst>
              <a:ext uri="{FF2B5EF4-FFF2-40B4-BE49-F238E27FC236}">
                <a16:creationId xmlns:a16="http://schemas.microsoft.com/office/drawing/2014/main" id="{08144DA1-48F7-C8B7-0D83-F867DCC97486}"/>
              </a:ext>
            </a:extLst>
          </p:cNvPr>
          <p:cNvPicPr>
            <a:picLocks noGrp="1" noChangeAspect="1"/>
          </p:cNvPicPr>
          <p:nvPr>
            <p:ph idx="1"/>
          </p:nvPr>
        </p:nvPicPr>
        <p:blipFill>
          <a:blip r:embed="rId7"/>
          <a:srcRect/>
          <a:stretch/>
        </p:blipFill>
        <p:spPr>
          <a:xfrm>
            <a:off x="975048" y="1481018"/>
            <a:ext cx="6030231" cy="4534451"/>
          </a:xfrm>
        </p:spPr>
      </p:pic>
    </p:spTree>
    <p:extLst>
      <p:ext uri="{BB962C8B-B14F-4D97-AF65-F5344CB8AC3E}">
        <p14:creationId xmlns:p14="http://schemas.microsoft.com/office/powerpoint/2010/main" val="1299683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2" name="Picture 9">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3" name="Picture 1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4" name="Oval 1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5" name="Picture 1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6" name="Picture 1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7" name="Rectangle 1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087005A-3B08-D543-9D0D-C294900D6853}"/>
              </a:ext>
            </a:extLst>
          </p:cNvPr>
          <p:cNvSpPr>
            <a:spLocks noGrp="1"/>
          </p:cNvSpPr>
          <p:nvPr>
            <p:ph type="title"/>
          </p:nvPr>
        </p:nvSpPr>
        <p:spPr>
          <a:xfrm>
            <a:off x="8189805" y="1949420"/>
            <a:ext cx="3342462" cy="3308380"/>
          </a:xfrm>
        </p:spPr>
        <p:txBody>
          <a:bodyPr vert="horz" lIns="91440" tIns="45720" rIns="91440" bIns="45720" rtlCol="0" anchor="b">
            <a:normAutofit fontScale="90000"/>
          </a:bodyPr>
          <a:lstStyle/>
          <a:p>
            <a:r>
              <a:rPr lang="en-US" sz="5600" dirty="0"/>
              <a:t>Student User: Sketches (While Using)</a:t>
            </a:r>
          </a:p>
        </p:txBody>
      </p:sp>
      <p:pic>
        <p:nvPicPr>
          <p:cNvPr id="7" name="Content Placeholder 6">
            <a:extLst>
              <a:ext uri="{FF2B5EF4-FFF2-40B4-BE49-F238E27FC236}">
                <a16:creationId xmlns:a16="http://schemas.microsoft.com/office/drawing/2014/main" id="{08144DA1-48F7-C8B7-0D83-F867DCC97486}"/>
              </a:ext>
            </a:extLst>
          </p:cNvPr>
          <p:cNvPicPr>
            <a:picLocks noGrp="1" noChangeAspect="1"/>
          </p:cNvPicPr>
          <p:nvPr>
            <p:ph idx="1"/>
          </p:nvPr>
        </p:nvPicPr>
        <p:blipFill>
          <a:blip r:embed="rId7"/>
          <a:srcRect/>
          <a:stretch/>
        </p:blipFill>
        <p:spPr>
          <a:xfrm>
            <a:off x="975048" y="1495740"/>
            <a:ext cx="6030231" cy="4505006"/>
          </a:xfrm>
        </p:spPr>
      </p:pic>
    </p:spTree>
    <p:extLst>
      <p:ext uri="{BB962C8B-B14F-4D97-AF65-F5344CB8AC3E}">
        <p14:creationId xmlns:p14="http://schemas.microsoft.com/office/powerpoint/2010/main" val="3393551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03A8833-8120-C248-8546-6D3C9A10D70A}"/>
              </a:ext>
            </a:extLst>
          </p:cNvPr>
          <p:cNvSpPr>
            <a:spLocks noGrp="1"/>
          </p:cNvSpPr>
          <p:nvPr>
            <p:ph type="title"/>
          </p:nvPr>
        </p:nvSpPr>
        <p:spPr>
          <a:xfrm>
            <a:off x="8201837" y="1454963"/>
            <a:ext cx="3342462" cy="3308380"/>
          </a:xfrm>
        </p:spPr>
        <p:txBody>
          <a:bodyPr vert="horz" lIns="91440" tIns="45720" rIns="91440" bIns="45720" rtlCol="0" anchor="b">
            <a:normAutofit fontScale="90000"/>
          </a:bodyPr>
          <a:lstStyle/>
          <a:p>
            <a:r>
              <a:rPr lang="en-US" sz="5600" dirty="0"/>
              <a:t>Student User: Sketches (After)</a:t>
            </a:r>
          </a:p>
        </p:txBody>
      </p:sp>
      <p:pic>
        <p:nvPicPr>
          <p:cNvPr id="13" name="Content Placeholder 12">
            <a:extLst>
              <a:ext uri="{FF2B5EF4-FFF2-40B4-BE49-F238E27FC236}">
                <a16:creationId xmlns:a16="http://schemas.microsoft.com/office/drawing/2014/main" id="{AAC9FBA2-C534-D203-3D31-EA157EA26147}"/>
              </a:ext>
            </a:extLst>
          </p:cNvPr>
          <p:cNvPicPr>
            <a:picLocks noGrp="1" noChangeAspect="1"/>
          </p:cNvPicPr>
          <p:nvPr>
            <p:ph idx="1"/>
          </p:nvPr>
        </p:nvPicPr>
        <p:blipFill>
          <a:blip r:embed="rId7"/>
          <a:srcRect/>
          <a:stretch/>
        </p:blipFill>
        <p:spPr>
          <a:xfrm>
            <a:off x="990160" y="1287939"/>
            <a:ext cx="5101118" cy="4264215"/>
          </a:xfrm>
        </p:spPr>
      </p:pic>
    </p:spTree>
    <p:extLst>
      <p:ext uri="{BB962C8B-B14F-4D97-AF65-F5344CB8AC3E}">
        <p14:creationId xmlns:p14="http://schemas.microsoft.com/office/powerpoint/2010/main" val="1938166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03A8833-8120-C248-8546-6D3C9A10D70A}"/>
              </a:ext>
            </a:extLst>
          </p:cNvPr>
          <p:cNvSpPr>
            <a:spLocks noGrp="1"/>
          </p:cNvSpPr>
          <p:nvPr>
            <p:ph type="title"/>
          </p:nvPr>
        </p:nvSpPr>
        <p:spPr>
          <a:xfrm>
            <a:off x="8201837" y="1454963"/>
            <a:ext cx="3342462" cy="3308380"/>
          </a:xfrm>
        </p:spPr>
        <p:txBody>
          <a:bodyPr vert="horz" lIns="91440" tIns="45720" rIns="91440" bIns="45720" rtlCol="0" anchor="b">
            <a:normAutofit fontScale="90000"/>
          </a:bodyPr>
          <a:lstStyle/>
          <a:p>
            <a:r>
              <a:rPr lang="en-US" sz="5600" dirty="0"/>
              <a:t>Tutor  User: Sketches (Before)</a:t>
            </a:r>
          </a:p>
        </p:txBody>
      </p:sp>
      <p:pic>
        <p:nvPicPr>
          <p:cNvPr id="13" name="Content Placeholder 12">
            <a:extLst>
              <a:ext uri="{FF2B5EF4-FFF2-40B4-BE49-F238E27FC236}">
                <a16:creationId xmlns:a16="http://schemas.microsoft.com/office/drawing/2014/main" id="{AAC9FBA2-C534-D203-3D31-EA157EA26147}"/>
              </a:ext>
            </a:extLst>
          </p:cNvPr>
          <p:cNvPicPr>
            <a:picLocks noGrp="1" noChangeAspect="1"/>
          </p:cNvPicPr>
          <p:nvPr>
            <p:ph idx="1"/>
          </p:nvPr>
        </p:nvPicPr>
        <p:blipFill>
          <a:blip r:embed="rId7"/>
          <a:srcRect/>
          <a:stretch/>
        </p:blipFill>
        <p:spPr>
          <a:xfrm>
            <a:off x="990160" y="1919354"/>
            <a:ext cx="5101118" cy="3001384"/>
          </a:xfrm>
        </p:spPr>
      </p:pic>
    </p:spTree>
    <p:extLst>
      <p:ext uri="{BB962C8B-B14F-4D97-AF65-F5344CB8AC3E}">
        <p14:creationId xmlns:p14="http://schemas.microsoft.com/office/powerpoint/2010/main" val="2328745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1">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64ED85-1BA1-2648-A788-E720F15C6B27}"/>
              </a:ext>
            </a:extLst>
          </p:cNvPr>
          <p:cNvSpPr>
            <a:spLocks noGrp="1"/>
          </p:cNvSpPr>
          <p:nvPr>
            <p:ph type="title"/>
          </p:nvPr>
        </p:nvSpPr>
        <p:spPr>
          <a:xfrm>
            <a:off x="643855" y="1447800"/>
            <a:ext cx="3108626" cy="4572000"/>
          </a:xfrm>
        </p:spPr>
        <p:txBody>
          <a:bodyPr anchor="ctr">
            <a:normAutofit/>
          </a:bodyPr>
          <a:lstStyle/>
          <a:p>
            <a:r>
              <a:rPr lang="en-US" sz="3200" dirty="0">
                <a:solidFill>
                  <a:srgbClr val="F2F2F2"/>
                </a:solidFill>
              </a:rPr>
              <a:t>Description</a:t>
            </a:r>
          </a:p>
        </p:txBody>
      </p:sp>
      <p:sp>
        <p:nvSpPr>
          <p:cNvPr id="15" name="Freeform: Shape 13">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9" name="Rectangle 17">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7" name="Content Placeholder 2">
            <a:extLst>
              <a:ext uri="{FF2B5EF4-FFF2-40B4-BE49-F238E27FC236}">
                <a16:creationId xmlns:a16="http://schemas.microsoft.com/office/drawing/2014/main" id="{ADD9B29A-7A85-4B45-BC97-4BC1AFF79D00}"/>
              </a:ext>
            </a:extLst>
          </p:cNvPr>
          <p:cNvGraphicFramePr>
            <a:graphicFrameLocks noGrp="1"/>
          </p:cNvGraphicFramePr>
          <p:nvPr>
            <p:ph idx="1"/>
            <p:extLst>
              <p:ext uri="{D42A27DB-BD31-4B8C-83A1-F6EECF244321}">
                <p14:modId xmlns:p14="http://schemas.microsoft.com/office/powerpoint/2010/main" val="806642965"/>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843782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03A8833-8120-C248-8546-6D3C9A10D70A}"/>
              </a:ext>
            </a:extLst>
          </p:cNvPr>
          <p:cNvSpPr>
            <a:spLocks noGrp="1"/>
          </p:cNvSpPr>
          <p:nvPr>
            <p:ph type="title"/>
          </p:nvPr>
        </p:nvSpPr>
        <p:spPr>
          <a:xfrm>
            <a:off x="8189806" y="1801591"/>
            <a:ext cx="3342462" cy="3308380"/>
          </a:xfrm>
        </p:spPr>
        <p:txBody>
          <a:bodyPr vert="horz" lIns="91440" tIns="45720" rIns="91440" bIns="45720" rtlCol="0" anchor="b">
            <a:normAutofit fontScale="90000"/>
          </a:bodyPr>
          <a:lstStyle/>
          <a:p>
            <a:r>
              <a:rPr lang="en-US" sz="5600" dirty="0"/>
              <a:t>Tutor  User: Sketches (While Using)</a:t>
            </a:r>
          </a:p>
        </p:txBody>
      </p:sp>
      <p:pic>
        <p:nvPicPr>
          <p:cNvPr id="13" name="Content Placeholder 12">
            <a:extLst>
              <a:ext uri="{FF2B5EF4-FFF2-40B4-BE49-F238E27FC236}">
                <a16:creationId xmlns:a16="http://schemas.microsoft.com/office/drawing/2014/main" id="{AAC9FBA2-C534-D203-3D31-EA157EA26147}"/>
              </a:ext>
            </a:extLst>
          </p:cNvPr>
          <p:cNvPicPr>
            <a:picLocks noGrp="1" noChangeAspect="1"/>
          </p:cNvPicPr>
          <p:nvPr>
            <p:ph idx="1"/>
          </p:nvPr>
        </p:nvPicPr>
        <p:blipFill>
          <a:blip r:embed="rId7"/>
          <a:srcRect/>
          <a:stretch/>
        </p:blipFill>
        <p:spPr>
          <a:xfrm>
            <a:off x="2131113" y="1287939"/>
            <a:ext cx="2819212" cy="4264215"/>
          </a:xfrm>
        </p:spPr>
      </p:pic>
    </p:spTree>
    <p:extLst>
      <p:ext uri="{BB962C8B-B14F-4D97-AF65-F5344CB8AC3E}">
        <p14:creationId xmlns:p14="http://schemas.microsoft.com/office/powerpoint/2010/main" val="3905517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03A8833-8120-C248-8546-6D3C9A10D70A}"/>
              </a:ext>
            </a:extLst>
          </p:cNvPr>
          <p:cNvSpPr>
            <a:spLocks noGrp="1"/>
          </p:cNvSpPr>
          <p:nvPr>
            <p:ph type="title"/>
          </p:nvPr>
        </p:nvSpPr>
        <p:spPr>
          <a:xfrm>
            <a:off x="8201837" y="1454963"/>
            <a:ext cx="3342462" cy="3308380"/>
          </a:xfrm>
        </p:spPr>
        <p:txBody>
          <a:bodyPr vert="horz" lIns="91440" tIns="45720" rIns="91440" bIns="45720" rtlCol="0" anchor="b">
            <a:normAutofit fontScale="90000"/>
          </a:bodyPr>
          <a:lstStyle/>
          <a:p>
            <a:r>
              <a:rPr lang="en-US" sz="5600" dirty="0"/>
              <a:t>Tutor  User: Sketches (After)</a:t>
            </a:r>
          </a:p>
        </p:txBody>
      </p:sp>
      <p:pic>
        <p:nvPicPr>
          <p:cNvPr id="13" name="Content Placeholder 12">
            <a:extLst>
              <a:ext uri="{FF2B5EF4-FFF2-40B4-BE49-F238E27FC236}">
                <a16:creationId xmlns:a16="http://schemas.microsoft.com/office/drawing/2014/main" id="{AAC9FBA2-C534-D203-3D31-EA157EA26147}"/>
              </a:ext>
            </a:extLst>
          </p:cNvPr>
          <p:cNvPicPr>
            <a:picLocks noGrp="1" noChangeAspect="1"/>
          </p:cNvPicPr>
          <p:nvPr>
            <p:ph idx="1"/>
          </p:nvPr>
        </p:nvPicPr>
        <p:blipFill>
          <a:blip r:embed="rId7"/>
          <a:srcRect/>
          <a:stretch/>
        </p:blipFill>
        <p:spPr>
          <a:xfrm>
            <a:off x="1136228" y="1287939"/>
            <a:ext cx="4808982" cy="4264215"/>
          </a:xfrm>
        </p:spPr>
      </p:pic>
    </p:spTree>
    <p:extLst>
      <p:ext uri="{BB962C8B-B14F-4D97-AF65-F5344CB8AC3E}">
        <p14:creationId xmlns:p14="http://schemas.microsoft.com/office/powerpoint/2010/main" val="2475697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936FE-222C-FF4B-8011-31982F14EC7D}"/>
              </a:ext>
            </a:extLst>
          </p:cNvPr>
          <p:cNvSpPr>
            <a:spLocks noGrp="1"/>
          </p:cNvSpPr>
          <p:nvPr>
            <p:ph type="title"/>
          </p:nvPr>
        </p:nvSpPr>
        <p:spPr>
          <a:xfrm>
            <a:off x="5282381" y="629266"/>
            <a:ext cx="4767471" cy="1641986"/>
          </a:xfrm>
        </p:spPr>
        <p:txBody>
          <a:bodyPr>
            <a:normAutofit/>
          </a:bodyPr>
          <a:lstStyle/>
          <a:p>
            <a:r>
              <a:rPr lang="en-US" sz="3900" dirty="0"/>
              <a:t>Potential problems </a:t>
            </a:r>
            <a:br>
              <a:rPr lang="en-US" sz="3900" dirty="0"/>
            </a:br>
            <a:endParaRPr lang="en-US" sz="3900" dirty="0"/>
          </a:p>
        </p:txBody>
      </p:sp>
      <p:pic>
        <p:nvPicPr>
          <p:cNvPr id="16" name="Picture 15" descr="Person watching empty phone">
            <a:extLst>
              <a:ext uri="{FF2B5EF4-FFF2-40B4-BE49-F238E27FC236}">
                <a16:creationId xmlns:a16="http://schemas.microsoft.com/office/drawing/2014/main" id="{59635891-E1F5-8FB5-2E4D-70C867F4BD1D}"/>
              </a:ext>
            </a:extLst>
          </p:cNvPr>
          <p:cNvPicPr>
            <a:picLocks noChangeAspect="1"/>
          </p:cNvPicPr>
          <p:nvPr/>
        </p:nvPicPr>
        <p:blipFill rotWithShape="1">
          <a:blip r:embed="rId4"/>
          <a:srcRect l="43024" r="11865" b="-1"/>
          <a:stretch/>
        </p:blipFill>
        <p:spPr>
          <a:xfrm>
            <a:off x="-1" y="10"/>
            <a:ext cx="4634680" cy="6857990"/>
          </a:xfrm>
          <a:prstGeom prst="rect">
            <a:avLst/>
          </a:prstGeom>
        </p:spPr>
      </p:pic>
      <p:sp>
        <p:nvSpPr>
          <p:cNvPr id="3" name="Content Placeholder 2">
            <a:extLst>
              <a:ext uri="{FF2B5EF4-FFF2-40B4-BE49-F238E27FC236}">
                <a16:creationId xmlns:a16="http://schemas.microsoft.com/office/drawing/2014/main" id="{A080A476-E5A3-6145-A678-6191F185CF7E}"/>
              </a:ext>
            </a:extLst>
          </p:cNvPr>
          <p:cNvSpPr>
            <a:spLocks noGrp="1"/>
          </p:cNvSpPr>
          <p:nvPr>
            <p:ph idx="1"/>
          </p:nvPr>
        </p:nvSpPr>
        <p:spPr>
          <a:xfrm>
            <a:off x="5282381" y="1961148"/>
            <a:ext cx="4767471" cy="4287252"/>
          </a:xfrm>
        </p:spPr>
        <p:txBody>
          <a:bodyPr>
            <a:normAutofit lnSpcReduction="10000"/>
          </a:bodyPr>
          <a:lstStyle/>
          <a:p>
            <a:pPr>
              <a:lnSpc>
                <a:spcPct val="90000"/>
              </a:lnSpc>
              <a:buClr>
                <a:schemeClr val="tx1">
                  <a:lumMod val="50000"/>
                  <a:lumOff val="50000"/>
                </a:schemeClr>
              </a:buClr>
              <a:buFont typeface="Wingdings" pitchFamily="2" charset="2"/>
              <a:buChar char="ü"/>
            </a:pPr>
            <a:r>
              <a:rPr lang="en-US" sz="1700" dirty="0"/>
              <a:t>There might be potential app crashes due to  virus from any third party software applications</a:t>
            </a:r>
          </a:p>
          <a:p>
            <a:pPr marL="0" indent="0">
              <a:lnSpc>
                <a:spcPct val="90000"/>
              </a:lnSpc>
              <a:buClr>
                <a:schemeClr val="tx1">
                  <a:lumMod val="50000"/>
                  <a:lumOff val="50000"/>
                </a:schemeClr>
              </a:buClr>
              <a:buNone/>
            </a:pPr>
            <a:r>
              <a:rPr lang="en-US" sz="1700" u="sng" dirty="0"/>
              <a:t>Solutions</a:t>
            </a:r>
            <a:r>
              <a:rPr lang="en-US" sz="1700" dirty="0"/>
              <a:t> :</a:t>
            </a:r>
          </a:p>
          <a:p>
            <a:pPr>
              <a:lnSpc>
                <a:spcPct val="90000"/>
              </a:lnSpc>
              <a:buClr>
                <a:schemeClr val="bg2">
                  <a:lumMod val="25000"/>
                </a:schemeClr>
              </a:buClr>
              <a:buFont typeface="Arial" panose="020B0604020202020204" pitchFamily="34" charset="0"/>
              <a:buChar char="•"/>
            </a:pPr>
            <a:r>
              <a:rPr lang="en-US" sz="1700" dirty="0"/>
              <a:t>To over come his problem, make sure that no third party applications are installed</a:t>
            </a:r>
          </a:p>
          <a:p>
            <a:pPr>
              <a:lnSpc>
                <a:spcPct val="90000"/>
              </a:lnSpc>
              <a:buClr>
                <a:schemeClr val="bg2">
                  <a:lumMod val="25000"/>
                </a:schemeClr>
              </a:buClr>
              <a:buFont typeface="Arial" panose="020B0604020202020204" pitchFamily="34" charset="0"/>
              <a:buChar char="•"/>
            </a:pPr>
            <a:r>
              <a:rPr lang="en-US" sz="1700" dirty="0"/>
              <a:t>It can also be avoided if we have a good protection apps for the mobile.</a:t>
            </a:r>
          </a:p>
          <a:p>
            <a:pPr>
              <a:lnSpc>
                <a:spcPct val="90000"/>
              </a:lnSpc>
              <a:buClr>
                <a:schemeClr val="bg2">
                  <a:lumMod val="25000"/>
                </a:schemeClr>
              </a:buClr>
              <a:buFont typeface="Arial" panose="020B0604020202020204" pitchFamily="34" charset="0"/>
              <a:buChar char="•"/>
            </a:pPr>
            <a:r>
              <a:rPr lang="en-US" sz="1700" dirty="0"/>
              <a:t>It can be avoided by using the Force stop method which will be available for the application.</a:t>
            </a:r>
          </a:p>
          <a:p>
            <a:pPr>
              <a:lnSpc>
                <a:spcPct val="90000"/>
              </a:lnSpc>
              <a:buClr>
                <a:schemeClr val="bg2">
                  <a:lumMod val="25000"/>
                </a:schemeClr>
              </a:buClr>
              <a:buFont typeface="Arial" panose="020B0604020202020204" pitchFamily="34" charset="0"/>
              <a:buChar char="•"/>
            </a:pPr>
            <a:r>
              <a:rPr lang="en-US" sz="1700" dirty="0"/>
              <a:t>It can also be avoided by keeping the application updated. </a:t>
            </a:r>
          </a:p>
          <a:p>
            <a:pPr>
              <a:lnSpc>
                <a:spcPct val="90000"/>
              </a:lnSpc>
              <a:buClr>
                <a:schemeClr val="bg2">
                  <a:lumMod val="25000"/>
                </a:schemeClr>
              </a:buClr>
              <a:buFont typeface="Arial" panose="020B0604020202020204" pitchFamily="34" charset="0"/>
              <a:buChar char="•"/>
            </a:pPr>
            <a:r>
              <a:rPr lang="en-US" sz="1700" dirty="0"/>
              <a:t>The usual fix is to clear the cache data.</a:t>
            </a:r>
          </a:p>
          <a:p>
            <a:pPr marL="0" indent="0">
              <a:lnSpc>
                <a:spcPct val="90000"/>
              </a:lnSpc>
              <a:buNone/>
            </a:pPr>
            <a:endParaRPr lang="en-US" sz="1700" dirty="0"/>
          </a:p>
          <a:p>
            <a:pPr>
              <a:lnSpc>
                <a:spcPct val="90000"/>
              </a:lnSpc>
            </a:pPr>
            <a:endParaRPr lang="en-US" sz="1700" dirty="0"/>
          </a:p>
        </p:txBody>
      </p:sp>
    </p:spTree>
    <p:extLst>
      <p:ext uri="{BB962C8B-B14F-4D97-AF65-F5344CB8AC3E}">
        <p14:creationId xmlns:p14="http://schemas.microsoft.com/office/powerpoint/2010/main" val="38484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936FE-222C-FF4B-8011-31982F14EC7D}"/>
              </a:ext>
            </a:extLst>
          </p:cNvPr>
          <p:cNvSpPr>
            <a:spLocks noGrp="1"/>
          </p:cNvSpPr>
          <p:nvPr>
            <p:ph type="title"/>
          </p:nvPr>
        </p:nvSpPr>
        <p:spPr>
          <a:xfrm>
            <a:off x="5282381" y="629266"/>
            <a:ext cx="4767471" cy="1641986"/>
          </a:xfrm>
        </p:spPr>
        <p:txBody>
          <a:bodyPr>
            <a:normAutofit/>
          </a:bodyPr>
          <a:lstStyle/>
          <a:p>
            <a:r>
              <a:rPr lang="en-US" sz="3900" dirty="0"/>
              <a:t>Potential problems </a:t>
            </a:r>
            <a:br>
              <a:rPr lang="en-US" sz="3900" dirty="0"/>
            </a:br>
            <a:endParaRPr lang="en-US" sz="3900" dirty="0"/>
          </a:p>
        </p:txBody>
      </p:sp>
      <p:pic>
        <p:nvPicPr>
          <p:cNvPr id="16" name="Picture 15" descr="Person watching empty phone">
            <a:extLst>
              <a:ext uri="{FF2B5EF4-FFF2-40B4-BE49-F238E27FC236}">
                <a16:creationId xmlns:a16="http://schemas.microsoft.com/office/drawing/2014/main" id="{59635891-E1F5-8FB5-2E4D-70C867F4BD1D}"/>
              </a:ext>
            </a:extLst>
          </p:cNvPr>
          <p:cNvPicPr>
            <a:picLocks noChangeAspect="1"/>
          </p:cNvPicPr>
          <p:nvPr/>
        </p:nvPicPr>
        <p:blipFill rotWithShape="1">
          <a:blip r:embed="rId4"/>
          <a:srcRect l="43024" r="11865" b="-1"/>
          <a:stretch/>
        </p:blipFill>
        <p:spPr>
          <a:xfrm>
            <a:off x="-1" y="10"/>
            <a:ext cx="4634680" cy="6857990"/>
          </a:xfrm>
          <a:prstGeom prst="rect">
            <a:avLst/>
          </a:prstGeom>
        </p:spPr>
      </p:pic>
      <p:sp>
        <p:nvSpPr>
          <p:cNvPr id="3" name="Content Placeholder 2">
            <a:extLst>
              <a:ext uri="{FF2B5EF4-FFF2-40B4-BE49-F238E27FC236}">
                <a16:creationId xmlns:a16="http://schemas.microsoft.com/office/drawing/2014/main" id="{A080A476-E5A3-6145-A678-6191F185CF7E}"/>
              </a:ext>
            </a:extLst>
          </p:cNvPr>
          <p:cNvSpPr>
            <a:spLocks noGrp="1"/>
          </p:cNvSpPr>
          <p:nvPr>
            <p:ph idx="1"/>
          </p:nvPr>
        </p:nvSpPr>
        <p:spPr>
          <a:xfrm>
            <a:off x="5282381" y="2117558"/>
            <a:ext cx="4767471" cy="4130841"/>
          </a:xfrm>
        </p:spPr>
        <p:txBody>
          <a:bodyPr>
            <a:normAutofit/>
          </a:bodyPr>
          <a:lstStyle/>
          <a:p>
            <a:pPr>
              <a:lnSpc>
                <a:spcPct val="90000"/>
              </a:lnSpc>
              <a:buClr>
                <a:schemeClr val="bg1">
                  <a:lumMod val="65000"/>
                </a:schemeClr>
              </a:buClr>
              <a:buFont typeface="Wingdings" pitchFamily="2" charset="2"/>
              <a:buChar char="ü"/>
            </a:pPr>
            <a:r>
              <a:rPr lang="en-US" sz="1700" dirty="0"/>
              <a:t>There might be Data Breaches</a:t>
            </a:r>
          </a:p>
          <a:p>
            <a:pPr marL="0" indent="0">
              <a:lnSpc>
                <a:spcPct val="90000"/>
              </a:lnSpc>
              <a:buClr>
                <a:schemeClr val="bg1">
                  <a:lumMod val="65000"/>
                </a:schemeClr>
              </a:buClr>
              <a:buNone/>
            </a:pPr>
            <a:r>
              <a:rPr lang="en-US" sz="1700" u="sng" dirty="0"/>
              <a:t>Solutions</a:t>
            </a:r>
            <a:r>
              <a:rPr lang="en-US" sz="1700" dirty="0"/>
              <a:t> :</a:t>
            </a:r>
          </a:p>
          <a:p>
            <a:pPr>
              <a:lnSpc>
                <a:spcPct val="90000"/>
              </a:lnSpc>
              <a:buClr>
                <a:schemeClr val="tx1">
                  <a:lumMod val="85000"/>
                  <a:lumOff val="15000"/>
                </a:schemeClr>
              </a:buClr>
              <a:buFont typeface="Arial" panose="020B0604020202020204" pitchFamily="34" charset="0"/>
              <a:buChar char="•"/>
            </a:pPr>
            <a:r>
              <a:rPr lang="en-US" sz="1700" dirty="0"/>
              <a:t>To overcome this we can enable dual authentication for the Application.</a:t>
            </a:r>
          </a:p>
          <a:p>
            <a:pPr>
              <a:lnSpc>
                <a:spcPct val="90000"/>
              </a:lnSpc>
              <a:buClr>
                <a:schemeClr val="tx1">
                  <a:lumMod val="85000"/>
                  <a:lumOff val="15000"/>
                </a:schemeClr>
              </a:buClr>
              <a:buFont typeface="Arial" panose="020B0604020202020204" pitchFamily="34" charset="0"/>
              <a:buChar char="•"/>
            </a:pPr>
            <a:r>
              <a:rPr lang="en-US" sz="1700" dirty="0"/>
              <a:t>We can limit access to our most valuable data</a:t>
            </a:r>
          </a:p>
          <a:p>
            <a:pPr>
              <a:lnSpc>
                <a:spcPct val="90000"/>
              </a:lnSpc>
              <a:buClr>
                <a:schemeClr val="tx1">
                  <a:lumMod val="85000"/>
                  <a:lumOff val="15000"/>
                </a:schemeClr>
              </a:buClr>
              <a:buFont typeface="Arial" panose="020B0604020202020204" pitchFamily="34" charset="0"/>
              <a:buChar char="•"/>
            </a:pPr>
            <a:r>
              <a:rPr lang="en-US" sz="1700" dirty="0"/>
              <a:t>We can update the software regularly</a:t>
            </a:r>
          </a:p>
          <a:p>
            <a:pPr>
              <a:lnSpc>
                <a:spcPct val="90000"/>
              </a:lnSpc>
              <a:buClr>
                <a:schemeClr val="tx1">
                  <a:lumMod val="85000"/>
                  <a:lumOff val="15000"/>
                </a:schemeClr>
              </a:buClr>
              <a:buFont typeface="Arial" panose="020B0604020202020204" pitchFamily="34" charset="0"/>
              <a:buChar char="•"/>
            </a:pPr>
            <a:r>
              <a:rPr lang="en-US" sz="1700" dirty="0"/>
              <a:t>We can enable a strong password option so , that it will be very hard to decipher. </a:t>
            </a:r>
          </a:p>
          <a:p>
            <a:pPr marL="0" indent="0">
              <a:lnSpc>
                <a:spcPct val="90000"/>
              </a:lnSpc>
              <a:buClr>
                <a:schemeClr val="tx1">
                  <a:lumMod val="85000"/>
                  <a:lumOff val="15000"/>
                </a:schemeClr>
              </a:buClr>
              <a:buNone/>
            </a:pPr>
            <a:endParaRPr lang="en-US" sz="1700" dirty="0"/>
          </a:p>
          <a:p>
            <a:pPr marL="0" indent="0">
              <a:lnSpc>
                <a:spcPct val="90000"/>
              </a:lnSpc>
              <a:buClr>
                <a:schemeClr val="tx1">
                  <a:lumMod val="85000"/>
                  <a:lumOff val="15000"/>
                </a:schemeClr>
              </a:buClr>
              <a:buNone/>
            </a:pPr>
            <a:endParaRPr lang="en-US" sz="1700" dirty="0"/>
          </a:p>
          <a:p>
            <a:pPr>
              <a:lnSpc>
                <a:spcPct val="90000"/>
              </a:lnSpc>
              <a:buClr>
                <a:schemeClr val="tx1">
                  <a:lumMod val="85000"/>
                  <a:lumOff val="15000"/>
                </a:schemeClr>
              </a:buClr>
              <a:buFont typeface="Arial" panose="020B0604020202020204" pitchFamily="34" charset="0"/>
              <a:buChar char="•"/>
            </a:pPr>
            <a:endParaRPr lang="en-US" sz="1700" dirty="0"/>
          </a:p>
          <a:p>
            <a:pPr>
              <a:lnSpc>
                <a:spcPct val="90000"/>
              </a:lnSpc>
            </a:pPr>
            <a:endParaRPr lang="en-US" sz="1700" dirty="0"/>
          </a:p>
        </p:txBody>
      </p:sp>
    </p:spTree>
    <p:extLst>
      <p:ext uri="{BB962C8B-B14F-4D97-AF65-F5344CB8AC3E}">
        <p14:creationId xmlns:p14="http://schemas.microsoft.com/office/powerpoint/2010/main" val="2102008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25" name="Freeform: Shape 24">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A5718F0-28D4-5849-BEAA-3687876DC904}"/>
              </a:ext>
            </a:extLst>
          </p:cNvPr>
          <p:cNvSpPr>
            <a:spLocks noGrp="1"/>
          </p:cNvSpPr>
          <p:nvPr>
            <p:ph type="title"/>
          </p:nvPr>
        </p:nvSpPr>
        <p:spPr>
          <a:xfrm>
            <a:off x="653143" y="1645920"/>
            <a:ext cx="3522879" cy="4470821"/>
          </a:xfrm>
        </p:spPr>
        <p:txBody>
          <a:bodyPr>
            <a:normAutofit/>
          </a:bodyPr>
          <a:lstStyle/>
          <a:p>
            <a:pPr algn="r"/>
            <a:r>
              <a:rPr lang="en-US">
                <a:solidFill>
                  <a:srgbClr val="FFFFFF"/>
                </a:solidFill>
              </a:rPr>
              <a:t>Insights</a:t>
            </a:r>
          </a:p>
        </p:txBody>
      </p:sp>
      <p:sp>
        <p:nvSpPr>
          <p:cNvPr id="3" name="Content Placeholder 2">
            <a:extLst>
              <a:ext uri="{FF2B5EF4-FFF2-40B4-BE49-F238E27FC236}">
                <a16:creationId xmlns:a16="http://schemas.microsoft.com/office/drawing/2014/main" id="{F81432A6-AD0E-2146-896F-6D1C046E6CAA}"/>
              </a:ext>
            </a:extLst>
          </p:cNvPr>
          <p:cNvSpPr>
            <a:spLocks noGrp="1"/>
          </p:cNvSpPr>
          <p:nvPr>
            <p:ph idx="1"/>
          </p:nvPr>
        </p:nvSpPr>
        <p:spPr>
          <a:xfrm>
            <a:off x="5204109" y="1645920"/>
            <a:ext cx="5919503" cy="4470821"/>
          </a:xfrm>
        </p:spPr>
        <p:txBody>
          <a:bodyPr>
            <a:normAutofit/>
          </a:bodyPr>
          <a:lstStyle/>
          <a:p>
            <a:pPr>
              <a:buClr>
                <a:schemeClr val="tx1">
                  <a:lumMod val="75000"/>
                  <a:lumOff val="25000"/>
                </a:schemeClr>
              </a:buClr>
              <a:buFont typeface="Wingdings" pitchFamily="2" charset="2"/>
              <a:buChar char="q"/>
            </a:pPr>
            <a:r>
              <a:rPr lang="en-US" dirty="0"/>
              <a:t>Idea : Ideas will build the things, plays important role.</a:t>
            </a:r>
          </a:p>
          <a:p>
            <a:pPr>
              <a:buClr>
                <a:schemeClr val="tx1">
                  <a:lumMod val="75000"/>
                  <a:lumOff val="25000"/>
                </a:schemeClr>
              </a:buClr>
              <a:buFont typeface="Wingdings" pitchFamily="2" charset="2"/>
              <a:buChar char="q"/>
            </a:pPr>
            <a:r>
              <a:rPr lang="en-US" dirty="0"/>
              <a:t>Affordance : Object that defines its possible users or makes clear </a:t>
            </a:r>
          </a:p>
          <a:p>
            <a:pPr>
              <a:buClr>
                <a:schemeClr val="tx1">
                  <a:lumMod val="75000"/>
                  <a:lumOff val="25000"/>
                </a:schemeClr>
              </a:buClr>
              <a:buFont typeface="Wingdings" pitchFamily="2" charset="2"/>
              <a:buChar char="q"/>
            </a:pPr>
            <a:r>
              <a:rPr lang="en-US" dirty="0"/>
              <a:t>Users : It shows how many possible ways that, we can build an application</a:t>
            </a:r>
          </a:p>
          <a:p>
            <a:pPr>
              <a:buClr>
                <a:schemeClr val="tx1">
                  <a:lumMod val="75000"/>
                  <a:lumOff val="25000"/>
                </a:schemeClr>
              </a:buClr>
              <a:buFont typeface="Wingdings" pitchFamily="2" charset="2"/>
              <a:buChar char="q"/>
            </a:pPr>
            <a:r>
              <a:rPr lang="en-US" dirty="0"/>
              <a:t>Scenarios/sketches : It is best way to understand application by story telling or by seeing sketches</a:t>
            </a:r>
          </a:p>
          <a:p>
            <a:pPr>
              <a:buClr>
                <a:schemeClr val="tx1">
                  <a:lumMod val="75000"/>
                  <a:lumOff val="25000"/>
                </a:schemeClr>
              </a:buClr>
              <a:buFont typeface="Wingdings" pitchFamily="2" charset="2"/>
              <a:buChar char="q"/>
            </a:pPr>
            <a:r>
              <a:rPr lang="en-US" dirty="0"/>
              <a:t>Potential problem : By this we can say, what are the problems that users can face while using application</a:t>
            </a:r>
          </a:p>
        </p:txBody>
      </p:sp>
    </p:spTree>
    <p:extLst>
      <p:ext uri="{BB962C8B-B14F-4D97-AF65-F5344CB8AC3E}">
        <p14:creationId xmlns:p14="http://schemas.microsoft.com/office/powerpoint/2010/main" val="11859684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20"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1"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82867E5-71C7-4843-9C5E-C751DB35A9A7}"/>
              </a:ext>
            </a:extLst>
          </p:cNvPr>
          <p:cNvSpPr>
            <a:spLocks noGrp="1"/>
          </p:cNvSpPr>
          <p:nvPr>
            <p:ph type="title"/>
          </p:nvPr>
        </p:nvSpPr>
        <p:spPr>
          <a:xfrm>
            <a:off x="653143" y="1645920"/>
            <a:ext cx="3522879" cy="4470821"/>
          </a:xfrm>
        </p:spPr>
        <p:txBody>
          <a:bodyPr>
            <a:normAutofit/>
          </a:bodyPr>
          <a:lstStyle/>
          <a:p>
            <a:pPr algn="r"/>
            <a:r>
              <a:rPr lang="en-US" dirty="0">
                <a:solidFill>
                  <a:srgbClr val="FFFFFF"/>
                </a:solidFill>
              </a:rPr>
              <a:t>Additional Interactive Experience Ideas </a:t>
            </a:r>
            <a:br>
              <a:rPr lang="en-US" dirty="0">
                <a:solidFill>
                  <a:srgbClr val="FFFFFF"/>
                </a:solidFill>
              </a:rPr>
            </a:br>
            <a:endParaRPr lang="en-US" b="1" dirty="0">
              <a:solidFill>
                <a:srgbClr val="FFFFFF"/>
              </a:solidFill>
            </a:endParaRPr>
          </a:p>
        </p:txBody>
      </p:sp>
      <p:graphicFrame>
        <p:nvGraphicFramePr>
          <p:cNvPr id="23" name="Content Placeholder 2">
            <a:extLst>
              <a:ext uri="{FF2B5EF4-FFF2-40B4-BE49-F238E27FC236}">
                <a16:creationId xmlns:a16="http://schemas.microsoft.com/office/drawing/2014/main" id="{547256A1-6C48-0CF0-803F-059274DD539D}"/>
              </a:ext>
            </a:extLst>
          </p:cNvPr>
          <p:cNvGraphicFramePr>
            <a:graphicFrameLocks noGrp="1"/>
          </p:cNvGraphicFramePr>
          <p:nvPr>
            <p:ph idx="1"/>
          </p:nvPr>
        </p:nvGraphicFramePr>
        <p:xfrm>
          <a:off x="5204109" y="1645920"/>
          <a:ext cx="5919503" cy="44708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613591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ppt_x"/>
                                          </p:val>
                                        </p:tav>
                                        <p:tav tm="100000">
                                          <p:val>
                                            <p:strVal val="#ppt_x"/>
                                          </p:val>
                                        </p:tav>
                                      </p:tavLst>
                                    </p:anim>
                                    <p:anim calcmode="lin" valueType="num">
                                      <p:cBhvr additive="base">
                                        <p:cTn id="1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23" grpId="0">
        <p:bldAsOne/>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867E5-71C7-4843-9C5E-C751DB35A9A7}"/>
              </a:ext>
            </a:extLst>
          </p:cNvPr>
          <p:cNvSpPr>
            <a:spLocks noGrp="1"/>
          </p:cNvSpPr>
          <p:nvPr>
            <p:ph type="title"/>
          </p:nvPr>
        </p:nvSpPr>
        <p:spPr>
          <a:xfrm>
            <a:off x="5291722" y="400666"/>
            <a:ext cx="4767471" cy="1641986"/>
          </a:xfrm>
        </p:spPr>
        <p:txBody>
          <a:bodyPr>
            <a:normAutofit/>
          </a:bodyPr>
          <a:lstStyle/>
          <a:p>
            <a:pPr>
              <a:lnSpc>
                <a:spcPct val="90000"/>
              </a:lnSpc>
            </a:pPr>
            <a:r>
              <a:rPr lang="en-US" sz="3300" dirty="0"/>
              <a:t>Additional Interactive Experience Ideas </a:t>
            </a:r>
            <a:br>
              <a:rPr lang="en-US" sz="3300" dirty="0"/>
            </a:br>
            <a:endParaRPr lang="en-US" sz="3300" b="1" dirty="0"/>
          </a:p>
        </p:txBody>
      </p:sp>
      <p:pic>
        <p:nvPicPr>
          <p:cNvPr id="25" name="Picture 22" descr="B sign-on figures">
            <a:extLst>
              <a:ext uri="{FF2B5EF4-FFF2-40B4-BE49-F238E27FC236}">
                <a16:creationId xmlns:a16="http://schemas.microsoft.com/office/drawing/2014/main" id="{52026402-9D0F-C844-EA40-DAC918A2E3D9}"/>
              </a:ext>
            </a:extLst>
          </p:cNvPr>
          <p:cNvPicPr>
            <a:picLocks noChangeAspect="1"/>
          </p:cNvPicPr>
          <p:nvPr/>
        </p:nvPicPr>
        <p:blipFill rotWithShape="1">
          <a:blip r:embed="rId3"/>
          <a:srcRect l="24435" r="30792" b="-1"/>
          <a:stretch/>
        </p:blipFill>
        <p:spPr>
          <a:xfrm>
            <a:off x="-1" y="10"/>
            <a:ext cx="4634680" cy="6857990"/>
          </a:xfrm>
          <a:prstGeom prst="rect">
            <a:avLst/>
          </a:prstGeom>
        </p:spPr>
      </p:pic>
      <p:sp>
        <p:nvSpPr>
          <p:cNvPr id="3" name="Content Placeholder 2">
            <a:extLst>
              <a:ext uri="{FF2B5EF4-FFF2-40B4-BE49-F238E27FC236}">
                <a16:creationId xmlns:a16="http://schemas.microsoft.com/office/drawing/2014/main" id="{1E5A69E0-6228-2B47-B7AE-4A49CA86EFD0}"/>
              </a:ext>
            </a:extLst>
          </p:cNvPr>
          <p:cNvSpPr>
            <a:spLocks noGrp="1"/>
          </p:cNvSpPr>
          <p:nvPr>
            <p:ph idx="1"/>
          </p:nvPr>
        </p:nvSpPr>
        <p:spPr>
          <a:xfrm>
            <a:off x="5282381" y="2438400"/>
            <a:ext cx="4767471" cy="3809999"/>
          </a:xfrm>
        </p:spPr>
        <p:txBody>
          <a:bodyPr>
            <a:normAutofit/>
          </a:bodyPr>
          <a:lstStyle/>
          <a:p>
            <a:pPr>
              <a:lnSpc>
                <a:spcPct val="90000"/>
              </a:lnSpc>
              <a:buClr>
                <a:schemeClr val="tx1"/>
              </a:buClr>
            </a:pPr>
            <a:r>
              <a:rPr lang="en-US" sz="1700" dirty="0"/>
              <a:t>Crypto Currency Exchange</a:t>
            </a:r>
          </a:p>
          <a:p>
            <a:pPr>
              <a:lnSpc>
                <a:spcPct val="90000"/>
              </a:lnSpc>
              <a:buClr>
                <a:schemeClr val="tx1"/>
              </a:buClr>
            </a:pPr>
            <a:r>
              <a:rPr lang="en-US" sz="1700" dirty="0"/>
              <a:t>We can Create an application where currently there are some applications where the currency can be exchanged in between different users but from my application we can directly connect with the users bank account to link to the account and ask them to convert his currency and release some funds.</a:t>
            </a:r>
          </a:p>
          <a:p>
            <a:pPr>
              <a:lnSpc>
                <a:spcPct val="90000"/>
              </a:lnSpc>
              <a:buClr>
                <a:schemeClr val="tx1"/>
              </a:buClr>
            </a:pPr>
            <a:r>
              <a:rPr lang="en-US" sz="1700" dirty="0"/>
              <a:t>This is it will be more beneficial to users because the currency exchange rate is quite his when compared to that of bank’s. So it is a very good interactive Idea to implement. </a:t>
            </a:r>
          </a:p>
        </p:txBody>
      </p:sp>
    </p:spTree>
    <p:extLst>
      <p:ext uri="{BB962C8B-B14F-4D97-AF65-F5344CB8AC3E}">
        <p14:creationId xmlns:p14="http://schemas.microsoft.com/office/powerpoint/2010/main" val="825835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867E5-71C7-4843-9C5E-C751DB35A9A7}"/>
              </a:ext>
            </a:extLst>
          </p:cNvPr>
          <p:cNvSpPr>
            <a:spLocks noGrp="1"/>
          </p:cNvSpPr>
          <p:nvPr>
            <p:ph type="title"/>
          </p:nvPr>
        </p:nvSpPr>
        <p:spPr>
          <a:xfrm>
            <a:off x="5282381" y="629266"/>
            <a:ext cx="4767471" cy="1641986"/>
          </a:xfrm>
        </p:spPr>
        <p:txBody>
          <a:bodyPr>
            <a:normAutofit/>
          </a:bodyPr>
          <a:lstStyle/>
          <a:p>
            <a:pPr>
              <a:lnSpc>
                <a:spcPct val="90000"/>
              </a:lnSpc>
            </a:pPr>
            <a:r>
              <a:rPr lang="en-US" sz="3300" dirty="0"/>
              <a:t>Additional Interactive Experience Ideas </a:t>
            </a:r>
            <a:br>
              <a:rPr lang="en-US" sz="3300" dirty="0"/>
            </a:br>
            <a:endParaRPr lang="en-US" sz="3300" b="1" dirty="0"/>
          </a:p>
        </p:txBody>
      </p:sp>
      <p:pic>
        <p:nvPicPr>
          <p:cNvPr id="23" name="Picture 22" descr="Interior of empty bus">
            <a:extLst>
              <a:ext uri="{FF2B5EF4-FFF2-40B4-BE49-F238E27FC236}">
                <a16:creationId xmlns:a16="http://schemas.microsoft.com/office/drawing/2014/main" id="{684D9C18-A862-3DAD-8E9C-57B5E6C1567F}"/>
              </a:ext>
            </a:extLst>
          </p:cNvPr>
          <p:cNvPicPr>
            <a:picLocks noChangeAspect="1"/>
          </p:cNvPicPr>
          <p:nvPr/>
        </p:nvPicPr>
        <p:blipFill rotWithShape="1">
          <a:blip r:embed="rId3"/>
          <a:srcRect l="28135" r="26754" b="-1"/>
          <a:stretch/>
        </p:blipFill>
        <p:spPr>
          <a:xfrm>
            <a:off x="-1" y="10"/>
            <a:ext cx="4634680" cy="6857990"/>
          </a:xfrm>
          <a:prstGeom prst="rect">
            <a:avLst/>
          </a:prstGeom>
        </p:spPr>
      </p:pic>
      <p:sp>
        <p:nvSpPr>
          <p:cNvPr id="3" name="Content Placeholder 2">
            <a:extLst>
              <a:ext uri="{FF2B5EF4-FFF2-40B4-BE49-F238E27FC236}">
                <a16:creationId xmlns:a16="http://schemas.microsoft.com/office/drawing/2014/main" id="{1E5A69E0-6228-2B47-B7AE-4A49CA86EFD0}"/>
              </a:ext>
            </a:extLst>
          </p:cNvPr>
          <p:cNvSpPr>
            <a:spLocks noGrp="1"/>
          </p:cNvSpPr>
          <p:nvPr>
            <p:ph idx="1"/>
          </p:nvPr>
        </p:nvSpPr>
        <p:spPr>
          <a:xfrm>
            <a:off x="5282381" y="1965960"/>
            <a:ext cx="4767471" cy="3809999"/>
          </a:xfrm>
        </p:spPr>
        <p:txBody>
          <a:bodyPr>
            <a:normAutofit/>
          </a:bodyPr>
          <a:lstStyle/>
          <a:p>
            <a:pPr marL="0" indent="0">
              <a:buNone/>
            </a:pPr>
            <a:endParaRPr lang="en-US" dirty="0"/>
          </a:p>
          <a:p>
            <a:pPr>
              <a:buClr>
                <a:schemeClr val="tx1"/>
              </a:buClr>
            </a:pPr>
            <a:r>
              <a:rPr lang="en-US" dirty="0"/>
              <a:t>Ventra Mobile Application</a:t>
            </a:r>
          </a:p>
          <a:p>
            <a:pPr>
              <a:buClr>
                <a:schemeClr val="tx1"/>
              </a:buClr>
              <a:buFont typeface="Arial" panose="020B0604020202020204" pitchFamily="34" charset="0"/>
              <a:buChar char="•"/>
            </a:pPr>
            <a:r>
              <a:rPr lang="en-US" dirty="0"/>
              <a:t>This Application is for Chicago transport where it currently provides users to travel to CTA busses and trains. This application can be updated for getting favorite bus notifications and some of the busses doesn’t show the accurate time to reach the station. We can also fix that.</a:t>
            </a:r>
          </a:p>
        </p:txBody>
      </p:sp>
    </p:spTree>
    <p:extLst>
      <p:ext uri="{BB962C8B-B14F-4D97-AF65-F5344CB8AC3E}">
        <p14:creationId xmlns:p14="http://schemas.microsoft.com/office/powerpoint/2010/main" val="3821803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7DB07B-EDC1-1890-3315-62F2CE252B4F}"/>
              </a:ext>
            </a:extLst>
          </p:cNvPr>
          <p:cNvSpPr>
            <a:spLocks noGrp="1"/>
          </p:cNvSpPr>
          <p:nvPr>
            <p:ph type="title"/>
          </p:nvPr>
        </p:nvSpPr>
        <p:spPr>
          <a:xfrm>
            <a:off x="5411931" y="452718"/>
            <a:ext cx="4638903" cy="1400530"/>
          </a:xfrm>
        </p:spPr>
        <p:txBody>
          <a:bodyPr>
            <a:normAutofit/>
          </a:bodyPr>
          <a:lstStyle/>
          <a:p>
            <a:r>
              <a:rPr lang="en-US" dirty="0"/>
              <a:t>Additional Interactive Ideas</a:t>
            </a: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Blue and orange gradient with arrows">
            <a:extLst>
              <a:ext uri="{FF2B5EF4-FFF2-40B4-BE49-F238E27FC236}">
                <a16:creationId xmlns:a16="http://schemas.microsoft.com/office/drawing/2014/main" id="{09EE7E8F-F33E-0F59-AF8A-AD3C9E24A979}"/>
              </a:ext>
            </a:extLst>
          </p:cNvPr>
          <p:cNvPicPr>
            <a:picLocks noChangeAspect="1"/>
          </p:cNvPicPr>
          <p:nvPr/>
        </p:nvPicPr>
        <p:blipFill rotWithShape="1">
          <a:blip r:embed="rId3"/>
          <a:srcRect l="41276" r="15215"/>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13" name="Rectangle 12">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0B87C07-5CE0-FBB9-FE80-A091E42BCF69}"/>
              </a:ext>
            </a:extLst>
          </p:cNvPr>
          <p:cNvSpPr>
            <a:spLocks noGrp="1"/>
          </p:cNvSpPr>
          <p:nvPr>
            <p:ph idx="1"/>
          </p:nvPr>
        </p:nvSpPr>
        <p:spPr>
          <a:xfrm>
            <a:off x="5410950" y="2052918"/>
            <a:ext cx="4638903" cy="4195481"/>
          </a:xfrm>
        </p:spPr>
        <p:txBody>
          <a:bodyPr>
            <a:normAutofit/>
          </a:bodyPr>
          <a:lstStyle/>
          <a:p>
            <a:r>
              <a:rPr lang="en-US" dirty="0"/>
              <a:t>Instant File Transfer</a:t>
            </a:r>
          </a:p>
          <a:p>
            <a:r>
              <a:rPr lang="en-US" dirty="0"/>
              <a:t>Users Can transfer their files with the nearby users through the application where there is no limit for the size of data and there is also an additional QR Code Scanner to scan from other users we can share some music playlists as well.</a:t>
            </a:r>
          </a:p>
        </p:txBody>
      </p:sp>
    </p:spTree>
    <p:extLst>
      <p:ext uri="{BB962C8B-B14F-4D97-AF65-F5344CB8AC3E}">
        <p14:creationId xmlns:p14="http://schemas.microsoft.com/office/powerpoint/2010/main" val="1510636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linds(horizont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linds(horizontal)">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5C22B-F699-FD6A-2E7A-7E5130309EF3}"/>
              </a:ext>
            </a:extLst>
          </p:cNvPr>
          <p:cNvSpPr>
            <a:spLocks noGrp="1"/>
          </p:cNvSpPr>
          <p:nvPr>
            <p:ph type="title"/>
          </p:nvPr>
        </p:nvSpPr>
        <p:spPr>
          <a:xfrm>
            <a:off x="5282381" y="629266"/>
            <a:ext cx="4767471" cy="1641986"/>
          </a:xfrm>
        </p:spPr>
        <p:txBody>
          <a:bodyPr>
            <a:normAutofit/>
          </a:bodyPr>
          <a:lstStyle/>
          <a:p>
            <a:r>
              <a:rPr lang="en-US" dirty="0"/>
              <a:t>Additional Interactive Ideas</a:t>
            </a:r>
          </a:p>
        </p:txBody>
      </p:sp>
      <p:pic>
        <p:nvPicPr>
          <p:cNvPr id="5" name="Picture 4" descr="Abstract blurred public library with bookshelves">
            <a:extLst>
              <a:ext uri="{FF2B5EF4-FFF2-40B4-BE49-F238E27FC236}">
                <a16:creationId xmlns:a16="http://schemas.microsoft.com/office/drawing/2014/main" id="{A248519A-F1BD-0D2E-9C7C-229BC06A589A}"/>
              </a:ext>
            </a:extLst>
          </p:cNvPr>
          <p:cNvPicPr>
            <a:picLocks noChangeAspect="1"/>
          </p:cNvPicPr>
          <p:nvPr/>
        </p:nvPicPr>
        <p:blipFill rotWithShape="1">
          <a:blip r:embed="rId3"/>
          <a:srcRect l="16275" r="38614" b="-1"/>
          <a:stretch/>
        </p:blipFill>
        <p:spPr>
          <a:xfrm>
            <a:off x="-1" y="10"/>
            <a:ext cx="4634680" cy="6857990"/>
          </a:xfrm>
          <a:prstGeom prst="rect">
            <a:avLst/>
          </a:prstGeom>
        </p:spPr>
      </p:pic>
      <p:sp>
        <p:nvSpPr>
          <p:cNvPr id="3" name="Content Placeholder 2">
            <a:extLst>
              <a:ext uri="{FF2B5EF4-FFF2-40B4-BE49-F238E27FC236}">
                <a16:creationId xmlns:a16="http://schemas.microsoft.com/office/drawing/2014/main" id="{683F4C05-1B5F-B04E-FE7F-606E503A94E2}"/>
              </a:ext>
            </a:extLst>
          </p:cNvPr>
          <p:cNvSpPr>
            <a:spLocks noGrp="1"/>
          </p:cNvSpPr>
          <p:nvPr>
            <p:ph idx="1"/>
          </p:nvPr>
        </p:nvSpPr>
        <p:spPr>
          <a:xfrm>
            <a:off x="5282381" y="2438400"/>
            <a:ext cx="4767471" cy="3809999"/>
          </a:xfrm>
        </p:spPr>
        <p:txBody>
          <a:bodyPr>
            <a:normAutofit/>
          </a:bodyPr>
          <a:lstStyle/>
          <a:p>
            <a:r>
              <a:rPr lang="en-US" dirty="0"/>
              <a:t>Interactive mobile Library events</a:t>
            </a:r>
          </a:p>
          <a:p>
            <a:r>
              <a:rPr lang="en-US" dirty="0"/>
              <a:t>You can find events such as collecting books in exchange of submitting a book which you have already gone through. By this you gain the knowledge and you can meet so many people with similar ideas. </a:t>
            </a:r>
          </a:p>
          <a:p>
            <a:pPr marL="0" indent="0">
              <a:buNone/>
            </a:pPr>
            <a:endParaRPr lang="en-US" dirty="0"/>
          </a:p>
        </p:txBody>
      </p:sp>
    </p:spTree>
    <p:extLst>
      <p:ext uri="{BB962C8B-B14F-4D97-AF65-F5344CB8AC3E}">
        <p14:creationId xmlns:p14="http://schemas.microsoft.com/office/powerpoint/2010/main" val="73326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25" name="Freeform: Shape 24">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AF211D3-441E-724E-BD9F-E35541CDFD6E}"/>
              </a:ext>
            </a:extLst>
          </p:cNvPr>
          <p:cNvSpPr>
            <a:spLocks noGrp="1"/>
          </p:cNvSpPr>
          <p:nvPr>
            <p:ph type="title"/>
          </p:nvPr>
        </p:nvSpPr>
        <p:spPr>
          <a:xfrm>
            <a:off x="-397042" y="1193589"/>
            <a:ext cx="3522879" cy="4470821"/>
          </a:xfrm>
        </p:spPr>
        <p:txBody>
          <a:bodyPr>
            <a:normAutofit/>
          </a:bodyPr>
          <a:lstStyle/>
          <a:p>
            <a:pPr algn="r"/>
            <a:br>
              <a:rPr lang="en-US" dirty="0">
                <a:solidFill>
                  <a:srgbClr val="FFFFFF"/>
                </a:solidFill>
              </a:rPr>
            </a:br>
            <a:br>
              <a:rPr lang="en-US" dirty="0">
                <a:solidFill>
                  <a:srgbClr val="FFFFFF"/>
                </a:solidFill>
              </a:rPr>
            </a:br>
            <a:br>
              <a:rPr lang="en-US" dirty="0">
                <a:solidFill>
                  <a:srgbClr val="FFFFFF"/>
                </a:solidFill>
              </a:rPr>
            </a:br>
            <a:r>
              <a:rPr lang="en-US" sz="3200" dirty="0">
                <a:solidFill>
                  <a:srgbClr val="FFFFFF"/>
                </a:solidFill>
              </a:rPr>
              <a:t>Description</a:t>
            </a:r>
          </a:p>
        </p:txBody>
      </p:sp>
      <p:sp>
        <p:nvSpPr>
          <p:cNvPr id="3" name="Content Placeholder 2">
            <a:extLst>
              <a:ext uri="{FF2B5EF4-FFF2-40B4-BE49-F238E27FC236}">
                <a16:creationId xmlns:a16="http://schemas.microsoft.com/office/drawing/2014/main" id="{33633A78-6292-5048-B39C-7171589ABC32}"/>
              </a:ext>
            </a:extLst>
          </p:cNvPr>
          <p:cNvSpPr>
            <a:spLocks noGrp="1"/>
          </p:cNvSpPr>
          <p:nvPr>
            <p:ph idx="1"/>
          </p:nvPr>
        </p:nvSpPr>
        <p:spPr>
          <a:xfrm>
            <a:off x="5204109" y="1645920"/>
            <a:ext cx="5919503" cy="4470821"/>
          </a:xfrm>
        </p:spPr>
        <p:txBody>
          <a:bodyPr>
            <a:normAutofit/>
          </a:bodyPr>
          <a:lstStyle/>
          <a:p>
            <a:pPr>
              <a:buClr>
                <a:schemeClr val="tx1"/>
              </a:buClr>
              <a:buFont typeface="Wingdings" pitchFamily="2" charset="2"/>
              <a:buChar char="§"/>
            </a:pPr>
            <a:r>
              <a:rPr lang="en-US" dirty="0"/>
              <a:t>Users can get benefited by using this app as they don’t have to login to D2L each time for completing small quizzes and reading the discussion posts.</a:t>
            </a:r>
          </a:p>
          <a:p>
            <a:pPr fontAlgn="auto">
              <a:buClr>
                <a:schemeClr val="tx1"/>
              </a:buClr>
              <a:buFont typeface="Wingdings" pitchFamily="2" charset="2"/>
              <a:buChar char="§"/>
            </a:pPr>
            <a:r>
              <a:rPr lang="en-US" dirty="0"/>
              <a:t>In Pulse , we don’t see this option as it has been used only to check Grades. Although it provides a web-based usage and Pulse +  will provide a handy application with familiar Ui Experience as well. </a:t>
            </a:r>
          </a:p>
          <a:p>
            <a:pPr fontAlgn="auto">
              <a:buClr>
                <a:schemeClr val="tx1"/>
              </a:buClr>
              <a:buFont typeface="Wingdings" pitchFamily="2" charset="2"/>
              <a:buChar char="§"/>
            </a:pPr>
            <a:r>
              <a:rPr lang="en-US" dirty="0"/>
              <a:t>It helps students to interact with one another using discussion boards.</a:t>
            </a:r>
          </a:p>
          <a:p>
            <a:endParaRPr lang="en-US" dirty="0"/>
          </a:p>
        </p:txBody>
      </p:sp>
    </p:spTree>
    <p:extLst>
      <p:ext uri="{BB962C8B-B14F-4D97-AF65-F5344CB8AC3E}">
        <p14:creationId xmlns:p14="http://schemas.microsoft.com/office/powerpoint/2010/main" val="125758243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D85D5AA8-773B-469A-8802-9645A4DC9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10;&#10;Description automatically generated">
            <a:extLst>
              <a:ext uri="{FF2B5EF4-FFF2-40B4-BE49-F238E27FC236}">
                <a16:creationId xmlns:a16="http://schemas.microsoft.com/office/drawing/2014/main" id="{B6B8292B-3EC1-1143-B115-1613008DEE0B}"/>
              </a:ext>
            </a:extLst>
          </p:cNvPr>
          <p:cNvPicPr>
            <a:picLocks noGrp="1" noChangeAspect="1"/>
          </p:cNvPicPr>
          <p:nvPr>
            <p:ph idx="1"/>
          </p:nvPr>
        </p:nvPicPr>
        <p:blipFill rotWithShape="1">
          <a:blip r:embed="rId7">
            <a:extLst>
              <a:ext uri="{837473B0-CC2E-450A-ABE3-18F120FF3D39}">
                <a1611:picAttrSrcUrl xmlns:a1611="http://schemas.microsoft.com/office/drawing/2016/11/main" r:id="rId8"/>
              </a:ext>
            </a:extLst>
          </a:blip>
          <a:srcRect t="848"/>
          <a:stretch/>
        </p:blipFill>
        <p:spPr>
          <a:xfrm>
            <a:off x="643467" y="961979"/>
            <a:ext cx="9478540" cy="4934041"/>
          </a:xfrm>
          <a:prstGeom prst="rect">
            <a:avLst/>
          </a:prstGeom>
        </p:spPr>
      </p:pic>
      <p:sp>
        <p:nvSpPr>
          <p:cNvPr id="25" name="Rectangle 24">
            <a:extLst>
              <a:ext uri="{FF2B5EF4-FFF2-40B4-BE49-F238E27FC236}">
                <a16:creationId xmlns:a16="http://schemas.microsoft.com/office/drawing/2014/main" id="{C75AF42C-C556-454E-B2D3-2C917CB81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4462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E7AE434-91EC-B943-A847-93EC84AEF02E}"/>
              </a:ext>
            </a:extLst>
          </p:cNvPr>
          <p:cNvSpPr>
            <a:spLocks noGrp="1"/>
          </p:cNvSpPr>
          <p:nvPr>
            <p:ph type="title"/>
          </p:nvPr>
        </p:nvSpPr>
        <p:spPr>
          <a:xfrm>
            <a:off x="653143" y="1645920"/>
            <a:ext cx="3522879" cy="4470821"/>
          </a:xfrm>
        </p:spPr>
        <p:txBody>
          <a:bodyPr>
            <a:normAutofit/>
          </a:bodyPr>
          <a:lstStyle/>
          <a:p>
            <a:pPr algn="r"/>
            <a:r>
              <a:rPr lang="en-US">
                <a:solidFill>
                  <a:srgbClr val="FFFFFF"/>
                </a:solidFill>
              </a:rPr>
              <a:t>Affordances </a:t>
            </a:r>
            <a:br>
              <a:rPr lang="en-US">
                <a:solidFill>
                  <a:srgbClr val="FFFFFF"/>
                </a:solidFill>
              </a:rPr>
            </a:br>
            <a:endParaRPr lang="en-US">
              <a:solidFill>
                <a:srgbClr val="FFFFFF"/>
              </a:solidFill>
            </a:endParaRPr>
          </a:p>
        </p:txBody>
      </p:sp>
      <p:sp>
        <p:nvSpPr>
          <p:cNvPr id="3" name="Content Placeholder 2">
            <a:extLst>
              <a:ext uri="{FF2B5EF4-FFF2-40B4-BE49-F238E27FC236}">
                <a16:creationId xmlns:a16="http://schemas.microsoft.com/office/drawing/2014/main" id="{ED37DE6A-8E16-D94C-B63B-0CE69EA3EC5F}"/>
              </a:ext>
            </a:extLst>
          </p:cNvPr>
          <p:cNvSpPr>
            <a:spLocks noGrp="1"/>
          </p:cNvSpPr>
          <p:nvPr>
            <p:ph idx="1"/>
          </p:nvPr>
        </p:nvSpPr>
        <p:spPr>
          <a:xfrm>
            <a:off x="5204109" y="1645920"/>
            <a:ext cx="5919503" cy="4470821"/>
          </a:xfrm>
        </p:spPr>
        <p:txBody>
          <a:bodyPr>
            <a:normAutofit/>
          </a:bodyPr>
          <a:lstStyle/>
          <a:p>
            <a:pPr marL="0" indent="0">
              <a:lnSpc>
                <a:spcPct val="90000"/>
              </a:lnSpc>
              <a:buNone/>
            </a:pPr>
            <a:r>
              <a:rPr lang="en-US" sz="1700" b="1" dirty="0"/>
              <a:t>Cognitive affordance – </a:t>
            </a:r>
            <a:r>
              <a:rPr lang="en-US" sz="1700" dirty="0"/>
              <a:t>Enable user to think, learn, understand and know about the thing</a:t>
            </a:r>
            <a:r>
              <a:rPr lang="en-US" sz="1700" b="1" dirty="0"/>
              <a:t>s</a:t>
            </a:r>
            <a:endParaRPr lang="en-US" sz="1700" dirty="0"/>
          </a:p>
          <a:p>
            <a:pPr marL="0" indent="0">
              <a:lnSpc>
                <a:spcPct val="90000"/>
              </a:lnSpc>
              <a:buNone/>
            </a:pPr>
            <a:r>
              <a:rPr lang="en-US" sz="1700" dirty="0"/>
              <a:t>   1) Listing all the courses that are ongoing and also which have already been done. </a:t>
            </a:r>
          </a:p>
          <a:p>
            <a:pPr marL="0" indent="0">
              <a:lnSpc>
                <a:spcPct val="90000"/>
              </a:lnSpc>
              <a:buNone/>
            </a:pPr>
            <a:r>
              <a:rPr lang="en-US" sz="1700" dirty="0"/>
              <a:t>   2) Displaying the ongoing discussions in the discussion forums.</a:t>
            </a:r>
          </a:p>
          <a:p>
            <a:pPr marL="0" indent="0">
              <a:lnSpc>
                <a:spcPct val="90000"/>
              </a:lnSpc>
              <a:buNone/>
            </a:pPr>
            <a:r>
              <a:rPr lang="en-US" sz="1700" dirty="0"/>
              <a:t>   2) Grades button which helps in displaying the grades in the grades selection.</a:t>
            </a:r>
          </a:p>
          <a:p>
            <a:pPr marL="0" indent="0">
              <a:lnSpc>
                <a:spcPct val="90000"/>
              </a:lnSpc>
              <a:buNone/>
            </a:pPr>
            <a:r>
              <a:rPr lang="en-US" sz="1700" dirty="0"/>
              <a:t>   3) Able to provide a pin option for the course to prioritize</a:t>
            </a:r>
          </a:p>
          <a:p>
            <a:pPr marL="0" indent="0">
              <a:lnSpc>
                <a:spcPct val="90000"/>
              </a:lnSpc>
              <a:buNone/>
            </a:pPr>
            <a:r>
              <a:rPr lang="en-US" sz="1700" dirty="0"/>
              <a:t>   4) Listing all the notifications when the notifications button is clicked</a:t>
            </a:r>
          </a:p>
          <a:p>
            <a:pPr marL="0" indent="0">
              <a:lnSpc>
                <a:spcPct val="90000"/>
              </a:lnSpc>
              <a:buNone/>
            </a:pPr>
            <a:endParaRPr lang="en-US" sz="1700" dirty="0"/>
          </a:p>
          <a:p>
            <a:pPr marL="0" indent="0">
              <a:lnSpc>
                <a:spcPct val="90000"/>
              </a:lnSpc>
              <a:buNone/>
            </a:pPr>
            <a:endParaRPr lang="en-US" sz="1700" dirty="0"/>
          </a:p>
        </p:txBody>
      </p:sp>
    </p:spTree>
    <p:extLst>
      <p:ext uri="{BB962C8B-B14F-4D97-AF65-F5344CB8AC3E}">
        <p14:creationId xmlns:p14="http://schemas.microsoft.com/office/powerpoint/2010/main" val="74420266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E7AE434-91EC-B943-A847-93EC84AEF02E}"/>
              </a:ext>
            </a:extLst>
          </p:cNvPr>
          <p:cNvSpPr>
            <a:spLocks noGrp="1"/>
          </p:cNvSpPr>
          <p:nvPr>
            <p:ph type="title"/>
          </p:nvPr>
        </p:nvSpPr>
        <p:spPr>
          <a:xfrm>
            <a:off x="653143" y="1645920"/>
            <a:ext cx="3522879" cy="4470821"/>
          </a:xfrm>
        </p:spPr>
        <p:txBody>
          <a:bodyPr>
            <a:normAutofit/>
          </a:bodyPr>
          <a:lstStyle/>
          <a:p>
            <a:pPr algn="r"/>
            <a:r>
              <a:rPr lang="en-US">
                <a:solidFill>
                  <a:srgbClr val="FFFFFF"/>
                </a:solidFill>
              </a:rPr>
              <a:t>Affordances </a:t>
            </a:r>
            <a:br>
              <a:rPr lang="en-US">
                <a:solidFill>
                  <a:srgbClr val="FFFFFF"/>
                </a:solidFill>
              </a:rPr>
            </a:br>
            <a:endParaRPr lang="en-US">
              <a:solidFill>
                <a:srgbClr val="FFFFFF"/>
              </a:solidFill>
            </a:endParaRPr>
          </a:p>
        </p:txBody>
      </p:sp>
      <p:sp>
        <p:nvSpPr>
          <p:cNvPr id="3" name="Content Placeholder 2">
            <a:extLst>
              <a:ext uri="{FF2B5EF4-FFF2-40B4-BE49-F238E27FC236}">
                <a16:creationId xmlns:a16="http://schemas.microsoft.com/office/drawing/2014/main" id="{ED37DE6A-8E16-D94C-B63B-0CE69EA3EC5F}"/>
              </a:ext>
            </a:extLst>
          </p:cNvPr>
          <p:cNvSpPr>
            <a:spLocks noGrp="1"/>
          </p:cNvSpPr>
          <p:nvPr>
            <p:ph idx="1"/>
          </p:nvPr>
        </p:nvSpPr>
        <p:spPr>
          <a:xfrm>
            <a:off x="5204109" y="1645920"/>
            <a:ext cx="5919503" cy="4470821"/>
          </a:xfrm>
        </p:spPr>
        <p:txBody>
          <a:bodyPr>
            <a:normAutofit/>
          </a:bodyPr>
          <a:lstStyle/>
          <a:p>
            <a:pPr marL="0" indent="0">
              <a:lnSpc>
                <a:spcPct val="90000"/>
              </a:lnSpc>
              <a:buNone/>
            </a:pPr>
            <a:r>
              <a:rPr lang="en-US" sz="1700" b="1" dirty="0"/>
              <a:t>Sensory affordance – </a:t>
            </a:r>
            <a:r>
              <a:rPr lang="en-US" sz="1700" dirty="0"/>
              <a:t>Enable user in sensing</a:t>
            </a:r>
          </a:p>
          <a:p>
            <a:pPr marL="0" indent="0">
              <a:lnSpc>
                <a:spcPct val="90000"/>
              </a:lnSpc>
              <a:buNone/>
            </a:pPr>
            <a:r>
              <a:rPr lang="en-US" sz="1700" b="1" dirty="0"/>
              <a:t>    </a:t>
            </a:r>
            <a:r>
              <a:rPr lang="en-US" sz="1700" dirty="0"/>
              <a:t>1) Allowing the users to check the status of the                updated grades.</a:t>
            </a:r>
          </a:p>
          <a:p>
            <a:pPr marL="0" indent="0">
              <a:lnSpc>
                <a:spcPct val="90000"/>
              </a:lnSpc>
              <a:buNone/>
            </a:pPr>
            <a:r>
              <a:rPr lang="en-US" sz="1700" dirty="0"/>
              <a:t>    2) Able to view the number of people that have replied to the posted discussion.</a:t>
            </a:r>
          </a:p>
          <a:p>
            <a:pPr marL="0" indent="0">
              <a:lnSpc>
                <a:spcPct val="90000"/>
              </a:lnSpc>
              <a:buNone/>
            </a:pPr>
            <a:r>
              <a:rPr lang="en-US" sz="1700" dirty="0"/>
              <a:t>    3) Able to view the number of people that have watched to the posted discussion.</a:t>
            </a:r>
          </a:p>
          <a:p>
            <a:pPr marL="0" indent="0">
              <a:lnSpc>
                <a:spcPct val="90000"/>
              </a:lnSpc>
              <a:buNone/>
            </a:pPr>
            <a:r>
              <a:rPr lang="en-US" sz="1700" dirty="0"/>
              <a:t>    4) Later on, you can view the deadlines and questions on Discussion forms.</a:t>
            </a:r>
          </a:p>
          <a:p>
            <a:pPr marL="0" indent="0">
              <a:lnSpc>
                <a:spcPct val="90000"/>
              </a:lnSpc>
              <a:buNone/>
            </a:pPr>
            <a:endParaRPr lang="en-US" sz="1700" dirty="0"/>
          </a:p>
          <a:p>
            <a:pPr marL="0" indent="0">
              <a:lnSpc>
                <a:spcPct val="90000"/>
              </a:lnSpc>
              <a:buNone/>
            </a:pPr>
            <a:endParaRPr lang="en-US" sz="1700" dirty="0"/>
          </a:p>
        </p:txBody>
      </p:sp>
    </p:spTree>
    <p:extLst>
      <p:ext uri="{BB962C8B-B14F-4D97-AF65-F5344CB8AC3E}">
        <p14:creationId xmlns:p14="http://schemas.microsoft.com/office/powerpoint/2010/main" val="15215423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E7AE434-91EC-B943-A847-93EC84AEF02E}"/>
              </a:ext>
            </a:extLst>
          </p:cNvPr>
          <p:cNvSpPr>
            <a:spLocks noGrp="1"/>
          </p:cNvSpPr>
          <p:nvPr>
            <p:ph type="title"/>
          </p:nvPr>
        </p:nvSpPr>
        <p:spPr>
          <a:xfrm>
            <a:off x="653143" y="1645920"/>
            <a:ext cx="3522879" cy="4470821"/>
          </a:xfrm>
        </p:spPr>
        <p:txBody>
          <a:bodyPr>
            <a:normAutofit/>
          </a:bodyPr>
          <a:lstStyle/>
          <a:p>
            <a:pPr algn="r"/>
            <a:r>
              <a:rPr lang="en-US" dirty="0">
                <a:solidFill>
                  <a:srgbClr val="FFFFFF"/>
                </a:solidFill>
              </a:rPr>
              <a:t>Affordances </a:t>
            </a:r>
            <a:br>
              <a:rPr lang="en-US" dirty="0">
                <a:solidFill>
                  <a:srgbClr val="FFFFFF"/>
                </a:solidFill>
              </a:rPr>
            </a:br>
            <a:endParaRPr lang="en-US" dirty="0">
              <a:solidFill>
                <a:srgbClr val="FFFFFF"/>
              </a:solidFill>
            </a:endParaRPr>
          </a:p>
        </p:txBody>
      </p:sp>
      <p:sp>
        <p:nvSpPr>
          <p:cNvPr id="3" name="Content Placeholder 2">
            <a:extLst>
              <a:ext uri="{FF2B5EF4-FFF2-40B4-BE49-F238E27FC236}">
                <a16:creationId xmlns:a16="http://schemas.microsoft.com/office/drawing/2014/main" id="{ED37DE6A-8E16-D94C-B63B-0CE69EA3EC5F}"/>
              </a:ext>
            </a:extLst>
          </p:cNvPr>
          <p:cNvSpPr>
            <a:spLocks noGrp="1"/>
          </p:cNvSpPr>
          <p:nvPr>
            <p:ph idx="1"/>
          </p:nvPr>
        </p:nvSpPr>
        <p:spPr>
          <a:xfrm>
            <a:off x="5204109" y="1645920"/>
            <a:ext cx="5919503" cy="4470821"/>
          </a:xfrm>
        </p:spPr>
        <p:txBody>
          <a:bodyPr>
            <a:normAutofit/>
          </a:bodyPr>
          <a:lstStyle/>
          <a:p>
            <a:pPr marL="0" indent="0">
              <a:lnSpc>
                <a:spcPct val="90000"/>
              </a:lnSpc>
              <a:buNone/>
            </a:pPr>
            <a:r>
              <a:rPr lang="en-US" sz="1700" b="1" dirty="0"/>
              <a:t>Physical affordance – </a:t>
            </a:r>
            <a:r>
              <a:rPr lang="en-US" sz="1700" dirty="0"/>
              <a:t>Enable user to do something physically</a:t>
            </a:r>
          </a:p>
          <a:p>
            <a:pPr marL="0" indent="0">
              <a:lnSpc>
                <a:spcPct val="90000"/>
              </a:lnSpc>
              <a:buNone/>
            </a:pPr>
            <a:r>
              <a:rPr lang="en-US" sz="1700" dirty="0"/>
              <a:t>    1) Selecting a Course is a physical Affordance.</a:t>
            </a:r>
          </a:p>
          <a:p>
            <a:pPr marL="0" indent="0">
              <a:lnSpc>
                <a:spcPct val="90000"/>
              </a:lnSpc>
              <a:buNone/>
            </a:pPr>
            <a:r>
              <a:rPr lang="en-US" sz="1700" dirty="0"/>
              <a:t>    2) Selecting the Discussion Board option</a:t>
            </a:r>
          </a:p>
          <a:p>
            <a:pPr marL="0" indent="0">
              <a:lnSpc>
                <a:spcPct val="90000"/>
              </a:lnSpc>
              <a:buNone/>
            </a:pPr>
            <a:r>
              <a:rPr lang="en-US" sz="1700" dirty="0"/>
              <a:t>    3)  To participate in a discussion click on the discussions button to view all the discussions.</a:t>
            </a:r>
          </a:p>
          <a:p>
            <a:pPr marL="0" indent="0">
              <a:lnSpc>
                <a:spcPct val="90000"/>
              </a:lnSpc>
              <a:buNone/>
            </a:pPr>
            <a:r>
              <a:rPr lang="en-US" sz="1700" b="1" dirty="0"/>
              <a:t>    </a:t>
            </a:r>
            <a:r>
              <a:rPr lang="en-US" sz="1700" dirty="0"/>
              <a:t>4) Replying/Starting a new discussion by typing. </a:t>
            </a:r>
          </a:p>
          <a:p>
            <a:pPr marL="0" indent="0">
              <a:lnSpc>
                <a:spcPct val="90000"/>
              </a:lnSpc>
              <a:buNone/>
            </a:pPr>
            <a:r>
              <a:rPr lang="en-US" sz="1700" dirty="0"/>
              <a:t>    5) Attempting a quiz.</a:t>
            </a:r>
          </a:p>
          <a:p>
            <a:pPr marL="0" indent="0">
              <a:lnSpc>
                <a:spcPct val="90000"/>
              </a:lnSpc>
              <a:buNone/>
            </a:pPr>
            <a:r>
              <a:rPr lang="en-US" sz="1700" dirty="0"/>
              <a:t>    6) Able to check view the calendar by clicking calendar option. </a:t>
            </a:r>
          </a:p>
          <a:p>
            <a:pPr marL="0" indent="0">
              <a:lnSpc>
                <a:spcPct val="90000"/>
              </a:lnSpc>
              <a:buNone/>
            </a:pPr>
            <a:r>
              <a:rPr lang="en-US" sz="1700" dirty="0"/>
              <a:t>    7) To view the calendar press the Calendar button.</a:t>
            </a:r>
          </a:p>
          <a:p>
            <a:pPr marL="0" indent="0">
              <a:lnSpc>
                <a:spcPct val="90000"/>
              </a:lnSpc>
              <a:buNone/>
            </a:pPr>
            <a:r>
              <a:rPr lang="en-US" sz="1700" dirty="0"/>
              <a:t>    8) To view the notifications click on the notifications button</a:t>
            </a:r>
          </a:p>
          <a:p>
            <a:pPr marL="0" indent="0">
              <a:lnSpc>
                <a:spcPct val="90000"/>
              </a:lnSpc>
              <a:buNone/>
            </a:pPr>
            <a:endParaRPr lang="en-US" sz="1700" dirty="0"/>
          </a:p>
        </p:txBody>
      </p:sp>
    </p:spTree>
    <p:extLst>
      <p:ext uri="{BB962C8B-B14F-4D97-AF65-F5344CB8AC3E}">
        <p14:creationId xmlns:p14="http://schemas.microsoft.com/office/powerpoint/2010/main" val="29970573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E7AE434-91EC-B943-A847-93EC84AEF02E}"/>
              </a:ext>
            </a:extLst>
          </p:cNvPr>
          <p:cNvSpPr>
            <a:spLocks noGrp="1"/>
          </p:cNvSpPr>
          <p:nvPr>
            <p:ph type="title"/>
          </p:nvPr>
        </p:nvSpPr>
        <p:spPr>
          <a:xfrm>
            <a:off x="653143" y="1645920"/>
            <a:ext cx="3522879" cy="4470821"/>
          </a:xfrm>
        </p:spPr>
        <p:txBody>
          <a:bodyPr>
            <a:normAutofit/>
          </a:bodyPr>
          <a:lstStyle/>
          <a:p>
            <a:pPr algn="r"/>
            <a:r>
              <a:rPr lang="en-US">
                <a:solidFill>
                  <a:srgbClr val="FFFFFF"/>
                </a:solidFill>
              </a:rPr>
              <a:t>Affordances </a:t>
            </a:r>
            <a:br>
              <a:rPr lang="en-US">
                <a:solidFill>
                  <a:srgbClr val="FFFFFF"/>
                </a:solidFill>
              </a:rPr>
            </a:br>
            <a:endParaRPr lang="en-US">
              <a:solidFill>
                <a:srgbClr val="FFFFFF"/>
              </a:solidFill>
            </a:endParaRPr>
          </a:p>
        </p:txBody>
      </p:sp>
      <p:sp>
        <p:nvSpPr>
          <p:cNvPr id="3" name="Content Placeholder 2">
            <a:extLst>
              <a:ext uri="{FF2B5EF4-FFF2-40B4-BE49-F238E27FC236}">
                <a16:creationId xmlns:a16="http://schemas.microsoft.com/office/drawing/2014/main" id="{ED37DE6A-8E16-D94C-B63B-0CE69EA3EC5F}"/>
              </a:ext>
            </a:extLst>
          </p:cNvPr>
          <p:cNvSpPr>
            <a:spLocks noGrp="1"/>
          </p:cNvSpPr>
          <p:nvPr>
            <p:ph idx="1"/>
          </p:nvPr>
        </p:nvSpPr>
        <p:spPr>
          <a:xfrm>
            <a:off x="5204109" y="1645920"/>
            <a:ext cx="5919503" cy="4470821"/>
          </a:xfrm>
        </p:spPr>
        <p:txBody>
          <a:bodyPr>
            <a:normAutofit/>
          </a:bodyPr>
          <a:lstStyle/>
          <a:p>
            <a:pPr marL="0" indent="0">
              <a:lnSpc>
                <a:spcPct val="90000"/>
              </a:lnSpc>
              <a:buNone/>
            </a:pPr>
            <a:r>
              <a:rPr lang="en-US" sz="1700" b="1" dirty="0"/>
              <a:t>Functional affordance – </a:t>
            </a:r>
            <a:r>
              <a:rPr lang="en-US" sz="1700" dirty="0"/>
              <a:t>Enable user to use tools</a:t>
            </a:r>
          </a:p>
          <a:p>
            <a:pPr marL="0" indent="0">
              <a:lnSpc>
                <a:spcPct val="90000"/>
              </a:lnSpc>
              <a:buNone/>
            </a:pPr>
            <a:r>
              <a:rPr lang="en-US" sz="1700" dirty="0"/>
              <a:t>   1) Allowing to choose between the courses.</a:t>
            </a:r>
          </a:p>
          <a:p>
            <a:pPr marL="0" indent="0">
              <a:lnSpc>
                <a:spcPct val="90000"/>
              </a:lnSpc>
              <a:buNone/>
            </a:pPr>
            <a:r>
              <a:rPr lang="en-US" sz="1700" dirty="0"/>
              <a:t>   2) Posting the content written in a discussion.</a:t>
            </a:r>
          </a:p>
          <a:p>
            <a:pPr marL="0" indent="0">
              <a:lnSpc>
                <a:spcPct val="90000"/>
              </a:lnSpc>
              <a:buNone/>
            </a:pPr>
            <a:r>
              <a:rPr lang="en-US" sz="1700" dirty="0"/>
              <a:t>   3) Allowing to complete the quiz.</a:t>
            </a:r>
          </a:p>
          <a:p>
            <a:pPr marL="0" indent="0">
              <a:lnSpc>
                <a:spcPct val="90000"/>
              </a:lnSpc>
              <a:buNone/>
            </a:pPr>
            <a:r>
              <a:rPr lang="en-US" sz="1700" dirty="0"/>
              <a:t>   4) Allowing to view grades and due dates </a:t>
            </a:r>
          </a:p>
          <a:p>
            <a:pPr marL="0" indent="0">
              <a:lnSpc>
                <a:spcPct val="90000"/>
              </a:lnSpc>
              <a:buNone/>
            </a:pPr>
            <a:r>
              <a:rPr lang="en-US" sz="1700" dirty="0"/>
              <a:t>   5) Providing a notifications and calendar option to do the course work in time.</a:t>
            </a:r>
          </a:p>
          <a:p>
            <a:pPr marL="0" indent="0">
              <a:lnSpc>
                <a:spcPct val="90000"/>
              </a:lnSpc>
              <a:buNone/>
            </a:pPr>
            <a:r>
              <a:rPr lang="en-US" sz="1700" dirty="0"/>
              <a:t>   6) Providing a subscriptions option to view all the subscribed content.</a:t>
            </a:r>
          </a:p>
          <a:p>
            <a:pPr marL="0" indent="0">
              <a:lnSpc>
                <a:spcPct val="90000"/>
              </a:lnSpc>
              <a:buNone/>
            </a:pPr>
            <a:r>
              <a:rPr lang="en-US" sz="1700" dirty="0"/>
              <a:t>   7) Providing an option to download the course content.</a:t>
            </a:r>
          </a:p>
        </p:txBody>
      </p:sp>
    </p:spTree>
    <p:extLst>
      <p:ext uri="{BB962C8B-B14F-4D97-AF65-F5344CB8AC3E}">
        <p14:creationId xmlns:p14="http://schemas.microsoft.com/office/powerpoint/2010/main" val="96146925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4"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36" name="Freeform: Shape 35">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CBEECCD-A32C-B34A-90F0-189D79AD9FFF}"/>
              </a:ext>
            </a:extLst>
          </p:cNvPr>
          <p:cNvSpPr>
            <a:spLocks noGrp="1"/>
          </p:cNvSpPr>
          <p:nvPr>
            <p:ph type="title"/>
          </p:nvPr>
        </p:nvSpPr>
        <p:spPr>
          <a:xfrm>
            <a:off x="653143" y="1645920"/>
            <a:ext cx="3522879" cy="4470821"/>
          </a:xfrm>
        </p:spPr>
        <p:txBody>
          <a:bodyPr>
            <a:normAutofit/>
          </a:bodyPr>
          <a:lstStyle/>
          <a:p>
            <a:pPr algn="r"/>
            <a:r>
              <a:rPr lang="en-US">
                <a:solidFill>
                  <a:srgbClr val="FFFFFF"/>
                </a:solidFill>
              </a:rPr>
              <a:t>Users </a:t>
            </a:r>
            <a:br>
              <a:rPr lang="en-US">
                <a:solidFill>
                  <a:srgbClr val="FFFFFF"/>
                </a:solidFill>
              </a:rPr>
            </a:br>
            <a:endParaRPr lang="en-US">
              <a:solidFill>
                <a:srgbClr val="FFFFFF"/>
              </a:solidFill>
            </a:endParaRPr>
          </a:p>
        </p:txBody>
      </p:sp>
      <p:sp>
        <p:nvSpPr>
          <p:cNvPr id="3" name="Content Placeholder 2">
            <a:extLst>
              <a:ext uri="{FF2B5EF4-FFF2-40B4-BE49-F238E27FC236}">
                <a16:creationId xmlns:a16="http://schemas.microsoft.com/office/drawing/2014/main" id="{74DE4511-927C-2044-A8DA-BEE3FF99998A}"/>
              </a:ext>
            </a:extLst>
          </p:cNvPr>
          <p:cNvSpPr>
            <a:spLocks noGrp="1"/>
          </p:cNvSpPr>
          <p:nvPr>
            <p:ph idx="1"/>
          </p:nvPr>
        </p:nvSpPr>
        <p:spPr>
          <a:xfrm>
            <a:off x="5204109" y="1645920"/>
            <a:ext cx="5919503" cy="4470821"/>
          </a:xfrm>
        </p:spPr>
        <p:txBody>
          <a:bodyPr>
            <a:normAutofit lnSpcReduction="10000"/>
          </a:bodyPr>
          <a:lstStyle/>
          <a:p>
            <a:pPr>
              <a:buClr>
                <a:schemeClr val="tx1"/>
              </a:buClr>
            </a:pPr>
            <a:r>
              <a:rPr lang="en-US" b="1" dirty="0"/>
              <a:t>User 1 </a:t>
            </a:r>
            <a:r>
              <a:rPr lang="en-US" dirty="0"/>
              <a:t>: Student Login</a:t>
            </a:r>
          </a:p>
          <a:p>
            <a:pPr>
              <a:buClr>
                <a:schemeClr val="tx1"/>
              </a:buClr>
            </a:pPr>
            <a:r>
              <a:rPr lang="en-US" dirty="0"/>
              <a:t>Goal for the User1 : </a:t>
            </a:r>
          </a:p>
          <a:p>
            <a:pPr>
              <a:buClr>
                <a:schemeClr val="tx1"/>
              </a:buClr>
              <a:buFont typeface="Arial" panose="020B0604020202020204" pitchFamily="34" charset="0"/>
              <a:buChar char="•"/>
            </a:pPr>
            <a:r>
              <a:rPr lang="en-US" dirty="0"/>
              <a:t> Students should be easily able to learn /interact with other students easily via discussion forums. </a:t>
            </a:r>
          </a:p>
          <a:p>
            <a:pPr>
              <a:buClr>
                <a:schemeClr val="tx1"/>
              </a:buClr>
              <a:buFont typeface="Arial" panose="020B0604020202020204" pitchFamily="34" charset="0"/>
              <a:buChar char="•"/>
            </a:pPr>
            <a:r>
              <a:rPr lang="en-US" dirty="0"/>
              <a:t>Students can easily access the course details much more easier than accessing the current webpage via laptop/computer.                                                                                </a:t>
            </a:r>
          </a:p>
          <a:p>
            <a:pPr>
              <a:buClr>
                <a:schemeClr val="tx1"/>
              </a:buClr>
              <a:buFont typeface="Arial" panose="020B0604020202020204" pitchFamily="34" charset="0"/>
              <a:buChar char="•"/>
            </a:pPr>
            <a:r>
              <a:rPr lang="en-US" dirty="0"/>
              <a:t>Since there is an inbuilt notification on due dates the user can easily check the upcoming events and he can complete the task if he has less time or if he is in transit.</a:t>
            </a:r>
          </a:p>
          <a:p>
            <a:pPr marL="0" indent="0">
              <a:buNone/>
            </a:pPr>
            <a:endParaRPr lang="en-US" dirty="0"/>
          </a:p>
        </p:txBody>
      </p:sp>
    </p:spTree>
    <p:extLst>
      <p:ext uri="{BB962C8B-B14F-4D97-AF65-F5344CB8AC3E}">
        <p14:creationId xmlns:p14="http://schemas.microsoft.com/office/powerpoint/2010/main" val="37250252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anim calcmode="lin" valueType="num">
                                      <p:cBhvr additive="base">
                                        <p:cTn id="4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 end="1"/>
                                            </p:txEl>
                                          </p:spTgt>
                                        </p:tgtEl>
                                        <p:attrNameLst>
                                          <p:attrName>style.visibility</p:attrName>
                                        </p:attrNameLst>
                                      </p:cBhvr>
                                      <p:to>
                                        <p:strVal val="visible"/>
                                      </p:to>
                                    </p:set>
                                    <p:anim calcmode="lin" valueType="num">
                                      <p:cBhvr additive="base">
                                        <p:cTn id="4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5" presetClass="entr" presetSubtype="10" fill="hold" nodeType="clickEffect">
                                  <p:stCondLst>
                                    <p:cond delay="0"/>
                                  </p:stCondLst>
                                  <p:childTnLst>
                                    <p:set>
                                      <p:cBhvr>
                                        <p:cTn id="54" dur="1" fill="hold">
                                          <p:stCondLst>
                                            <p:cond delay="0"/>
                                          </p:stCondLst>
                                        </p:cTn>
                                        <p:tgtEl>
                                          <p:spTgt spid="3">
                                            <p:txEl>
                                              <p:pRg st="0" end="0"/>
                                            </p:txEl>
                                          </p:spTgt>
                                        </p:tgtEl>
                                        <p:attrNameLst>
                                          <p:attrName>style.visibility</p:attrName>
                                        </p:attrNameLst>
                                      </p:cBhvr>
                                      <p:to>
                                        <p:strVal val="visible"/>
                                      </p:to>
                                    </p:set>
                                    <p:animEffect transition="in" filter="checkerboard(across)">
                                      <p:cBhvr>
                                        <p:cTn id="55" dur="500"/>
                                        <p:tgtEl>
                                          <p:spTgt spid="3">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5" presetClass="entr" presetSubtype="10" fill="hold" nodeType="clickEffect">
                                  <p:stCondLst>
                                    <p:cond delay="0"/>
                                  </p:stCondLst>
                                  <p:childTnLst>
                                    <p:set>
                                      <p:cBhvr>
                                        <p:cTn id="59" dur="1" fill="hold">
                                          <p:stCondLst>
                                            <p:cond delay="0"/>
                                          </p:stCondLst>
                                        </p:cTn>
                                        <p:tgtEl>
                                          <p:spTgt spid="3">
                                            <p:txEl>
                                              <p:pRg st="1" end="1"/>
                                            </p:txEl>
                                          </p:spTgt>
                                        </p:tgtEl>
                                        <p:attrNameLst>
                                          <p:attrName>style.visibility</p:attrName>
                                        </p:attrNameLst>
                                      </p:cBhvr>
                                      <p:to>
                                        <p:strVal val="visible"/>
                                      </p:to>
                                    </p:set>
                                    <p:animEffect transition="in" filter="checkerboard(across)">
                                      <p:cBhvr>
                                        <p:cTn id="6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4"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36" name="Freeform: Shape 35">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96E2366-B0F1-DF44-AAB4-88AC8621420D}"/>
              </a:ext>
            </a:extLst>
          </p:cNvPr>
          <p:cNvSpPr>
            <a:spLocks noGrp="1"/>
          </p:cNvSpPr>
          <p:nvPr>
            <p:ph type="title"/>
          </p:nvPr>
        </p:nvSpPr>
        <p:spPr>
          <a:xfrm>
            <a:off x="653143" y="1645920"/>
            <a:ext cx="3522879" cy="4470821"/>
          </a:xfrm>
        </p:spPr>
        <p:txBody>
          <a:bodyPr>
            <a:normAutofit/>
          </a:bodyPr>
          <a:lstStyle/>
          <a:p>
            <a:pPr algn="r"/>
            <a:r>
              <a:rPr lang="en-US">
                <a:solidFill>
                  <a:srgbClr val="FFFFFF"/>
                </a:solidFill>
              </a:rPr>
              <a:t>Users</a:t>
            </a:r>
          </a:p>
        </p:txBody>
      </p:sp>
      <p:sp>
        <p:nvSpPr>
          <p:cNvPr id="3" name="Content Placeholder 2">
            <a:extLst>
              <a:ext uri="{FF2B5EF4-FFF2-40B4-BE49-F238E27FC236}">
                <a16:creationId xmlns:a16="http://schemas.microsoft.com/office/drawing/2014/main" id="{C0B706DC-D413-F44C-B9E0-58362B8FB058}"/>
              </a:ext>
            </a:extLst>
          </p:cNvPr>
          <p:cNvSpPr>
            <a:spLocks noGrp="1"/>
          </p:cNvSpPr>
          <p:nvPr>
            <p:ph idx="1"/>
          </p:nvPr>
        </p:nvSpPr>
        <p:spPr>
          <a:xfrm>
            <a:off x="5204109" y="1645920"/>
            <a:ext cx="5919503" cy="4470821"/>
          </a:xfrm>
        </p:spPr>
        <p:txBody>
          <a:bodyPr>
            <a:normAutofit fontScale="92500" lnSpcReduction="10000"/>
          </a:bodyPr>
          <a:lstStyle/>
          <a:p>
            <a:pPr>
              <a:buClr>
                <a:schemeClr val="tx1"/>
              </a:buClr>
            </a:pPr>
            <a:r>
              <a:rPr lang="en-US" b="1" dirty="0"/>
              <a:t>User 2 </a:t>
            </a:r>
            <a:r>
              <a:rPr lang="en-US" dirty="0"/>
              <a:t>: Tutor Login. </a:t>
            </a:r>
          </a:p>
          <a:p>
            <a:pPr>
              <a:buClr>
                <a:schemeClr val="tx1"/>
              </a:buClr>
            </a:pPr>
            <a:r>
              <a:rPr lang="en-US" dirty="0"/>
              <a:t>Goals for User 2 :</a:t>
            </a:r>
          </a:p>
          <a:p>
            <a:pPr>
              <a:buClr>
                <a:schemeClr val="tx1"/>
              </a:buClr>
              <a:buFont typeface="Arial" panose="020B0604020202020204" pitchFamily="34" charset="0"/>
              <a:buChar char="•"/>
            </a:pPr>
            <a:r>
              <a:rPr lang="en-US" dirty="0"/>
              <a:t>Tutors can easily interact with the Students by knowing them through the discussion forums.</a:t>
            </a:r>
          </a:p>
          <a:p>
            <a:pPr>
              <a:buClr>
                <a:schemeClr val="tx1"/>
              </a:buClr>
              <a:buFont typeface="Arial" panose="020B0604020202020204" pitchFamily="34" charset="0"/>
              <a:buChar char="•"/>
            </a:pPr>
            <a:r>
              <a:rPr lang="en-US" dirty="0" err="1"/>
              <a:t>He/She</a:t>
            </a:r>
            <a:r>
              <a:rPr lang="en-US" dirty="0"/>
              <a:t> can easily identify the students who are good at using technology and the way the concept has been delivered.</a:t>
            </a:r>
          </a:p>
          <a:p>
            <a:pPr>
              <a:buClr>
                <a:schemeClr val="tx1"/>
              </a:buClr>
              <a:buFont typeface="Arial" panose="020B0604020202020204" pitchFamily="34" charset="0"/>
              <a:buChar char="•"/>
            </a:pPr>
            <a:r>
              <a:rPr lang="en-US" dirty="0"/>
              <a:t>Tutors will have their admin access to manage the due dates and can also update any assignments.</a:t>
            </a:r>
          </a:p>
          <a:p>
            <a:pPr>
              <a:buClr>
                <a:schemeClr val="tx1"/>
              </a:buClr>
              <a:buFont typeface="Arial" panose="020B0604020202020204" pitchFamily="34" charset="0"/>
              <a:buChar char="•"/>
            </a:pPr>
            <a:r>
              <a:rPr lang="en-US" dirty="0"/>
              <a:t>There will be an inbuilt notification for discussion forms to access directly from where ever they are.</a:t>
            </a:r>
          </a:p>
        </p:txBody>
      </p:sp>
    </p:spTree>
    <p:extLst>
      <p:ext uri="{BB962C8B-B14F-4D97-AF65-F5344CB8AC3E}">
        <p14:creationId xmlns:p14="http://schemas.microsoft.com/office/powerpoint/2010/main" val="130397430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Effect transition="in" filter="checkerboard(across)">
                                      <p:cBhvr>
                                        <p:cTn id="31" dur="500"/>
                                        <p:tgtEl>
                                          <p:spTgt spid="3">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3">
                                            <p:txEl>
                                              <p:pRg st="1" end="1"/>
                                            </p:txEl>
                                          </p:spTgt>
                                        </p:tgtEl>
                                        <p:attrNameLst>
                                          <p:attrName>style.visibility</p:attrName>
                                        </p:attrNameLst>
                                      </p:cBhvr>
                                      <p:to>
                                        <p:strVal val="visible"/>
                                      </p:to>
                                    </p:set>
                                    <p:animEffect transition="in" filter="checkerboard(across)">
                                      <p:cBhvr>
                                        <p:cTn id="36" dur="500"/>
                                        <p:tgtEl>
                                          <p:spTgt spid="3">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checkerboard(across)">
                                      <p:cBhvr>
                                        <p:cTn id="41" dur="500"/>
                                        <p:tgtEl>
                                          <p:spTgt spid="3">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nodeType="click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Effect transition="in" filter="checkerboard(across)">
                                      <p:cBhvr>
                                        <p:cTn id="4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{105C24E9-26DB-6E49-87D1-70265602AB52}tf10001062</Template>
  <TotalTime>3512</TotalTime>
  <Words>1862</Words>
  <Application>Microsoft Macintosh PowerPoint</Application>
  <PresentationFormat>Widescreen</PresentationFormat>
  <Paragraphs>140</Paragraphs>
  <Slides>30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Century Gothic</vt:lpstr>
      <vt:lpstr>Wingdings</vt:lpstr>
      <vt:lpstr>Wingdings 3</vt:lpstr>
      <vt:lpstr>Ion</vt:lpstr>
      <vt:lpstr>Pulse+</vt:lpstr>
      <vt:lpstr>Description</vt:lpstr>
      <vt:lpstr>   Description</vt:lpstr>
      <vt:lpstr>Affordances  </vt:lpstr>
      <vt:lpstr>Affordances  </vt:lpstr>
      <vt:lpstr>Affordances  </vt:lpstr>
      <vt:lpstr>Affordances  </vt:lpstr>
      <vt:lpstr>Users  </vt:lpstr>
      <vt:lpstr>Users</vt:lpstr>
      <vt:lpstr>User1: Scenario  </vt:lpstr>
      <vt:lpstr>User1: Scenario    </vt:lpstr>
      <vt:lpstr>User1: Scenario     </vt:lpstr>
      <vt:lpstr>User2: Scenario     </vt:lpstr>
      <vt:lpstr>User2: Scenario     </vt:lpstr>
      <vt:lpstr>User2: Scenario     </vt:lpstr>
      <vt:lpstr>Student User: Sketches (Before)</vt:lpstr>
      <vt:lpstr>Student User: Sketches (While Using)</vt:lpstr>
      <vt:lpstr>Student User: Sketches (After)</vt:lpstr>
      <vt:lpstr>Tutor  User: Sketches (Before)</vt:lpstr>
      <vt:lpstr>Tutor  User: Sketches (While Using)</vt:lpstr>
      <vt:lpstr>Tutor  User: Sketches (After)</vt:lpstr>
      <vt:lpstr>Potential problems  </vt:lpstr>
      <vt:lpstr>Potential problems  </vt:lpstr>
      <vt:lpstr>Insights</vt:lpstr>
      <vt:lpstr>Additional Interactive Experience Ideas  </vt:lpstr>
      <vt:lpstr>Additional Interactive Experience Ideas  </vt:lpstr>
      <vt:lpstr>Additional Interactive Experience Ideas  </vt:lpstr>
      <vt:lpstr>Additional Interactive Ideas</vt:lpstr>
      <vt:lpstr>Additional Interactive Ideas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Splitty</dc:title>
  <dc:creator>Balla Anil Kumar, Anil Kumar</dc:creator>
  <cp:lastModifiedBy>Addala, Satya Yoganand</cp:lastModifiedBy>
  <cp:revision>5</cp:revision>
  <dcterms:created xsi:type="dcterms:W3CDTF">2022-01-21T01:22:42Z</dcterms:created>
  <dcterms:modified xsi:type="dcterms:W3CDTF">2022-09-27T01:36:51Z</dcterms:modified>
</cp:coreProperties>
</file>