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oboto Slab"/>
      <p:regular r:id="rId49"/>
      <p:bold r:id="rId50"/>
    </p:embeddedFont>
    <p:embeddedFont>
      <p:font typeface="Raleway"/>
      <p:regular r:id="rId51"/>
      <p:bold r:id="rId52"/>
      <p:italic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  <p:embeddedFont>
      <p:font typeface="Gill Sans"/>
      <p:regular r:id="rId59"/>
      <p:bold r:id="rId60"/>
    </p:embeddedFont>
    <p:embeddedFont>
      <p:font typeface="Roboto Slab Regular"/>
      <p:regular r:id="rId61"/>
      <p:bold r:id="rId62"/>
    </p:embeddedFont>
    <p:embeddedFont>
      <p:font typeface="Source Sans Pr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41CF6C-397C-4503-9266-F65ED2D10B21}">
  <a:tblStyle styleId="{6041CF6C-397C-4503-9266-F65ED2D10B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CE05D14-B720-4D8D-8FD8-065FAAEA991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SlabRegular-bold.fntdata"/><Relationship Id="rId61" Type="http://schemas.openxmlformats.org/officeDocument/2006/relationships/font" Target="fonts/RobotoSlabRegular-regular.fntdata"/><Relationship Id="rId20" Type="http://schemas.openxmlformats.org/officeDocument/2006/relationships/slide" Target="slides/slide14.xml"/><Relationship Id="rId64" Type="http://schemas.openxmlformats.org/officeDocument/2006/relationships/font" Target="fonts/SourceSansPro-bold.fntdata"/><Relationship Id="rId63" Type="http://schemas.openxmlformats.org/officeDocument/2006/relationships/font" Target="fonts/SourceSansPro-regular.fntdata"/><Relationship Id="rId22" Type="http://schemas.openxmlformats.org/officeDocument/2006/relationships/slide" Target="slides/slide16.xml"/><Relationship Id="rId66" Type="http://schemas.openxmlformats.org/officeDocument/2006/relationships/font" Target="fonts/SourceSansPro-boldItalic.fntdata"/><Relationship Id="rId21" Type="http://schemas.openxmlformats.org/officeDocument/2006/relationships/slide" Target="slides/slide15.xml"/><Relationship Id="rId65" Type="http://schemas.openxmlformats.org/officeDocument/2006/relationships/font" Target="fonts/SourceSansPr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Gill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regular.fntdata"/><Relationship Id="rId50" Type="http://schemas.openxmlformats.org/officeDocument/2006/relationships/font" Target="fonts/RobotoSlab-bold.fntdata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5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59" Type="http://schemas.openxmlformats.org/officeDocument/2006/relationships/font" Target="fonts/GillSans-regular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3512acad2_1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63512acad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3512acad2_1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63512acad2_11_3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3512acad2_1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63512acad2_11_3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3512acad2_1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63512acad2_11_3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3512acad2_1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63512acad2_11_3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3512acad2_1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63512acad2_11_3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3512acad2_1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63512acad2_11_3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3512acad2_1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63512acad2_11_3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3512acad2_1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63512acad2_11_4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3512acad2_1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63512acad2_11_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3512acad2_1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63512acad2_11_4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3512acad2_11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63512acad2_1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3512acad2_1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63512acad2_11_5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3512acad2_11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63512acad2_11_5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3512acad2_1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63512acad2_11_5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3512acad2_1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63512acad2_11_5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3512acad2_1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63512acad2_11_5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3512acad2_1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63512acad2_11_5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3512acad2_1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63512acad2_11_5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3512acad2_11_5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63512acad2_11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3512acad2_1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63512acad2_11_5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3512acad2_11_5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63512acad2_11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3512acad2_1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63512acad2_11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3512acad2_11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63512acad2_11_5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3512acad2_11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63512acad2_11_5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3512acad2_11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63512acad2_11_5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3512acad2_11_6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63512acad2_11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3512acad2_11_6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63512acad2_11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63512acad2_1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63512acad2_11_6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3512acad2_11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63512acad2_11_6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3512acad2_11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63512acad2_1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3512acad2_1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63512acad2_11_6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63512acad2_11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63512acad2_11_6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3512acad2_1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63512acad2_11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3512acad2_11_6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63512acad2_1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63512acad2_1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63512acad2_11_6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3512acad2_11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63512acad2_11_6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3512acad2_1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63512acad2_11_2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3512acad2_1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63512acad2_11_3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3512acad2_1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63512acad2_11_3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3512acad2_1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63512acad2_11_3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3512acad2_1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63512acad2_11_3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7997090" y="1712991"/>
            <a:ext cx="1146745" cy="2862454"/>
            <a:chOff x="7997090" y="1712991"/>
            <a:chExt cx="1146745" cy="2862454"/>
          </a:xfrm>
        </p:grpSpPr>
        <p:sp>
          <p:nvSpPr>
            <p:cNvPr id="56" name="Google Shape;56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7997090" y="-4550"/>
            <a:ext cx="1146745" cy="2862454"/>
            <a:chOff x="7997090" y="-4550"/>
            <a:chExt cx="1146745" cy="2862454"/>
          </a:xfrm>
        </p:grpSpPr>
        <p:sp>
          <p:nvSpPr>
            <p:cNvPr id="60" name="Google Shape;60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7997090" y="567964"/>
            <a:ext cx="1146745" cy="4579995"/>
            <a:chOff x="7997090" y="567964"/>
            <a:chExt cx="1146745" cy="4579995"/>
          </a:xfrm>
        </p:grpSpPr>
        <p:sp>
          <p:nvSpPr>
            <p:cNvPr id="64" name="Google Shape;64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7997090" y="-4550"/>
            <a:ext cx="1146745" cy="4579995"/>
            <a:chOff x="7997090" y="-4550"/>
            <a:chExt cx="1146745" cy="4579995"/>
          </a:xfrm>
        </p:grpSpPr>
        <p:sp>
          <p:nvSpPr>
            <p:cNvPr id="69" name="Google Shape;69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7997090" y="2285504"/>
            <a:ext cx="1146745" cy="2862455"/>
            <a:chOff x="7997090" y="2285504"/>
            <a:chExt cx="1146745" cy="2862455"/>
          </a:xfrm>
        </p:grpSpPr>
        <p:sp>
          <p:nvSpPr>
            <p:cNvPr id="74" name="Google Shape;74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3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80" name="Google Shape;80;p13"/>
          <p:cNvSpPr txBox="1"/>
          <p:nvPr>
            <p:ph idx="3" type="body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Image background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287749" y="-455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0" y="282737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0" y="2006461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863265" y="-455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>
            <a:off x="7162521" y="-442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 rot="10800000">
            <a:off x="8889052" y="2006591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 rot="10800000">
            <a:off x="8889052" y="282867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 rot="10800000">
            <a:off x="6019317" y="-442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726530" y="487927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2868262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0" y="4591986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869735" y="487927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 flipH="1" rot="10800000">
            <a:off x="4876124" y="487940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 flipH="1" rot="10800000">
            <a:off x="5451640" y="487940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 flipH="1" rot="10800000">
            <a:off x="8889070" y="3442967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 flipH="1" rot="10800000">
            <a:off x="8889070" y="2868392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 rot="10800000">
            <a:off x="8601303" y="-442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 rot="10800000">
            <a:off x="8889052" y="1144729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 rot="10800000">
            <a:off x="7450276" y="-442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7749" y="487927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0" y="373012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438775" y="487927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 flipH="1" rot="10800000">
            <a:off x="6027150" y="487940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 flipH="1" rot="10800000">
            <a:off x="7458110" y="487940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 flipH="1" rot="10800000">
            <a:off x="8889070" y="4017542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0" y="17191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72653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01294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 rot="10800000">
            <a:off x="8889052" y="229387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 rot="10800000">
            <a:off x="8889052" y="570155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 rot="10800000">
            <a:off x="8313541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 rot="10800000">
            <a:off x="6874766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 rot="10800000">
            <a:off x="5159959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0" y="2580975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0" y="430469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575510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2014285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3729092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 flipH="1" rot="10800000">
            <a:off x="458837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 flipH="1" rot="10800000">
            <a:off x="631490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 flipH="1" rot="10800000">
            <a:off x="8889070" y="430482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 flipH="1" rot="10800000">
            <a:off x="860131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3729092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0" y="2293749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57551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115102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258198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315749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/>
          <p:nvPr/>
        </p:nvSpPr>
        <p:spPr>
          <a:xfrm rot="10800000">
            <a:off x="8889052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/>
          <p:nvPr/>
        </p:nvSpPr>
        <p:spPr>
          <a:xfrm rot="10800000">
            <a:off x="7738031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 rot="10800000">
            <a:off x="6594827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/>
          <p:nvPr/>
        </p:nvSpPr>
        <p:spPr>
          <a:xfrm rot="10800000">
            <a:off x="4588357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0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1151020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2294225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4300695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 flipH="1" rot="10800000">
            <a:off x="8317467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 flipH="1" rot="10800000">
            <a:off x="516388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 flipH="1" rot="10800000">
            <a:off x="573939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 flipH="1" rot="10800000">
            <a:off x="717035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 flipH="1" rot="10800000">
            <a:off x="774586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 flipH="1" rot="10800000">
            <a:off x="8889070" y="4592116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 flipH="1" rot="10800000">
            <a:off x="8889070" y="2581105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0" y="85731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0" y="143188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2014285" y="-455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4300695" y="-455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 rot="10800000">
            <a:off x="8889052" y="143201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8889052" y="85744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 rot="10800000">
            <a:off x="6307072" y="-442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 rot="10800000">
            <a:off x="5447714" y="-442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0" y="344283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0" y="401741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2581980" y="487927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3441337" y="487927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/>
          <p:nvPr/>
        </p:nvSpPr>
        <p:spPr>
          <a:xfrm flipH="1" rot="10800000">
            <a:off x="6602660" y="487940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/>
          <p:nvPr/>
        </p:nvSpPr>
        <p:spPr>
          <a:xfrm flipH="1" rot="10800000">
            <a:off x="8889070" y="487940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/>
          <p:nvPr/>
        </p:nvSpPr>
        <p:spPr>
          <a:xfrm flipH="1" rot="10800000">
            <a:off x="8889070" y="315568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0" y="570025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3441337" y="-4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2294225" y="-4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 rot="10800000">
            <a:off x="4876112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"/>
          <p:cNvSpPr/>
          <p:nvPr/>
        </p:nvSpPr>
        <p:spPr>
          <a:xfrm rot="10800000">
            <a:off x="8889052" y="17193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/>
          <p:nvPr/>
        </p:nvSpPr>
        <p:spPr>
          <a:xfrm rot="10800000">
            <a:off x="8025786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 rot="10800000">
            <a:off x="5731562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4012940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0" y="3155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863265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3157490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flipH="1" rot="10800000">
            <a:off x="8029712" y="48794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/>
          <p:nvPr/>
        </p:nvSpPr>
        <p:spPr>
          <a:xfrm flipH="1" rot="10800000">
            <a:off x="8889070" y="373025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/>
          <p:nvPr/>
        </p:nvSpPr>
        <p:spPr>
          <a:xfrm flipH="1" rot="10800000">
            <a:off x="6882600" y="48794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0" y="1144599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438775" y="-455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2869735" y="-455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 + 1 column half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5"/>
          <p:cNvGrpSpPr/>
          <p:nvPr/>
        </p:nvGrpSpPr>
        <p:grpSpPr>
          <a:xfrm>
            <a:off x="4571990" y="1140477"/>
            <a:ext cx="4571845" cy="4007482"/>
            <a:chOff x="4571990" y="1140477"/>
            <a:chExt cx="4571845" cy="4007482"/>
          </a:xfrm>
        </p:grpSpPr>
        <p:sp>
          <p:nvSpPr>
            <p:cNvPr id="183" name="Google Shape;183;p15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5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95" name="Google Shape;195;p15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1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207" name="Google Shape;207;p15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220" name="Google Shape;220;p1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236" name="Google Shape;236;p15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249" name="Google Shape;249;p1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5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65" name="Google Shape;265;p16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1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80" name="Google Shape;280;p16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94" name="Google Shape;294;p16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310" name="Google Shape;310;p1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328" name="Google Shape;328;p16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1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342" name="Google Shape;342;p1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16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16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Muli"/>
              <a:buNone/>
            </a:pPr>
            <a:r>
              <a:rPr b="1" i="0" lang="en" sz="96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/>
          </a:p>
        </p:txBody>
      </p:sp>
      <p:sp>
        <p:nvSpPr>
          <p:cNvPr id="357" name="Google Shape;357;p16"/>
          <p:cNvSpPr txBox="1"/>
          <p:nvPr>
            <p:ph idx="1" type="body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i="1"/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indent="-3810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indent="-3810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indent="-3810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indent="-3810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>
            <p:ph type="title"/>
          </p:nvPr>
        </p:nvSpPr>
        <p:spPr>
          <a:xfrm>
            <a:off x="892969" y="1573857"/>
            <a:ext cx="73491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0" name="Google Shape;360;p17"/>
          <p:cNvSpPr txBox="1"/>
          <p:nvPr>
            <p:ph idx="12" type="sldNum"/>
          </p:nvPr>
        </p:nvSpPr>
        <p:spPr>
          <a:xfrm>
            <a:off x="4451449" y="4895701"/>
            <a:ext cx="2232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3"/>
              <a:buFont typeface="Gill Sans"/>
              <a:buNone/>
              <a:defRPr sz="843"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3"/>
              <a:buFont typeface="Gill Sans"/>
              <a:buNone/>
              <a:defRPr sz="843"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3"/>
              <a:buFont typeface="Gill Sans"/>
              <a:buNone/>
              <a:defRPr sz="843"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3"/>
              <a:buFont typeface="Gill Sans"/>
              <a:buNone/>
              <a:defRPr sz="843"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3"/>
              <a:buFont typeface="Gill Sans"/>
              <a:buNone/>
              <a:defRPr sz="843"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3"/>
              <a:buFont typeface="Gill Sans"/>
              <a:buNone/>
              <a:defRPr sz="843"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3"/>
              <a:buFont typeface="Gill Sans"/>
              <a:buNone/>
              <a:defRPr sz="843"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3"/>
              <a:buFont typeface="Gill Sans"/>
              <a:buNone/>
              <a:defRPr sz="843"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3"/>
              <a:buFont typeface="Gill Sans"/>
              <a:buNone/>
              <a:defRPr sz="843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cdm.depaul.edu/academics/research/Pages/Instructions-for-Participants.asp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ibrary.depaul.edu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2l.depaul.edu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uxmatters.com/mt/archives/2010/05/sketches-and-wireframes-and-prototypes-oh-my-creating-your-own-magical-wizard-experience.ph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/>
          <p:nvPr>
            <p:ph type="ctrTitle"/>
          </p:nvPr>
        </p:nvSpPr>
        <p:spPr>
          <a:xfrm>
            <a:off x="480150" y="109815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HCI 440: Week 1</a:t>
            </a:r>
            <a:endParaRPr sz="2400">
              <a:solidFill>
                <a:srgbClr val="9ED15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18"/>
          <p:cNvSpPr txBox="1"/>
          <p:nvPr>
            <p:ph idx="1" type="subTitle"/>
          </p:nvPr>
        </p:nvSpPr>
        <p:spPr>
          <a:xfrm>
            <a:off x="480150" y="31319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Getting Started with UCD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ASSIGNMENT INFORMATION</a:t>
            </a:r>
            <a:endParaRPr/>
          </a:p>
        </p:txBody>
      </p:sp>
      <p:sp>
        <p:nvSpPr>
          <p:cNvPr id="423" name="Google Shape;423;p27"/>
          <p:cNvSpPr txBox="1"/>
          <p:nvPr>
            <p:ph idx="2" type="body"/>
          </p:nvPr>
        </p:nvSpPr>
        <p:spPr>
          <a:xfrm>
            <a:off x="5086525" y="341825"/>
            <a:ext cx="3690000" cy="4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Introductions posting—counts as 1 spare participation point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Weekly participation postings—must be substantive 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Participation forums close 1 week + 1 day after class—</a:t>
            </a:r>
            <a:r>
              <a:rPr b="1" lang="en" sz="1100"/>
              <a:t>no extensions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Academic Integrity Quiz—must be done before you can submit (individual) Assignment 1—counts as 1 spare participation point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Individual assignment—your idea for the series of team assignments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Research participation - 2 required studies, 4 points each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Team assignments—encompass essentials of UCID process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Time allowance for assignments: 10 days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 sz="1100"/>
              <a:t>Three online quizzes during quarter—quizzes are available online for a minimum of 3 days—extensions only for exceptional situations</a:t>
            </a:r>
            <a:endParaRPr sz="1100"/>
          </a:p>
        </p:txBody>
      </p:sp>
      <p:sp>
        <p:nvSpPr>
          <p:cNvPr id="424" name="Google Shape;424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ANOTHER SPARE PARTICIPATION POINTS OPPORTUNITY</a:t>
            </a:r>
            <a:endParaRPr/>
          </a:p>
        </p:txBody>
      </p:sp>
      <p:sp>
        <p:nvSpPr>
          <p:cNvPr id="430" name="Google Shape;43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i="1" lang="en" sz="1600"/>
              <a:t>CDM Participant Pool</a:t>
            </a:r>
            <a:r>
              <a:rPr lang="en" sz="1600"/>
              <a:t> is for faculty and student involvement in research studies (IRB approved) </a:t>
            </a:r>
            <a:r>
              <a:rPr i="1" lang="en" sz="1600"/>
              <a:t>and</a:t>
            </a:r>
            <a:r>
              <a:rPr lang="en" sz="1600"/>
              <a:t> classroom–based research (no IRB needed)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Students </a:t>
            </a:r>
            <a:r>
              <a:rPr b="1" lang="en" sz="1600"/>
              <a:t>in the Chicago area and who can get to the DePaul campus</a:t>
            </a:r>
            <a:r>
              <a:rPr lang="en" sz="1600"/>
              <a:t>—both in-class and OL—can earn up to two (2) spare participation points:</a:t>
            </a:r>
            <a:endParaRPr/>
          </a:p>
        </p:txBody>
      </p:sp>
      <p:sp>
        <p:nvSpPr>
          <p:cNvPr id="431" name="Google Shape;431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Sign up as a participant at: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http://www.cdm.depaul.edu/academics/research/Pages/Instructions-for-Participants.aspx</a:t>
            </a:r>
            <a:endParaRPr sz="1200" u="sng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Complete the pre-screener to see if you qualify as a participant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you qualify, earn 1.0 point for each 30 minutes of involvement in any of the studies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will apply the participation credit around Week 10 or later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Team peer reviews</a:t>
            </a:r>
            <a:endParaRPr/>
          </a:p>
        </p:txBody>
      </p:sp>
      <p:sp>
        <p:nvSpPr>
          <p:cNvPr id="437" name="Google Shape;43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At the completion of each team assignment, students must complete an online peer review of each of their teammates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Review covers initiative, reliability, amount and quality of work, and support of learning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Reviews are delivered using the D2L Quiz tool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review is used, if necessary, to adjust a student’s grade on the assignment, and in determining each student's final team assignment participation grade component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average score of 15/25 or above has no impact on student’s grade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average score below 15/25 has up to a 30% impact on grade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average scores below 15/25 are confirmed with team members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affected student is notified of the average score and its impact on the grade</a:t>
            </a:r>
            <a:endParaRPr sz="1400"/>
          </a:p>
          <a:p>
            <a:pPr indent="0" lvl="1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i="1" lang="en"/>
              <a:t>Other students NEVER have access to the score that you give to them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TEXTBOOK</a:t>
            </a:r>
            <a:endParaRPr/>
          </a:p>
        </p:txBody>
      </p:sp>
      <p:sp>
        <p:nvSpPr>
          <p:cNvPr id="443" name="Google Shape;44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One text is required: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600"/>
              <a:t>Hartson, R. and P.S. Pyla (2012). </a:t>
            </a:r>
            <a:r>
              <a:rPr b="1" i="1" lang="en" sz="1600"/>
              <a:t>The UX Book: Process and Guidelines for Ensuring a Quality User Experience</a:t>
            </a:r>
            <a:r>
              <a:rPr b="1" lang="en" sz="1600"/>
              <a:t>, Morgan Kaufmann/Elsevier Science, 2012.          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chemeClr val="accent2"/>
                </a:solidFill>
              </a:rPr>
              <a:t>ISBN: 978-0123852410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also available online at the DePaul Libraries Web site: </a:t>
            </a:r>
            <a:r>
              <a:rPr lang="en" sz="16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http://library.depaul.edu/</a:t>
            </a:r>
            <a:r>
              <a:rPr lang="en" sz="1600" u="sng"/>
              <a:t> </a:t>
            </a:r>
            <a:r>
              <a:rPr lang="en" sz="1600"/>
              <a:t>in the Safari database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Note: There is a DePaul-wide </a:t>
            </a:r>
            <a:r>
              <a:rPr b="1" lang="en" sz="1600"/>
              <a:t>seven-user limit</a:t>
            </a:r>
            <a:r>
              <a:rPr lang="en" sz="1600"/>
              <a:t> on Safari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n" sz="1600">
                <a:solidFill>
                  <a:schemeClr val="dk1"/>
                </a:solidFill>
              </a:rPr>
              <a:t>I do not follow the text 100%- no one text is comprehensive, so I draw on a number of additional sources for the course content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COURSEWORK PROPORTIONS</a:t>
            </a:r>
            <a:endParaRPr/>
          </a:p>
        </p:txBody>
      </p:sp>
      <p:graphicFrame>
        <p:nvGraphicFramePr>
          <p:cNvPr id="449" name="Google Shape;449;p31"/>
          <p:cNvGraphicFramePr/>
          <p:nvPr/>
        </p:nvGraphicFramePr>
        <p:xfrm>
          <a:off x="571500" y="1523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{6041CF6C-397C-4503-9266-F65ED2D10B21}</a:tableStyleId>
              </a:tblPr>
              <a:tblGrid>
                <a:gridCol w="4504325"/>
                <a:gridCol w="3176950"/>
              </a:tblGrid>
              <a:tr h="42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Muli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Coursework</a:t>
                      </a:r>
                      <a:endParaRPr b="1" sz="1300" u="none" cap="none" strike="noStrike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26800" marB="26800" marR="26800" marL="268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Muli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Grade Proportion</a:t>
                      </a:r>
                      <a:endParaRPr b="1" sz="1300" u="none" cap="none" strike="noStrike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26800" marB="26800" marR="26800" marL="26800" anchor="ctr">
                    <a:solidFill>
                      <a:schemeClr val="accent2"/>
                    </a:solidFill>
                  </a:tcPr>
                </a:tc>
              </a:tr>
              <a:tr h="48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lang="en" sz="18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Participation</a:t>
                      </a:r>
                      <a:endParaRPr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80375" marB="80375" marR="80375" marL="80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 points</a:t>
                      </a:r>
                      <a:endParaRPr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/>
                </a:tc>
              </a:tr>
              <a:tr h="42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lang="en" sz="18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Individual assignment</a:t>
                      </a:r>
                      <a:endParaRPr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80375" marB="80375" marR="80375" marL="80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40 points</a:t>
                      </a:r>
                      <a:endParaRPr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/>
                </a:tc>
              </a:tr>
              <a:tr h="42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lang="en" sz="18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Team assignments</a:t>
                      </a:r>
                      <a:endParaRPr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80375" marB="80375" marR="80375" marL="80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420 points</a:t>
                      </a:r>
                      <a:endParaRPr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/>
                </a:tc>
              </a:tr>
              <a:tr h="42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i="1" lang="en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Team participation</a:t>
                      </a:r>
                      <a:endParaRPr i="1" sz="1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80375" marB="80375" marR="80375" marL="803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125 points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i="1" sz="1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/>
                </a:tc>
              </a:tr>
              <a:tr h="42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lang="en" sz="18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Quizzes</a:t>
                      </a:r>
                      <a:endParaRPr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80375" marB="80375" marR="80375" marL="80375" anchor="ctr"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223 points</a:t>
                      </a:r>
                      <a:endParaRPr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b="1" lang="en" sz="18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</a:t>
                      </a:r>
                      <a:endParaRPr b="1"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80375" marB="80375" marR="80375" marL="80375" anchor="ctr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uli"/>
                        <a:buNone/>
                      </a:pPr>
                      <a:r>
                        <a:rPr b="1" lang="en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828 points</a:t>
                      </a:r>
                      <a:endParaRPr b="1"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Learning Management System</a:t>
            </a:r>
            <a:endParaRPr/>
          </a:p>
        </p:txBody>
      </p:sp>
      <p:sp>
        <p:nvSpPr>
          <p:cNvPr id="455" name="Google Shape;455;p32"/>
          <p:cNvSpPr txBox="1"/>
          <p:nvPr>
            <p:ph idx="1" type="body"/>
          </p:nvPr>
        </p:nvSpPr>
        <p:spPr>
          <a:xfrm>
            <a:off x="457200" y="1510125"/>
            <a:ext cx="8375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</a:t>
            </a:r>
            <a:r>
              <a:rPr i="1" lang="en"/>
              <a:t>Desire2Learn</a:t>
            </a:r>
            <a:r>
              <a:rPr lang="en"/>
              <a:t> (hereafter: D2L), accessed at: </a:t>
            </a:r>
            <a:r>
              <a:rPr lang="en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https://d2l.depaul.edu</a:t>
            </a:r>
            <a:r>
              <a:rPr lang="en">
                <a:solidFill>
                  <a:schemeClr val="accent2"/>
                </a:solidFill>
              </a:rPr>
              <a:t>/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D2L holds most course content </a:t>
            </a:r>
            <a:r>
              <a:rPr i="1" lang="en"/>
              <a:t>except</a:t>
            </a:r>
            <a:r>
              <a:rPr lang="en"/>
              <a:t> Course Online (COL) recordings and any screencasts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Access to COL recordings is available from the course homepage widget in D2L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needed, screencasts are downloadable MP4 files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Note </a:t>
            </a:r>
            <a:r>
              <a:rPr lang="en"/>
              <a:t>: If you have technical problems with D2L—such as the site being down or being unable to log in—please contact D2L support; I have control over only the course site content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953"/>
              <a:t>SUPPORT</a:t>
            </a:r>
            <a:endParaRPr/>
          </a:p>
        </p:txBody>
      </p:sp>
      <p:sp>
        <p:nvSpPr>
          <p:cNvPr id="461" name="Google Shape;461;p33"/>
          <p:cNvSpPr txBox="1"/>
          <p:nvPr>
            <p:ph idx="1" type="body"/>
          </p:nvPr>
        </p:nvSpPr>
        <p:spPr>
          <a:xfrm>
            <a:off x="457200" y="1522825"/>
            <a:ext cx="82056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will answer emails within 24 hours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routine notifications will be posted under </a:t>
            </a:r>
            <a:r>
              <a:rPr i="1" lang="en" sz="1400"/>
              <a:t>News </a:t>
            </a:r>
            <a:r>
              <a:rPr lang="en" sz="1400"/>
              <a:t>on the course homepage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should subscribe to ‘News - new item available’ and ‘News - item updated’ to ensure you stay on top of all course notices and announcements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Technical questions may be addressed during office hours or via the D2L </a:t>
            </a:r>
            <a:r>
              <a:rPr i="1" lang="en" sz="1400"/>
              <a:t>Q&amp;A and Support</a:t>
            </a:r>
            <a:r>
              <a:rPr lang="en" sz="1400"/>
              <a:t> Forum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Outside office hours, use the D2L </a:t>
            </a:r>
            <a:r>
              <a:rPr i="1" lang="en" sz="1400"/>
              <a:t>Q&amp;A and Support</a:t>
            </a:r>
            <a:r>
              <a:rPr lang="en" sz="1400"/>
              <a:t> Forum for logistical and technical questions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appropriate support to each other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should subscribe to the </a:t>
            </a:r>
            <a:r>
              <a:rPr i="1" lang="en" sz="1400"/>
              <a:t>Q&amp;A and Support Forum</a:t>
            </a:r>
            <a:r>
              <a:rPr lang="en" sz="1400"/>
              <a:t> to receive email notifications when questions and answers are posted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Support</a:t>
            </a:r>
            <a:endParaRPr/>
          </a:p>
        </p:txBody>
      </p:sp>
      <p:sp>
        <p:nvSpPr>
          <p:cNvPr id="467" name="Google Shape;467;p34"/>
          <p:cNvSpPr txBox="1"/>
          <p:nvPr>
            <p:ph idx="1" type="body"/>
          </p:nvPr>
        </p:nvSpPr>
        <p:spPr>
          <a:xfrm>
            <a:off x="457200" y="1261475"/>
            <a:ext cx="8375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me by e-mail for personal issues only—DO NOT use email for non-personal technical or logistical questions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include your name, course number, and whether in-class or OL in all correspondence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Example:</a:t>
            </a:r>
            <a:r>
              <a:rPr lang="en"/>
              <a:t> Charlie Darwin (HCI 440 OL)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that does not contain this information will be returned with only a ‘new phone, who is this?’ in the body of the text, </a:t>
            </a:r>
            <a:r>
              <a:rPr i="1" lang="en"/>
              <a:t>even if I recognize your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All email and forum communication should follow proper informal business correspondence etiquette. This means: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must use proper informal business English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must be civil and professional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It must provide enough information for the issue to be addressed immediately: please review carefully before you hit ‘Send’ or ‘Post’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Intellectual property issues</a:t>
            </a:r>
            <a:endParaRPr/>
          </a:p>
        </p:txBody>
      </p:sp>
      <p:sp>
        <p:nvSpPr>
          <p:cNvPr id="473" name="Google Shape;473;p35"/>
          <p:cNvSpPr txBox="1"/>
          <p:nvPr>
            <p:ph idx="1" type="body"/>
          </p:nvPr>
        </p:nvSpPr>
        <p:spPr>
          <a:xfrm>
            <a:off x="486600" y="1354800"/>
            <a:ext cx="81708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original material in this course is property of the instructor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are permitted to download and print copies of the material for your own use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are not permitted to redistribute the material in any form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zero-tolerance course with respect to Academic Integrity violations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Plagiarism</a:t>
            </a:r>
            <a:r>
              <a:rPr lang="en" sz="1800"/>
              <a:t> is to take and use as one’s own, or copy without acknowledgement, the works of another person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Cheating</a:t>
            </a:r>
            <a:r>
              <a:rPr lang="en" sz="1800"/>
              <a:t> encompasses both inappropriate use of another person’s work </a:t>
            </a:r>
            <a:r>
              <a:rPr i="1" lang="en" sz="1800"/>
              <a:t>and</a:t>
            </a:r>
            <a:r>
              <a:rPr lang="en" sz="1800"/>
              <a:t> facilitating that use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student must complete an academic integrity awareness quiz before being able to submit the first assignment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 txBox="1"/>
          <p:nvPr>
            <p:ph idx="4294967295" type="body"/>
          </p:nvPr>
        </p:nvSpPr>
        <p:spPr>
          <a:xfrm>
            <a:off x="1800037" y="1716194"/>
            <a:ext cx="56280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“You don’t think about your toothbrush being designed until you put a bad toothbrush in your mouth.”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1916187" y="3350815"/>
            <a:ext cx="5511850" cy="696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160"/>
              <a:buFont typeface="Muli"/>
              <a:buNone/>
            </a:pPr>
            <a:r>
              <a:rPr b="0" i="0" lang="en" sz="116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– Paul Bernett, Design Consultant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160"/>
              <a:buFont typeface="Muli"/>
              <a:buNone/>
            </a:pPr>
            <a:r>
              <a:rPr b="0" i="0" lang="en" sz="116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 </a:t>
            </a:r>
            <a:r>
              <a:rPr b="0" i="1" lang="en" sz="116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 Genius of Design</a:t>
            </a:r>
            <a:r>
              <a:rPr b="0" i="0" lang="en" sz="116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(video)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INTRODUCING MYSELF</a:t>
            </a:r>
            <a:endParaRPr/>
          </a:p>
        </p:txBody>
      </p:sp>
      <p:sp>
        <p:nvSpPr>
          <p:cNvPr id="372" name="Google Shape;372;p19"/>
          <p:cNvSpPr txBox="1"/>
          <p:nvPr>
            <p:ph idx="4294967295" type="body"/>
          </p:nvPr>
        </p:nvSpPr>
        <p:spPr>
          <a:xfrm>
            <a:off x="457200" y="1504950"/>
            <a:ext cx="41148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HI! I’m Danyell Jones!</a:t>
            </a:r>
            <a:endParaRPr sz="2400"/>
          </a:p>
          <a:p>
            <a:pPr indent="-342900" lvl="0" marL="457200" rtl="0" algn="l">
              <a:lnSpc>
                <a:spcPct val="110000"/>
              </a:lnSpc>
              <a:spcBef>
                <a:spcPts val="211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UX Research</a:t>
            </a:r>
            <a:r>
              <a:rPr lang="en"/>
              <a:t>er at Facebook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MS in HCI from DePaul University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Avid Cat Lover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Dog Mom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Very Slow Runner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73" name="Google Shape;3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00" y="799475"/>
            <a:ext cx="3171873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Bad design</a:t>
            </a:r>
            <a:endParaRPr/>
          </a:p>
        </p:txBody>
      </p:sp>
      <p:sp>
        <p:nvSpPr>
          <p:cNvPr id="485" name="Google Shape;485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bad design</a:t>
            </a:r>
            <a:r>
              <a:rPr lang="en"/>
              <a:t> has one or more of the following characteristics: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infuriating or annoying to use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confusing, baffling, or puzzling to use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inefficient to use, requiring a large number of steps to accomplish simple tasks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difficult to use, needing much effort or skill to use or understand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demands that you serve the design, rather than the design serving you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not obvious how to use the design to accomplish required tasks</a:t>
            </a:r>
            <a:endParaRPr/>
          </a:p>
        </p:txBody>
      </p:sp>
      <p:sp>
        <p:nvSpPr>
          <p:cNvPr id="486" name="Google Shape;486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In other words, in some way, a bad design is unpleasant, painful, or even disruptive to use</a:t>
            </a:r>
            <a:endParaRPr/>
          </a:p>
        </p:txBody>
      </p:sp>
      <p:sp>
        <p:nvSpPr>
          <p:cNvPr id="487" name="Google Shape;487;p37"/>
          <p:cNvSpPr/>
          <p:nvPr/>
        </p:nvSpPr>
        <p:spPr>
          <a:xfrm>
            <a:off x="5283712" y="2571743"/>
            <a:ext cx="2971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400"/>
              <a:buFont typeface="Muli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Note that some of these may be strongly coupled; e.g., being not obvious could lead to the design being puzzling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Bad design example: Sony TX-30</a:t>
            </a:r>
            <a:endParaRPr/>
          </a:p>
        </p:txBody>
      </p:sp>
      <p:sp>
        <p:nvSpPr>
          <p:cNvPr id="493" name="Google Shape;49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Sony TX-30 is a compact, ruggedized pocket digital camera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Virtually all functions are accessed via the touchscreen interface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waterproof to 10m underwater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It uses a capacitive touchscreen interface which is </a:t>
            </a:r>
            <a:r>
              <a:rPr i="1" lang="en" sz="1800"/>
              <a:t>unusable when wet</a:t>
            </a:r>
            <a:endParaRPr sz="1800"/>
          </a:p>
        </p:txBody>
      </p:sp>
      <p:sp>
        <p:nvSpPr>
          <p:cNvPr id="494" name="Google Shape;494;p38"/>
          <p:cNvSpPr/>
          <p:nvPr/>
        </p:nvSpPr>
        <p:spPr>
          <a:xfrm>
            <a:off x="6960425" y="3444167"/>
            <a:ext cx="13092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Helvetica Neue"/>
              <a:buNone/>
            </a:pPr>
            <a:r>
              <a:rPr b="0" i="0" lang="en" sz="73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© www.dpreview.com </a:t>
            </a:r>
            <a:endParaRPr/>
          </a:p>
        </p:txBody>
      </p:sp>
      <p:pic>
        <p:nvPicPr>
          <p:cNvPr id="495" name="Google Shape;4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300" y="1152472"/>
            <a:ext cx="3806867" cy="1464180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3600000" dist="25400">
              <a:srgbClr val="000000">
                <a:alpha val="69803"/>
              </a:srgbClr>
            </a:outerShdw>
          </a:effectLst>
        </p:spPr>
      </p:pic>
      <p:sp>
        <p:nvSpPr>
          <p:cNvPr id="496" name="Google Shape;496;p38"/>
          <p:cNvSpPr/>
          <p:nvPr/>
        </p:nvSpPr>
        <p:spPr>
          <a:xfrm>
            <a:off x="5025299" y="2768799"/>
            <a:ext cx="380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D78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demands that you serve the design, rather than the design serving you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Good design</a:t>
            </a:r>
            <a:endParaRPr/>
          </a:p>
        </p:txBody>
      </p:sp>
      <p:sp>
        <p:nvSpPr>
          <p:cNvPr id="502" name="Google Shape;502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A </a:t>
            </a:r>
            <a:r>
              <a:rPr i="1" lang="en" sz="1400"/>
              <a:t>good design</a:t>
            </a:r>
            <a:r>
              <a:rPr lang="en" sz="1400"/>
              <a:t> has one or more of the following characteristics:</a:t>
            </a:r>
            <a:endParaRPr/>
          </a:p>
          <a:p>
            <a:pPr indent="-127000" lvl="1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It uses familiar objects or metaphors</a:t>
            </a:r>
            <a:endParaRPr/>
          </a:p>
          <a:p>
            <a:pPr indent="-127000" lvl="1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It is aesthetically pleasing and enjoyable to use</a:t>
            </a:r>
            <a:endParaRPr/>
          </a:p>
          <a:p>
            <a:pPr indent="-127000" lvl="1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It requires a minimum number of steps to accomplish basic tasks</a:t>
            </a:r>
            <a:endParaRPr/>
          </a:p>
          <a:p>
            <a:pPr indent="-127000" lvl="1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It has a simple and elegant design</a:t>
            </a:r>
            <a:endParaRPr/>
          </a:p>
          <a:p>
            <a:pPr indent="-127000" lvl="1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It provides just the right amount of functionality</a:t>
            </a:r>
            <a:endParaRPr/>
          </a:p>
          <a:p>
            <a:pPr indent="-127000" lvl="1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It can be used by anyone with minimal orientation</a:t>
            </a:r>
            <a:endParaRPr/>
          </a:p>
        </p:txBody>
      </p:sp>
      <p:sp>
        <p:nvSpPr>
          <p:cNvPr id="503" name="Google Shape;503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Again, note that some of these may be strongly coupled; </a:t>
            </a:r>
            <a:r>
              <a:rPr i="1" lang="en"/>
              <a:t>e.g</a:t>
            </a:r>
            <a:r>
              <a:rPr lang="en"/>
              <a:t>., being </a:t>
            </a:r>
            <a:r>
              <a:rPr i="1" lang="en"/>
              <a:t>simple</a:t>
            </a:r>
            <a:r>
              <a:rPr lang="en"/>
              <a:t> may require </a:t>
            </a:r>
            <a:r>
              <a:rPr i="1" lang="en"/>
              <a:t>minimal orientation</a:t>
            </a:r>
            <a:br>
              <a:rPr i="1" lang="en"/>
            </a:b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In other words, in some sense, a good design is </a:t>
            </a:r>
            <a:r>
              <a:rPr b="1" lang="en"/>
              <a:t>pleasurable</a:t>
            </a:r>
            <a:r>
              <a:rPr lang="en"/>
              <a:t> to 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Good design example: Lumix TS5</a:t>
            </a:r>
            <a:endParaRPr/>
          </a:p>
        </p:txBody>
      </p:sp>
      <p:sp>
        <p:nvSpPr>
          <p:cNvPr id="509" name="Google Shape;509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The Panasonic Lumix TS5 is another compact, ruggedized pocket digital camera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All functions are accessed via buttons and a 4-way selector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It is waterproof to 13m underwater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1700"/>
              <a:t>All functionality is available when wet or submerged</a:t>
            </a:r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5126256" y="3606378"/>
            <a:ext cx="1309253" cy="167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Helvetica Neue"/>
              <a:buNone/>
            </a:pPr>
            <a:r>
              <a:rPr b="0" i="0" lang="en" sz="73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© www.dpreview.com </a:t>
            </a:r>
            <a:endParaRPr/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6925" y="1286754"/>
            <a:ext cx="3760601" cy="1460849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50800" rotWithShape="0" dir="3600000" dist="2540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Lesson: understand the context of product use</a:t>
            </a:r>
            <a:endParaRPr/>
          </a:p>
        </p:txBody>
      </p:sp>
      <p:sp>
        <p:nvSpPr>
          <p:cNvPr id="517" name="Google Shape;5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7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0"/>
              <a:buChar char="●"/>
            </a:pPr>
            <a:r>
              <a:rPr i="1" lang="en" sz="1860">
                <a:solidFill>
                  <a:srgbClr val="3F3F3F"/>
                </a:solidFill>
              </a:rPr>
              <a:t>Who</a:t>
            </a:r>
            <a:r>
              <a:rPr lang="en" sz="1860">
                <a:solidFill>
                  <a:srgbClr val="3F3F3F"/>
                </a:solidFill>
              </a:rPr>
              <a:t> is going to be using the product?</a:t>
            </a:r>
            <a:endParaRPr>
              <a:solidFill>
                <a:srgbClr val="3F3F3F"/>
              </a:solidFill>
            </a:endParaRPr>
          </a:p>
          <a:p>
            <a:pPr indent="-3467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0"/>
              <a:buChar char="●"/>
            </a:pPr>
            <a:r>
              <a:rPr i="1" lang="en" sz="1860">
                <a:solidFill>
                  <a:srgbClr val="3F3F3F"/>
                </a:solidFill>
              </a:rPr>
              <a:t>How</a:t>
            </a:r>
            <a:r>
              <a:rPr lang="en" sz="1860">
                <a:solidFill>
                  <a:srgbClr val="3F3F3F"/>
                </a:solidFill>
              </a:rPr>
              <a:t> is the product going to be used?</a:t>
            </a:r>
            <a:endParaRPr>
              <a:solidFill>
                <a:srgbClr val="3F3F3F"/>
              </a:solidFill>
            </a:endParaRPr>
          </a:p>
          <a:p>
            <a:pPr indent="-3467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0"/>
              <a:buChar char="●"/>
            </a:pPr>
            <a:r>
              <a:rPr i="1" lang="en" sz="1860">
                <a:solidFill>
                  <a:srgbClr val="3F3F3F"/>
                </a:solidFill>
              </a:rPr>
              <a:t>Where</a:t>
            </a:r>
            <a:r>
              <a:rPr lang="en" sz="1860">
                <a:solidFill>
                  <a:srgbClr val="3F3F3F"/>
                </a:solidFill>
              </a:rPr>
              <a:t> are people going to be using the product?</a:t>
            </a:r>
            <a:endParaRPr>
              <a:solidFill>
                <a:srgbClr val="3F3F3F"/>
              </a:solidFill>
            </a:endParaRPr>
          </a:p>
          <a:p>
            <a:pPr indent="-3467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0"/>
              <a:buChar char="●"/>
            </a:pPr>
            <a:r>
              <a:rPr i="1" lang="en" sz="1860">
                <a:solidFill>
                  <a:srgbClr val="3F3F3F"/>
                </a:solidFill>
              </a:rPr>
              <a:t>What</a:t>
            </a:r>
            <a:r>
              <a:rPr lang="en" sz="1860">
                <a:solidFill>
                  <a:srgbClr val="3F3F3F"/>
                </a:solidFill>
              </a:rPr>
              <a:t> kinds of activities are people doing when interacting with the product?</a:t>
            </a:r>
            <a:endParaRPr>
              <a:solidFill>
                <a:srgbClr val="3F3F3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60">
              <a:solidFill>
                <a:srgbClr val="3F3F3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6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60">
                <a:solidFill>
                  <a:srgbClr val="3F3F3F"/>
                </a:solidFill>
              </a:rPr>
              <a:t>Appropriateness of an interface depends on what kinds of activities the product supports and the context of those activities</a:t>
            </a:r>
            <a:endParaRPr>
              <a:solidFill>
                <a:srgbClr val="3F3F3F"/>
              </a:solidFill>
            </a:endParaRPr>
          </a:p>
          <a:p>
            <a:pPr indent="-34671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60"/>
              <a:buChar char="●"/>
            </a:pPr>
            <a:r>
              <a:rPr lang="en" sz="1860">
                <a:solidFill>
                  <a:srgbClr val="3F3F3F"/>
                </a:solidFill>
              </a:rPr>
              <a:t>The Lumix TS5 was </a:t>
            </a:r>
            <a:r>
              <a:rPr i="1" lang="en" sz="1860">
                <a:solidFill>
                  <a:srgbClr val="3F3F3F"/>
                </a:solidFill>
              </a:rPr>
              <a:t>designed</a:t>
            </a:r>
            <a:r>
              <a:rPr lang="en" sz="1860">
                <a:solidFill>
                  <a:srgbClr val="3F3F3F"/>
                </a:solidFill>
              </a:rPr>
              <a:t> to purpose—the Sony TX-30 was </a:t>
            </a:r>
            <a:r>
              <a:rPr i="1" lang="en" sz="1860">
                <a:solidFill>
                  <a:srgbClr val="3F3F3F"/>
                </a:solidFill>
              </a:rPr>
              <a:t>adapted</a:t>
            </a:r>
            <a:r>
              <a:rPr lang="en" sz="1860">
                <a:solidFill>
                  <a:srgbClr val="3F3F3F"/>
                </a:solidFill>
              </a:rPr>
              <a:t> to purpose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What is Interaction Design (IxD)?</a:t>
            </a:r>
            <a:endParaRPr/>
          </a:p>
        </p:txBody>
      </p:sp>
      <p:sp>
        <p:nvSpPr>
          <p:cNvPr id="523" name="Google Shape;523;p42"/>
          <p:cNvSpPr txBox="1"/>
          <p:nvPr/>
        </p:nvSpPr>
        <p:spPr>
          <a:xfrm>
            <a:off x="1902435" y="1574754"/>
            <a:ext cx="5652492" cy="1528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0046" lvl="0" marL="130046" marR="0" rtl="0" algn="l">
              <a:lnSpc>
                <a:spcPct val="90000"/>
              </a:lnSpc>
              <a:spcBef>
                <a:spcPts val="2276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4780745" y="4790396"/>
            <a:ext cx="42873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3"/>
              <a:buFont typeface="Helvetica Neue"/>
              <a:buNone/>
            </a:pPr>
            <a:r>
              <a:rPr b="0" i="0" lang="en" sz="6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From </a:t>
            </a:r>
            <a:r>
              <a:rPr b="0" i="1" lang="en" sz="6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Interaction Design: Beyond Human-Computer Interaction </a:t>
            </a:r>
            <a:r>
              <a:rPr b="0" i="0" lang="en" sz="6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Y. Rogers, H. Sharp, and J. Preece, Wiley, 2011</a:t>
            </a:r>
            <a:endParaRPr/>
          </a:p>
        </p:txBody>
      </p:sp>
      <p:sp>
        <p:nvSpPr>
          <p:cNvPr id="525" name="Google Shape;525;p42"/>
          <p:cNvSpPr txBox="1"/>
          <p:nvPr>
            <p:ph idx="1" type="body"/>
          </p:nvPr>
        </p:nvSpPr>
        <p:spPr>
          <a:xfrm>
            <a:off x="311700" y="1152475"/>
            <a:ext cx="80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i="1" lang="en" sz="1500">
                <a:solidFill>
                  <a:schemeClr val="dk1"/>
                </a:solidFill>
              </a:rPr>
              <a:t>Interaction design</a:t>
            </a:r>
            <a:r>
              <a:rPr lang="en" sz="1500">
                <a:solidFill>
                  <a:schemeClr val="dk1"/>
                </a:solidFill>
              </a:rPr>
              <a:t> (IxD) </a:t>
            </a:r>
            <a:r>
              <a:rPr lang="en" sz="1500">
                <a:solidFill>
                  <a:srgbClr val="3F3F3F"/>
                </a:solidFill>
              </a:rPr>
              <a:t>means “designing interactive products to support the way people communicate and interact in their everyday and working lives”*</a:t>
            </a:r>
            <a:endParaRPr sz="15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lang="en">
                <a:solidFill>
                  <a:srgbClr val="3F3F3F"/>
                </a:solidFill>
              </a:rPr>
              <a:t>Further: “It is about creating user experiences that enhance and augment the way people work, communicate, and interact”*</a:t>
            </a:r>
            <a:endParaRPr sz="1400">
              <a:solidFill>
                <a:srgbClr val="3F3F3F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i="1" lang="en" sz="1500">
                <a:solidFill>
                  <a:schemeClr val="dk1"/>
                </a:solidFill>
              </a:rPr>
              <a:t>Interaction design</a:t>
            </a:r>
            <a:r>
              <a:rPr lang="en" sz="1500">
                <a:solidFill>
                  <a:srgbClr val="3F3F3F"/>
                </a:solidFill>
              </a:rPr>
              <a:t> encompasses:</a:t>
            </a:r>
            <a:endParaRPr sz="15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User interface design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Software design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User-centered design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Product design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Web design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Experience design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Interactive system design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Choices, choices</a:t>
            </a:r>
            <a:endParaRPr/>
          </a:p>
        </p:txBody>
      </p:sp>
      <p:sp>
        <p:nvSpPr>
          <p:cNvPr id="531" name="Google Shape;531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What do you do using computer- or digitally-assisted systems?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Examples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lang="en" sz="1600"/>
              <a:t> Create class presentations; send/respond to email; send text messages; wash and dry clothes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How do users can interact with these systems?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Examples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/>
              <a:t>Menus; commands; gestures; conventional physical movements; or, a mix of one or more of these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32" name="Google Shape;532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What do you use to interact with these systems?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Examples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/>
              <a:t>Physical keyboards; touch screen; hybrid pointing and touch surface devices (</a:t>
            </a:r>
            <a:r>
              <a:rPr i="1" lang="en" sz="1600"/>
              <a:t>e.g.</a:t>
            </a:r>
            <a:r>
              <a:rPr lang="en" sz="1600"/>
              <a:t>, Apple’s Magic Mouse); pen stylus; physical buttons and dials; voice/audio (</a:t>
            </a:r>
            <a:r>
              <a:rPr i="1" lang="en" sz="1600"/>
              <a:t>e.g.</a:t>
            </a:r>
            <a:r>
              <a:rPr lang="en" sz="1600"/>
              <a:t>, Siri)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Guiding question—and some possible answers</a:t>
            </a:r>
            <a:endParaRPr/>
          </a:p>
        </p:txBody>
      </p:sp>
      <p:sp>
        <p:nvSpPr>
          <p:cNvPr id="538" name="Google Shape;538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Question: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" sz="1800">
                <a:solidFill>
                  <a:schemeClr val="accent3"/>
                </a:solidFill>
              </a:rPr>
              <a:t>How do you facilitate a users’ interactions with a product so that the interactions both support and extend the users’ activities in effective and usable ways?</a:t>
            </a:r>
            <a:endParaRPr i="1" sz="1800">
              <a:solidFill>
                <a:schemeClr val="accent3"/>
              </a:solidFill>
            </a:endParaRPr>
          </a:p>
        </p:txBody>
      </p:sp>
      <p:sp>
        <p:nvSpPr>
          <p:cNvPr id="539" name="Google Shape;539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600"/>
              <a:t>Some answers: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Account for what people are good and bad at doing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 what might help people with the way they currently do things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Think through what might provide quality user experiences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Listen to what people want and involve them in the design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tried-and-tested user-based techniques in the design process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Who is involved in interaction design?</a:t>
            </a:r>
            <a:endParaRPr/>
          </a:p>
        </p:txBody>
      </p:sp>
      <p:sp>
        <p:nvSpPr>
          <p:cNvPr id="545" name="Google Shape;545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Practically, no one person embodies in-depth knowledge in all interaction design disciplines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So, interaction design mostly is done in multidisciplinary teams</a:t>
            </a:r>
            <a:endParaRPr/>
          </a:p>
        </p:txBody>
      </p:sp>
      <p:sp>
        <p:nvSpPr>
          <p:cNvPr id="546" name="Google Shape;546;p4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Who is involved in interaction design?</a:t>
            </a:r>
            <a:endParaRPr/>
          </a:p>
        </p:txBody>
      </p:sp>
      <p:sp>
        <p:nvSpPr>
          <p:cNvPr id="552" name="Google Shape;552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16741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Some roles include:</a:t>
            </a:r>
            <a:endParaRPr/>
          </a:p>
          <a:p>
            <a:pPr indent="-285749" lvl="1" marL="45316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Engineers</a:t>
            </a:r>
            <a:endParaRPr>
              <a:solidFill>
                <a:schemeClr val="dk1"/>
              </a:solidFill>
            </a:endParaRPr>
          </a:p>
          <a:p>
            <a:pPr indent="-285749" lvl="1" marL="45316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Designers</a:t>
            </a:r>
            <a:endParaRPr>
              <a:solidFill>
                <a:schemeClr val="dk1"/>
              </a:solidFill>
            </a:endParaRPr>
          </a:p>
          <a:p>
            <a:pPr indent="-285749" lvl="1" marL="45316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Programmers</a:t>
            </a:r>
            <a:endParaRPr>
              <a:solidFill>
                <a:schemeClr val="dk1"/>
              </a:solidFill>
            </a:endParaRPr>
          </a:p>
          <a:p>
            <a:pPr indent="-285749" lvl="1" marL="45316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Psychologists</a:t>
            </a:r>
            <a:endParaRPr>
              <a:solidFill>
                <a:schemeClr val="dk1"/>
              </a:solidFill>
            </a:endParaRPr>
          </a:p>
          <a:p>
            <a:pPr indent="-285749" lvl="1" marL="45316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Anthropologists</a:t>
            </a:r>
            <a:endParaRPr>
              <a:solidFill>
                <a:schemeClr val="dk1"/>
              </a:solidFill>
            </a:endParaRPr>
          </a:p>
          <a:p>
            <a:pPr indent="-285749" lvl="1" marL="45316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Sociologists</a:t>
            </a:r>
            <a:endParaRPr>
              <a:solidFill>
                <a:schemeClr val="dk1"/>
              </a:solidFill>
            </a:endParaRPr>
          </a:p>
          <a:p>
            <a:pPr indent="-285749" lvl="1" marL="45316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Artists</a:t>
            </a:r>
            <a:endParaRPr>
              <a:solidFill>
                <a:schemeClr val="dk1"/>
              </a:solidFill>
            </a:endParaRPr>
          </a:p>
          <a:p>
            <a:pPr indent="-285749" lvl="1" marL="453167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Modelers &amp; others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3" name="Google Shape;553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 composition of a team depends on an organization’s design philosophy, size, purpose, and product line, as well as the product’s budget and its role in the company’s business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NOW, INTRODUCE YOURSELF</a:t>
            </a:r>
            <a:endParaRPr/>
          </a:p>
        </p:txBody>
      </p:sp>
      <p:sp>
        <p:nvSpPr>
          <p:cNvPr id="379" name="Google Shape;379;p20"/>
          <p:cNvSpPr txBox="1"/>
          <p:nvPr>
            <p:ph idx="4294967295" type="body"/>
          </p:nvPr>
        </p:nvSpPr>
        <p:spPr>
          <a:xfrm>
            <a:off x="457200" y="1413675"/>
            <a:ext cx="84339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us y</a:t>
            </a:r>
            <a:r>
              <a:rPr lang="en"/>
              <a:t>our first name (that you want to be called) and last name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 do (job or school or both)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Degree you're seeking and how far along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None/>
            </a:pPr>
            <a:r>
              <a:rPr lang="en"/>
              <a:t>By next class, please enter all this information about yourself on the </a:t>
            </a:r>
            <a:r>
              <a:rPr i="1" lang="en"/>
              <a:t>Introductions</a:t>
            </a:r>
            <a:r>
              <a:rPr lang="en"/>
              <a:t> discussion forum on D2L (start a new thread for yourself)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Worth one (1) participation 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1938917" y="4329569"/>
            <a:ext cx="5964973" cy="23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07150" lvl="0" marL="1808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60"/>
              <a:buFont typeface="Noto Sans Symbols"/>
              <a:buNone/>
            </a:pPr>
            <a:r>
              <a:t/>
            </a:r>
            <a:endParaRPr b="0" i="0" sz="11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Interaction Design professionals</a:t>
            </a:r>
            <a:endParaRPr/>
          </a:p>
        </p:txBody>
      </p:sp>
      <p:sp>
        <p:nvSpPr>
          <p:cNvPr id="559" name="Google Shape;559;p47"/>
          <p:cNvSpPr txBox="1"/>
          <p:nvPr>
            <p:ph idx="1" type="body"/>
          </p:nvPr>
        </p:nvSpPr>
        <p:spPr>
          <a:xfrm>
            <a:off x="457200" y="1460450"/>
            <a:ext cx="7955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Interaction designers. </a:t>
            </a:r>
            <a:r>
              <a:rPr lang="en" sz="1600"/>
              <a:t>Involved in the design of all interactive aspects of a product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Usability engineers</a:t>
            </a:r>
            <a:r>
              <a:rPr lang="en" sz="1600">
                <a:solidFill>
                  <a:schemeClr val="accent3"/>
                </a:solidFill>
              </a:rPr>
              <a:t>. </a:t>
            </a:r>
            <a:r>
              <a:rPr lang="en" sz="1600"/>
              <a:t>Focus on evaluating products, using usability principles and methods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Techniques are quantitative, based on measuring user activity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Web designers</a:t>
            </a:r>
            <a:r>
              <a:rPr lang="en" sz="1600">
                <a:solidFill>
                  <a:schemeClr val="accent3"/>
                </a:solidFill>
              </a:rPr>
              <a:t>. </a:t>
            </a:r>
            <a:r>
              <a:rPr lang="en" sz="1600"/>
              <a:t>Develop and create the visual design of websites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Information architects.</a:t>
            </a:r>
            <a:r>
              <a:rPr lang="en" sz="1600"/>
              <a:t> Plan and structure information organization and navigation in interactive products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Information architects increasingly work closely with </a:t>
            </a:r>
            <a:r>
              <a:rPr i="1" lang="en" sz="1600"/>
              <a:t>content managers</a:t>
            </a:r>
            <a:r>
              <a:rPr lang="en" sz="1600"/>
              <a:t>, who collect, edit, prioritize, and publish information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</a:t>
            </a:r>
            <a:r>
              <a:rPr lang="en" sz="1600"/>
              <a:t>ay also carry out field studies to inform the design of products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User experience designers (UX)</a:t>
            </a:r>
            <a:r>
              <a:rPr lang="en" sz="1600"/>
              <a:t>. Do all of the above, but employ both quantitative and qualitative techniques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8"/>
          <p:cNvSpPr txBox="1"/>
          <p:nvPr>
            <p:ph type="title"/>
          </p:nvPr>
        </p:nvSpPr>
        <p:spPr>
          <a:xfrm>
            <a:off x="235500" y="5974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User experience is one of the central concepts in interaction design</a:t>
            </a:r>
            <a:endParaRPr/>
          </a:p>
        </p:txBody>
      </p:sp>
      <p:sp>
        <p:nvSpPr>
          <p:cNvPr id="565" name="Google Shape;565;p48"/>
          <p:cNvSpPr txBox="1"/>
          <p:nvPr>
            <p:ph idx="1" type="body"/>
          </p:nvPr>
        </p:nvSpPr>
        <p:spPr>
          <a:xfrm>
            <a:off x="2355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The user experience: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how people feel about a product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 pleasure and satisfaction they experience when using it, looking at it, holding it, or simply opening and closing 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Includes their overall impression of how good it is to use the product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Includes the smallest details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66" name="Google Shape;566;p48"/>
          <p:cNvSpPr txBox="1"/>
          <p:nvPr>
            <p:ph idx="2" type="body"/>
          </p:nvPr>
        </p:nvSpPr>
        <p:spPr>
          <a:xfrm>
            <a:off x="47562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Experiences may be: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i="1" lang="en" sz="1400">
                <a:solidFill>
                  <a:schemeClr val="accent3"/>
                </a:solidFill>
              </a:rPr>
              <a:t>Quick/Short Duration</a:t>
            </a:r>
            <a:r>
              <a:rPr lang="en" sz="1400">
                <a:solidFill>
                  <a:schemeClr val="accent3"/>
                </a:solidFill>
              </a:rPr>
              <a:t>: </a:t>
            </a:r>
            <a:r>
              <a:rPr lang="en" sz="1400"/>
              <a:t>Using a gas pump interface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en" sz="1400">
                <a:solidFill>
                  <a:schemeClr val="accent3"/>
                </a:solidFill>
              </a:rPr>
              <a:t>Leisurely</a:t>
            </a:r>
            <a:r>
              <a:rPr lang="en" sz="1400">
                <a:solidFill>
                  <a:schemeClr val="accent3"/>
                </a:solidFill>
              </a:rPr>
              <a:t>: </a:t>
            </a:r>
            <a:r>
              <a:rPr lang="en" sz="1400"/>
              <a:t>Playing a computer game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i="1" lang="en" sz="1400">
                <a:solidFill>
                  <a:schemeClr val="accent3"/>
                </a:solidFill>
              </a:rPr>
              <a:t>Integrated/Holistic</a:t>
            </a:r>
            <a:r>
              <a:rPr lang="en" sz="1400">
                <a:solidFill>
                  <a:schemeClr val="accent3"/>
                </a:solidFill>
              </a:rPr>
              <a:t>: </a:t>
            </a:r>
            <a:r>
              <a:rPr lang="en" sz="1400"/>
              <a:t>Using interactive media for a museum visit: before, during, and after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User Experience</a:t>
            </a:r>
            <a:endParaRPr/>
          </a:p>
        </p:txBody>
      </p:sp>
      <p:sp>
        <p:nvSpPr>
          <p:cNvPr id="572" name="Google Shape;57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You cannot design a user experience, only design </a:t>
            </a:r>
            <a:r>
              <a:rPr i="1" lang="en"/>
              <a:t>for</a:t>
            </a:r>
            <a:r>
              <a:rPr lang="en"/>
              <a:t> a user experience</a:t>
            </a:r>
            <a:endParaRPr/>
          </a:p>
          <a:p>
            <a:pPr indent="-1524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/>
              <a:t>Implication: The design may be successful or unsuccessful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User Experience</a:t>
            </a:r>
            <a:endParaRPr/>
          </a:p>
        </p:txBody>
      </p:sp>
      <p:sp>
        <p:nvSpPr>
          <p:cNvPr id="578" name="Google Shape;578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" sz="1800">
                <a:solidFill>
                  <a:schemeClr val="accent3"/>
                </a:solidFill>
              </a:rPr>
              <a:t>Product</a:t>
            </a:r>
            <a:r>
              <a:rPr lang="en" sz="1800">
                <a:solidFill>
                  <a:schemeClr val="accent3"/>
                </a:solidFill>
              </a:rPr>
              <a:t> </a:t>
            </a:r>
            <a:r>
              <a:rPr lang="en" sz="1800"/>
              <a:t>characteristics important to user experience include: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Usability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Functionality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Aesthetics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Content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Look and feel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Sensual appeal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Emotional appeal</a:t>
            </a:r>
            <a:endParaRPr/>
          </a:p>
          <a:p>
            <a:pPr indent="-194207" lvl="1" marL="435285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160"/>
              <a:buNone/>
            </a:pPr>
            <a:r>
              <a:t/>
            </a:r>
            <a:endParaRPr sz="11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79" name="Google Shape;579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16741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800">
                <a:solidFill>
                  <a:schemeClr val="accent2"/>
                </a:solidFill>
              </a:rPr>
              <a:t>User</a:t>
            </a:r>
            <a:r>
              <a:rPr lang="en" sz="1800">
                <a:solidFill>
                  <a:schemeClr val="accent2"/>
                </a:solidFill>
              </a:rPr>
              <a:t> </a:t>
            </a:r>
            <a:r>
              <a:rPr lang="en" sz="1800"/>
              <a:t>characteristics—user demographics—important to user experience include:</a:t>
            </a:r>
            <a:endParaRPr sz="1160"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Social capital (identity)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Age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Ethnicity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Income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Occupation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Education</a:t>
            </a:r>
            <a:endParaRPr/>
          </a:p>
          <a:p>
            <a:pPr indent="-171450" lvl="1" marL="338868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Expectations</a:t>
            </a:r>
            <a:endParaRPr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Scenarios</a:t>
            </a:r>
            <a:endParaRPr/>
          </a:p>
        </p:txBody>
      </p:sp>
      <p:sp>
        <p:nvSpPr>
          <p:cNvPr id="585" name="Google Shape;58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i="1" lang="en">
                <a:solidFill>
                  <a:schemeClr val="accent2"/>
                </a:solidFill>
              </a:rPr>
              <a:t>scenario</a:t>
            </a:r>
            <a:r>
              <a:rPr lang="en">
                <a:solidFill>
                  <a:srgbClr val="00B050"/>
                </a:solidFill>
              </a:rPr>
              <a:t> </a:t>
            </a:r>
            <a:r>
              <a:rPr lang="en"/>
              <a:t>is a narrative prose description of human tasks, needs, or activities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an agile environment, referred to as a user story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describes the use of artifacts—it does not explicitly describe the use of artifact </a:t>
            </a:r>
            <a:r>
              <a:rPr i="1" lang="en"/>
              <a:t>technology</a:t>
            </a:r>
            <a:r>
              <a:rPr lang="en"/>
              <a:t> in detail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vocabulary of the stakeholders to make it accessible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i="1" lang="en">
                <a:solidFill>
                  <a:schemeClr val="accent2"/>
                </a:solidFill>
              </a:rPr>
              <a:t>stakeholder</a:t>
            </a:r>
            <a:r>
              <a:rPr lang="en">
                <a:solidFill>
                  <a:srgbClr val="00B050"/>
                </a:solidFill>
              </a:rPr>
              <a:t> </a:t>
            </a:r>
            <a:r>
              <a:rPr lang="en"/>
              <a:t>is anyone who has an interest or concern in the product, application, or service in question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scenario might be used to introduce subjects or stakeholders to the problem area or product idea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scenario gives them a context in which to provide you with requirements data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example: Evernote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Friday afternoon, your boss tells you that next Monday, you’ll need to be in Green Bay, Wisconsin, to provide some on-site support for one of your customers.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decide to drive up from Chicago on the preceding Saturday and do some sightseeing. You search Yelp and Google for ‘Green Bay, Wisconsin’ and find a number of sights and restaurants of interest in the area. You clip the information for each to Evernote.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Saturday, at a rest stop close to Green Bay, you use your mobile to access Evernote and then visit a few saved sights before checking into the hotel. Once settled at the hotel, you use Evernote to select an interesting restaurant for dinner.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Describing Interaction in Images: Sketches</a:t>
            </a:r>
            <a:endParaRPr/>
          </a:p>
        </p:txBody>
      </p:sp>
      <p:sp>
        <p:nvSpPr>
          <p:cNvPr id="597" name="Google Shape;597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500">
                <a:solidFill>
                  <a:schemeClr val="accent3"/>
                </a:solidFill>
              </a:rPr>
              <a:t>Sketching</a:t>
            </a:r>
            <a:r>
              <a:rPr lang="en" sz="1500"/>
              <a:t> is an essential interaction designer’s tool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Sketching helps express, develop, and communicate ideas—it’s a way of thinking and problem-solving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In fact, sketching </a:t>
            </a:r>
            <a:r>
              <a:rPr b="1" i="1" lang="en" sz="1350"/>
              <a:t>is</a:t>
            </a:r>
            <a:r>
              <a:rPr lang="en" sz="1350"/>
              <a:t> thinking and problem-solving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Sketching helps with</a:t>
            </a:r>
            <a:r>
              <a:rPr lang="en" sz="1500">
                <a:solidFill>
                  <a:schemeClr val="accent3"/>
                </a:solidFill>
              </a:rPr>
              <a:t> </a:t>
            </a:r>
            <a:r>
              <a:rPr i="1" lang="en" sz="1500">
                <a:solidFill>
                  <a:schemeClr val="accent3"/>
                </a:solidFill>
              </a:rPr>
              <a:t>getting the design right </a:t>
            </a:r>
            <a:r>
              <a:rPr lang="en" sz="1500"/>
              <a:t>and</a:t>
            </a:r>
            <a:r>
              <a:rPr i="1" lang="en" sz="1500"/>
              <a:t> </a:t>
            </a:r>
            <a:r>
              <a:rPr i="1" lang="en" sz="1500">
                <a:solidFill>
                  <a:schemeClr val="accent3"/>
                </a:solidFill>
              </a:rPr>
              <a:t>getting the right design</a:t>
            </a:r>
            <a:endParaRPr>
              <a:solidFill>
                <a:schemeClr val="accent3"/>
              </a:solidFill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In other words, it helps us address the right problem and develop a good solution to that problem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</p:txBody>
      </p:sp>
      <p:sp>
        <p:nvSpPr>
          <p:cNvPr id="598" name="Google Shape;598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Sketching is a critical part of the process of: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Idea generation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Design elaboration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Making design choices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Development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4"/>
          <p:cNvSpPr/>
          <p:nvPr/>
        </p:nvSpPr>
        <p:spPr>
          <a:xfrm>
            <a:off x="1699797" y="4515333"/>
            <a:ext cx="6069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D78"/>
              </a:buClr>
              <a:buSzPts val="738"/>
              <a:buFont typeface="Muli"/>
              <a:buNone/>
            </a:pPr>
            <a:r>
              <a:rPr b="0" i="0" lang="en" sz="738" u="none" cap="none" strike="noStrik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rPr>
              <a:t>From: </a:t>
            </a:r>
            <a:r>
              <a:rPr b="0" i="0" lang="en" sz="738" u="sng" cap="none" strike="noStrik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http://www.uxmatters.com/mt/archives/2010/05/sketches-and-wireframes-and-prototypes-oh-my-creating-your-own-magical-wizard-experience.php#</a:t>
            </a:r>
            <a:r>
              <a:rPr b="0" i="0" lang="en" sz="738" u="none" cap="none" strike="noStrik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rPr>
              <a:t>sthash.2EXmMZTf.dpuf 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604" name="Google Shape;604;p54"/>
          <p:cNvGraphicFramePr/>
          <p:nvPr/>
        </p:nvGraphicFramePr>
        <p:xfrm>
          <a:off x="742602" y="11322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{6041CF6C-397C-4503-9266-F65ED2D10B21}</a:tableStyleId>
              </a:tblPr>
              <a:tblGrid>
                <a:gridCol w="3013000"/>
                <a:gridCol w="4645800"/>
              </a:tblGrid>
              <a:tr h="25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Quick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Making them does not require long periods of time.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Timely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You can create sketches on demand.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Inexpensive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Creating them is cheap, using materials you have on hand.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Disposable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You don’t care if sketches get thrown away.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Plentiful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Sketches don’t exist in isolation from one another.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Clear and use a common vocabulary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Sketches comprise simple symbols and lines.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Fluid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They have a fluidity of line and flow that imply creativity.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Minimally detailed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Sketches are conceptual and suggest structure.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Appropriately refined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They communicate just enough so others can understand your intent.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Suggestive and exploratory rather than confirming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When sketching, you haven’t yet made any concrete decisions.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Roboto Slab"/>
                        <a:buNone/>
                      </a:pPr>
                      <a:r>
                        <a:rPr lang="en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Ambiguous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uli"/>
                        <a:buNone/>
                      </a:pPr>
                      <a:r>
                        <a:rPr lang="en" sz="12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You have yet to work out the details, then overlay your design on the foundation your sketches provide.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6800" marB="26800" marR="26800" marL="268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05" name="Google Shape;605;p5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 Characteristics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9"/>
              <a:t>Notational sketching</a:t>
            </a:r>
            <a:endParaRPr/>
          </a:p>
        </p:txBody>
      </p:sp>
      <p:sp>
        <p:nvSpPr>
          <p:cNvPr id="611" name="Google Shape;61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Notational sketches</a:t>
            </a:r>
            <a:r>
              <a:rPr lang="en" sz="1600"/>
              <a:t> are used to record observations and ideas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 them quickly to keep pace with your thinking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Keep them loose.</a:t>
            </a:r>
            <a:r>
              <a:rPr lang="en" sz="1600"/>
              <a:t> Drawing too slowly becomes a conscious act and hinders the flow of thought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Think of what would happen if you became conscious of forming each letter of your handwriting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Keep them roughly rough</a:t>
            </a:r>
            <a:r>
              <a:rPr lang="en" sz="1600"/>
              <a:t>. Shun meticulous (unnecessary) detail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Get your ideas down on paper quickly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Rough does </a:t>
            </a:r>
            <a:r>
              <a:rPr i="1" lang="en" sz="1600"/>
              <a:t>not</a:t>
            </a:r>
            <a:r>
              <a:rPr lang="en" sz="1600"/>
              <a:t> mean sloppy or inaccurate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Messy is OK</a:t>
            </a:r>
            <a:r>
              <a:rPr lang="en" sz="1600"/>
              <a:t>. But not so messy that clarity is compromised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Sketches are the first rough drafts of personal thought created to capture an observation or idea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“Embrace the occasional wonky cube, hairy drawing, or erring wavy line; they are minor blemishes in the scope of a much larger process”</a:t>
            </a:r>
            <a:endParaRPr sz="1600"/>
          </a:p>
        </p:txBody>
      </p:sp>
      <p:sp>
        <p:nvSpPr>
          <p:cNvPr id="612" name="Google Shape;612;p55"/>
          <p:cNvSpPr/>
          <p:nvPr/>
        </p:nvSpPr>
        <p:spPr>
          <a:xfrm>
            <a:off x="2284773" y="4779416"/>
            <a:ext cx="4806892" cy="1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3"/>
              <a:buFont typeface="Helvetica Neue"/>
              <a:buNone/>
            </a:pPr>
            <a:r>
              <a:rPr b="0" i="0" lang="en" sz="6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adapted from: </a:t>
            </a:r>
            <a:r>
              <a:rPr b="0" i="1" lang="en" sz="6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Drawing Ideas: A Hand-Drawn Approach for Better Design</a:t>
            </a:r>
            <a:r>
              <a:rPr b="0" i="0" lang="en" sz="6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M. Baskinger and W. Bardel, Watson-Guptill, 2013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647" y="1424169"/>
            <a:ext cx="5764963" cy="326283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6"/>
          <p:cNvSpPr/>
          <p:nvPr/>
        </p:nvSpPr>
        <p:spPr>
          <a:xfrm>
            <a:off x="1604047" y="4686999"/>
            <a:ext cx="5039440" cy="1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3"/>
              <a:buFont typeface="Helvetica Neue"/>
              <a:buNone/>
            </a:pPr>
            <a:r>
              <a:rPr b="0" i="0" lang="en" sz="6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from </a:t>
            </a:r>
            <a:r>
              <a:rPr b="0" i="1" lang="en" sz="6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Sketching User Experiences: The Workbook </a:t>
            </a:r>
            <a:r>
              <a:rPr b="0" i="0" lang="en" sz="6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S. Greenberg, S. Carpendale, N. Marquardt, and B. Buxton, MK-Elsevier, 2012</a:t>
            </a:r>
            <a:endParaRPr/>
          </a:p>
        </p:txBody>
      </p:sp>
      <p:sp>
        <p:nvSpPr>
          <p:cNvPr id="619" name="Google Shape;619;p5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</a:pPr>
            <a:r>
              <a:rPr lang="en"/>
              <a:t>Useful notational sketches for IxD: camera 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COURSE SUMMARY</a:t>
            </a:r>
            <a:endParaRPr/>
          </a:p>
        </p:txBody>
      </p:sp>
      <p:sp>
        <p:nvSpPr>
          <p:cNvPr id="386" name="Google Shape;386;p21"/>
          <p:cNvSpPr txBox="1"/>
          <p:nvPr>
            <p:ph idx="1" type="body"/>
          </p:nvPr>
        </p:nvSpPr>
        <p:spPr>
          <a:xfrm>
            <a:off x="457200" y="1149650"/>
            <a:ext cx="85206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course focuses on the principles, practices, and techniques of performing </a:t>
            </a:r>
            <a:r>
              <a:rPr i="1" lang="en" sz="1400">
                <a:solidFill>
                  <a:schemeClr val="accent3"/>
                </a:solidFill>
              </a:rPr>
              <a:t>user-centered interaction design </a:t>
            </a:r>
            <a:r>
              <a:rPr lang="en" sz="1400">
                <a:solidFill>
                  <a:schemeClr val="accent3"/>
                </a:solidFill>
              </a:rPr>
              <a:t>(UCID)</a:t>
            </a:r>
            <a:r>
              <a:rPr lang="en" sz="1400"/>
              <a:t>, including: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research using contextual inquiry (observations and insights);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requirements and design-informing models (personas, concept maps, user journey maps);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Conceptual design (conceptual task scenarios, site map, wireframes);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Prototyping (low-fidelity prototype);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Evaluation (evaluating design with real users)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course provides you with both a basic kit of tools and techniques, as well as a process framework in which to use these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separation is important because tools and techniques and processes evolve and change (somewhat) independently of the others 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sketch for a whiteboard pointer idea</a:t>
            </a:r>
            <a:endParaRPr/>
          </a:p>
        </p:txBody>
      </p:sp>
      <p:sp>
        <p:nvSpPr>
          <p:cNvPr id="625" name="Google Shape;625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Pointer in use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. As the user points while holding the pointing device, the cursor on the instructor workstation points to the same location on the slide.</a:t>
            </a:r>
            <a:endParaRPr/>
          </a:p>
        </p:txBody>
      </p:sp>
      <p:grpSp>
        <p:nvGrpSpPr>
          <p:cNvPr id="626" name="Google Shape;626;p57"/>
          <p:cNvGrpSpPr/>
          <p:nvPr/>
        </p:nvGrpSpPr>
        <p:grpSpPr>
          <a:xfrm>
            <a:off x="5198093" y="1368175"/>
            <a:ext cx="3493805" cy="2562878"/>
            <a:chOff x="5861" y="15545"/>
            <a:chExt cx="8001877" cy="6001407"/>
          </a:xfrm>
        </p:grpSpPr>
        <p:pic>
          <p:nvPicPr>
            <p:cNvPr id="627" name="Google Shape;627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61" y="15545"/>
              <a:ext cx="8001877" cy="6001407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pic>
        <p:sp>
          <p:nvSpPr>
            <p:cNvPr id="628" name="Google Shape;628;p57"/>
            <p:cNvSpPr/>
            <p:nvPr/>
          </p:nvSpPr>
          <p:spPr>
            <a:xfrm>
              <a:off x="4931876" y="385341"/>
              <a:ext cx="2400698" cy="1198166"/>
            </a:xfrm>
            <a:custGeom>
              <a:rect b="b" l="l" r="r" t="t"/>
              <a:pathLst>
                <a:path extrusionOk="0" h="21600" w="21600">
                  <a:moveTo>
                    <a:pt x="8674" y="0"/>
                  </a:moveTo>
                  <a:cubicBezTo>
                    <a:pt x="8267" y="0"/>
                    <a:pt x="7938" y="660"/>
                    <a:pt x="7938" y="1474"/>
                  </a:cubicBezTo>
                  <a:lnTo>
                    <a:pt x="7938" y="9530"/>
                  </a:lnTo>
                  <a:lnTo>
                    <a:pt x="0" y="21600"/>
                  </a:lnTo>
                  <a:lnTo>
                    <a:pt x="11391" y="13837"/>
                  </a:lnTo>
                  <a:lnTo>
                    <a:pt x="20864" y="13837"/>
                  </a:lnTo>
                  <a:cubicBezTo>
                    <a:pt x="21271" y="13837"/>
                    <a:pt x="21600" y="13178"/>
                    <a:pt x="21600" y="12363"/>
                  </a:cubicBezTo>
                  <a:lnTo>
                    <a:pt x="21600" y="1474"/>
                  </a:lnTo>
                  <a:cubicBezTo>
                    <a:pt x="21600" y="660"/>
                    <a:pt x="21271" y="0"/>
                    <a:pt x="20864" y="0"/>
                  </a:cubicBezTo>
                  <a:lnTo>
                    <a:pt x="867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5"/>
                <a:buFont typeface="Helvetica Neue"/>
                <a:buNone/>
              </a:pPr>
              <a:r>
                <a:rPr b="0" i="0" lang="en" sz="10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Long shot</a:t>
              </a:r>
              <a:endParaRPr/>
            </a:p>
          </p:txBody>
        </p:sp>
        <p:sp>
          <p:nvSpPr>
            <p:cNvPr id="629" name="Google Shape;629;p57"/>
            <p:cNvSpPr/>
            <p:nvPr/>
          </p:nvSpPr>
          <p:spPr>
            <a:xfrm>
              <a:off x="5861880" y="2025210"/>
              <a:ext cx="1511301" cy="1238648"/>
            </a:xfrm>
            <a:custGeom>
              <a:rect b="b" l="l" r="r" t="t"/>
              <a:pathLst>
                <a:path extrusionOk="0" h="21600" w="21600">
                  <a:moveTo>
                    <a:pt x="1112" y="0"/>
                  </a:moveTo>
                  <a:cubicBezTo>
                    <a:pt x="499" y="0"/>
                    <a:pt x="0" y="609"/>
                    <a:pt x="0" y="1356"/>
                  </a:cubicBezTo>
                  <a:lnTo>
                    <a:pt x="0" y="11551"/>
                  </a:lnTo>
                  <a:cubicBezTo>
                    <a:pt x="0" y="12299"/>
                    <a:pt x="499" y="12907"/>
                    <a:pt x="1112" y="12907"/>
                  </a:cubicBezTo>
                  <a:lnTo>
                    <a:pt x="8854" y="12907"/>
                  </a:lnTo>
                  <a:lnTo>
                    <a:pt x="11072" y="21600"/>
                  </a:lnTo>
                  <a:lnTo>
                    <a:pt x="13290" y="12907"/>
                  </a:lnTo>
                  <a:lnTo>
                    <a:pt x="20494" y="12907"/>
                  </a:lnTo>
                  <a:cubicBezTo>
                    <a:pt x="21107" y="12907"/>
                    <a:pt x="21600" y="12299"/>
                    <a:pt x="21600" y="11551"/>
                  </a:cubicBezTo>
                  <a:lnTo>
                    <a:pt x="21600" y="1356"/>
                  </a:lnTo>
                  <a:cubicBezTo>
                    <a:pt x="21600" y="609"/>
                    <a:pt x="21107" y="0"/>
                    <a:pt x="20494" y="0"/>
                  </a:cubicBez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5"/>
                <a:buFont typeface="Helvetica Neue"/>
                <a:buNone/>
              </a:pPr>
              <a:r>
                <a:rPr b="0" i="0" lang="en" sz="10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Close-up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Affordances</a:t>
            </a:r>
            <a:endParaRPr/>
          </a:p>
        </p:txBody>
      </p:sp>
      <p:sp>
        <p:nvSpPr>
          <p:cNvPr id="635" name="Google Shape;635;p5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relevant part of what the dictionary says about “to afford” is that it means to offer, yield, provide, give, or furnish. 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example, a study window in a house may afford a fine view of the outdoors; the window helps one see that nice view.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In HCI design, where we focus on helping the user, an affordance is something that </a:t>
            </a:r>
            <a:r>
              <a:rPr i="1" lang="en" sz="1400"/>
              <a:t>helps a user do something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In interaction design, affordances are characteristics of user interface objects and interaction design features that help users perform tasks.</a:t>
            </a:r>
            <a:endParaRPr sz="1400"/>
          </a:p>
        </p:txBody>
      </p:sp>
      <p:sp>
        <p:nvSpPr>
          <p:cNvPr id="636" name="Google Shape;636;p5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1" name="Google Shape;641;p59"/>
          <p:cNvGraphicFramePr/>
          <p:nvPr/>
        </p:nvGraphicFramePr>
        <p:xfrm>
          <a:off x="425396" y="1390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{BCE05D14-B720-4D8D-8FD8-065FAAEA9912}</a:tableStyleId>
              </a:tblPr>
              <a:tblGrid>
                <a:gridCol w="2802300"/>
                <a:gridCol w="2802300"/>
                <a:gridCol w="2802300"/>
              </a:tblGrid>
              <a:tr h="27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24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Affordance Type</a:t>
                      </a:r>
                      <a:endParaRPr sz="2400" u="none" cap="none" strike="noStrik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24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 sz="24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2400" u="none" cap="none" strike="noStrik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</a:t>
                      </a:r>
                      <a:endParaRPr sz="24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>
                    <a:solidFill>
                      <a:schemeClr val="accent3"/>
                    </a:solidFill>
                  </a:tcPr>
                </a:tc>
              </a:tr>
              <a:tr h="63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Cognitive affordance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Design feature that helps users in knowing something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button label that helps users know what will happen if they click on it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</a:tr>
              <a:tr h="63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Physical affordance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Design feature that helps users in doing a physical action in the interface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button that is large enough so that users can click on it accurately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</a:tr>
              <a:tr h="63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Sensory affordance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Design feature that helps users sense something (especially cognitive affordances and physical affordances)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label font size large enough to be discerned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</a:tr>
              <a:tr h="63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Functional affordance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Design feature that helps users accomplish work (i.e., usefulness of a system function)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internal system ability to sort a series of numbers (invoked by users clicking on the Sort button)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24100" marB="24100" marR="48225" marL="48225" anchor="ctr"/>
                </a:tc>
              </a:tr>
            </a:tbl>
          </a:graphicData>
        </a:graphic>
      </p:graphicFrame>
      <p:sp>
        <p:nvSpPr>
          <p:cNvPr id="642" name="Google Shape;642;p5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</a:pPr>
            <a:r>
              <a:rPr lang="en"/>
              <a:t>Four Types of Affordances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392" name="Google Shape;392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6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Students will demonstrate understanding of the vocabulary, principles, practices, and disciplines involved in user-center interaction design and its areas of application in a series of team assignments and quizzes. (LO1)</a:t>
            </a:r>
            <a:endParaRPr sz="1200">
              <a:solidFill>
                <a:srgbClr val="FFFFFF"/>
              </a:solidFill>
            </a:endParaRPr>
          </a:p>
          <a:p>
            <a:pPr indent="-76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Students will implement the essential elements of the user-centered design process in a series of team assignments. (LO2)</a:t>
            </a:r>
            <a:endParaRPr sz="1200">
              <a:solidFill>
                <a:srgbClr val="FFFFFF"/>
              </a:solidFill>
            </a:endParaRPr>
          </a:p>
          <a:p>
            <a:pPr indent="-76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Students will apply research methods such as competitive analysis, user observation, and user interviews to establish interaction design requirements for team assignments. (LO3)</a:t>
            </a:r>
            <a:endParaRPr sz="1200">
              <a:solidFill>
                <a:srgbClr val="FFFFFF"/>
              </a:solidFill>
            </a:endParaRPr>
          </a:p>
          <a:p>
            <a:pPr indent="-76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Students will apply the principles of user-centered interaction design to create coherent interaction designs that implement requirements and reflect design and usability principles. (LO4)</a:t>
            </a:r>
            <a:endParaRPr sz="1200">
              <a:solidFill>
                <a:srgbClr val="FFFFFF"/>
              </a:solidFill>
            </a:endParaRPr>
          </a:p>
          <a:p>
            <a:pPr indent="-76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Students will apply iterative design and prototype evaluation methods to refine their interaction designs in successive team assignments. (LO5)</a:t>
            </a:r>
            <a:endParaRPr sz="1200">
              <a:solidFill>
                <a:srgbClr val="FFFFFF"/>
              </a:solidFill>
            </a:endParaRPr>
          </a:p>
          <a:p>
            <a:pPr indent="-76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Students will communicate the results of their work in an effective and professional manner through written reports and recorded video presentations. (LO6)</a:t>
            </a:r>
            <a:endParaRPr sz="1200">
              <a:solidFill>
                <a:srgbClr val="FFFFFF"/>
              </a:solidFill>
            </a:endParaRPr>
          </a:p>
          <a:p>
            <a:pPr indent="-76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Students will apply effective interpersonal skills in order to participate and contribute to the efforts of a multidisciplinary team. (LO7)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ADMINISTRATIVE INFO</a:t>
            </a:r>
            <a:endParaRPr/>
          </a:p>
        </p:txBody>
      </p:sp>
      <p:sp>
        <p:nvSpPr>
          <p:cNvPr id="399" name="Google Shape;399;p23"/>
          <p:cNvSpPr txBox="1"/>
          <p:nvPr>
            <p:ph idx="1" type="body"/>
          </p:nvPr>
        </p:nvSpPr>
        <p:spPr>
          <a:xfrm>
            <a:off x="457200" y="1502105"/>
            <a:ext cx="5746599" cy="31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06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" sz="1600"/>
              <a:t>The syllabus contains all the essential course logistics information, especially for course policies and procedures</a:t>
            </a:r>
            <a:endParaRPr/>
          </a:p>
          <a:p>
            <a:pPr indent="-152400" lvl="1" marL="39175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" sz="1600"/>
              <a:t>Read it and refer to it before asking procedural or logistical questions</a:t>
            </a:r>
            <a:endParaRPr/>
          </a:p>
          <a:p>
            <a:pPr indent="-152400" lvl="1" marL="39175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" sz="1600"/>
              <a:t>If you ask me a question that is answered in the syllabus or in this module, I will simply point you to the appropriate source </a:t>
            </a:r>
            <a:endParaRPr/>
          </a:p>
          <a:p>
            <a:pPr indent="0" lvl="1" marL="39175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1600"/>
          </a:p>
          <a:p>
            <a:pPr indent="-152400" lvl="0" marL="1506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" sz="1600"/>
              <a:t>The course meets each week for a total of ten (10) classes</a:t>
            </a:r>
            <a:endParaRPr/>
          </a:p>
          <a:p>
            <a:pPr indent="-152400" lvl="1" marL="1506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" sz="1600"/>
              <a:t>There is no Week 11 in Summer Quarter</a:t>
            </a:r>
            <a:endParaRPr/>
          </a:p>
          <a:p>
            <a:pPr indent="0" lvl="0" marL="1506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CLASS SESSIONS</a:t>
            </a:r>
            <a:endParaRPr/>
          </a:p>
        </p:txBody>
      </p:sp>
      <p:sp>
        <p:nvSpPr>
          <p:cNvPr id="405" name="Google Shape;405;p24"/>
          <p:cNvSpPr txBox="1"/>
          <p:nvPr>
            <p:ph idx="1" type="body"/>
          </p:nvPr>
        </p:nvSpPr>
        <p:spPr>
          <a:xfrm>
            <a:off x="457200" y="1446600"/>
            <a:ext cx="8071800" cy="30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1600"/>
              <a:t>Basic class structure is: lecture, discussions, and a short activity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1600"/>
              <a:t>On weeks when an assignment is due (on that Monday), at least one hour of class is devoted to an assignment ‘workshop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600"/>
              <a:t>Bring your the work you’ve done with you to class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600"/>
              <a:t>I’ll spend time answering questions individually, in groups, or in general</a:t>
            </a:r>
            <a:endParaRPr sz="1600"/>
          </a:p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1600"/>
              <a:t>For team assignments, it’s best if all in-class team members attend class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1600"/>
              <a:t>Async</a:t>
            </a:r>
            <a:r>
              <a:rPr lang="en" sz="1600"/>
              <a:t> students may come to class if available at the time- otherwise lectures are posted after class</a:t>
            </a:r>
            <a:endParaRPr sz="16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600"/>
              <a:t>Post questions beforehand on D2L’s Q&amp;A and Support forum, or post questions through Online Rooms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idx="4294967295" type="body"/>
          </p:nvPr>
        </p:nvSpPr>
        <p:spPr>
          <a:xfrm>
            <a:off x="573024" y="557340"/>
            <a:ext cx="7997952" cy="401466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ED1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There are no prerequisites for the course, but that doesn’t mean everyone is starting from the same point—students have a wide range of backgrounds and expertise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416" name="Google Shape;41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1" lang="en" sz="2000"/>
              <a:t>Good cop version</a:t>
            </a:r>
            <a:r>
              <a:rPr b="1" lang="en" sz="2000"/>
              <a:t>:</a:t>
            </a:r>
            <a:endParaRPr/>
          </a:p>
          <a:p>
            <a:pPr indent="-292220" lvl="1" marL="7609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For those with experience in UCID: please be understanding and supportive of those new to the field, and respectful of their opinions</a:t>
            </a:r>
            <a:endParaRPr/>
          </a:p>
          <a:p>
            <a:pPr indent="-292220" lvl="1" marL="7609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For those new to UCID: if you have a grounded opinion, don’t be afraid to assert it in opposition to a more-experienced team member</a:t>
            </a:r>
            <a:endParaRPr/>
          </a:p>
        </p:txBody>
      </p:sp>
      <p:sp>
        <p:nvSpPr>
          <p:cNvPr id="417" name="Google Shape;417;p26"/>
          <p:cNvSpPr txBox="1"/>
          <p:nvPr>
            <p:ph idx="2" type="body"/>
          </p:nvPr>
        </p:nvSpPr>
        <p:spPr>
          <a:xfrm>
            <a:off x="5057174" y="1354675"/>
            <a:ext cx="35001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Bad cop version:</a:t>
            </a:r>
            <a:endParaRPr/>
          </a:p>
          <a:p>
            <a:pPr indent="-292220" lvl="1" marL="7609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If a team reports dominance problems, I will investigate and confirm the problem, then give the dominance offender one warning</a:t>
            </a:r>
            <a:endParaRPr/>
          </a:p>
          <a:p>
            <a:pPr indent="-292220" lvl="1" marL="7609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The second confirmed report means I will remove the offender from the team</a:t>
            </a:r>
            <a:endParaRPr/>
          </a:p>
          <a:p>
            <a:pPr indent="-292220" lvl="1" marL="7609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400"/>
              <a:t>Removal means that you will need to complete </a:t>
            </a:r>
            <a:r>
              <a:rPr i="1" lang="en" sz="1400"/>
              <a:t>all</a:t>
            </a:r>
            <a:r>
              <a:rPr lang="en" sz="1400"/>
              <a:t> the rest of the team coursework on your own, at only 80% credit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