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70" r:id="rId4"/>
    <p:sldId id="271" r:id="rId5"/>
    <p:sldId id="272" r:id="rId6"/>
    <p:sldId id="273" r:id="rId7"/>
    <p:sldId id="279" r:id="rId8"/>
    <p:sldId id="276" r:id="rId9"/>
    <p:sldId id="275" r:id="rId10"/>
    <p:sldId id="277" r:id="rId11"/>
    <p:sldId id="278" r:id="rId12"/>
    <p:sldId id="269" r:id="rId13"/>
    <p:sldId id="265" r:id="rId14"/>
    <p:sldId id="266" r:id="rId15"/>
    <p:sldId id="267" r:id="rId16"/>
    <p:sldId id="268"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A8B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8897" autoAdjust="0"/>
    <p:restoredTop sz="94660"/>
  </p:normalViewPr>
  <p:slideViewPr>
    <p:cSldViewPr snapToGrid="0">
      <p:cViewPr varScale="1">
        <p:scale>
          <a:sx n="73" d="100"/>
          <a:sy n="73" d="100"/>
        </p:scale>
        <p:origin x="-126" y="-3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3/15/2022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3/15/2022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3/15/2022</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3/15/2022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3/15/2022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3/15/2022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3/15/2022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3/15/2022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3/15/2022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3/15/2022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3/15/2022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3/15/2022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092046" y="352990"/>
            <a:ext cx="6902246" cy="3242818"/>
          </a:xfrm>
        </p:spPr>
        <p:txBody>
          <a:bodyPr>
            <a:normAutofit/>
          </a:bodyPr>
          <a:lstStyle/>
          <a:p>
            <a:r>
              <a:rPr lang="en-US" sz="3600" b="1" dirty="0">
                <a:latin typeface="Times New Roman" panose="02020603050405020304" pitchFamily="18" charset="0"/>
                <a:cs typeface="Times New Roman" panose="02020603050405020304" pitchFamily="18" charset="0"/>
              </a:rPr>
              <a:t>BLOCKCHAIN TECHNOLOGY</a:t>
            </a:r>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8556171" y="4833257"/>
            <a:ext cx="3461658" cy="1672046"/>
          </a:xfrm>
        </p:spPr>
        <p:txBody>
          <a:bodyPr>
            <a:normAutofit fontScale="92500"/>
          </a:bodyPr>
          <a:lstStyle/>
          <a:p>
            <a:r>
              <a:rPr lang="en-US" sz="2400" b="1" cap="none" dirty="0">
                <a:solidFill>
                  <a:schemeClr val="tx1">
                    <a:lumMod val="85000"/>
                    <a:lumOff val="15000"/>
                  </a:schemeClr>
                </a:solidFill>
                <a:latin typeface="Times New Roman" panose="02020603050405020304" pitchFamily="18" charset="0"/>
                <a:cs typeface="Times New Roman" panose="02020603050405020304" pitchFamily="18" charset="0"/>
              </a:rPr>
              <a:t>By</a:t>
            </a:r>
            <a:r>
              <a:rPr lang="en-US" sz="2400" b="1" cap="none"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b="1" i="1" cap="none" dirty="0" smtClean="0">
                <a:solidFill>
                  <a:schemeClr val="tx1">
                    <a:lumMod val="85000"/>
                    <a:lumOff val="15000"/>
                  </a:schemeClr>
                </a:solidFill>
                <a:latin typeface="Times New Roman" panose="02020603050405020304" pitchFamily="18" charset="0"/>
                <a:ea typeface="Nirmala UI Semilight" panose="020B0402040204020203" pitchFamily="34" charset="0"/>
                <a:cs typeface="Times New Roman" panose="02020603050405020304" pitchFamily="18" charset="0"/>
              </a:rPr>
              <a:t>B.S.N.V.B SATYA SAI</a:t>
            </a:r>
            <a:endParaRPr lang="en-US" b="1" i="1" cap="none" dirty="0">
              <a:solidFill>
                <a:schemeClr val="tx1">
                  <a:lumMod val="85000"/>
                  <a:lumOff val="15000"/>
                </a:schemeClr>
              </a:solidFill>
              <a:latin typeface="Segoe Script" panose="030B0504020000000003" pitchFamily="66" charset="0"/>
              <a:ea typeface="Nirmala UI Semilight" panose="020B0402040204020203" pitchFamily="34" charset="0"/>
              <a:cs typeface="Nirmala UI Semilight" panose="020B0402040204020203" pitchFamily="34" charset="0"/>
            </a:endParaRPr>
          </a:p>
          <a:p>
            <a:r>
              <a:rPr lang="en-US" b="1" cap="none" dirty="0" smtClean="0">
                <a:solidFill>
                  <a:schemeClr val="tx1">
                    <a:lumMod val="85000"/>
                    <a:lumOff val="15000"/>
                  </a:schemeClr>
                </a:solidFill>
                <a:latin typeface="Times New Roman" panose="02020603050405020304" pitchFamily="18" charset="0"/>
                <a:cs typeface="Times New Roman" panose="02020603050405020304" pitchFamily="18" charset="0"/>
              </a:rPr>
              <a:t>18NG1A0410</a:t>
            </a:r>
            <a:endParaRPr lang="en-US" sz="2400" b="1" cap="none"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849087" y="2044700"/>
            <a:ext cx="10437222" cy="419934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EXPLANATION</a:t>
            </a:r>
            <a:endParaRPr lang="en-US" dirty="0"/>
          </a:p>
        </p:txBody>
      </p:sp>
      <p:sp>
        <p:nvSpPr>
          <p:cNvPr id="3" name="Content Placeholder 2"/>
          <p:cNvSpPr>
            <a:spLocks noGrp="1"/>
          </p:cNvSpPr>
          <p:nvPr>
            <p:ph idx="1"/>
          </p:nvPr>
        </p:nvSpPr>
        <p:spPr/>
        <p:txBody>
          <a:bodyPr>
            <a:noAutofit/>
          </a:bodyPr>
          <a:lstStyle/>
          <a:p>
            <a:pPr algn="just" fontAlgn="base">
              <a:buNone/>
            </a:pPr>
            <a:r>
              <a:rPr lang="en-IN" sz="1800" dirty="0" smtClean="0"/>
              <a:t>. </a:t>
            </a:r>
            <a:r>
              <a:rPr lang="en-IN" sz="1800" dirty="0" smtClean="0">
                <a:latin typeface="Times New Roman" pitchFamily="18" charset="0"/>
              </a:rPr>
              <a:t>Each block also has a hash, which you can compare to a fingerprint. A hash identifies the block and all of its contents and is always unique, just as a fingerprint is. Once a block is created, its hash is calculated. Changing anything inside the block will cause the hash to change. In other words, hashes are very useful when you want to detect changes to blocks. If the hash of a block changes, it’s no longer the same block.</a:t>
            </a:r>
            <a:endParaRPr lang="en-US" sz="1800" dirty="0" smtClean="0">
              <a:latin typeface="Times New Roman" pitchFamily="18" charset="0"/>
            </a:endParaRPr>
          </a:p>
          <a:p>
            <a:pPr lvl="0" algn="just" fontAlgn="base">
              <a:buFont typeface="Arial" pitchFamily="34" charset="0"/>
              <a:buChar char="•"/>
            </a:pPr>
            <a:r>
              <a:rPr lang="en-IN" sz="1800" dirty="0" smtClean="0">
                <a:latin typeface="Times New Roman" pitchFamily="18" charset="0"/>
              </a:rPr>
              <a:t>The third element inside each block is the hash of the previous block.. Let’s look at an example.</a:t>
            </a:r>
          </a:p>
          <a:p>
            <a:pPr lvl="0" algn="just" fontAlgn="base">
              <a:buFont typeface="Arial" pitchFamily="34" charset="0"/>
              <a:buChar char="•"/>
            </a:pPr>
            <a:r>
              <a:rPr lang="en-IN" sz="1800" dirty="0" smtClean="0">
                <a:latin typeface="Times New Roman" pitchFamily="18" charset="0"/>
              </a:rPr>
              <a:t>Here, we have a chain of three blocks. As you can see, each block contains its own hash and the hash of the previous block. So block number 3 points to block number 2, and block number 2 points to block number 1. Now, the first block is a bit special, as it cannot point to previous blocks because it’s the first. This block is called the genesis block.</a:t>
            </a:r>
            <a:endParaRPr lang="en-US" sz="1800" dirty="0" smtClean="0">
              <a:latin typeface="Times New Roman" pitchFamily="18" charset="0"/>
            </a:endParaRPr>
          </a:p>
          <a:p>
            <a:pPr lvl="0" algn="just" fontAlgn="base">
              <a:buFont typeface="Arial" pitchFamily="34" charset="0"/>
              <a:buChar char="•"/>
            </a:pPr>
            <a:r>
              <a:rPr lang="en-IN" sz="1800" dirty="0" smtClean="0">
                <a:latin typeface="Times New Roman" pitchFamily="18" charset="0"/>
              </a:rPr>
              <a:t>Now, let’s say you tamper with the second block. This causes the hash of that block to change. In turn, that will make block 3 and all following blocks invalid because block 3 will no longer store a valid hash </a:t>
            </a:r>
            <a:r>
              <a:rPr lang="en-IN" sz="1800" dirty="0" smtClean="0">
                <a:latin typeface="Times New Roman" pitchFamily="18" charset="0"/>
              </a:rPr>
              <a:t>.</a:t>
            </a:r>
            <a:endParaRPr lang="en-US" sz="1800" dirty="0" smtClean="0">
              <a:latin typeface="Times New Roman" pitchFamily="18" charset="0"/>
            </a:endParaRPr>
          </a:p>
          <a:p>
            <a:pPr lvl="0" fontAlgn="base">
              <a:buFont typeface="Arial" pitchFamily="34" charset="0"/>
              <a:buChar char="•"/>
            </a:pPr>
            <a:endParaRPr lang="en-US" sz="1800" dirty="0" smtClean="0"/>
          </a:p>
          <a:p>
            <a:pPr>
              <a:buFont typeface="Arial" pitchFamily="34" charset="0"/>
              <a:buChar char="•"/>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of of Work vs Proof of Stake : An In-Depth Discussion">
            <a:extLst>
              <a:ext uri="{FF2B5EF4-FFF2-40B4-BE49-F238E27FC236}">
                <a16:creationId xmlns="" xmlns:a16="http://schemas.microsoft.com/office/drawing/2014/main" id="{EC4B9CCC-6107-4684-987E-E449129953B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8085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EDC73-90A4-44FF-AD72-D7D1BD782B3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Applications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14E87F9-142A-49F4-B2FE-1BC68FAAD18E}"/>
              </a:ext>
            </a:extLst>
          </p:cNvPr>
          <p:cNvSpPr>
            <a:spLocks noGrp="1"/>
          </p:cNvSpPr>
          <p:nvPr>
            <p:ph idx="1"/>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Secure sharing of medical data.</a:t>
            </a:r>
          </a:p>
          <a:p>
            <a:r>
              <a:rPr lang="en-US" sz="2000" b="1" dirty="0">
                <a:solidFill>
                  <a:schemeClr val="tx1"/>
                </a:solidFill>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Cross-border payments.</a:t>
            </a:r>
          </a:p>
          <a:p>
            <a:r>
              <a:rPr lang="en-US" sz="2000" b="1" dirty="0">
                <a:solidFill>
                  <a:schemeClr val="tx1"/>
                </a:solidFill>
                <a:latin typeface="Times New Roman" panose="02020603050405020304" pitchFamily="18" charset="0"/>
                <a:cs typeface="Times New Roman" panose="02020603050405020304" pitchFamily="18" charset="0"/>
              </a:rPr>
              <a:t>3. </a:t>
            </a:r>
            <a:r>
              <a:rPr lang="en-US" sz="2000" dirty="0">
                <a:solidFill>
                  <a:schemeClr val="tx1"/>
                </a:solidFill>
                <a:latin typeface="Times New Roman" panose="02020603050405020304" pitchFamily="18" charset="0"/>
                <a:cs typeface="Times New Roman" panose="02020603050405020304" pitchFamily="18" charset="0"/>
              </a:rPr>
              <a:t>Real-time IoT operating systems.</a:t>
            </a:r>
          </a:p>
          <a:p>
            <a:r>
              <a:rPr lang="en-US" sz="2000" b="1" dirty="0">
                <a:solidFill>
                  <a:schemeClr val="tx1"/>
                </a:solidFill>
                <a:latin typeface="Times New Roman" panose="02020603050405020304" pitchFamily="18" charset="0"/>
                <a:cs typeface="Times New Roman" panose="02020603050405020304" pitchFamily="18" charset="0"/>
              </a:rPr>
              <a:t>4. </a:t>
            </a:r>
            <a:r>
              <a:rPr lang="en-US" sz="2000" dirty="0">
                <a:solidFill>
                  <a:schemeClr val="tx1"/>
                </a:solidFill>
                <a:latin typeface="Times New Roman" panose="02020603050405020304" pitchFamily="18" charset="0"/>
                <a:cs typeface="Times New Roman" panose="02020603050405020304" pitchFamily="18" charset="0"/>
              </a:rPr>
              <a:t>Personal identity security.</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83668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C4A11-BD1B-44CD-95BB-52A851EDF708}"/>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Advantages</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D9C8E4B-E026-4137-B442-F2FD36E01F95}"/>
              </a:ext>
            </a:extLst>
          </p:cNvPr>
          <p:cNvSpPr>
            <a:spLocks noGrp="1"/>
          </p:cNvSpPr>
          <p:nvPr>
            <p:ph idx="1"/>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Enhanced Security</a:t>
            </a:r>
          </a:p>
          <a:p>
            <a:r>
              <a:rPr lang="en-US" sz="2000" b="1" dirty="0">
                <a:solidFill>
                  <a:schemeClr val="tx1"/>
                </a:solidFill>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Greater Transparency</a:t>
            </a:r>
          </a:p>
          <a:p>
            <a:r>
              <a:rPr lang="en-US" sz="2000" b="1" dirty="0">
                <a:solidFill>
                  <a:schemeClr val="tx1"/>
                </a:solidFill>
                <a:latin typeface="Times New Roman" panose="02020603050405020304" pitchFamily="18" charset="0"/>
                <a:cs typeface="Times New Roman" panose="02020603050405020304" pitchFamily="18" charset="0"/>
              </a:rPr>
              <a:t>3. </a:t>
            </a:r>
            <a:r>
              <a:rPr lang="en-US" sz="2000">
                <a:solidFill>
                  <a:schemeClr val="tx1"/>
                </a:solidFill>
                <a:latin typeface="Times New Roman" panose="02020603050405020304" pitchFamily="18" charset="0"/>
                <a:cs typeface="Times New Roman" panose="02020603050405020304" pitchFamily="18" charset="0"/>
              </a:rPr>
              <a:t>Increased Efficiency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4.</a:t>
            </a:r>
            <a:r>
              <a:rPr lang="en-US" sz="2000" dirty="0">
                <a:solidFill>
                  <a:schemeClr val="tx1"/>
                </a:solidFill>
                <a:latin typeface="Times New Roman" panose="02020603050405020304" pitchFamily="18" charset="0"/>
                <a:cs typeface="Times New Roman" panose="02020603050405020304" pitchFamily="18" charset="0"/>
              </a:rPr>
              <a:t> Automation</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13576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6F770-DC24-42DF-BE83-F53180ED52FF}"/>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Disadvantages</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510719B-3FD3-4EDC-ABA7-7C7249FE759E}"/>
              </a:ext>
            </a:extLst>
          </p:cNvPr>
          <p:cNvSpPr>
            <a:spLocks noGrp="1"/>
          </p:cNvSpPr>
          <p:nvPr>
            <p:ph idx="1"/>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High Cost</a:t>
            </a:r>
            <a:r>
              <a:rPr lang="en-US" sz="2000" b="1" dirty="0">
                <a:solidFill>
                  <a:schemeClr val="tx1"/>
                </a:solidFill>
                <a:latin typeface="Times New Roman" panose="02020603050405020304" pitchFamily="18" charset="0"/>
                <a:cs typeface="Times New Roman" panose="02020603050405020304" pitchFamily="18" charset="0"/>
              </a:rPr>
              <a:t> </a:t>
            </a:r>
          </a:p>
          <a:p>
            <a:r>
              <a:rPr lang="en-US" sz="2000" b="1"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 Self Maintenance</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95776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12116-9DF0-4123-A884-1F2B6B0FB303}"/>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Conclusion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E4523B4-8659-4C09-A5EB-5E3B745B6533}"/>
              </a:ext>
            </a:extLst>
          </p:cNvPr>
          <p:cNvSpPr>
            <a:spLocks noGrp="1"/>
          </p:cNvSpPr>
          <p:nvPr>
            <p:ph idx="1"/>
          </p:nvPr>
        </p:nvSpPr>
        <p:spPr/>
        <p:txBody>
          <a:bodyPr>
            <a:normAutofit/>
          </a:bodyPr>
          <a:lstStyle/>
          <a:p>
            <a:pPr marL="0" indent="0" algn="just">
              <a:buClr>
                <a:schemeClr val="tx1"/>
              </a:buClr>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Blockchain technology is revolutionary. It will make life simpler and safer, changing the way personal information is stored and how transactions for good and services are made</a:t>
            </a:r>
            <a:r>
              <a:rPr lang="en-US" sz="2000" dirty="0" smtClean="0">
                <a:solidFill>
                  <a:schemeClr val="tx1"/>
                </a:solidFill>
                <a:latin typeface="Times New Roman" panose="02020603050405020304" pitchFamily="18" charset="0"/>
                <a:cs typeface="Times New Roman" panose="02020603050405020304" pitchFamily="18" charset="0"/>
              </a:rPr>
              <a:t>.</a:t>
            </a:r>
          </a:p>
          <a:p>
            <a:pPr marL="0" lvl="0" indent="0" algn="just">
              <a:buClr>
                <a:schemeClr val="tx1"/>
              </a:buClr>
              <a:buFont typeface="Arial" pitchFamily="34" charset="0"/>
              <a:buChar char="•"/>
            </a:pPr>
            <a:r>
              <a:rPr lang="en-IN" sz="2000" dirty="0" smtClean="0">
                <a:latin typeface="Times New Roman" pitchFamily="18" charset="0"/>
              </a:rPr>
              <a:t>The Bitcoin is the first successful implementation of blockchain. Today, the world has found applications of blockchain technology in several industries, where the trust without the involvement of a centralized authority is desired.</a:t>
            </a:r>
            <a:endParaRPr lang="en-US" sz="2000" dirty="0" smtClean="0">
              <a:latin typeface="Times New Roman" pitchFamily="18" charset="0"/>
            </a:endParaRPr>
          </a:p>
          <a:p>
            <a:pPr marL="0" indent="0" algn="just">
              <a:buClr>
                <a:schemeClr val="tx1"/>
              </a:buClr>
              <a:buFont typeface="Arial"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12341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1363"/>
            <a:ext cx="10058400" cy="2220912"/>
          </a:xfrm>
        </p:spPr>
        <p:txBody>
          <a:bodyPr/>
          <a:lstStyle/>
          <a:p>
            <a:r>
              <a:rPr lang="en-US" dirty="0" smtClean="0"/>
              <a:t>                    THANK YOU</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363788"/>
            <a:ext cx="10058400" cy="2012950"/>
          </a:xfrm>
        </p:spPr>
        <p:txBody>
          <a:bodyPr/>
          <a:lstStyle/>
          <a:p>
            <a:r>
              <a:rPr lang="en-US" dirty="0" smtClean="0"/>
              <a:t>     ANY QUERIES?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9AD3C-F986-4D56-8CB9-5F8C3CB12760}"/>
              </a:ext>
            </a:extLst>
          </p:cNvPr>
          <p:cNvSpPr>
            <a:spLocks noGrp="1"/>
          </p:cNvSpPr>
          <p:nvPr>
            <p:ph type="title"/>
          </p:nvPr>
        </p:nvSpPr>
        <p:spPr/>
        <p:txBody>
          <a:bodyPr>
            <a:normAutofit/>
          </a:bodyPr>
          <a:lstStyle/>
          <a:p>
            <a:r>
              <a:rPr lang="en-US" sz="4400" dirty="0" smtClean="0">
                <a:solidFill>
                  <a:schemeClr val="tx1"/>
                </a:solidFill>
                <a:latin typeface="Times New Roman" panose="02020603050405020304" pitchFamily="18" charset="0"/>
                <a:cs typeface="Times New Roman" panose="02020603050405020304" pitchFamily="18" charset="0"/>
              </a:rPr>
              <a:t>                       Contents         </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E397989-92F0-44B1-B9B3-62D45218955C}"/>
              </a:ext>
            </a:extLst>
          </p:cNvPr>
          <p:cNvSpPr>
            <a:spLocks noGrp="1"/>
          </p:cNvSpPr>
          <p:nvPr>
            <p:ph idx="1"/>
          </p:nvPr>
        </p:nvSpPr>
        <p:spPr>
          <a:xfrm>
            <a:off x="535577" y="2207624"/>
            <a:ext cx="10541725" cy="3883538"/>
          </a:xfrm>
        </p:spPr>
        <p:txBody>
          <a:bodyPr>
            <a:normAutofit fontScale="25000" lnSpcReduction="20000"/>
          </a:bodyPr>
          <a:lstStyle/>
          <a:p>
            <a:pPr algn="just">
              <a:buNone/>
            </a:pPr>
            <a:r>
              <a:rPr lang="en-US" sz="6400" dirty="0" smtClean="0">
                <a:solidFill>
                  <a:schemeClr val="tx1"/>
                </a:solidFill>
                <a:latin typeface="Times New Roman" pitchFamily="18" charset="0"/>
              </a:rPr>
              <a:t>  1</a:t>
            </a:r>
            <a:r>
              <a:rPr lang="en-US" sz="6800" dirty="0" smtClean="0">
                <a:solidFill>
                  <a:schemeClr val="tx1"/>
                </a:solidFill>
                <a:latin typeface="Times New Roman" pitchFamily="18" charset="0"/>
              </a:rPr>
              <a:t>.  </a:t>
            </a:r>
            <a:r>
              <a:rPr lang="en-US" sz="6800" dirty="0" smtClean="0">
                <a:solidFill>
                  <a:schemeClr val="tx1"/>
                </a:solidFill>
                <a:latin typeface="Times New Roman" pitchFamily="18" charset="0"/>
              </a:rPr>
              <a:t>Abstract</a:t>
            </a:r>
            <a:endParaRPr lang="en-US" sz="6800" dirty="0" smtClean="0">
              <a:solidFill>
                <a:schemeClr val="tx1"/>
              </a:solidFill>
              <a:latin typeface="Times New Roman" pitchFamily="18" charset="0"/>
            </a:endParaRPr>
          </a:p>
          <a:p>
            <a:pPr algn="just"/>
            <a:r>
              <a:rPr lang="en-US" sz="6800" b="1" dirty="0" smtClean="0">
                <a:solidFill>
                  <a:schemeClr val="tx1"/>
                </a:solidFill>
                <a:latin typeface="Times New Roman" pitchFamily="18" charset="0"/>
              </a:rPr>
              <a:t>2.  </a:t>
            </a:r>
            <a:r>
              <a:rPr lang="en-US" sz="6800" dirty="0" smtClean="0">
                <a:solidFill>
                  <a:schemeClr val="tx1"/>
                </a:solidFill>
                <a:latin typeface="Times New Roman" pitchFamily="18" charset="0"/>
              </a:rPr>
              <a:t>Introduction</a:t>
            </a:r>
            <a:endParaRPr lang="en-US" sz="6800" dirty="0" smtClean="0">
              <a:solidFill>
                <a:schemeClr val="tx1"/>
              </a:solidFill>
              <a:latin typeface="Times New Roman" pitchFamily="18" charset="0"/>
            </a:endParaRPr>
          </a:p>
          <a:p>
            <a:pPr algn="just"/>
            <a:r>
              <a:rPr lang="en-US" sz="6800" dirty="0" smtClean="0">
                <a:solidFill>
                  <a:schemeClr val="tx1"/>
                </a:solidFill>
                <a:latin typeface="Times New Roman" pitchFamily="18" charset="0"/>
              </a:rPr>
              <a:t>3</a:t>
            </a:r>
            <a:r>
              <a:rPr lang="en-US" sz="6800" dirty="0" smtClean="0">
                <a:solidFill>
                  <a:schemeClr val="tx1"/>
                </a:solidFill>
                <a:latin typeface="Times New Roman" pitchFamily="18" charset="0"/>
              </a:rPr>
              <a:t>.  History</a:t>
            </a:r>
            <a:endParaRPr lang="en-IN" sz="6800" dirty="0">
              <a:solidFill>
                <a:schemeClr val="tx1"/>
              </a:solidFill>
              <a:latin typeface="Times New Roman" pitchFamily="18" charset="0"/>
            </a:endParaRPr>
          </a:p>
          <a:p>
            <a:pPr algn="just"/>
            <a:r>
              <a:rPr lang="en-US" sz="6800" b="1" dirty="0" smtClean="0">
                <a:solidFill>
                  <a:schemeClr val="tx1"/>
                </a:solidFill>
                <a:latin typeface="Times New Roman" pitchFamily="18" charset="0"/>
              </a:rPr>
              <a:t>4</a:t>
            </a:r>
            <a:r>
              <a:rPr lang="en-IN" sz="6800" dirty="0" smtClean="0">
                <a:solidFill>
                  <a:schemeClr val="tx1"/>
                </a:solidFill>
                <a:latin typeface="Times New Roman" pitchFamily="18" charset="0"/>
              </a:rPr>
              <a:t>. what </a:t>
            </a:r>
            <a:r>
              <a:rPr lang="en-IN" sz="6800" dirty="0" smtClean="0">
                <a:solidFill>
                  <a:schemeClr val="tx1"/>
                </a:solidFill>
                <a:latin typeface="Times New Roman" pitchFamily="18" charset="0"/>
              </a:rPr>
              <a:t>is Blockchain?</a:t>
            </a:r>
            <a:endParaRPr lang="en-IN" sz="6800" dirty="0">
              <a:solidFill>
                <a:schemeClr val="tx1"/>
              </a:solidFill>
              <a:latin typeface="Times New Roman" pitchFamily="18" charset="0"/>
            </a:endParaRPr>
          </a:p>
          <a:p>
            <a:pPr algn="just"/>
            <a:r>
              <a:rPr lang="en-US" sz="6800" b="1" dirty="0" smtClean="0">
                <a:solidFill>
                  <a:schemeClr val="tx1"/>
                </a:solidFill>
                <a:latin typeface="Times New Roman" pitchFamily="18" charset="0"/>
              </a:rPr>
              <a:t>5</a:t>
            </a:r>
            <a:r>
              <a:rPr lang="en-IN" sz="6800" b="1" dirty="0" smtClean="0">
                <a:solidFill>
                  <a:schemeClr val="tx1"/>
                </a:solidFill>
                <a:latin typeface="Times New Roman" pitchFamily="18" charset="0"/>
              </a:rPr>
              <a:t>. </a:t>
            </a:r>
            <a:r>
              <a:rPr lang="en-IN" sz="6800" dirty="0" smtClean="0">
                <a:solidFill>
                  <a:schemeClr val="tx1"/>
                </a:solidFill>
                <a:latin typeface="Times New Roman" pitchFamily="18" charset="0"/>
              </a:rPr>
              <a:t>Working </a:t>
            </a:r>
            <a:r>
              <a:rPr lang="en-IN" sz="6800" dirty="0">
                <a:solidFill>
                  <a:schemeClr val="tx1"/>
                </a:solidFill>
                <a:latin typeface="Times New Roman" pitchFamily="18" charset="0"/>
              </a:rPr>
              <a:t>of Blockchain</a:t>
            </a:r>
          </a:p>
          <a:p>
            <a:pPr algn="just"/>
            <a:r>
              <a:rPr lang="en-IN" sz="6800" dirty="0" smtClean="0">
                <a:solidFill>
                  <a:schemeClr val="tx1"/>
                </a:solidFill>
                <a:latin typeface="Times New Roman" pitchFamily="18" charset="0"/>
              </a:rPr>
              <a:t>6</a:t>
            </a:r>
            <a:r>
              <a:rPr lang="en-IN" sz="6800" dirty="0" smtClean="0">
                <a:solidFill>
                  <a:schemeClr val="tx1"/>
                </a:solidFill>
                <a:latin typeface="Times New Roman" pitchFamily="18" charset="0"/>
              </a:rPr>
              <a:t>. Proof </a:t>
            </a:r>
            <a:r>
              <a:rPr lang="en-IN" sz="6800" dirty="0">
                <a:solidFill>
                  <a:schemeClr val="tx1"/>
                </a:solidFill>
                <a:latin typeface="Times New Roman" pitchFamily="18" charset="0"/>
              </a:rPr>
              <a:t>of Work v/s Proof of stake</a:t>
            </a:r>
          </a:p>
          <a:p>
            <a:pPr algn="just"/>
            <a:r>
              <a:rPr lang="en-US" sz="6800" b="1" dirty="0" smtClean="0">
                <a:solidFill>
                  <a:schemeClr val="tx1"/>
                </a:solidFill>
                <a:latin typeface="Times New Roman" pitchFamily="18" charset="0"/>
              </a:rPr>
              <a:t>7</a:t>
            </a:r>
            <a:r>
              <a:rPr lang="en-IN" sz="6800" b="1" dirty="0" smtClean="0">
                <a:solidFill>
                  <a:schemeClr val="tx1"/>
                </a:solidFill>
                <a:latin typeface="Times New Roman" pitchFamily="18" charset="0"/>
              </a:rPr>
              <a:t>.  </a:t>
            </a:r>
            <a:r>
              <a:rPr lang="en-IN" sz="6800" dirty="0">
                <a:solidFill>
                  <a:schemeClr val="tx1"/>
                </a:solidFill>
                <a:latin typeface="Times New Roman" pitchFamily="18" charset="0"/>
              </a:rPr>
              <a:t>Applications</a:t>
            </a:r>
          </a:p>
          <a:p>
            <a:pPr algn="just"/>
            <a:r>
              <a:rPr lang="en-US" sz="6800" b="1" dirty="0" smtClean="0">
                <a:solidFill>
                  <a:schemeClr val="tx1"/>
                </a:solidFill>
                <a:latin typeface="Times New Roman" pitchFamily="18" charset="0"/>
              </a:rPr>
              <a:t>8</a:t>
            </a:r>
            <a:r>
              <a:rPr lang="en-IN" sz="6800" b="1" dirty="0" smtClean="0">
                <a:solidFill>
                  <a:schemeClr val="tx1"/>
                </a:solidFill>
                <a:latin typeface="Times New Roman" pitchFamily="18" charset="0"/>
              </a:rPr>
              <a:t>. </a:t>
            </a:r>
            <a:r>
              <a:rPr lang="en-IN" sz="6800" dirty="0" smtClean="0">
                <a:solidFill>
                  <a:schemeClr val="tx1"/>
                </a:solidFill>
                <a:latin typeface="Times New Roman" pitchFamily="18" charset="0"/>
              </a:rPr>
              <a:t>Advantages</a:t>
            </a:r>
            <a:endParaRPr lang="en-IN" sz="6800" dirty="0">
              <a:solidFill>
                <a:schemeClr val="tx1"/>
              </a:solidFill>
              <a:latin typeface="Times New Roman" pitchFamily="18" charset="0"/>
            </a:endParaRPr>
          </a:p>
          <a:p>
            <a:pPr algn="just"/>
            <a:r>
              <a:rPr lang="en-US" sz="6800" b="1" dirty="0" smtClean="0">
                <a:solidFill>
                  <a:schemeClr val="tx1"/>
                </a:solidFill>
                <a:latin typeface="Times New Roman" pitchFamily="18" charset="0"/>
              </a:rPr>
              <a:t>9</a:t>
            </a:r>
            <a:r>
              <a:rPr lang="en-IN" sz="6800" b="1" dirty="0" smtClean="0">
                <a:solidFill>
                  <a:schemeClr val="tx1"/>
                </a:solidFill>
                <a:latin typeface="Times New Roman" pitchFamily="18" charset="0"/>
              </a:rPr>
              <a:t>. </a:t>
            </a:r>
            <a:r>
              <a:rPr lang="en-IN" sz="6800" dirty="0" smtClean="0">
                <a:solidFill>
                  <a:schemeClr val="tx1"/>
                </a:solidFill>
                <a:latin typeface="Times New Roman" pitchFamily="18" charset="0"/>
              </a:rPr>
              <a:t>Disadvantages</a:t>
            </a:r>
            <a:endParaRPr lang="en-IN" sz="6800" dirty="0">
              <a:solidFill>
                <a:schemeClr val="tx1"/>
              </a:solidFill>
              <a:latin typeface="Times New Roman" pitchFamily="18" charset="0"/>
            </a:endParaRPr>
          </a:p>
          <a:p>
            <a:pPr algn="just"/>
            <a:r>
              <a:rPr lang="en-US" sz="6800" b="1" dirty="0" smtClean="0">
                <a:solidFill>
                  <a:schemeClr val="tx1"/>
                </a:solidFill>
                <a:latin typeface="Times New Roman" pitchFamily="18" charset="0"/>
              </a:rPr>
              <a:t>10</a:t>
            </a:r>
            <a:r>
              <a:rPr lang="en-IN" sz="6800" b="1" dirty="0" smtClean="0">
                <a:solidFill>
                  <a:schemeClr val="tx1"/>
                </a:solidFill>
                <a:latin typeface="Times New Roman" pitchFamily="18" charset="0"/>
              </a:rPr>
              <a:t>. </a:t>
            </a:r>
            <a:r>
              <a:rPr lang="en-IN" sz="6800" dirty="0" smtClean="0">
                <a:solidFill>
                  <a:schemeClr val="tx1"/>
                </a:solidFill>
                <a:latin typeface="Times New Roman" pitchFamily="18" charset="0"/>
              </a:rPr>
              <a:t>Conclusion</a:t>
            </a:r>
            <a:endParaRPr lang="en-IN" sz="6800" dirty="0">
              <a:solidFill>
                <a:schemeClr val="tx1"/>
              </a:solidFill>
              <a:latin typeface="Times New Roman" pitchFamily="18" charset="0"/>
            </a:endParaRPr>
          </a:p>
        </p:txBody>
      </p:sp>
    </p:spTree>
    <p:extLst>
      <p:ext uri="{BB962C8B-B14F-4D97-AF65-F5344CB8AC3E}">
        <p14:creationId xmlns="" xmlns:p14="http://schemas.microsoft.com/office/powerpoint/2010/main" val="3639859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US" dirty="0"/>
          </a:p>
        </p:txBody>
      </p:sp>
      <p:sp>
        <p:nvSpPr>
          <p:cNvPr id="3" name="Content Placeholder 2"/>
          <p:cNvSpPr>
            <a:spLocks noGrp="1"/>
          </p:cNvSpPr>
          <p:nvPr>
            <p:ph idx="1"/>
          </p:nvPr>
        </p:nvSpPr>
        <p:spPr>
          <a:xfrm>
            <a:off x="1149531" y="1815737"/>
            <a:ext cx="10058400" cy="3752909"/>
          </a:xfrm>
        </p:spPr>
        <p:txBody>
          <a:bodyPr>
            <a:normAutofit fontScale="25000" lnSpcReduction="20000"/>
          </a:bodyPr>
          <a:lstStyle/>
          <a:p>
            <a:pPr lvl="8" algn="just"/>
            <a:endParaRPr lang="en-US" dirty="0" smtClean="0"/>
          </a:p>
          <a:p>
            <a:pPr>
              <a:buFont typeface="Arial" pitchFamily="34" charset="0"/>
              <a:buChar char="•"/>
            </a:pPr>
            <a:r>
              <a:rPr lang="en-IN" sz="6400" dirty="0" smtClean="0">
                <a:latin typeface="Times New Roman" pitchFamily="18" charset="0"/>
              </a:rPr>
              <a:t> </a:t>
            </a:r>
            <a:r>
              <a:rPr lang="en-IN" sz="7200" dirty="0" smtClean="0">
                <a:latin typeface="Times New Roman" pitchFamily="18" charset="0"/>
              </a:rPr>
              <a:t>Blockchain technology is most simply defined as a decentralized, distributed collection of digital transactions that records the origin point of a digital asset. A blockchain is a database that stores encrypted blocks of data then chains them together to form a chronological single-source-of-truth for the data. </a:t>
            </a:r>
          </a:p>
          <a:p>
            <a:pPr>
              <a:buFont typeface="Arial" pitchFamily="34" charset="0"/>
              <a:buChar char="•"/>
            </a:pPr>
            <a:r>
              <a:rPr lang="en-IN" sz="7200" dirty="0" smtClean="0">
                <a:latin typeface="Times New Roman" pitchFamily="18" charset="0"/>
              </a:rPr>
              <a:t>Digital assets are distributed instead of copied or transferred, creating an immutable record of an asset. The asset is decentralized, allowing full real-time access and transparency. Because the transaction involves little human interaction, there is a lower risk of error. As each transaction must be confirmed by a majority of the network nodes and recorded across the entire blockchain, the possibility that the information can be manipulated or altered is eliminated.</a:t>
            </a:r>
          </a:p>
          <a:p>
            <a:pPr>
              <a:buFont typeface="Arial" pitchFamily="34" charset="0"/>
              <a:buChar char="•"/>
            </a:pPr>
            <a:r>
              <a:rPr lang="en-IN" sz="7200" dirty="0" smtClean="0">
                <a:latin typeface="Times New Roman" pitchFamily="18" charset="0"/>
              </a:rPr>
              <a:t> Blockchain is an especially promising and revolutionary technology because it helps reduce risk, stamps out fraud and brings transparency with many uses in different domains. </a:t>
            </a:r>
          </a:p>
          <a:p>
            <a:pPr>
              <a:buFont typeface="Arial" pitchFamily="34" charset="0"/>
              <a:buChar char="•"/>
            </a:pPr>
            <a:r>
              <a:rPr lang="en-IN" sz="7200" dirty="0" smtClean="0">
                <a:latin typeface="Times New Roman" pitchFamily="18" charset="0"/>
              </a:rPr>
              <a:t>In recent days Blockchain technology is gaining prominence because of various crypto currencies like Bitcoin, Ethereum or Litecoin, which are being developed by using this block chain technology. Other domains in which this Blockchain technology has applications is Money Transfers and Payment Processing, Secure sharing of medical data, Anti-money laundering tracking system, postal department and for timely delivery of many government schemes and services.</a:t>
            </a:r>
            <a:endParaRPr lang="en-US" sz="7200" dirty="0" smtClean="0">
              <a:latin typeface="Times New Roman" pitchFamily="18" charset="0"/>
            </a:endParaRPr>
          </a:p>
          <a:p>
            <a:pPr>
              <a:buFont typeface="Arial" pitchFamily="34" charset="0"/>
              <a:buChar char="•"/>
            </a:pPr>
            <a:endParaRPr lang="en-US" sz="7200" dirty="0" smtClean="0"/>
          </a:p>
          <a:p>
            <a:endParaRPr lang="en-US" sz="7200" dirty="0" smtClean="0"/>
          </a:p>
          <a:p>
            <a:r>
              <a:rPr lang="en-US" sz="7200" dirty="0" smtClean="0"/>
              <a:t> </a:t>
            </a:r>
          </a:p>
          <a:p>
            <a:r>
              <a:rPr lang="en-US" sz="7200" dirty="0" smtClean="0"/>
              <a:t> </a:t>
            </a:r>
          </a:p>
          <a:p>
            <a:r>
              <a:rPr lang="en-US" sz="7200" dirty="0" smtClean="0"/>
              <a:t> </a:t>
            </a:r>
          </a:p>
          <a:p>
            <a:r>
              <a:rPr lang="en-US" sz="7200" dirty="0" smtClean="0"/>
              <a:t> </a:t>
            </a:r>
          </a:p>
          <a:p>
            <a:r>
              <a:rPr lang="en-US" sz="7200" dirty="0" smtClean="0"/>
              <a:t> </a:t>
            </a:r>
          </a:p>
          <a:p>
            <a:r>
              <a:rPr lang="en-US" sz="7200" dirty="0" smtClean="0"/>
              <a:t> </a:t>
            </a:r>
          </a:p>
          <a:p>
            <a:endParaRPr lang="en-US" dirty="0" smtClean="0"/>
          </a:p>
          <a:p>
            <a:r>
              <a:rPr lang="en-US" dirty="0" smtClean="0"/>
              <a:t> </a:t>
            </a:r>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5791"/>
            <a:ext cx="10058400" cy="1450757"/>
          </a:xfrm>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dirty="0" smtClean="0">
                <a:latin typeface="Times New Roman" pitchFamily="18" charset="0"/>
              </a:rPr>
              <a:t>A blockchain is a growing list of data blocks that are linked together</a:t>
            </a:r>
          </a:p>
          <a:p>
            <a:pPr lvl="0" algn="just">
              <a:buFont typeface="Arial" pitchFamily="34" charset="0"/>
              <a:buChar char="•"/>
            </a:pPr>
            <a:r>
              <a:rPr lang="en-IN" dirty="0" smtClean="0">
                <a:latin typeface="Times New Roman" pitchFamily="18" charset="0"/>
              </a:rPr>
              <a:t>Blockchain is the backbone Technology of Digital Crypto Currency Bit Coin. The blockchain is a distributed database of records of all transactions.</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Blockchain can be defined as a chain of blocks that contains information. The technique is intended to timestamp digital documents so that it’s not possible to backdate them or temper them.</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The purpose of blockchain is to solve the double records problem without the need for a central server.</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The block chain is used for the secure transfer of items like money, property, contracts, etc, without requiring a third-party intermediary like a bank or government. Once data is recorded inside a blockchain, it is very difficult to change it.</a:t>
            </a:r>
            <a:endParaRPr lang="en-US" dirty="0" smtClean="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pPr lvl="0" algn="just">
              <a:buFont typeface="Arial" pitchFamily="34" charset="0"/>
              <a:buChar char="•"/>
            </a:pPr>
            <a:r>
              <a:rPr lang="en-IN" dirty="0" smtClean="0">
                <a:latin typeface="Times New Roman" pitchFamily="18" charset="0"/>
              </a:rPr>
              <a:t>The blockchain is a software protocol (like SMTP is for email). However, Blockchains could not be run without the Internet. It is also called meta-technology as it affects other technologies. It is comprised of several pieces: a database, software application, some connected computers, etc.</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Sometimes the term is used for Bitcoin Blockchain or The Ethereum Blockchain, and sometimes, it’s other virtual currencies or digital tokens. However, most of them are talking about distributed ledgers.</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Blockchain is not </a:t>
            </a:r>
            <a:r>
              <a:rPr lang="en-IN" dirty="0" err="1" smtClean="0">
                <a:latin typeface="Times New Roman" pitchFamily="18" charset="0"/>
              </a:rPr>
              <a:t>Bitcoin</a:t>
            </a:r>
            <a:r>
              <a:rPr lang="en-IN" dirty="0" smtClean="0">
                <a:latin typeface="Times New Roman" pitchFamily="18" charset="0"/>
              </a:rPr>
              <a:t>, but it is the technology behind </a:t>
            </a:r>
            <a:r>
              <a:rPr lang="en-IN" dirty="0" err="1" smtClean="0">
                <a:latin typeface="Times New Roman" pitchFamily="18" charset="0"/>
              </a:rPr>
              <a:t>Bitcoin</a:t>
            </a:r>
            <a:r>
              <a:rPr lang="en-IN" dirty="0" smtClean="0">
                <a:latin typeface="Times New Roman" pitchFamily="18" charset="0"/>
              </a:rPr>
              <a:t>. </a:t>
            </a:r>
            <a:r>
              <a:rPr lang="en-IN" dirty="0" err="1" smtClean="0">
                <a:latin typeface="Times New Roman" pitchFamily="18" charset="0"/>
              </a:rPr>
              <a:t>Bitcoin</a:t>
            </a:r>
            <a:r>
              <a:rPr lang="en-IN" dirty="0" smtClean="0">
                <a:latin typeface="Times New Roman" pitchFamily="18" charset="0"/>
              </a:rPr>
              <a:t> is the digital token, and the blockchain is the ledger to keep track of who owns the digital tokens.</a:t>
            </a:r>
            <a:endParaRPr lang="en-US" dirty="0" smtClean="0">
              <a:latin typeface="Times New Roman" pitchFamily="18" charset="0"/>
            </a:endParaRPr>
          </a:p>
          <a:p>
            <a:pPr lvl="0" algn="just">
              <a:buFont typeface="Arial" pitchFamily="34" charset="0"/>
              <a:buChar char="•"/>
            </a:pPr>
            <a:r>
              <a:rPr lang="en-IN" dirty="0" smtClean="0">
                <a:latin typeface="Times New Roman" pitchFamily="18" charset="0"/>
              </a:rPr>
              <a:t>You can’t have </a:t>
            </a:r>
            <a:r>
              <a:rPr lang="en-IN" dirty="0" err="1" smtClean="0">
                <a:latin typeface="Times New Roman" pitchFamily="18" charset="0"/>
              </a:rPr>
              <a:t>Bitcoin</a:t>
            </a:r>
            <a:r>
              <a:rPr lang="en-IN" dirty="0" smtClean="0">
                <a:latin typeface="Times New Roman" pitchFamily="18" charset="0"/>
              </a:rPr>
              <a:t> without blockchain, but you can have a blockchain without </a:t>
            </a:r>
            <a:r>
              <a:rPr lang="en-IN" dirty="0" err="1" smtClean="0">
                <a:latin typeface="Times New Roman" pitchFamily="18" charset="0"/>
              </a:rPr>
              <a:t>Bitcoin</a:t>
            </a:r>
            <a:r>
              <a:rPr lang="en-IN" dirty="0" smtClean="0">
                <a:latin typeface="Times New Roman" pitchFamily="18" charset="0"/>
              </a:rPr>
              <a:t>.</a:t>
            </a:r>
            <a:endParaRPr lang="en-US" dirty="0" smtClean="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a:t>
            </a:r>
            <a:endParaRPr lang="en-US" dirty="0"/>
          </a:p>
        </p:txBody>
      </p:sp>
      <p:sp>
        <p:nvSpPr>
          <p:cNvPr id="3" name="Content Placeholder 2"/>
          <p:cNvSpPr>
            <a:spLocks noGrp="1"/>
          </p:cNvSpPr>
          <p:nvPr>
            <p:ph idx="1"/>
          </p:nvPr>
        </p:nvSpPr>
        <p:spPr>
          <a:xfrm>
            <a:off x="849086" y="2447836"/>
            <a:ext cx="10058400" cy="3760891"/>
          </a:xfrm>
        </p:spPr>
        <p:txBody>
          <a:bodyPr>
            <a:normAutofit/>
          </a:bodyPr>
          <a:lstStyle/>
          <a:p>
            <a:pPr>
              <a:buNone/>
            </a:pPr>
            <a:endParaRPr lang="en-US" sz="80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 </a:t>
            </a:r>
          </a:p>
          <a:p>
            <a:pPr lvl="0"/>
            <a:endParaRPr lang="en-US" dirty="0" smtClean="0"/>
          </a:p>
          <a:p>
            <a:endParaRPr lang="en-US" dirty="0"/>
          </a:p>
        </p:txBody>
      </p:sp>
      <p:sp>
        <p:nvSpPr>
          <p:cNvPr id="4" name="Rectangle 3"/>
          <p:cNvSpPr/>
          <p:nvPr/>
        </p:nvSpPr>
        <p:spPr>
          <a:xfrm>
            <a:off x="1127759" y="2105018"/>
            <a:ext cx="10067109" cy="4801314"/>
          </a:xfrm>
          <a:prstGeom prst="rect">
            <a:avLst/>
          </a:prstGeom>
        </p:spPr>
        <p:txBody>
          <a:bodyPr wrap="square">
            <a:spAutoFit/>
          </a:bodyPr>
          <a:lstStyle/>
          <a:p>
            <a:pPr>
              <a:buFont typeface="Arial" pitchFamily="34" charset="0"/>
              <a:buChar char="•"/>
            </a:pPr>
            <a:r>
              <a:rPr lang="en-US" dirty="0" smtClean="0">
                <a:latin typeface="Times New Roman" pitchFamily="18" charset="0"/>
              </a:rPr>
              <a:t>2008: The first description of Bitcoin was published in 2008 by an individual or a group under the pseudonym “Satoshi Nakamoto” in a now very famous white paper.</a:t>
            </a:r>
          </a:p>
          <a:p>
            <a:pPr>
              <a:buFont typeface="Arial" pitchFamily="34" charset="0"/>
              <a:buChar char="•"/>
            </a:pPr>
            <a:r>
              <a:rPr lang="en-US" dirty="0" smtClean="0">
                <a:latin typeface="Times New Roman" pitchFamily="18" charset="0"/>
              </a:rPr>
              <a:t>2009: The </a:t>
            </a:r>
            <a:r>
              <a:rPr lang="en-US" dirty="0" smtClean="0">
                <a:latin typeface="Times New Roman" pitchFamily="18" charset="0"/>
                <a:cs typeface="Times New Roman" pitchFamily="18" charset="0"/>
              </a:rPr>
              <a:t>Bitcoin</a:t>
            </a:r>
            <a:r>
              <a:rPr lang="en-US" dirty="0" smtClean="0">
                <a:latin typeface="Times New Roman" pitchFamily="18" charset="0"/>
              </a:rPr>
              <a:t> Network goes live and the first Bitcoins are mined.</a:t>
            </a:r>
          </a:p>
          <a:p>
            <a:pPr>
              <a:buFont typeface="Arial" pitchFamily="34" charset="0"/>
              <a:buChar char="•"/>
            </a:pPr>
            <a:r>
              <a:rPr lang="en-US" dirty="0" smtClean="0">
                <a:latin typeface="Times New Roman" pitchFamily="18" charset="0"/>
              </a:rPr>
              <a:t>2010: The first cryptocurrency stock exchange for trading Bitcoin is launched.</a:t>
            </a:r>
          </a:p>
          <a:p>
            <a:pPr>
              <a:buFont typeface="Arial" pitchFamily="34" charset="0"/>
              <a:buChar char="•"/>
            </a:pPr>
            <a:r>
              <a:rPr lang="en-US" dirty="0" smtClean="0">
                <a:latin typeface="Times New Roman" pitchFamily="18" charset="0"/>
              </a:rPr>
              <a:t>2011: One Bitcoin equals one USD.</a:t>
            </a:r>
          </a:p>
          <a:p>
            <a:pPr>
              <a:buFont typeface="Arial" pitchFamily="34" charset="0"/>
              <a:buChar char="•"/>
            </a:pPr>
            <a:r>
              <a:rPr lang="en-US" dirty="0" smtClean="0">
                <a:latin typeface="Times New Roman" pitchFamily="18" charset="0"/>
              </a:rPr>
              <a:t>2013: One Bitcoin now equals 100 USD.</a:t>
            </a:r>
          </a:p>
          <a:p>
            <a:pPr>
              <a:buFont typeface="Arial" pitchFamily="34" charset="0"/>
              <a:buChar char="•"/>
            </a:pPr>
            <a:r>
              <a:rPr lang="en-US" dirty="0" smtClean="0">
                <a:latin typeface="Times New Roman" pitchFamily="18" charset="0"/>
              </a:rPr>
              <a:t>2014: Microsoft starts accepting Bitcoin as payments.</a:t>
            </a:r>
          </a:p>
          <a:p>
            <a:pPr>
              <a:buFont typeface="Arial" pitchFamily="34" charset="0"/>
              <a:buChar char="•"/>
            </a:pPr>
            <a:r>
              <a:rPr lang="en-US" dirty="0" smtClean="0">
                <a:latin typeface="Times New Roman" pitchFamily="18" charset="0"/>
              </a:rPr>
              <a:t>2017: One </a:t>
            </a:r>
            <a:r>
              <a:rPr lang="en-US" sz="2000" dirty="0" smtClean="0">
                <a:latin typeface="Times New Roman" pitchFamily="18" charset="0"/>
              </a:rPr>
              <a:t>Bitcoin</a:t>
            </a:r>
            <a:r>
              <a:rPr lang="en-US" dirty="0" smtClean="0">
                <a:latin typeface="Times New Roman" pitchFamily="18" charset="0"/>
              </a:rPr>
              <a:t> equals 10'000 USD.</a:t>
            </a:r>
          </a:p>
          <a:p>
            <a:pPr lvl="0">
              <a:buFont typeface="Arial" pitchFamily="34" charset="0"/>
              <a:buChar char="•"/>
            </a:pPr>
            <a:r>
              <a:rPr lang="en-US" dirty="0" smtClean="0">
                <a:latin typeface="Times New Roman" pitchFamily="18" charset="0"/>
              </a:rPr>
              <a:t>The words block and chain were used separately in Satoshi Nakamoto's original paper, but were eventually popularized as a single word, blockchain, by 2016.</a:t>
            </a:r>
          </a:p>
          <a:p>
            <a:pPr>
              <a:buFont typeface="Arial" pitchFamily="34" charset="0"/>
              <a:buChar char="•"/>
            </a:pPr>
            <a:r>
              <a:rPr lang="en-US" dirty="0" smtClean="0">
                <a:latin typeface="Times New Roman" pitchFamily="18" charset="0"/>
              </a:rPr>
              <a:t>In August 2014, the bitcoin blockchain file size, containing records of all transactions that have occurred on the network, reached 20 GB (gigabytes). In January 2015, the size had grown to almost 30 GB, and from January 2016 to January 2017, the bitcoin blockchain grew from 50 GB to 100 GB in size. The ledger size had exceeded 200 GB by early 2020.</a:t>
            </a:r>
          </a:p>
          <a:p>
            <a:pPr lvl="0">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Elbow Connector 18"/>
          <p:cNvCxnSpPr/>
          <p:nvPr/>
        </p:nvCxnSpPr>
        <p:spPr>
          <a:xfrm flipV="1">
            <a:off x="3357153" y="3304903"/>
            <a:ext cx="1515296" cy="10842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    What is Blockchain?</a:t>
            </a:r>
            <a:endParaRPr lang="en-US" dirty="0"/>
          </a:p>
        </p:txBody>
      </p:sp>
      <p:sp>
        <p:nvSpPr>
          <p:cNvPr id="3" name="Content Placeholder 2"/>
          <p:cNvSpPr>
            <a:spLocks noGrp="1"/>
          </p:cNvSpPr>
          <p:nvPr>
            <p:ph idx="1"/>
          </p:nvPr>
        </p:nvSpPr>
        <p:spPr/>
        <p:txBody>
          <a:bodyPr/>
          <a:lstStyle/>
          <a:p>
            <a:pPr marL="457200" indent="-457200">
              <a:buFont typeface="Arial" pitchFamily="34" charset="0"/>
              <a:buChar char="•"/>
            </a:pPr>
            <a:r>
              <a:rPr lang="en-US" dirty="0" smtClean="0"/>
              <a:t>A blockchain is a growing list of data blocks that are linked together.</a:t>
            </a:r>
            <a:endParaRPr lang="en-US" dirty="0"/>
          </a:p>
        </p:txBody>
      </p:sp>
      <p:sp>
        <p:nvSpPr>
          <p:cNvPr id="4" name="Rectangle 3"/>
          <p:cNvSpPr/>
          <p:nvPr/>
        </p:nvSpPr>
        <p:spPr>
          <a:xfrm>
            <a:off x="1567544" y="2638697"/>
            <a:ext cx="1750422" cy="2338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endParaRPr lang="en-US" dirty="0" smtClean="0"/>
          </a:p>
          <a:p>
            <a:pPr algn="ctr"/>
            <a:endParaRPr lang="en-US" dirty="0" smtClean="0"/>
          </a:p>
          <a:p>
            <a:pPr algn="ctr"/>
            <a:r>
              <a:rPr lang="en-US" dirty="0" smtClean="0"/>
              <a:t>_____________</a:t>
            </a:r>
          </a:p>
          <a:p>
            <a:pPr algn="ctr"/>
            <a:r>
              <a:rPr lang="en-US" dirty="0" smtClean="0"/>
              <a:t>Reference</a:t>
            </a:r>
          </a:p>
        </p:txBody>
      </p:sp>
      <p:cxnSp>
        <p:nvCxnSpPr>
          <p:cNvPr id="6" name="Straight Connector 5"/>
          <p:cNvCxnSpPr/>
          <p:nvPr/>
        </p:nvCxnSpPr>
        <p:spPr>
          <a:xfrm rot="10800000">
            <a:off x="1580609" y="4415248"/>
            <a:ext cx="1698169" cy="36575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46320" y="2638698"/>
            <a:ext cx="1815737" cy="2246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endParaRPr lang="en-US" dirty="0" smtClean="0"/>
          </a:p>
          <a:p>
            <a:pPr algn="ctr"/>
            <a:endParaRPr lang="en-US" dirty="0" smtClean="0"/>
          </a:p>
          <a:p>
            <a:pPr algn="ctr"/>
            <a:r>
              <a:rPr lang="en-US" dirty="0" smtClean="0"/>
              <a:t>______________</a:t>
            </a:r>
          </a:p>
          <a:p>
            <a:pPr algn="ctr"/>
            <a:r>
              <a:rPr lang="en-US" dirty="0" smtClean="0"/>
              <a:t>Reference</a:t>
            </a:r>
          </a:p>
        </p:txBody>
      </p:sp>
      <p:sp>
        <p:nvSpPr>
          <p:cNvPr id="10" name="Rectangle 9"/>
          <p:cNvSpPr/>
          <p:nvPr/>
        </p:nvSpPr>
        <p:spPr>
          <a:xfrm>
            <a:off x="8216535" y="2625635"/>
            <a:ext cx="1711235" cy="2442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Data</a:t>
            </a:r>
          </a:p>
          <a:p>
            <a:pPr algn="ctr"/>
            <a:endParaRPr lang="en-US" dirty="0" smtClean="0"/>
          </a:p>
          <a:p>
            <a:pPr algn="ctr"/>
            <a:r>
              <a:rPr lang="en-US" dirty="0" smtClean="0"/>
              <a:t>____________</a:t>
            </a:r>
          </a:p>
          <a:p>
            <a:pPr algn="ctr"/>
            <a:r>
              <a:rPr lang="en-US" dirty="0" smtClean="0"/>
              <a:t>Reference</a:t>
            </a:r>
          </a:p>
        </p:txBody>
      </p:sp>
      <p:cxnSp>
        <p:nvCxnSpPr>
          <p:cNvPr id="22" name="Elbow Connector 21"/>
          <p:cNvCxnSpPr/>
          <p:nvPr/>
        </p:nvCxnSpPr>
        <p:spPr>
          <a:xfrm flipV="1">
            <a:off x="6675120" y="3213463"/>
            <a:ext cx="1528354" cy="1371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 name="Left Arrow 22"/>
          <p:cNvSpPr/>
          <p:nvPr/>
        </p:nvSpPr>
        <p:spPr>
          <a:xfrm>
            <a:off x="6609806" y="4310743"/>
            <a:ext cx="339634" cy="6413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p:nvPr/>
        </p:nvCxnSpPr>
        <p:spPr>
          <a:xfrm flipV="1">
            <a:off x="3383281" y="3317967"/>
            <a:ext cx="1463040" cy="10711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6" name="Left Arrow 25"/>
          <p:cNvSpPr/>
          <p:nvPr/>
        </p:nvSpPr>
        <p:spPr>
          <a:xfrm>
            <a:off x="3291841" y="4180114"/>
            <a:ext cx="235131"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a:t>
            </a:r>
            <a:endParaRPr lang="en-US"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463040" y="2108200"/>
            <a:ext cx="9757953" cy="37607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a:t>
            </a:r>
            <a:endParaRPr lang="en-US" dirty="0"/>
          </a:p>
        </p:txBody>
      </p:sp>
      <p:pic>
        <p:nvPicPr>
          <p:cNvPr id="8" name="Content Placeholder 7"/>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927463" y="2147388"/>
            <a:ext cx="10424159" cy="376078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830</Words>
  <Application>Microsoft Office PowerPoint</Application>
  <PresentationFormat>Custom</PresentationFormat>
  <Paragraphs>100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1_RetrospectVTI</vt:lpstr>
      <vt:lpstr>BLOCKCHAIN TECHNOLOGY</vt:lpstr>
      <vt:lpstr>                       Contents         </vt:lpstr>
      <vt:lpstr>               ABSTRACT</vt:lpstr>
      <vt:lpstr>          INTRODUCTION</vt:lpstr>
      <vt:lpstr>          INTRODUCTION</vt:lpstr>
      <vt:lpstr>               HISTORY</vt:lpstr>
      <vt:lpstr>    What is Blockchain?</vt:lpstr>
      <vt:lpstr>              WORKING</vt:lpstr>
      <vt:lpstr>             WORKING</vt:lpstr>
      <vt:lpstr>             WORKING</vt:lpstr>
      <vt:lpstr>           EXPLANATION</vt:lpstr>
      <vt:lpstr>Slide 12</vt:lpstr>
      <vt:lpstr>Applications</vt:lpstr>
      <vt:lpstr>Advantages</vt:lpstr>
      <vt:lpstr>Disadvantages</vt:lpstr>
      <vt:lpstr>Conclusion</vt:lpstr>
      <vt:lpstr>                    THANK YOU</vt:lpstr>
      <vt:lpstr>     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2021-05-03T14:50:17Z</dcterms:created>
  <dcterms:modified xsi:type="dcterms:W3CDTF">2022-03-15T15:36:10Z</dcterms:modified>
</cp:coreProperties>
</file>