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2"/>
  </p:notesMasterIdLst>
  <p:sldIdLst>
    <p:sldId id="265" r:id="rId2"/>
    <p:sldId id="268" r:id="rId3"/>
    <p:sldId id="399" r:id="rId4"/>
    <p:sldId id="400" r:id="rId5"/>
    <p:sldId id="398" r:id="rId6"/>
    <p:sldId id="267" r:id="rId7"/>
    <p:sldId id="266" r:id="rId8"/>
    <p:sldId id="269" r:id="rId9"/>
    <p:sldId id="389" r:id="rId10"/>
    <p:sldId id="390" r:id="rId11"/>
    <p:sldId id="391" r:id="rId12"/>
    <p:sldId id="392" r:id="rId13"/>
    <p:sldId id="393" r:id="rId14"/>
    <p:sldId id="394" r:id="rId15"/>
    <p:sldId id="396" r:id="rId16"/>
    <p:sldId id="397" r:id="rId17"/>
    <p:sldId id="257" r:id="rId18"/>
    <p:sldId id="256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08FB-CB26-414D-9C03-0DF7A799C14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02B0-3673-46F7-B3F1-8256AD9C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3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A3AD-DCFB-B345-A190-74528F6C7314}" type="slidenum">
              <a:rPr lang="en-US"/>
              <a:pPr/>
              <a:t>15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CASP</a:t>
            </a:r>
            <a:r>
              <a:rPr lang="en-US" b="1" baseline="0" dirty="0"/>
              <a:t> - </a:t>
            </a:r>
            <a:r>
              <a:rPr lang="en-US" b="1" dirty="0"/>
              <a:t>Critical Assessment of protein Structure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A3AD-DCFB-B345-A190-74528F6C7314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CASP</a:t>
            </a:r>
            <a:r>
              <a:rPr lang="en-US" b="1" baseline="0" dirty="0"/>
              <a:t> - </a:t>
            </a:r>
            <a:r>
              <a:rPr lang="en-US" b="1" dirty="0"/>
              <a:t>Critical Assessment of protein Structure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1DA432-BFE9-4745-8419-2D7E68699C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826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8B9D-F146-447A-9B7F-B4FD4855618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ADFD-2FCF-4667-A222-E0CFA5A7B55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F11-BE84-492F-B74A-F9FEFB6C8BA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16460-25B2-4BDE-9784-C675E47C65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72" y="6124773"/>
            <a:ext cx="3505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8F6E1-46EB-49FF-A638-D2225485279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309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EF5-B6FB-4EEB-AD36-16F85B5F748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88C-CB0C-4BE6-9E85-968749D0CBD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A19-7748-45B6-A744-8D16872A766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9919-A74A-448B-93A5-9AEE40FA366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8F554-88D7-4C88-8294-5D933F69821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0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CA4EA-3E0D-433E-B576-A9B0935508F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4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E0DF20-EEBE-4EBE-939B-84351092317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3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2580-6972-485E-AFD9-0AE801AE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3285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Data science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777E1F1-AFF5-421F-AF41-98BD59E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348" y="7801500"/>
            <a:ext cx="1066800" cy="329184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320318-E5AA-4798-8587-82BF78C9A38D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7688" y="3182346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874208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320520" y="203088"/>
            <a:ext cx="8239976" cy="7238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kern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kern="0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87D9A-B68F-4929-85EA-71C99B12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864" y="3182346"/>
            <a:ext cx="35283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Discovery &amp; Navigation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458384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876D6-C2A6-41FA-B4C6-F99665CA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84032" y="2988235"/>
            <a:ext cx="403244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Analytics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Rules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Rules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Analytics</a:t>
            </a:r>
          </a:p>
          <a:p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970552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121B3-6FAB-406D-AF02-708B2F8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2064" y="3140969"/>
            <a:ext cx="4032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 of Insights with domain experts;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experiments at scale;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Operationalising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Models;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ROI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Case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Issues;</a:t>
            </a:r>
          </a:p>
          <a:p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266696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AC54F-074D-40A3-9149-F1EE13AE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4152" y="2996953"/>
            <a:ext cx="3168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Optimisation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initiative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9768408" y="2060848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FDAB7-89DD-482E-912A-F7FD9AA4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3637"/>
            <a:ext cx="7315200" cy="5999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 descr="Image result for data science tools">
            <a:extLst>
              <a:ext uri="{FF2B5EF4-FFF2-40B4-BE49-F238E27FC236}">
                <a16:creationId xmlns:a16="http://schemas.microsoft.com/office/drawing/2014/main" id="{30C0954A-FA78-4377-A21D-075CC329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51" y="863946"/>
            <a:ext cx="9117015" cy="51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56E50-DEB8-4F50-8EC6-77EF417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3637"/>
            <a:ext cx="7315200" cy="5999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 descr="Image result for data science tools">
            <a:extLst>
              <a:ext uri="{FF2B5EF4-FFF2-40B4-BE49-F238E27FC236}">
                <a16:creationId xmlns:a16="http://schemas.microsoft.com/office/drawing/2014/main" id="{D3879CB7-A39C-409A-B41E-25674E89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17" y="123636"/>
            <a:ext cx="5379783" cy="62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93DD5-F889-41F9-BFCE-C72BDF28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B32-0281-49D4-B198-DC9A004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31844"/>
            <a:ext cx="8791575" cy="600420"/>
          </a:xfrm>
        </p:spPr>
        <p:txBody>
          <a:bodyPr>
            <a:noAutofit/>
          </a:bodyPr>
          <a:lstStyle/>
          <a:p>
            <a:r>
              <a:rPr lang="en-US" sz="4400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F590-E4F8-48F4-846D-E88E7A18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003114"/>
            <a:ext cx="8791575" cy="3523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Introduction to 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Keyword and identifiers-.).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Comments, </a:t>
            </a:r>
            <a:r>
              <a:rPr lang="en-US" sz="1800" dirty="0" err="1">
                <a:solidFill>
                  <a:schemeClr val="tx1"/>
                </a:solidFill>
              </a:rPr>
              <a:t>identations</a:t>
            </a:r>
            <a:r>
              <a:rPr lang="en-US" sz="1800" dirty="0">
                <a:solidFill>
                  <a:schemeClr val="tx1"/>
                </a:solidFill>
              </a:rPr>
              <a:t> and statements-hash(#), indentation: and multiline statements’’’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Variables and data types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Standard input and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Operators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flows: 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flow: loops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flow: break and 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4C0A0-0BB7-4BDC-B618-61235AD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B32-0281-49D4-B198-DC9A004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64156"/>
            <a:ext cx="8791575" cy="600420"/>
          </a:xfrm>
        </p:spPr>
        <p:txBody>
          <a:bodyPr>
            <a:noAutofit/>
          </a:bodyPr>
          <a:lstStyle/>
          <a:p>
            <a:r>
              <a:rPr lang="en-US" sz="4000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F590-E4F8-48F4-846D-E88E7A18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173" y="1661491"/>
            <a:ext cx="4643644" cy="454052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Keyword and 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Comments, </a:t>
            </a:r>
            <a:r>
              <a:rPr lang="en-US" dirty="0" err="1">
                <a:solidFill>
                  <a:schemeClr val="tx1"/>
                </a:solidFill>
              </a:rPr>
              <a:t>identations</a:t>
            </a:r>
            <a:r>
              <a:rPr lang="en-US" dirty="0">
                <a:solidFill>
                  <a:schemeClr val="tx1"/>
                </a:solidFill>
              </a:rPr>
              <a:t> and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and data types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input and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flows: 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flow: loops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flow: break and continue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5618AA-12C7-469D-83F3-12021F9A7549}"/>
              </a:ext>
            </a:extLst>
          </p:cNvPr>
          <p:cNvSpPr txBox="1">
            <a:spLocks/>
          </p:cNvSpPr>
          <p:nvPr/>
        </p:nvSpPr>
        <p:spPr>
          <a:xfrm>
            <a:off x="6746599" y="1661491"/>
            <a:ext cx="4643644" cy="45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structures – lists, tuples, sets, dictionary,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Functions, types, recursive,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Modules, packages, exception handling, debugging,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, pandas, data frames, key operations on 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60716-6019-444D-AF28-72475910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58F-CBC0-4C8E-855E-2FA4C802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>
            <a:normAutofit/>
          </a:bodyPr>
          <a:lstStyle/>
          <a:p>
            <a:r>
              <a:rPr lang="en-US" dirty="0"/>
              <a:t>Keywords and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1650-1522-499B-A17D-C8B4E43A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7982"/>
            <a:ext cx="9905999" cy="4821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keywords (reserved words in Python); </a:t>
            </a:r>
          </a:p>
          <a:p>
            <a:r>
              <a:rPr lang="en-US" dirty="0"/>
              <a:t>keywords are case sensitive</a:t>
            </a:r>
          </a:p>
          <a:p>
            <a:r>
              <a:rPr lang="en-US" dirty="0"/>
              <a:t>There are 33 keywords in Python 3.7 FALSE and, as, assert, break, class, continue, def, del, </a:t>
            </a:r>
            <a:r>
              <a:rPr lang="en-US" dirty="0" err="1"/>
              <a:t>elif</a:t>
            </a:r>
            <a:r>
              <a:rPr lang="en-US" dirty="0"/>
              <a:t>, else, except, finally, for, from, global, if, import, in, is, lambda, None, nonlocal, not, or, Pass, raise, return, Try, while, with, yield, TRUE</a:t>
            </a:r>
          </a:p>
          <a:p>
            <a:r>
              <a:rPr lang="en-US" dirty="0"/>
              <a:t>identifiers (names given to variables, functions, </a:t>
            </a:r>
            <a:r>
              <a:rPr lang="en-US" dirty="0" err="1"/>
              <a:t>etc</a:t>
            </a:r>
            <a:endParaRPr lang="en-US" dirty="0"/>
          </a:p>
          <a:p>
            <a:pPr marL="286385" marR="20574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dirty="0">
                <a:latin typeface="Tw Cen MT (Body)"/>
                <a:cs typeface="Gill Sans MT"/>
              </a:rPr>
              <a:t>An </a:t>
            </a:r>
            <a:r>
              <a:rPr lang="en-US" spc="-5" dirty="0">
                <a:latin typeface="Tw Cen MT (Body)"/>
                <a:cs typeface="Gill Sans MT"/>
              </a:rPr>
              <a:t>identifier </a:t>
            </a:r>
            <a:r>
              <a:rPr lang="en-US" dirty="0">
                <a:latin typeface="Tw Cen MT (Body)"/>
                <a:cs typeface="Gill Sans MT"/>
              </a:rPr>
              <a:t>in Python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satisfy the </a:t>
            </a:r>
            <a:r>
              <a:rPr lang="en-US" spc="-5" dirty="0">
                <a:latin typeface="Tw Cen MT (Body)"/>
                <a:cs typeface="Gill Sans MT"/>
              </a:rPr>
              <a:t>following </a:t>
            </a:r>
            <a:r>
              <a:rPr lang="en-US" spc="-15" dirty="0">
                <a:latin typeface="Tw Cen MT (Body)"/>
                <a:cs typeface="Gill Sans MT"/>
              </a:rPr>
              <a:t>three  </a:t>
            </a:r>
            <a:r>
              <a:rPr lang="en-US" dirty="0">
                <a:latin typeface="Tw Cen MT (Body)"/>
                <a:cs typeface="Gill Sans MT"/>
              </a:rPr>
              <a:t>conditions:</a:t>
            </a:r>
          </a:p>
          <a:p>
            <a:pPr marL="744220" indent="-45720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AutoNum type="arabicPeriod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start </a:t>
            </a:r>
            <a:r>
              <a:rPr lang="en-US" spc="-5" dirty="0">
                <a:latin typeface="Tw Cen MT (Body)"/>
                <a:cs typeface="Gill Sans MT"/>
              </a:rPr>
              <a:t>with </a:t>
            </a:r>
            <a:r>
              <a:rPr lang="en-US" dirty="0">
                <a:latin typeface="Tw Cen MT (Body)"/>
                <a:cs typeface="Gill Sans MT"/>
              </a:rPr>
              <a:t>a </a:t>
            </a:r>
            <a:r>
              <a:rPr lang="en-US" spc="-5" dirty="0">
                <a:latin typeface="Tw Cen MT (Body)"/>
                <a:cs typeface="Gill Sans MT"/>
              </a:rPr>
              <a:t>letter </a:t>
            </a:r>
            <a:r>
              <a:rPr lang="en-US" dirty="0">
                <a:latin typeface="Tw Cen MT (Body)"/>
                <a:cs typeface="Gill Sans MT"/>
              </a:rPr>
              <a:t>(A-Z, </a:t>
            </a:r>
            <a:r>
              <a:rPr lang="en-US" spc="-5" dirty="0">
                <a:latin typeface="Tw Cen MT (Body)"/>
                <a:cs typeface="Gill Sans MT"/>
              </a:rPr>
              <a:t>a-z) </a:t>
            </a:r>
            <a:r>
              <a:rPr lang="en-US" dirty="0">
                <a:latin typeface="Tw Cen MT (Body)"/>
                <a:cs typeface="Gill Sans MT"/>
              </a:rPr>
              <a:t>or </a:t>
            </a:r>
            <a:r>
              <a:rPr lang="en-US" spc="-5" dirty="0">
                <a:latin typeface="Tw Cen MT (Body)"/>
                <a:cs typeface="Gill Sans MT"/>
              </a:rPr>
              <a:t>the</a:t>
            </a:r>
            <a:r>
              <a:rPr lang="en-US" spc="-310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underscore </a:t>
            </a:r>
            <a:r>
              <a:rPr lang="en-US" dirty="0">
                <a:latin typeface="Tw Cen MT (Body)"/>
                <a:cs typeface="Gill Sans MT"/>
              </a:rPr>
              <a:t>character</a:t>
            </a:r>
            <a:r>
              <a:rPr lang="en-US" spc="-5" dirty="0">
                <a:latin typeface="Tw Cen MT (Body)"/>
                <a:cs typeface="Gill Sans MT"/>
              </a:rPr>
              <a:t> (_).</a:t>
            </a:r>
            <a:endParaRPr lang="en-US" dirty="0">
              <a:latin typeface="Tw Cen MT (Body)"/>
              <a:cs typeface="Gill Sans MT"/>
            </a:endParaRPr>
          </a:p>
          <a:p>
            <a:pPr marL="744220" marR="5080" indent="-45720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AutoNum type="arabicPeriod" startAt="2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</a:t>
            </a:r>
            <a:r>
              <a:rPr lang="en-US" spc="-15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consist of</a:t>
            </a:r>
            <a:r>
              <a:rPr lang="en-US" spc="-5" dirty="0">
                <a:latin typeface="Tw Cen MT (Body)"/>
                <a:cs typeface="Gill Sans MT"/>
              </a:rPr>
              <a:t> only</a:t>
            </a:r>
            <a:r>
              <a:rPr lang="en-US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letters</a:t>
            </a:r>
            <a:r>
              <a:rPr lang="en-US" spc="-25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(A-Z,</a:t>
            </a:r>
            <a:r>
              <a:rPr lang="en-US" spc="-254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a-z),</a:t>
            </a:r>
            <a:r>
              <a:rPr lang="en-US" spc="-250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digits </a:t>
            </a:r>
            <a:r>
              <a:rPr lang="en-US" spc="-5" dirty="0">
                <a:latin typeface="Tw Cen MT (Body)"/>
                <a:cs typeface="Gill Sans MT"/>
              </a:rPr>
              <a:t>(0-9),</a:t>
            </a:r>
            <a:r>
              <a:rPr lang="en-US" spc="-270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and </a:t>
            </a:r>
            <a:r>
              <a:rPr lang="en-US" spc="-5" dirty="0">
                <a:latin typeface="Tw Cen MT (Body)"/>
                <a:cs typeface="Gill Sans MT"/>
              </a:rPr>
              <a:t>the  underscore </a:t>
            </a:r>
            <a:r>
              <a:rPr lang="en-US" dirty="0">
                <a:latin typeface="Tw Cen MT (Body)"/>
                <a:cs typeface="Gill Sans MT"/>
              </a:rPr>
              <a:t>character</a:t>
            </a:r>
            <a:r>
              <a:rPr lang="en-US" spc="-10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(_).</a:t>
            </a:r>
            <a:endParaRPr lang="en-US" dirty="0">
              <a:latin typeface="Tw Cen MT (Body)"/>
              <a:cs typeface="Gill Sans MT"/>
            </a:endParaRPr>
          </a:p>
          <a:p>
            <a:pPr marL="744220" indent="-457200">
              <a:lnSpc>
                <a:spcPts val="2745"/>
              </a:lnSpc>
              <a:spcBef>
                <a:spcPts val="490"/>
              </a:spcBef>
              <a:buClr>
                <a:srgbClr val="9FB8CD"/>
              </a:buClr>
              <a:buSzPct val="76086"/>
              <a:buAutoNum type="arabicPeriod" startAt="2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not be a </a:t>
            </a:r>
            <a:r>
              <a:rPr lang="en-US" b="1" spc="-30" dirty="0">
                <a:latin typeface="Tw Cen MT (Body)"/>
                <a:cs typeface="Gill Sans MT"/>
              </a:rPr>
              <a:t>keyword </a:t>
            </a:r>
            <a:r>
              <a:rPr lang="en-US" dirty="0">
                <a:latin typeface="Tw Cen MT (Body)"/>
                <a:cs typeface="Gill Sans MT"/>
              </a:rPr>
              <a:t>or </a:t>
            </a:r>
            <a:r>
              <a:rPr lang="en-US" b="1" spc="-5" dirty="0">
                <a:latin typeface="Tw Cen MT (Body)"/>
                <a:cs typeface="Gill Sans MT"/>
              </a:rPr>
              <a:t>reserved </a:t>
            </a:r>
            <a:r>
              <a:rPr lang="en-US" b="1" spc="-20" dirty="0">
                <a:latin typeface="Tw Cen MT (Body)"/>
                <a:cs typeface="Gill Sans MT"/>
              </a:rPr>
              <a:t>word </a:t>
            </a:r>
            <a:r>
              <a:rPr lang="en-US" dirty="0">
                <a:latin typeface="Tw Cen MT (Body)"/>
                <a:cs typeface="Gill Sans MT"/>
              </a:rPr>
              <a:t>such</a:t>
            </a:r>
            <a:r>
              <a:rPr lang="en-US" spc="-25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as </a:t>
            </a:r>
            <a:r>
              <a:rPr lang="en-US" b="1" dirty="0">
                <a:latin typeface="Tw Cen MT (Body)"/>
                <a:cs typeface="Consolas"/>
              </a:rPr>
              <a:t>while</a:t>
            </a:r>
            <a:r>
              <a:rPr lang="en-US" spc="-5" dirty="0">
                <a:latin typeface="Tw Cen MT (Body)"/>
                <a:cs typeface="Gill Sans MT"/>
              </a:rPr>
              <a:t>, which </a:t>
            </a:r>
            <a:r>
              <a:rPr lang="en-US" dirty="0">
                <a:latin typeface="Tw Cen MT (Body)"/>
                <a:cs typeface="Gill Sans MT"/>
              </a:rPr>
              <a:t>has a special meaning </a:t>
            </a:r>
            <a:r>
              <a:rPr lang="en-US" spc="-5" dirty="0">
                <a:latin typeface="Tw Cen MT (Body)"/>
                <a:cs typeface="Gill Sans MT"/>
              </a:rPr>
              <a:t>in </a:t>
            </a:r>
            <a:r>
              <a:rPr lang="en-US" dirty="0">
                <a:latin typeface="Tw Cen MT (Body)"/>
                <a:cs typeface="Gill Sans MT"/>
              </a:rPr>
              <a:t>Python.</a:t>
            </a:r>
          </a:p>
          <a:p>
            <a:pPr marL="286385" marR="50165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lang="en-US" dirty="0">
                <a:latin typeface="Gill Sans MT"/>
                <a:cs typeface="Gill Sans MT"/>
              </a:rPr>
              <a:t>All </a:t>
            </a:r>
            <a:r>
              <a:rPr lang="en-US" spc="-5" dirty="0">
                <a:latin typeface="Gill Sans MT"/>
                <a:cs typeface="Gill Sans MT"/>
              </a:rPr>
              <a:t>identifiers, </a:t>
            </a:r>
            <a:r>
              <a:rPr lang="en-US" dirty="0">
                <a:latin typeface="Gill Sans MT"/>
                <a:cs typeface="Gill Sans MT"/>
              </a:rPr>
              <a:t>indeed everything in Python, </a:t>
            </a:r>
            <a:r>
              <a:rPr lang="en-US" spc="-505" dirty="0">
                <a:latin typeface="Gill Sans MT"/>
                <a:cs typeface="Gill Sans MT"/>
              </a:rPr>
              <a:t> </a:t>
            </a:r>
            <a:r>
              <a:rPr lang="en-US" spc="-15" dirty="0">
                <a:latin typeface="Gill Sans MT"/>
                <a:cs typeface="Gill Sans MT"/>
              </a:rPr>
              <a:t>are case-  </a:t>
            </a:r>
            <a:r>
              <a:rPr lang="en-US" spc="-5" dirty="0">
                <a:latin typeface="Gill Sans MT"/>
                <a:cs typeface="Gill Sans MT"/>
              </a:rPr>
              <a:t>sensitive:</a:t>
            </a:r>
            <a:endParaRPr lang="en-US" dirty="0">
              <a:latin typeface="Gill Sans MT"/>
              <a:cs typeface="Gill Sans MT"/>
            </a:endParaRPr>
          </a:p>
          <a:p>
            <a:pPr marL="561340" marR="5080" indent="-274955">
              <a:lnSpc>
                <a:spcPct val="101299"/>
              </a:lnSpc>
              <a:spcBef>
                <a:spcPts val="445"/>
              </a:spcBef>
              <a:tabLst>
                <a:tab pos="561340" algn="l"/>
              </a:tabLst>
            </a:pPr>
            <a:r>
              <a:rPr lang="en-US" sz="1600" dirty="0">
                <a:latin typeface="Wingdings 3"/>
                <a:cs typeface="Wingdings 3"/>
              </a:rPr>
              <a:t></a:t>
            </a: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Consolas"/>
                <a:cs typeface="Consolas"/>
              </a:rPr>
              <a:t>Num1</a:t>
            </a:r>
            <a:r>
              <a:rPr lang="en-US" sz="2000" spc="-66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and</a:t>
            </a:r>
            <a:r>
              <a:rPr lang="en-US" sz="2000" spc="-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num1</a:t>
            </a:r>
            <a:r>
              <a:rPr lang="en-US" sz="2000" spc="-660" dirty="0">
                <a:latin typeface="Consolas"/>
                <a:cs typeface="Consolas"/>
              </a:rPr>
              <a:t> </a:t>
            </a:r>
            <a:r>
              <a:rPr lang="en-US" sz="2000" spc="-15" dirty="0">
                <a:latin typeface="Gill Sans MT"/>
                <a:cs typeface="Gill Sans MT"/>
              </a:rPr>
              <a:t>are</a:t>
            </a:r>
            <a:r>
              <a:rPr lang="en-US" sz="2000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Gill Sans MT"/>
                <a:cs typeface="Gill Sans MT"/>
              </a:rPr>
              <a:t>thus</a:t>
            </a:r>
            <a:r>
              <a:rPr lang="en-US" sz="2000" dirty="0">
                <a:latin typeface="Gill Sans MT"/>
                <a:cs typeface="Gill Sans MT"/>
              </a:rPr>
              <a:t> </a:t>
            </a:r>
            <a:r>
              <a:rPr lang="en-US" sz="2000" spc="-20" dirty="0">
                <a:latin typeface="Gill Sans MT"/>
                <a:cs typeface="Gill Sans MT"/>
              </a:rPr>
              <a:t>two</a:t>
            </a:r>
            <a:r>
              <a:rPr lang="en-US" sz="2000" spc="-1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distinct</a:t>
            </a:r>
            <a:r>
              <a:rPr lang="en-US" sz="2000" spc="-15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Gill Sans MT"/>
                <a:cs typeface="Gill Sans MT"/>
              </a:rPr>
              <a:t>identifiers</a:t>
            </a:r>
            <a:r>
              <a:rPr lang="en-US" sz="2000" spc="-30" dirty="0">
                <a:latin typeface="Gill Sans MT"/>
                <a:cs typeface="Gill Sans MT"/>
              </a:rPr>
              <a:t> </a:t>
            </a:r>
            <a:r>
              <a:rPr lang="en-US" sz="2000" spc="-10" dirty="0">
                <a:latin typeface="Gill Sans MT"/>
                <a:cs typeface="Gill Sans MT"/>
              </a:rPr>
              <a:t>representing  </a:t>
            </a:r>
            <a:r>
              <a:rPr lang="en-US" sz="2000" spc="-20" dirty="0">
                <a:latin typeface="Gill Sans MT"/>
                <a:cs typeface="Gill Sans MT"/>
              </a:rPr>
              <a:t>two </a:t>
            </a:r>
            <a:r>
              <a:rPr lang="en-US" sz="2000" dirty="0">
                <a:latin typeface="Gill Sans MT"/>
                <a:cs typeface="Gill Sans MT"/>
              </a:rPr>
              <a:t>distinct variables </a:t>
            </a:r>
            <a:r>
              <a:rPr lang="en-US" sz="2000" spc="-5" dirty="0">
                <a:latin typeface="Gill Sans MT"/>
                <a:cs typeface="Gill Sans MT"/>
              </a:rPr>
              <a:t>(or</a:t>
            </a:r>
            <a:r>
              <a:rPr lang="en-US" sz="2000" spc="-2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functions).</a:t>
            </a:r>
          </a:p>
          <a:p>
            <a:pPr marL="287020" indent="0">
              <a:lnSpc>
                <a:spcPts val="2745"/>
              </a:lnSpc>
              <a:spcBef>
                <a:spcPts val="490"/>
              </a:spcBef>
              <a:buClr>
                <a:srgbClr val="9FB8CD"/>
              </a:buClr>
              <a:buSzPct val="76086"/>
              <a:buNone/>
              <a:tabLst>
                <a:tab pos="744220" algn="l"/>
                <a:tab pos="744855" algn="l"/>
              </a:tabLst>
            </a:pPr>
            <a:endParaRPr lang="en-US" dirty="0">
              <a:latin typeface="Tw Cen MT (Body)"/>
              <a:cs typeface="Gill Sans M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B442-B39F-43C3-9296-CA18CC10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0BE-ACB6-4338-8A9C-E647E9E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Business Analytics &amp; what is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C940-5673-4CA9-8B22-A03AAA6F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/>
          <a:lstStyle/>
          <a:p>
            <a:r>
              <a:rPr lang="en-US" dirty="0"/>
              <a:t>To manage business </a:t>
            </a:r>
            <a:r>
              <a:rPr lang="en-US" dirty="0" err="1"/>
              <a:t>uncertainities</a:t>
            </a:r>
            <a:r>
              <a:rPr lang="en-US" dirty="0"/>
              <a:t> and create wealth</a:t>
            </a:r>
          </a:p>
          <a:p>
            <a:r>
              <a:rPr lang="en-US" dirty="0"/>
              <a:t>Business enterprises relying on processes than personality</a:t>
            </a:r>
          </a:p>
          <a:p>
            <a:r>
              <a:rPr lang="en-US" dirty="0"/>
              <a:t>Business analytics provides insights from electronic data</a:t>
            </a:r>
          </a:p>
          <a:p>
            <a:r>
              <a:rPr lang="en-US" dirty="0"/>
              <a:t>Business analytics allows your business to make predictive analysis rather than reacting to changes in data. By carefully monitoring data and sharing information openly across your organization, you can take a data-driven approach to decision making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2A91-8685-44ED-BEA9-7DD04CE2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4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C766-79F2-468E-BA41-DBB09EE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692"/>
            <a:ext cx="9905998" cy="1011499"/>
          </a:xfrm>
        </p:spPr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8A3E-FF87-4168-811D-7617C09D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0904"/>
            <a:ext cx="9905999" cy="485029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6385" algn="l"/>
              </a:tabLst>
            </a:pPr>
            <a:r>
              <a:rPr lang="en-US" spc="-20" dirty="0">
                <a:latin typeface="Gill Sans MT"/>
                <a:cs typeface="Gill Sans MT"/>
              </a:rPr>
              <a:t>Variables </a:t>
            </a:r>
            <a:r>
              <a:rPr lang="en-US" spc="-15" dirty="0">
                <a:latin typeface="Gill Sans MT"/>
                <a:cs typeface="Gill Sans MT"/>
              </a:rPr>
              <a:t>are </a:t>
            </a:r>
            <a:r>
              <a:rPr lang="en-US" dirty="0">
                <a:latin typeface="Gill Sans MT"/>
                <a:cs typeface="Gill Sans MT"/>
              </a:rPr>
              <a:t>set </a:t>
            </a:r>
            <a:r>
              <a:rPr lang="en-US" spc="-5" dirty="0">
                <a:latin typeface="Gill Sans MT"/>
                <a:cs typeface="Gill Sans MT"/>
              </a:rPr>
              <a:t>with </a:t>
            </a:r>
            <a:r>
              <a:rPr lang="en-US" dirty="0">
                <a:latin typeface="Gill Sans MT"/>
                <a:cs typeface="Gill Sans MT"/>
              </a:rPr>
              <a:t>specific values via </a:t>
            </a:r>
            <a:r>
              <a:rPr lang="en-US" spc="-5" dirty="0">
                <a:latin typeface="Gill Sans MT"/>
                <a:cs typeface="Gill Sans MT"/>
              </a:rPr>
              <a:t>the</a:t>
            </a:r>
            <a:r>
              <a:rPr lang="en-US" spc="80" dirty="0">
                <a:latin typeface="Gill Sans MT"/>
                <a:cs typeface="Gill Sans MT"/>
              </a:rPr>
              <a:t> </a:t>
            </a:r>
            <a:r>
              <a:rPr lang="en-US" u="sng" dirty="0">
                <a:latin typeface="Gill Sans MT"/>
                <a:cs typeface="Gill Sans MT"/>
              </a:rPr>
              <a:t>assignment operation</a:t>
            </a:r>
            <a:r>
              <a:rPr lang="en-US" dirty="0">
                <a:latin typeface="Gill Sans MT"/>
                <a:cs typeface="Gill Sans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1800" spc="10" dirty="0">
                <a:latin typeface="Wingdings 3"/>
                <a:cs typeface="Wingdings 3"/>
              </a:rPr>
              <a:t></a:t>
            </a:r>
            <a:r>
              <a:rPr lang="en-US" sz="1800" spc="1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Good practice </a:t>
            </a:r>
            <a:r>
              <a:rPr lang="en-US" spc="-5" dirty="0">
                <a:latin typeface="Gill Sans MT"/>
                <a:cs typeface="Gill Sans MT"/>
              </a:rPr>
              <a:t>to </a:t>
            </a:r>
            <a:r>
              <a:rPr lang="en-US" dirty="0">
                <a:latin typeface="Gill Sans MT"/>
                <a:cs typeface="Gill Sans MT"/>
              </a:rPr>
              <a:t>use meaningful variable</a:t>
            </a:r>
            <a:r>
              <a:rPr lang="en-US" spc="-6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names.</a:t>
            </a:r>
          </a:p>
          <a:p>
            <a:pPr marL="286385" marR="111125" indent="-274320">
              <a:lnSpc>
                <a:spcPts val="3080"/>
              </a:lnSpc>
              <a:spcBef>
                <a:spcPts val="735"/>
              </a:spcBef>
              <a:tabLst>
                <a:tab pos="286385" algn="l"/>
              </a:tabLst>
            </a:pPr>
            <a:r>
              <a:rPr lang="en-US" sz="1800" spc="10" dirty="0">
                <a:latin typeface="Wingdings 3"/>
                <a:cs typeface="Wingdings 3"/>
              </a:rPr>
              <a:t></a:t>
            </a:r>
            <a:r>
              <a:rPr lang="en-US" sz="1800" spc="1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In Python </a:t>
            </a:r>
            <a:r>
              <a:rPr lang="en-US" spc="-10" dirty="0">
                <a:latin typeface="Gill Sans MT"/>
                <a:cs typeface="Gill Sans MT"/>
              </a:rPr>
              <a:t>convention, identifier </a:t>
            </a:r>
            <a:r>
              <a:rPr lang="en-US" dirty="0">
                <a:latin typeface="Gill Sans MT"/>
                <a:cs typeface="Gill Sans MT"/>
              </a:rPr>
              <a:t>uses </a:t>
            </a:r>
            <a:r>
              <a:rPr lang="en-US" spc="-15" dirty="0">
                <a:latin typeface="Gill Sans MT"/>
                <a:cs typeface="Gill Sans MT"/>
              </a:rPr>
              <a:t>lowercase </a:t>
            </a:r>
            <a:r>
              <a:rPr lang="en-US" spc="-5" dirty="0">
                <a:latin typeface="Gill Sans MT"/>
                <a:cs typeface="Gill Sans MT"/>
              </a:rPr>
              <a:t>letters</a:t>
            </a:r>
            <a:r>
              <a:rPr lang="en-US" spc="-225" dirty="0">
                <a:latin typeface="Gill Sans MT"/>
                <a:cs typeface="Gill Sans MT"/>
              </a:rPr>
              <a:t> and </a:t>
            </a:r>
            <a:r>
              <a:rPr lang="en-US" spc="-15" dirty="0">
                <a:latin typeface="Gill Sans MT"/>
                <a:cs typeface="Gill Sans MT"/>
              </a:rPr>
              <a:t>words are separated </a:t>
            </a:r>
            <a:r>
              <a:rPr lang="en-US" spc="-5" dirty="0">
                <a:latin typeface="Gill Sans MT"/>
                <a:cs typeface="Gill Sans MT"/>
              </a:rPr>
              <a:t>with</a:t>
            </a:r>
            <a:r>
              <a:rPr lang="en-US" spc="-260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spc="-10" dirty="0">
                <a:latin typeface="Consolas"/>
                <a:cs typeface="Consolas"/>
              </a:rPr>
              <a:t>_</a:t>
            </a:r>
            <a:r>
              <a:rPr lang="en-US" spc="-10" dirty="0">
                <a:latin typeface="Gill Sans MT"/>
                <a:cs typeface="Gill Sans MT"/>
              </a:rPr>
              <a:t>”</a:t>
            </a:r>
            <a:endParaRPr lang="en-US" dirty="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425"/>
              </a:spcBef>
              <a:tabLst>
                <a:tab pos="561340" algn="l"/>
              </a:tabLst>
            </a:pPr>
            <a:r>
              <a:rPr lang="en-US" sz="1600" dirty="0">
                <a:latin typeface="Wingdings 3"/>
                <a:cs typeface="Wingdings 3"/>
              </a:rPr>
              <a:t></a:t>
            </a: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Gill Sans MT"/>
                <a:cs typeface="Gill Sans MT"/>
              </a:rPr>
              <a:t>e.g.</a:t>
            </a:r>
            <a:r>
              <a:rPr lang="en-US" sz="2000" spc="-250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sum</a:t>
            </a:r>
            <a:r>
              <a:rPr lang="en-US" sz="2000" dirty="0">
                <a:latin typeface="Gill Sans MT"/>
                <a:cs typeface="Gill Sans MT"/>
              </a:rPr>
              <a:t>,</a:t>
            </a:r>
            <a:r>
              <a:rPr lang="en-US" sz="2000" spc="-275" dirty="0">
                <a:latin typeface="Gill Sans MT"/>
                <a:cs typeface="Gill Sans MT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total_sum</a:t>
            </a:r>
            <a:r>
              <a:rPr lang="en-US" sz="2000" dirty="0">
                <a:latin typeface="Gill Sans MT"/>
                <a:cs typeface="Gill Sans MT"/>
              </a:rPr>
              <a:t>,</a:t>
            </a:r>
            <a:r>
              <a:rPr lang="en-US" sz="2000" spc="-27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age</a:t>
            </a:r>
          </a:p>
          <a:p>
            <a:pPr marL="286385" marR="5080" indent="-274320">
              <a:lnSpc>
                <a:spcPct val="101200"/>
              </a:lnSpc>
              <a:spcBef>
                <a:spcPts val="65"/>
              </a:spcBef>
              <a:tabLst>
                <a:tab pos="286385" algn="l"/>
              </a:tabLst>
            </a:pPr>
            <a:r>
              <a:rPr lang="en-US" dirty="0">
                <a:latin typeface="Gill Sans MT"/>
                <a:cs typeface="Gill Sans MT"/>
              </a:rPr>
              <a:t>The </a:t>
            </a:r>
            <a:r>
              <a:rPr lang="en-US" b="1" dirty="0">
                <a:latin typeface="Gill Sans MT"/>
                <a:cs typeface="Gill Sans MT"/>
              </a:rPr>
              <a:t>assignment </a:t>
            </a:r>
            <a:r>
              <a:rPr lang="en-US" b="1" spc="-5" dirty="0">
                <a:latin typeface="Gill Sans MT"/>
                <a:cs typeface="Gill Sans MT"/>
              </a:rPr>
              <a:t>operator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pc="-7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is </a:t>
            </a:r>
            <a:r>
              <a:rPr lang="en-US" dirty="0">
                <a:latin typeface="Gill Sans MT"/>
                <a:cs typeface="Gill Sans MT"/>
              </a:rPr>
              <a:t>used </a:t>
            </a:r>
            <a:r>
              <a:rPr lang="en-US" spc="-5" dirty="0">
                <a:latin typeface="Gill Sans MT"/>
                <a:cs typeface="Gill Sans MT"/>
              </a:rPr>
              <a:t>to assign </a:t>
            </a:r>
            <a:r>
              <a:rPr lang="en-US" dirty="0">
                <a:latin typeface="Gill Sans MT"/>
                <a:cs typeface="Gill Sans MT"/>
              </a:rPr>
              <a:t>a </a:t>
            </a:r>
            <a:r>
              <a:rPr lang="en-US" u="sng" dirty="0">
                <a:latin typeface="Gill Sans MT"/>
                <a:cs typeface="Gill Sans MT"/>
              </a:rPr>
              <a:t>literal value</a:t>
            </a:r>
            <a:r>
              <a:rPr lang="en-US" dirty="0">
                <a:latin typeface="Gill Sans MT"/>
                <a:cs typeface="Gill Sans MT"/>
              </a:rPr>
              <a:t> or a </a:t>
            </a:r>
            <a:r>
              <a:rPr lang="en-US" u="sng" dirty="0">
                <a:latin typeface="Gill Sans MT"/>
                <a:cs typeface="Gill Sans MT"/>
              </a:rPr>
              <a:t>value of another variable</a:t>
            </a:r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to </a:t>
            </a:r>
            <a:r>
              <a:rPr lang="en-US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variable.</a:t>
            </a:r>
          </a:p>
          <a:p>
            <a:pPr marL="286385" marR="3879850" indent="-274320">
              <a:lnSpc>
                <a:spcPct val="118500"/>
              </a:lnSpc>
              <a:spcBef>
                <a:spcPts val="25"/>
              </a:spcBef>
              <a:tabLst>
                <a:tab pos="286385" algn="l"/>
              </a:tabLst>
            </a:pPr>
            <a:r>
              <a:rPr lang="en-US" sz="180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lang="en-US" sz="180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Assignment statement:  </a:t>
            </a:r>
            <a:r>
              <a:rPr lang="en-US" spc="-5" dirty="0">
                <a:latin typeface="Consolas"/>
                <a:cs typeface="Consolas"/>
              </a:rPr>
              <a:t>VARIABLE1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spc="-10" dirty="0">
                <a:latin typeface="Consolas"/>
                <a:cs typeface="Consolas"/>
              </a:rPr>
              <a:t>VALUE  </a:t>
            </a:r>
            <a:r>
              <a:rPr lang="en-US" spc="-5" dirty="0">
                <a:latin typeface="Consolas"/>
                <a:cs typeface="Consolas"/>
              </a:rPr>
              <a:t>VARIABLE2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spc="-55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VARIABLE1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Data types: Integer, Float, String(Text), Boolean(T/F)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3E0D-DE22-4836-832E-1B30B455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ECA7-C4BC-495A-BD96-D91F5B3B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417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Challenges addressed by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3579-F05A-4585-8D20-5A6D1F14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17"/>
            <a:ext cx="9601200" cy="507558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Healthcare – Predict the outbreak of diseases, right treatment at right stage, AI devices</a:t>
            </a:r>
          </a:p>
          <a:p>
            <a:r>
              <a:rPr lang="en-US" dirty="0"/>
              <a:t>Insurance – recommend right plan for right customer</a:t>
            </a:r>
          </a:p>
          <a:p>
            <a:r>
              <a:rPr lang="en-US" dirty="0"/>
              <a:t>Banks – cross-sell, upsell, detect fraud</a:t>
            </a:r>
          </a:p>
          <a:p>
            <a:r>
              <a:rPr lang="en-US" dirty="0"/>
              <a:t>Education – Enrollment to right course</a:t>
            </a:r>
          </a:p>
          <a:p>
            <a:r>
              <a:rPr lang="en-US" dirty="0"/>
              <a:t>Manufacturing – product innovation, JIT</a:t>
            </a:r>
          </a:p>
          <a:p>
            <a:r>
              <a:rPr lang="en-US" dirty="0"/>
              <a:t>Retail &amp; eCommerce – recommend right products, increase scale of operations</a:t>
            </a:r>
          </a:p>
          <a:p>
            <a:r>
              <a:rPr lang="en-US" dirty="0"/>
              <a:t>Telecom – balance traffic, </a:t>
            </a:r>
            <a:r>
              <a:rPr lang="en-US" dirty="0" err="1"/>
              <a:t>maximise</a:t>
            </a:r>
            <a:r>
              <a:rPr lang="en-US" dirty="0"/>
              <a:t> profit, churn</a:t>
            </a:r>
          </a:p>
          <a:p>
            <a:r>
              <a:rPr lang="en-US" dirty="0"/>
              <a:t>Marketing &amp; Retail - understand customer behavior</a:t>
            </a:r>
          </a:p>
          <a:p>
            <a:r>
              <a:rPr lang="en-US" dirty="0"/>
              <a:t>Human Resources – allocate right person for right job, performance appraisal</a:t>
            </a:r>
          </a:p>
          <a:p>
            <a:r>
              <a:rPr lang="en-US" dirty="0"/>
              <a:t>Government Subsidies &amp; Programs – </a:t>
            </a:r>
            <a:r>
              <a:rPr lang="en-US" dirty="0" err="1"/>
              <a:t>maximise</a:t>
            </a:r>
            <a:r>
              <a:rPr lang="en-US" dirty="0"/>
              <a:t> reach, minimize leakages</a:t>
            </a:r>
          </a:p>
          <a:p>
            <a:r>
              <a:rPr lang="en-US" dirty="0"/>
              <a:t>Defense &amp; Space &amp; Missile technologies – increase longevity of satellites, detect resources</a:t>
            </a:r>
          </a:p>
          <a:p>
            <a:r>
              <a:rPr lang="en-US" dirty="0"/>
              <a:t>Automobile – driverless cars, pollution reduction, safety</a:t>
            </a:r>
          </a:p>
          <a:p>
            <a:r>
              <a:rPr lang="en-US" dirty="0"/>
              <a:t>Transportation Services – manage traffic flow</a:t>
            </a:r>
          </a:p>
          <a:p>
            <a:r>
              <a:rPr lang="en-US" dirty="0"/>
              <a:t>Law enforcement – face recognition</a:t>
            </a:r>
          </a:p>
          <a:p>
            <a:r>
              <a:rPr lang="en-US" dirty="0"/>
              <a:t>Cinema – animation, movie translation to multi-languages</a:t>
            </a:r>
          </a:p>
          <a:p>
            <a:r>
              <a:rPr lang="en-US" dirty="0"/>
              <a:t>Home security – smart homes</a:t>
            </a:r>
          </a:p>
          <a:p>
            <a:r>
              <a:rPr lang="en-US" dirty="0"/>
              <a:t>Internet of Things – performance and accuracy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473A2-11ED-49E1-8CC1-007608F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778-14FB-4092-83A3-8488FE0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1209"/>
          </a:xfrm>
        </p:spPr>
        <p:txBody>
          <a:bodyPr/>
          <a:lstStyle/>
          <a:p>
            <a:r>
              <a:rPr lang="en-US" dirty="0"/>
              <a:t>Growth of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6F57-8F5F-43ED-B1AA-5F07CB32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4701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IDC predicts that the digital data that we create and consume will grow from around 40 zettabytes of data in 2019 to 175 zettabytes in 2025 – that is more than four times the amount of data produced in 2019</a:t>
            </a:r>
          </a:p>
          <a:p>
            <a:r>
              <a:rPr lang="en-US" dirty="0"/>
              <a:t>Google was said to process around 20 petabytes of data a day. Google processes more than 40,000 searches every second, or 3.5 billion searches a day. </a:t>
            </a:r>
          </a:p>
          <a:p>
            <a:r>
              <a:rPr lang="en-US" dirty="0"/>
              <a:t>1.5 billion people are active on Facebook every day. That’s one-fifth of the world’s population.</a:t>
            </a:r>
          </a:p>
          <a:p>
            <a:r>
              <a:rPr lang="en-US" dirty="0"/>
              <a:t>Two-thirds of the world’s population now own a mobile phone</a:t>
            </a:r>
          </a:p>
          <a:p>
            <a:endParaRPr lang="en-US" dirty="0"/>
          </a:p>
          <a:p>
            <a:r>
              <a:rPr lang="en-US" dirty="0"/>
              <a:t>In just one minute:</a:t>
            </a:r>
          </a:p>
          <a:p>
            <a:pPr lvl="1"/>
            <a:r>
              <a:rPr lang="en-US" dirty="0"/>
              <a:t>Twitter users sent 473,400 tweets</a:t>
            </a:r>
          </a:p>
          <a:p>
            <a:pPr lvl="1"/>
            <a:r>
              <a:rPr lang="en-US" dirty="0"/>
              <a:t>Snapchat users shared 2 million photos</a:t>
            </a:r>
          </a:p>
          <a:p>
            <a:pPr lvl="1"/>
            <a:r>
              <a:rPr lang="en-US" dirty="0"/>
              <a:t>Instagram users posted 49,380 pictures</a:t>
            </a:r>
          </a:p>
          <a:p>
            <a:pPr lvl="1"/>
            <a:r>
              <a:rPr lang="en-US" dirty="0"/>
              <a:t>LinkedIn gained 120 new users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95C2-8697-4A17-B334-85DE86E4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indian economy data 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5728"/>
            <a:ext cx="4643438" cy="3117470"/>
          </a:xfrm>
          <a:prstGeom prst="rect">
            <a:avLst/>
          </a:prstGeom>
          <a:noFill/>
        </p:spPr>
      </p:pic>
      <p:pic>
        <p:nvPicPr>
          <p:cNvPr id="2052" name="Picture 4" descr="Image result for indian economy data analyt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3" y="1571613"/>
            <a:ext cx="4643438" cy="3174329"/>
          </a:xfrm>
          <a:prstGeom prst="rect">
            <a:avLst/>
          </a:prstGeom>
          <a:noFill/>
        </p:spPr>
      </p:pic>
      <p:pic>
        <p:nvPicPr>
          <p:cNvPr id="2054" name="Picture 6" descr="Image result for indian economy data analyti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58989"/>
            <a:ext cx="4643438" cy="31990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57CE-6400-40CE-A92B-8F343902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2B420-0B6B-4829-A339-77D1F814BD5F}"/>
              </a:ext>
            </a:extLst>
          </p:cNvPr>
          <p:cNvSpPr txBox="1"/>
          <p:nvPr/>
        </p:nvSpPr>
        <p:spPr>
          <a:xfrm>
            <a:off x="7025101" y="285728"/>
            <a:ext cx="364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Activity: </a:t>
            </a:r>
            <a:r>
              <a:rPr lang="en-US" dirty="0" err="1">
                <a:latin typeface="Arial Rounded MT Bold" panose="020F0704030504030204" pitchFamily="34" charset="0"/>
              </a:rPr>
              <a:t>Analyse</a:t>
            </a:r>
            <a:r>
              <a:rPr lang="en-US" dirty="0">
                <a:latin typeface="Arial Rounded MT Bold" panose="020F0704030504030204" pitchFamily="34" charset="0"/>
              </a:rPr>
              <a:t> sales, profits and profitability across regions in global_superstore_2018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865-2C50-44B7-815B-A56EBC36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CC56F-AE56-4F34-B127-3B2D4ED865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925"/>
            <a:ext cx="12063413" cy="1690688"/>
          </a:xfrm>
        </p:spPr>
        <p:txBody>
          <a:bodyPr/>
          <a:lstStyle/>
          <a:p>
            <a:pPr algn="ctr"/>
            <a:r>
              <a:rPr lang="en-US" dirty="0"/>
              <a:t>Stages of business analytics</a:t>
            </a:r>
          </a:p>
        </p:txBody>
      </p:sp>
      <p:pic>
        <p:nvPicPr>
          <p:cNvPr id="2050" name="Picture 2" descr="Image result for stages of business analytics">
            <a:extLst>
              <a:ext uri="{FF2B5EF4-FFF2-40B4-BE49-F238E27FC236}">
                <a16:creationId xmlns:a16="http://schemas.microsoft.com/office/drawing/2014/main" id="{C9818F4C-E749-4D42-BA1D-37B05858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72" y="990600"/>
            <a:ext cx="8003899" cy="53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648B-3C0E-4459-AA1F-BA0C7376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0458"/>
            <a:ext cx="9905998" cy="892230"/>
          </a:xfrm>
        </p:spPr>
        <p:txBody>
          <a:bodyPr/>
          <a:lstStyle/>
          <a:p>
            <a:pPr algn="ctr"/>
            <a:r>
              <a:rPr lang="en-US" dirty="0"/>
              <a:t>Data science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E33-4C8F-4779-8481-7E89C35C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ata science skills">
            <a:extLst>
              <a:ext uri="{FF2B5EF4-FFF2-40B4-BE49-F238E27FC236}">
                <a16:creationId xmlns:a16="http://schemas.microsoft.com/office/drawing/2014/main" id="{8F8CF371-9985-4E86-A744-3BAE9084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2" y="980030"/>
            <a:ext cx="8269977" cy="58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93A3-6273-47D0-A5DD-29EA27C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AAF-394A-4720-8F2D-85817331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733" y="1653138"/>
            <a:ext cx="4876799" cy="412480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Data Science </a:t>
            </a:r>
            <a:r>
              <a:rPr lang="en-US" dirty="0"/>
              <a:t>is the science which uses computer science, statistics and machine learning, visualization and human-computer interactions to collect, clean, integrate, analyze, visualize, interact with data to create data products.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221EF-10F9-4E02-9638-64EB0DAF1C58}"/>
              </a:ext>
            </a:extLst>
          </p:cNvPr>
          <p:cNvSpPr txBox="1">
            <a:spLocks noChangeArrowheads="1"/>
          </p:cNvSpPr>
          <p:nvPr/>
        </p:nvSpPr>
        <p:spPr>
          <a:xfrm>
            <a:off x="1121533" y="2796684"/>
            <a:ext cx="9866241" cy="177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073D1C-A6F5-4E08-A9A0-F0A52CF88D16}"/>
              </a:ext>
            </a:extLst>
          </p:cNvPr>
          <p:cNvSpPr txBox="1">
            <a:spLocks noChangeArrowheads="1"/>
          </p:cNvSpPr>
          <p:nvPr/>
        </p:nvSpPr>
        <p:spPr>
          <a:xfrm>
            <a:off x="1141412" y="4661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– A Definition</a:t>
            </a:r>
          </a:p>
        </p:txBody>
      </p:sp>
      <p:pic>
        <p:nvPicPr>
          <p:cNvPr id="6" name="Picture 2" descr="http://static.squarespace.com/static/5150aec6e4b0e340ec52710a/t/51525c33e4b0b3e0d10f77ab/1364352052403/Data_Science_VD.png">
            <a:extLst>
              <a:ext uri="{FF2B5EF4-FFF2-40B4-BE49-F238E27FC236}">
                <a16:creationId xmlns:a16="http://schemas.microsoft.com/office/drawing/2014/main" id="{A5A39A0E-F67A-4DA4-8A73-60ECD48F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53" y="1456719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2ED84-D535-4F70-A246-7551F99C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Value Chain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504" y="2996953"/>
            <a:ext cx="3744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Image/Video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Exhaust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rate financial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423592" y="2132856"/>
            <a:ext cx="0" cy="86409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07276-132C-4BFF-B1AE-55928B99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287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605</TotalTime>
  <Words>912</Words>
  <Application>Microsoft Office PowerPoint</Application>
  <PresentationFormat>Widescreen</PresentationFormat>
  <Paragraphs>239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Calibri</vt:lpstr>
      <vt:lpstr>Consolas</vt:lpstr>
      <vt:lpstr>Courier New</vt:lpstr>
      <vt:lpstr>Franklin Gothic Book</vt:lpstr>
      <vt:lpstr>Gill Sans MT</vt:lpstr>
      <vt:lpstr>Times New Roman</vt:lpstr>
      <vt:lpstr>Tw Cen MT (Body)</vt:lpstr>
      <vt:lpstr>Wingdings 3</vt:lpstr>
      <vt:lpstr>Crop</vt:lpstr>
      <vt:lpstr>Introduction to Data science  and  Business Analytics</vt:lpstr>
      <vt:lpstr>Why Business Analytics &amp; what is BA</vt:lpstr>
      <vt:lpstr>Business Challenges addressed by BA</vt:lpstr>
      <vt:lpstr>Growth of Digital Data</vt:lpstr>
      <vt:lpstr>PowerPoint Presentation</vt:lpstr>
      <vt:lpstr>Stages of business analytics</vt:lpstr>
      <vt:lpstr>Data science skills</vt:lpstr>
      <vt:lpstr>PowerPoint Presentation</vt:lpstr>
      <vt:lpstr>Data Sciences’ Value Chain</vt:lpstr>
      <vt:lpstr>PowerPoint Presentation</vt:lpstr>
      <vt:lpstr>Data Sciences’ Process Model</vt:lpstr>
      <vt:lpstr>Data Sciences’ Process Model</vt:lpstr>
      <vt:lpstr>Data Sciences’ Process Model</vt:lpstr>
      <vt:lpstr>Data Sciences’ Process Model</vt:lpstr>
      <vt:lpstr>PowerPoint Presentation</vt:lpstr>
      <vt:lpstr>PowerPoint Presentation</vt:lpstr>
      <vt:lpstr>Python for Data Science</vt:lpstr>
      <vt:lpstr>Python for Data Science</vt:lpstr>
      <vt:lpstr>Keywords and identifiers</vt:lpstr>
      <vt:lpstr>Variables and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Business analyticS</dc:title>
  <dc:creator>Prasad Krishnamurthy,Trans Trades</dc:creator>
  <cp:lastModifiedBy>Ritesh Ojha</cp:lastModifiedBy>
  <cp:revision>22</cp:revision>
  <dcterms:created xsi:type="dcterms:W3CDTF">2020-01-23T14:48:48Z</dcterms:created>
  <dcterms:modified xsi:type="dcterms:W3CDTF">2020-01-27T08:49:39Z</dcterms:modified>
</cp:coreProperties>
</file>