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sldIdLst>
    <p:sldId id="275" r:id="rId2"/>
    <p:sldId id="276" r:id="rId3"/>
    <p:sldId id="277" r:id="rId4"/>
    <p:sldId id="258" r:id="rId5"/>
    <p:sldId id="270" r:id="rId6"/>
    <p:sldId id="259" r:id="rId7"/>
    <p:sldId id="260" r:id="rId8"/>
    <p:sldId id="271" r:id="rId9"/>
    <p:sldId id="261" r:id="rId10"/>
    <p:sldId id="264" r:id="rId11"/>
    <p:sldId id="273" r:id="rId12"/>
    <p:sldId id="265" r:id="rId13"/>
    <p:sldId id="266" r:id="rId14"/>
    <p:sldId id="267" r:id="rId15"/>
    <p:sldId id="269" r:id="rId16"/>
    <p:sldId id="27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94660"/>
  </p:normalViewPr>
  <p:slideViewPr>
    <p:cSldViewPr snapToGrid="0">
      <p:cViewPr varScale="1">
        <p:scale>
          <a:sx n="84" d="100"/>
          <a:sy n="84" d="100"/>
        </p:scale>
        <p:origin x="2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79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695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0691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025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8403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613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7133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980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456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486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0097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523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081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029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739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74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5/18/2024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0173080"/>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85A918D-335F-A137-931C-C4BFD8D94947}"/>
              </a:ext>
            </a:extLst>
          </p:cNvPr>
          <p:cNvSpPr txBox="1"/>
          <p:nvPr/>
        </p:nvSpPr>
        <p:spPr>
          <a:xfrm>
            <a:off x="2532485" y="1691054"/>
            <a:ext cx="7592438" cy="830997"/>
          </a:xfrm>
          <a:prstGeom prst="rect">
            <a:avLst/>
          </a:prstGeom>
          <a:noFill/>
        </p:spPr>
        <p:txBody>
          <a:bodyPr wrap="square">
            <a:spAutoFit/>
          </a:bodyPr>
          <a:lstStyle/>
          <a:p>
            <a:pPr algn="ctr"/>
            <a:r>
              <a:rPr lang="en-IN" sz="2400" b="1" i="1" dirty="0">
                <a:latin typeface="Times New Roman" panose="02020603050405020304" pitchFamily="18" charset="0"/>
                <a:cs typeface="Times New Roman" panose="02020603050405020304" pitchFamily="18" charset="0"/>
              </a:rPr>
              <a:t>Low-Complexity Convolutional Neural Network for Salt and Pepper Noise Removal in Digital Images</a:t>
            </a:r>
          </a:p>
        </p:txBody>
      </p:sp>
      <p:sp>
        <p:nvSpPr>
          <p:cNvPr id="18" name="TextBox 17">
            <a:extLst>
              <a:ext uri="{FF2B5EF4-FFF2-40B4-BE49-F238E27FC236}">
                <a16:creationId xmlns:a16="http://schemas.microsoft.com/office/drawing/2014/main" id="{B9B8EC1E-8328-4AD5-7F59-12965D512EAE}"/>
              </a:ext>
            </a:extLst>
          </p:cNvPr>
          <p:cNvSpPr txBox="1"/>
          <p:nvPr/>
        </p:nvSpPr>
        <p:spPr>
          <a:xfrm>
            <a:off x="409148" y="135630"/>
            <a:ext cx="11430387" cy="1156085"/>
          </a:xfrm>
          <a:prstGeom prst="rect">
            <a:avLst/>
          </a:prstGeom>
          <a:noFill/>
        </p:spPr>
        <p:txBody>
          <a:bodyPr wrap="square" rtlCol="0">
            <a:noAutofit/>
          </a:bodyPr>
          <a:lstStyle/>
          <a:p>
            <a:pPr>
              <a:lnSpc>
                <a:spcPct val="150000"/>
              </a:lnSpc>
            </a:pPr>
            <a:r>
              <a:rPr lang="en-IN" sz="2400" b="1" dirty="0">
                <a:latin typeface="Times New Roman" panose="02020603050405020304" pitchFamily="18" charset="0"/>
                <a:cs typeface="Times New Roman" panose="02020603050405020304" pitchFamily="18" charset="0"/>
              </a:rPr>
              <a:t>INTERNATIONAL CONFERENCE ON VLSI AND MICROWAVE AND WIRELESS </a:t>
            </a:r>
          </a:p>
          <a:p>
            <a:pPr>
              <a:lnSpc>
                <a:spcPct val="150000"/>
              </a:lnSpc>
            </a:pPr>
            <a:r>
              <a:rPr lang="en-IN" sz="2400" b="1" dirty="0">
                <a:latin typeface="Times New Roman" panose="02020603050405020304" pitchFamily="18" charset="0"/>
                <a:cs typeface="Times New Roman" panose="02020603050405020304" pitchFamily="18" charset="0"/>
              </a:rPr>
              <a:t>                                              TECHNOLOGIES (ICVMWT 2024)</a:t>
            </a:r>
          </a:p>
        </p:txBody>
      </p:sp>
      <p:sp>
        <p:nvSpPr>
          <p:cNvPr id="19" name="TextBox 18">
            <a:extLst>
              <a:ext uri="{FF2B5EF4-FFF2-40B4-BE49-F238E27FC236}">
                <a16:creationId xmlns:a16="http://schemas.microsoft.com/office/drawing/2014/main" id="{94F9BBDA-C787-5549-E0A8-1DC6CF588214}"/>
              </a:ext>
            </a:extLst>
          </p:cNvPr>
          <p:cNvSpPr txBox="1"/>
          <p:nvPr/>
        </p:nvSpPr>
        <p:spPr>
          <a:xfrm>
            <a:off x="8255985" y="5508380"/>
            <a:ext cx="3583551" cy="1156086"/>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PRESENTED BY</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N. S. S. N. Venkat (20PA1A04B1)</a:t>
            </a:r>
          </a:p>
          <a:p>
            <a:pPr algn="ctr">
              <a:lnSpc>
                <a:spcPct val="150000"/>
              </a:lnSpc>
            </a:pPr>
            <a:r>
              <a:rPr lang="en-IN" sz="1600" dirty="0">
                <a:latin typeface="Times New Roman" panose="02020603050405020304" pitchFamily="18" charset="0"/>
                <a:cs typeface="Times New Roman" panose="02020603050405020304" pitchFamily="18" charset="0"/>
              </a:rPr>
              <a:t>Paper ID: 31</a:t>
            </a:r>
          </a:p>
        </p:txBody>
      </p:sp>
      <p:sp>
        <p:nvSpPr>
          <p:cNvPr id="20" name="TextBox 19">
            <a:extLst>
              <a:ext uri="{FF2B5EF4-FFF2-40B4-BE49-F238E27FC236}">
                <a16:creationId xmlns:a16="http://schemas.microsoft.com/office/drawing/2014/main" id="{4C1DAE9C-4CE7-3AD4-74D3-D13078AB9327}"/>
              </a:ext>
            </a:extLst>
          </p:cNvPr>
          <p:cNvSpPr txBox="1"/>
          <p:nvPr/>
        </p:nvSpPr>
        <p:spPr>
          <a:xfrm>
            <a:off x="3251242" y="4635210"/>
            <a:ext cx="6323956" cy="70675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Department of Electronics and Communication Engineering</a:t>
            </a:r>
            <a:endParaRPr lang="en-GB" sz="2000" dirty="0">
              <a:latin typeface="Times New Roman" panose="02020603050405020304" pitchFamily="18" charset="0"/>
              <a:cs typeface="Times New Roman" panose="02020603050405020304" pitchFamily="18" charset="0"/>
            </a:endParaRPr>
          </a:p>
          <a:p>
            <a:endParaRPr lang="en-IN" sz="2000" dirty="0"/>
          </a:p>
        </p:txBody>
      </p:sp>
      <p:sp>
        <p:nvSpPr>
          <p:cNvPr id="21" name="TextBox 20">
            <a:extLst>
              <a:ext uri="{FF2B5EF4-FFF2-40B4-BE49-F238E27FC236}">
                <a16:creationId xmlns:a16="http://schemas.microsoft.com/office/drawing/2014/main" id="{98A4A7D0-BB2F-6250-8378-B2CF00264D7A}"/>
              </a:ext>
            </a:extLst>
          </p:cNvPr>
          <p:cNvSpPr txBox="1"/>
          <p:nvPr/>
        </p:nvSpPr>
        <p:spPr>
          <a:xfrm>
            <a:off x="2810203" y="4072659"/>
            <a:ext cx="7078742"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Vishnu Institute of Technology (Autonomous)</a:t>
            </a:r>
            <a:endParaRPr lang="en-GB" sz="2800" dirty="0">
              <a:latin typeface="Times New Roman" panose="02020603050405020304" pitchFamily="18" charset="0"/>
              <a:cs typeface="Times New Roman" panose="02020603050405020304" pitchFamily="18" charset="0"/>
            </a:endParaRPr>
          </a:p>
        </p:txBody>
      </p:sp>
      <p:pic>
        <p:nvPicPr>
          <p:cNvPr id="22" name="Picture 21" descr="VIT logo.jpg">
            <a:extLst>
              <a:ext uri="{FF2B5EF4-FFF2-40B4-BE49-F238E27FC236}">
                <a16:creationId xmlns:a16="http://schemas.microsoft.com/office/drawing/2014/main" id="{3970F2B2-B353-552D-B544-9D1E9CD93ED0}"/>
              </a:ext>
            </a:extLst>
          </p:cNvPr>
          <p:cNvPicPr>
            <a:picLocks noChangeAspect="1"/>
          </p:cNvPicPr>
          <p:nvPr/>
        </p:nvPicPr>
        <p:blipFill>
          <a:blip r:embed="rId2" cstate="print"/>
          <a:stretch>
            <a:fillRect/>
          </a:stretch>
        </p:blipFill>
        <p:spPr>
          <a:xfrm>
            <a:off x="1923819" y="4189889"/>
            <a:ext cx="886384" cy="811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TextBox 22">
            <a:extLst>
              <a:ext uri="{FF2B5EF4-FFF2-40B4-BE49-F238E27FC236}">
                <a16:creationId xmlns:a16="http://schemas.microsoft.com/office/drawing/2014/main" id="{8FD75062-C847-954E-920A-334999351CB9}"/>
              </a:ext>
            </a:extLst>
          </p:cNvPr>
          <p:cNvSpPr txBox="1"/>
          <p:nvPr/>
        </p:nvSpPr>
        <p:spPr>
          <a:xfrm>
            <a:off x="2892623" y="3139786"/>
            <a:ext cx="6872160" cy="923330"/>
          </a:xfrm>
          <a:prstGeom prst="rect">
            <a:avLst/>
          </a:prstGeom>
          <a:noFill/>
        </p:spPr>
        <p:txBody>
          <a:bodyPr wrap="square" rtlCol="0">
            <a:spAutoFit/>
          </a:bodyPr>
          <a:lstStyle/>
          <a:p>
            <a:pPr algn="ctr"/>
            <a:r>
              <a:rPr lang="en-US" sz="1800" dirty="0">
                <a:effectLst/>
                <a:latin typeface="Aptos" panose="020B0004020202020204" pitchFamily="34" charset="0"/>
                <a:ea typeface="Times New Roman" panose="02020603050405020304" pitchFamily="18" charset="0"/>
              </a:rPr>
              <a:t>Prudhvi Raj Budumuru, </a:t>
            </a:r>
            <a:r>
              <a:rPr lang="en-IN" sz="1800" dirty="0">
                <a:latin typeface="Times New Roman" panose="02020603050405020304" pitchFamily="18" charset="0"/>
                <a:cs typeface="Times New Roman" panose="02020603050405020304" pitchFamily="18" charset="0"/>
              </a:rPr>
              <a:t>J. A. Sai Santosh,</a:t>
            </a: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K. N. V. N. Gupta,</a:t>
            </a:r>
          </a:p>
          <a:p>
            <a:pPr algn="ctr"/>
            <a:r>
              <a:rPr lang="en-IN" sz="1800" dirty="0">
                <a:latin typeface="Times New Roman" panose="02020603050405020304" pitchFamily="18" charset="0"/>
                <a:cs typeface="Times New Roman" panose="02020603050405020304" pitchFamily="18" charset="0"/>
              </a:rPr>
              <a:t>M. Srihari, N. S. S. N. Venkat, K. Yogisuhas Reddy</a:t>
            </a:r>
            <a:endParaRPr lang="en-US" sz="1800" dirty="0">
              <a:effectLst/>
              <a:latin typeface="Aptos" panose="020B0004020202020204" pitchFamily="34" charset="0"/>
              <a:ea typeface="Times New Roman" panose="02020603050405020304" pitchFamily="18" charset="0"/>
            </a:endParaRPr>
          </a:p>
          <a:p>
            <a:pPr algn="ctr"/>
            <a:endParaRPr lang="en-US" dirty="0"/>
          </a:p>
        </p:txBody>
      </p:sp>
      <p:sp>
        <p:nvSpPr>
          <p:cNvPr id="24" name="TextBox 23">
            <a:extLst>
              <a:ext uri="{FF2B5EF4-FFF2-40B4-BE49-F238E27FC236}">
                <a16:creationId xmlns:a16="http://schemas.microsoft.com/office/drawing/2014/main" id="{FB8DE9EE-54EF-E698-C694-9109B1EFECE0}"/>
              </a:ext>
            </a:extLst>
          </p:cNvPr>
          <p:cNvSpPr txBox="1"/>
          <p:nvPr/>
        </p:nvSpPr>
        <p:spPr>
          <a:xfrm rot="10800000" flipV="1">
            <a:off x="5818630" y="2736724"/>
            <a:ext cx="1020147" cy="369332"/>
          </a:xfrm>
          <a:prstGeom prst="rect">
            <a:avLst/>
          </a:prstGeom>
          <a:noFill/>
        </p:spPr>
        <p:txBody>
          <a:bodyPr wrap="square" rtlCol="0">
            <a:spAutoFit/>
          </a:bodyPr>
          <a:lstStyle/>
          <a:p>
            <a:pPr algn="ctr"/>
            <a:r>
              <a:rPr lang="en-US" dirty="0"/>
              <a:t>Authors</a:t>
            </a:r>
          </a:p>
        </p:txBody>
      </p:sp>
    </p:spTree>
    <p:extLst>
      <p:ext uri="{BB962C8B-B14F-4D97-AF65-F5344CB8AC3E}">
        <p14:creationId xmlns:p14="http://schemas.microsoft.com/office/powerpoint/2010/main" val="286092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8AF6-4081-1672-47B2-08B87A5E6E31}"/>
              </a:ext>
            </a:extLst>
          </p:cNvPr>
          <p:cNvSpPr>
            <a:spLocks noGrp="1"/>
          </p:cNvSpPr>
          <p:nvPr>
            <p:ph type="title"/>
          </p:nvPr>
        </p:nvSpPr>
        <p:spPr>
          <a:xfrm>
            <a:off x="913795" y="-3858"/>
            <a:ext cx="10353761" cy="1326321"/>
          </a:xfrm>
        </p:spPr>
        <p:txBody>
          <a:bodyPr>
            <a:normAutofit/>
          </a:bodyPr>
          <a:lstStyle/>
          <a:p>
            <a:r>
              <a:rPr lang="en-IN" sz="3000"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2F780C27-1A08-9656-C86C-764C5A3B022C}"/>
              </a:ext>
            </a:extLst>
          </p:cNvPr>
          <p:cNvSpPr>
            <a:spLocks noGrp="1"/>
          </p:cNvSpPr>
          <p:nvPr>
            <p:ph idx="1"/>
          </p:nvPr>
        </p:nvSpPr>
        <p:spPr>
          <a:xfrm>
            <a:off x="913794" y="1024128"/>
            <a:ext cx="10353762" cy="2842862"/>
          </a:xfrm>
        </p:spPr>
        <p:txBody>
          <a:bodyPr>
            <a:noAutofit/>
          </a:bodyPr>
          <a:lstStyle/>
          <a:p>
            <a:r>
              <a:rPr lang="en-US" sz="1600" dirty="0">
                <a:latin typeface="Times New Roman" panose="02020603050405020304" pitchFamily="18" charset="0"/>
                <a:cs typeface="Times New Roman" panose="02020603050405020304" pitchFamily="18" charset="0"/>
              </a:rPr>
              <a:t>Simulation Results:</a:t>
            </a:r>
          </a:p>
          <a:p>
            <a:pPr lvl="1"/>
            <a:r>
              <a:rPr lang="en-US" sz="1400" dirty="0">
                <a:latin typeface="Times New Roman" panose="02020603050405020304" pitchFamily="18" charset="0"/>
                <a:cs typeface="Times New Roman" panose="02020603050405020304" pitchFamily="18" charset="0"/>
              </a:rPr>
              <a:t>Demonstrated the effectiveness of RCNN through simulation results.</a:t>
            </a:r>
          </a:p>
          <a:p>
            <a:pPr lvl="1"/>
            <a:r>
              <a:rPr lang="en-US" sz="1600" dirty="0">
                <a:latin typeface="Times New Roman" panose="02020603050405020304" pitchFamily="18" charset="0"/>
                <a:cs typeface="Times New Roman" panose="02020603050405020304" pitchFamily="18" charset="0"/>
              </a:rPr>
              <a:t>Trained the RCNN network with a dataset of 400 images from the Berkeley Segmentation Dataset (BSD) for 30 epochs using Adam's optimizer and tested with the set of 12 standard images.</a:t>
            </a:r>
          </a:p>
          <a:p>
            <a:r>
              <a:rPr lang="en-US" sz="1600" dirty="0">
                <a:latin typeface="Times New Roman" panose="02020603050405020304" pitchFamily="18" charset="0"/>
                <a:cs typeface="Times New Roman" panose="02020603050405020304" pitchFamily="18" charset="0"/>
              </a:rPr>
              <a:t>Comparative Analysis:</a:t>
            </a:r>
          </a:p>
          <a:p>
            <a:pPr lvl="1"/>
            <a:r>
              <a:rPr lang="en-US" sz="1400" dirty="0">
                <a:latin typeface="Times New Roman" panose="02020603050405020304" pitchFamily="18" charset="0"/>
                <a:cs typeface="Times New Roman" panose="02020603050405020304" pitchFamily="18" charset="0"/>
              </a:rPr>
              <a:t>Compared denoising performance with existing methods such as deconvolution.</a:t>
            </a:r>
          </a:p>
          <a:p>
            <a:pPr lvl="1"/>
            <a:r>
              <a:rPr lang="en-US" sz="1600" dirty="0">
                <a:latin typeface="Times New Roman" panose="02020603050405020304" pitchFamily="18" charset="0"/>
                <a:cs typeface="Times New Roman" panose="02020603050405020304" pitchFamily="18" charset="0"/>
              </a:rPr>
              <a:t>Highlighted the superior performance of RCNN in terms of PSNR and SSIM values.</a:t>
            </a:r>
          </a:p>
        </p:txBody>
      </p:sp>
      <p:pic>
        <p:nvPicPr>
          <p:cNvPr id="4" name="Picture 3">
            <a:extLst>
              <a:ext uri="{FF2B5EF4-FFF2-40B4-BE49-F238E27FC236}">
                <a16:creationId xmlns:a16="http://schemas.microsoft.com/office/drawing/2014/main" id="{2DC19E52-FF6B-2A51-7A24-046D20EABDE0}"/>
              </a:ext>
            </a:extLst>
          </p:cNvPr>
          <p:cNvPicPr>
            <a:picLocks noChangeAspect="1"/>
          </p:cNvPicPr>
          <p:nvPr/>
        </p:nvPicPr>
        <p:blipFill rotWithShape="1">
          <a:blip r:embed="rId2"/>
          <a:srcRect l="1801" t="3919" r="657" b="7889"/>
          <a:stretch/>
        </p:blipFill>
        <p:spPr bwMode="auto">
          <a:xfrm>
            <a:off x="2875280" y="3504628"/>
            <a:ext cx="6695439" cy="2780695"/>
          </a:xfrm>
          <a:prstGeom prst="rect">
            <a:avLst/>
          </a:prstGeom>
          <a:noFill/>
          <a:ln w="9525">
            <a:noFill/>
            <a:miter lim="800000"/>
            <a:headEnd/>
            <a:tailEnd/>
          </a:ln>
        </p:spPr>
      </p:pic>
      <p:sp>
        <p:nvSpPr>
          <p:cNvPr id="6" name="TextBox 5">
            <a:extLst>
              <a:ext uri="{FF2B5EF4-FFF2-40B4-BE49-F238E27FC236}">
                <a16:creationId xmlns:a16="http://schemas.microsoft.com/office/drawing/2014/main" id="{1F1BE864-A049-029F-AE27-049A854A3882}"/>
              </a:ext>
            </a:extLst>
          </p:cNvPr>
          <p:cNvSpPr txBox="1"/>
          <p:nvPr/>
        </p:nvSpPr>
        <p:spPr>
          <a:xfrm>
            <a:off x="3927855" y="6285323"/>
            <a:ext cx="459028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7: Data Set of 12 images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42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DEFA-5CFC-95E3-4624-A6B4226FA855}"/>
              </a:ext>
            </a:extLst>
          </p:cNvPr>
          <p:cNvSpPr>
            <a:spLocks noGrp="1"/>
          </p:cNvSpPr>
          <p:nvPr>
            <p:ph type="title"/>
          </p:nvPr>
        </p:nvSpPr>
        <p:spPr>
          <a:xfrm>
            <a:off x="913795" y="-15431"/>
            <a:ext cx="10353761" cy="1326321"/>
          </a:xfrm>
        </p:spPr>
        <p:txBody>
          <a:bodyPr>
            <a:normAutofit/>
          </a:bodyPr>
          <a:lstStyle/>
          <a:p>
            <a:r>
              <a:rPr lang="en-US" sz="3000" dirty="0">
                <a:latin typeface="Times New Roman" panose="02020603050405020304" pitchFamily="18" charset="0"/>
                <a:cs typeface="Times New Roman" panose="02020603050405020304" pitchFamily="18" charset="0"/>
              </a:rPr>
              <a:t>Results and discussion </a:t>
            </a:r>
            <a:r>
              <a:rPr lang="en-US" sz="3000" dirty="0" err="1">
                <a:latin typeface="Times New Roman" panose="02020603050405020304" pitchFamily="18" charset="0"/>
                <a:cs typeface="Times New Roman" panose="02020603050405020304" pitchFamily="18" charset="0"/>
              </a:rPr>
              <a:t>contd</a:t>
            </a:r>
            <a:endParaRPr lang="en-IN"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C5D392-FA4F-7583-8C8C-E19813139D4E}"/>
              </a:ext>
            </a:extLst>
          </p:cNvPr>
          <p:cNvPicPr>
            <a:picLocks noChangeAspect="1"/>
          </p:cNvPicPr>
          <p:nvPr/>
        </p:nvPicPr>
        <p:blipFill>
          <a:blip r:embed="rId2"/>
          <a:srcRect/>
          <a:stretch>
            <a:fillRect/>
          </a:stretch>
        </p:blipFill>
        <p:spPr bwMode="auto">
          <a:xfrm>
            <a:off x="2025569" y="1445213"/>
            <a:ext cx="8611565" cy="4824734"/>
          </a:xfrm>
          <a:prstGeom prst="rect">
            <a:avLst/>
          </a:prstGeom>
          <a:noFill/>
          <a:ln w="9525">
            <a:noFill/>
            <a:miter lim="800000"/>
            <a:headEnd/>
            <a:tailEnd/>
          </a:ln>
        </p:spPr>
      </p:pic>
      <p:sp>
        <p:nvSpPr>
          <p:cNvPr id="5" name="TextBox 4">
            <a:extLst>
              <a:ext uri="{FF2B5EF4-FFF2-40B4-BE49-F238E27FC236}">
                <a16:creationId xmlns:a16="http://schemas.microsoft.com/office/drawing/2014/main" id="{33CB8E9D-4C90-CE7E-1C64-65FA0B84F09C}"/>
              </a:ext>
            </a:extLst>
          </p:cNvPr>
          <p:cNvSpPr txBox="1"/>
          <p:nvPr/>
        </p:nvSpPr>
        <p:spPr>
          <a:xfrm>
            <a:off x="3688735" y="6269947"/>
            <a:ext cx="528523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8: RMSE and LOSS curve of training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17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DE38-7555-D2D7-8695-7C711365EFB7}"/>
              </a:ext>
            </a:extLst>
          </p:cNvPr>
          <p:cNvSpPr>
            <a:spLocks noGrp="1"/>
          </p:cNvSpPr>
          <p:nvPr>
            <p:ph type="title"/>
          </p:nvPr>
        </p:nvSpPr>
        <p:spPr>
          <a:xfrm>
            <a:off x="913795" y="-3858"/>
            <a:ext cx="10353761" cy="1326321"/>
          </a:xfrm>
        </p:spPr>
        <p:txBody>
          <a:bodyPr>
            <a:normAutofit/>
          </a:bodyPr>
          <a:lstStyle/>
          <a:p>
            <a:r>
              <a:rPr lang="en-IN" sz="3000"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979583D5-92DF-28D2-902E-B358B4421436}"/>
              </a:ext>
            </a:extLst>
          </p:cNvPr>
          <p:cNvSpPr>
            <a:spLocks noGrp="1"/>
          </p:cNvSpPr>
          <p:nvPr>
            <p:ph idx="1"/>
          </p:nvPr>
        </p:nvSpPr>
        <p:spPr>
          <a:xfrm>
            <a:off x="913795" y="1117508"/>
            <a:ext cx="10353762" cy="1144847"/>
          </a:xfrm>
        </p:spPr>
        <p:txBody>
          <a:bodyPr>
            <a:noAutofit/>
          </a:bodyPr>
          <a:lstStyle/>
          <a:p>
            <a:r>
              <a:rPr lang="en-US" sz="1600" dirty="0">
                <a:latin typeface="Times New Roman" panose="02020603050405020304" pitchFamily="18" charset="0"/>
                <a:cs typeface="Times New Roman" panose="02020603050405020304" pitchFamily="18" charset="0"/>
              </a:rPr>
              <a:t>Visualization of Denoising Results:</a:t>
            </a:r>
          </a:p>
          <a:p>
            <a:pPr lvl="1"/>
            <a:r>
              <a:rPr lang="en-US" sz="1400" dirty="0">
                <a:latin typeface="Times New Roman" panose="02020603050405020304" pitchFamily="18" charset="0"/>
                <a:cs typeface="Times New Roman" panose="02020603050405020304" pitchFamily="18" charset="0"/>
              </a:rPr>
              <a:t>Presented denoising results using sample images to illustrate the effectiveness of RCNN.</a:t>
            </a:r>
          </a:p>
          <a:p>
            <a:pPr lvl="1"/>
            <a:r>
              <a:rPr lang="en-US" sz="1600" dirty="0">
                <a:latin typeface="Times New Roman" panose="02020603050405020304" pitchFamily="18" charset="0"/>
                <a:cs typeface="Times New Roman" panose="02020603050405020304" pitchFamily="18" charset="0"/>
              </a:rPr>
              <a:t>Showcased visually clear images obtained after denoising with RCNN compared to noisy input images</a:t>
            </a:r>
          </a:p>
        </p:txBody>
      </p:sp>
      <p:pic>
        <p:nvPicPr>
          <p:cNvPr id="20" name="Picture 19">
            <a:extLst>
              <a:ext uri="{FF2B5EF4-FFF2-40B4-BE49-F238E27FC236}">
                <a16:creationId xmlns:a16="http://schemas.microsoft.com/office/drawing/2014/main" id="{919A53A7-16BA-E0F4-619B-4683648684C9}"/>
              </a:ext>
            </a:extLst>
          </p:cNvPr>
          <p:cNvPicPr>
            <a:picLocks noChangeAspect="1"/>
          </p:cNvPicPr>
          <p:nvPr/>
        </p:nvPicPr>
        <p:blipFill>
          <a:blip r:embed="rId2"/>
          <a:stretch>
            <a:fillRect/>
          </a:stretch>
        </p:blipFill>
        <p:spPr>
          <a:xfrm>
            <a:off x="2432742" y="2343874"/>
            <a:ext cx="7315866" cy="3714392"/>
          </a:xfrm>
          <a:prstGeom prst="rect">
            <a:avLst/>
          </a:prstGeom>
        </p:spPr>
      </p:pic>
      <p:sp>
        <p:nvSpPr>
          <p:cNvPr id="22" name="TextBox 21">
            <a:extLst>
              <a:ext uri="{FF2B5EF4-FFF2-40B4-BE49-F238E27FC236}">
                <a16:creationId xmlns:a16="http://schemas.microsoft.com/office/drawing/2014/main" id="{671A0A6B-C751-69A1-540A-28E8338F2CCD}"/>
              </a:ext>
            </a:extLst>
          </p:cNvPr>
          <p:cNvSpPr txBox="1"/>
          <p:nvPr/>
        </p:nvSpPr>
        <p:spPr>
          <a:xfrm>
            <a:off x="1391675" y="6058266"/>
            <a:ext cx="9398000" cy="646331"/>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Figure 9: a - Noisy Parrot Image with 50% noise, b - PSNR: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25.8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baseline="30000" dirty="0">
                <a:latin typeface="Times New Roman" panose="02020603050405020304" pitchFamily="18" charset="0"/>
                <a:ea typeface="Calibri" panose="020F0502020204030204" pitchFamily="34" charset="0"/>
                <a:cs typeface="Times New Roman" panose="02020603050405020304" pitchFamily="18" charset="0"/>
              </a:rPr>
              <a:t>10</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 - PSNR: 26.1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[11]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r>
              <a:rPr lang="en-IN" dirty="0">
                <a:latin typeface="Times New Roman" panose="02020603050405020304" pitchFamily="18" charset="0"/>
                <a:ea typeface="Calibri" panose="020F0502020204030204" pitchFamily="34" charset="0"/>
                <a:cs typeface="Times New Roman" panose="02020603050405020304" pitchFamily="18" charset="0"/>
              </a:rPr>
              <a:t>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PSNR: 25.9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 - PSNR: 26.4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[13]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 - PSNR: 27.2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Proposed</a:t>
            </a:r>
            <a:endParaRPr lang="en-IN" dirty="0"/>
          </a:p>
        </p:txBody>
      </p:sp>
    </p:spTree>
    <p:extLst>
      <p:ext uri="{BB962C8B-B14F-4D97-AF65-F5344CB8AC3E}">
        <p14:creationId xmlns:p14="http://schemas.microsoft.com/office/powerpoint/2010/main" val="394895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A135-45F4-A7CE-6B03-E6512B8A9B77}"/>
              </a:ext>
            </a:extLst>
          </p:cNvPr>
          <p:cNvSpPr>
            <a:spLocks noGrp="1"/>
          </p:cNvSpPr>
          <p:nvPr>
            <p:ph type="title"/>
          </p:nvPr>
        </p:nvSpPr>
        <p:spPr>
          <a:xfrm>
            <a:off x="913795" y="-223774"/>
            <a:ext cx="10353761" cy="1326321"/>
          </a:xfrm>
        </p:spPr>
        <p:txBody>
          <a:bodyPr/>
          <a:lstStyle/>
          <a:p>
            <a:r>
              <a:rPr lang="en-IN" sz="3000"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BC46D50-95D0-D00A-25F3-53F93313F0DD}"/>
              </a:ext>
            </a:extLst>
          </p:cNvPr>
          <p:cNvGraphicFramePr>
            <a:graphicFrameLocks noGrp="1"/>
          </p:cNvGraphicFramePr>
          <p:nvPr>
            <p:extLst>
              <p:ext uri="{D42A27DB-BD31-4B8C-83A1-F6EECF244321}">
                <p14:modId xmlns:p14="http://schemas.microsoft.com/office/powerpoint/2010/main" val="463437283"/>
              </p:ext>
            </p:extLst>
          </p:nvPr>
        </p:nvGraphicFramePr>
        <p:xfrm>
          <a:off x="477520" y="1102547"/>
          <a:ext cx="6609080" cy="5669280"/>
        </p:xfrm>
        <a:graphic>
          <a:graphicData uri="http://schemas.openxmlformats.org/drawingml/2006/table">
            <a:tbl>
              <a:tblPr firstRow="1" bandRow="1">
                <a:tableStyleId>{5C22544A-7EE6-4342-B048-85BDC9FD1C3A}</a:tableStyleId>
              </a:tblPr>
              <a:tblGrid>
                <a:gridCol w="850912">
                  <a:extLst>
                    <a:ext uri="{9D8B030D-6E8A-4147-A177-3AD203B41FA5}">
                      <a16:colId xmlns:a16="http://schemas.microsoft.com/office/drawing/2014/main" val="1838466121"/>
                    </a:ext>
                  </a:extLst>
                </a:gridCol>
                <a:gridCol w="1417970">
                  <a:extLst>
                    <a:ext uri="{9D8B030D-6E8A-4147-A177-3AD203B41FA5}">
                      <a16:colId xmlns:a16="http://schemas.microsoft.com/office/drawing/2014/main" val="707580561"/>
                    </a:ext>
                  </a:extLst>
                </a:gridCol>
                <a:gridCol w="1566721">
                  <a:extLst>
                    <a:ext uri="{9D8B030D-6E8A-4147-A177-3AD203B41FA5}">
                      <a16:colId xmlns:a16="http://schemas.microsoft.com/office/drawing/2014/main" val="426686632"/>
                    </a:ext>
                  </a:extLst>
                </a:gridCol>
                <a:gridCol w="1392733">
                  <a:extLst>
                    <a:ext uri="{9D8B030D-6E8A-4147-A177-3AD203B41FA5}">
                      <a16:colId xmlns:a16="http://schemas.microsoft.com/office/drawing/2014/main" val="1551051273"/>
                    </a:ext>
                  </a:extLst>
                </a:gridCol>
                <a:gridCol w="1380744">
                  <a:extLst>
                    <a:ext uri="{9D8B030D-6E8A-4147-A177-3AD203B41FA5}">
                      <a16:colId xmlns:a16="http://schemas.microsoft.com/office/drawing/2014/main" val="2402000151"/>
                    </a:ext>
                  </a:extLst>
                </a:gridCol>
              </a:tblGrid>
              <a:tr h="892247">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Image</a:t>
                      </a:r>
                    </a:p>
                  </a:txBody>
                  <a:tcPr/>
                </a:tc>
                <a:tc>
                  <a:txBody>
                    <a:bodyPr/>
                    <a:lstStyle/>
                    <a:p>
                      <a:pPr algn="ctr"/>
                      <a:r>
                        <a:rPr lang="en-US" dirty="0">
                          <a:latin typeface="Times New Roman" panose="02020603050405020304" pitchFamily="18" charset="0"/>
                          <a:cs typeface="Times New Roman" panose="02020603050405020304" pitchFamily="18" charset="0"/>
                        </a:rPr>
                        <a:t>PSNR</a:t>
                      </a:r>
                    </a:p>
                    <a:p>
                      <a:pPr algn="ctr"/>
                      <a:r>
                        <a:rPr lang="en-US" dirty="0">
                          <a:latin typeface="Times New Roman" panose="02020603050405020304" pitchFamily="18" charset="0"/>
                          <a:cs typeface="Times New Roman" panose="02020603050405020304" pitchFamily="18" charset="0"/>
                        </a:rPr>
                        <a:t>DnCNN (dB)</a:t>
                      </a:r>
                    </a:p>
                  </a:txBody>
                  <a:tcPr/>
                </a:tc>
                <a:tc>
                  <a:txBody>
                    <a:bodyPr/>
                    <a:lstStyle/>
                    <a:p>
                      <a:pPr algn="ctr"/>
                      <a:r>
                        <a:rPr lang="en-US" dirty="0">
                          <a:latin typeface="Times New Roman" panose="02020603050405020304" pitchFamily="18" charset="0"/>
                          <a:cs typeface="Times New Roman" panose="02020603050405020304" pitchFamily="18" charset="0"/>
                        </a:rPr>
                        <a:t>PSNR</a:t>
                      </a:r>
                    </a:p>
                    <a:p>
                      <a:pPr algn="ctr"/>
                      <a:r>
                        <a:rPr lang="en-US" dirty="0">
                          <a:latin typeface="Times New Roman" panose="02020603050405020304" pitchFamily="18" charset="0"/>
                          <a:cs typeface="Times New Roman" panose="02020603050405020304" pitchFamily="18" charset="0"/>
                        </a:rPr>
                        <a:t>Proposed (dB)</a:t>
                      </a:r>
                    </a:p>
                  </a:txBody>
                  <a:tcPr/>
                </a:tc>
                <a:tc>
                  <a:txBody>
                    <a:bodyPr/>
                    <a:lstStyle/>
                    <a:p>
                      <a:pPr algn="ctr"/>
                      <a:r>
                        <a:rPr lang="en-US" dirty="0">
                          <a:latin typeface="Times New Roman" panose="02020603050405020304" pitchFamily="18" charset="0"/>
                          <a:cs typeface="Times New Roman" panose="02020603050405020304" pitchFamily="18" charset="0"/>
                        </a:rPr>
                        <a:t>SSIM</a:t>
                      </a:r>
                    </a:p>
                    <a:p>
                      <a:pPr algn="ctr"/>
                      <a:r>
                        <a:rPr lang="en-US" dirty="0">
                          <a:latin typeface="Times New Roman" panose="02020603050405020304" pitchFamily="18" charset="0"/>
                          <a:cs typeface="Times New Roman" panose="02020603050405020304" pitchFamily="18" charset="0"/>
                        </a:rPr>
                        <a:t>DnCNN (dB)</a:t>
                      </a:r>
                    </a:p>
                  </a:txBody>
                  <a:tcPr/>
                </a:tc>
                <a:tc>
                  <a:txBody>
                    <a:bodyPr/>
                    <a:lstStyle/>
                    <a:p>
                      <a:pPr algn="ctr"/>
                      <a:r>
                        <a:rPr lang="en-US" dirty="0">
                          <a:latin typeface="Times New Roman" panose="02020603050405020304" pitchFamily="18" charset="0"/>
                          <a:cs typeface="Times New Roman" panose="02020603050405020304" pitchFamily="18" charset="0"/>
                        </a:rPr>
                        <a:t>SSIM</a:t>
                      </a:r>
                    </a:p>
                    <a:p>
                      <a:pPr algn="ctr"/>
                      <a:r>
                        <a:rPr lang="en-US" dirty="0">
                          <a:latin typeface="Times New Roman" panose="02020603050405020304" pitchFamily="18" charset="0"/>
                          <a:cs typeface="Times New Roman" panose="02020603050405020304" pitchFamily="18" charset="0"/>
                        </a:rPr>
                        <a:t>Proposed</a:t>
                      </a:r>
                    </a:p>
                    <a:p>
                      <a:pPr algn="ctr"/>
                      <a:r>
                        <a:rPr lang="en-US" dirty="0">
                          <a:latin typeface="Times New Roman" panose="02020603050405020304" pitchFamily="18" charset="0"/>
                          <a:cs typeface="Times New Roman" panose="02020603050405020304" pitchFamily="18" charset="0"/>
                        </a:rPr>
                        <a:t>(dB)</a:t>
                      </a:r>
                    </a:p>
                  </a:txBody>
                  <a:tcPr/>
                </a:tc>
                <a:extLst>
                  <a:ext uri="{0D108BD9-81ED-4DB2-BD59-A6C34878D82A}">
                    <a16:rowId xmlns:a16="http://schemas.microsoft.com/office/drawing/2014/main" val="2438484249"/>
                  </a:ext>
                </a:extLst>
              </a:tr>
              <a:tr h="356899">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20.43</a:t>
                      </a:r>
                    </a:p>
                  </a:txBody>
                  <a:tcPr/>
                </a:tc>
                <a:tc>
                  <a:txBody>
                    <a:bodyPr/>
                    <a:lstStyle/>
                    <a:p>
                      <a:pPr algn="ctr"/>
                      <a:r>
                        <a:rPr lang="en-US" dirty="0">
                          <a:latin typeface="Times New Roman" panose="02020603050405020304" pitchFamily="18" charset="0"/>
                          <a:cs typeface="Times New Roman" panose="02020603050405020304" pitchFamily="18" charset="0"/>
                        </a:rPr>
                        <a:t>22.76</a:t>
                      </a:r>
                    </a:p>
                  </a:txBody>
                  <a:tcPr/>
                </a:tc>
                <a:tc>
                  <a:txBody>
                    <a:bodyPr/>
                    <a:lstStyle/>
                    <a:p>
                      <a:pPr algn="ctr"/>
                      <a:r>
                        <a:rPr lang="en-US" dirty="0">
                          <a:latin typeface="Times New Roman" panose="02020603050405020304" pitchFamily="18" charset="0"/>
                          <a:cs typeface="Times New Roman" panose="02020603050405020304" pitchFamily="18" charset="0"/>
                        </a:rPr>
                        <a:t>0.89</a:t>
                      </a:r>
                    </a:p>
                  </a:txBody>
                  <a:tcPr/>
                </a:tc>
                <a:tc>
                  <a:txBody>
                    <a:bodyPr/>
                    <a:lstStyle/>
                    <a:p>
                      <a:pPr algn="ctr"/>
                      <a:r>
                        <a:rPr lang="en-US" dirty="0">
                          <a:latin typeface="Times New Roman" panose="02020603050405020304" pitchFamily="18" charset="0"/>
                          <a:cs typeface="Times New Roman" panose="02020603050405020304" pitchFamily="18" charset="0"/>
                        </a:rPr>
                        <a:t>0.88</a:t>
                      </a:r>
                    </a:p>
                  </a:txBody>
                  <a:tcPr/>
                </a:tc>
                <a:extLst>
                  <a:ext uri="{0D108BD9-81ED-4DB2-BD59-A6C34878D82A}">
                    <a16:rowId xmlns:a16="http://schemas.microsoft.com/office/drawing/2014/main" val="734809405"/>
                  </a:ext>
                </a:extLst>
              </a:tr>
              <a:tr h="356899">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21.63</a:t>
                      </a:r>
                    </a:p>
                  </a:txBody>
                  <a:tcPr/>
                </a:tc>
                <a:tc>
                  <a:txBody>
                    <a:bodyPr/>
                    <a:lstStyle/>
                    <a:p>
                      <a:pPr algn="ctr"/>
                      <a:r>
                        <a:rPr lang="en-US" dirty="0">
                          <a:latin typeface="Times New Roman" panose="02020603050405020304" pitchFamily="18" charset="0"/>
                          <a:cs typeface="Times New Roman" panose="02020603050405020304" pitchFamily="18" charset="0"/>
                        </a:rPr>
                        <a:t>23.41</a:t>
                      </a:r>
                    </a:p>
                  </a:txBody>
                  <a:tcPr/>
                </a:tc>
                <a:tc>
                  <a:txBody>
                    <a:bodyPr/>
                    <a:lstStyle/>
                    <a:p>
                      <a:pPr algn="ctr"/>
                      <a:r>
                        <a:rPr lang="en-US" dirty="0">
                          <a:latin typeface="Times New Roman" panose="02020603050405020304" pitchFamily="18" charset="0"/>
                          <a:cs typeface="Times New Roman" panose="02020603050405020304" pitchFamily="18" charset="0"/>
                        </a:rPr>
                        <a:t>0.87</a:t>
                      </a:r>
                    </a:p>
                  </a:txBody>
                  <a:tcPr/>
                </a:tc>
                <a:tc>
                  <a:txBody>
                    <a:bodyPr/>
                    <a:lstStyle/>
                    <a:p>
                      <a:pPr algn="ctr"/>
                      <a:r>
                        <a:rPr lang="en-US"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2672437290"/>
                  </a:ext>
                </a:extLst>
              </a:tr>
              <a:tr h="356899">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21.00</a:t>
                      </a:r>
                    </a:p>
                  </a:txBody>
                  <a:tcPr/>
                </a:tc>
                <a:tc>
                  <a:txBody>
                    <a:bodyPr/>
                    <a:lstStyle/>
                    <a:p>
                      <a:pPr algn="ctr"/>
                      <a:r>
                        <a:rPr lang="en-US" dirty="0">
                          <a:latin typeface="Times New Roman" panose="02020603050405020304" pitchFamily="18" charset="0"/>
                          <a:cs typeface="Times New Roman" panose="02020603050405020304" pitchFamily="18" charset="0"/>
                        </a:rPr>
                        <a:t>23.04</a:t>
                      </a:r>
                    </a:p>
                  </a:txBody>
                  <a:tcPr/>
                </a:tc>
                <a:tc>
                  <a:txBody>
                    <a:bodyPr/>
                    <a:lstStyle/>
                    <a:p>
                      <a:pPr algn="ctr"/>
                      <a:r>
                        <a:rPr lang="en-US" dirty="0">
                          <a:latin typeface="Times New Roman" panose="02020603050405020304" pitchFamily="18" charset="0"/>
                          <a:cs typeface="Times New Roman" panose="02020603050405020304" pitchFamily="18" charset="0"/>
                        </a:rPr>
                        <a:t>0.84</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extLst>
                  <a:ext uri="{0D108BD9-81ED-4DB2-BD59-A6C34878D82A}">
                    <a16:rowId xmlns:a16="http://schemas.microsoft.com/office/drawing/2014/main" val="3262684902"/>
                  </a:ext>
                </a:extLst>
              </a:tr>
              <a:tr h="356899">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20.79</a:t>
                      </a:r>
                    </a:p>
                  </a:txBody>
                  <a:tcPr/>
                </a:tc>
                <a:tc>
                  <a:txBody>
                    <a:bodyPr/>
                    <a:lstStyle/>
                    <a:p>
                      <a:pPr algn="ctr"/>
                      <a:r>
                        <a:rPr lang="en-US" dirty="0">
                          <a:latin typeface="Times New Roman" panose="02020603050405020304" pitchFamily="18" charset="0"/>
                          <a:cs typeface="Times New Roman" panose="02020603050405020304" pitchFamily="18" charset="0"/>
                        </a:rPr>
                        <a:t>22.80</a:t>
                      </a:r>
                    </a:p>
                  </a:txBody>
                  <a:tcPr/>
                </a:tc>
                <a:tc>
                  <a:txBody>
                    <a:bodyPr/>
                    <a:lstStyle/>
                    <a:p>
                      <a:pPr algn="ctr"/>
                      <a:r>
                        <a:rPr lang="en-US" dirty="0">
                          <a:latin typeface="Times New Roman" panose="02020603050405020304" pitchFamily="18" charset="0"/>
                          <a:cs typeface="Times New Roman" panose="02020603050405020304" pitchFamily="18" charset="0"/>
                        </a:rPr>
                        <a:t>0.91</a:t>
                      </a:r>
                    </a:p>
                  </a:txBody>
                  <a:tcPr/>
                </a:tc>
                <a:tc>
                  <a:txBody>
                    <a:bodyPr/>
                    <a:lstStyle/>
                    <a:p>
                      <a:pPr algn="ctr"/>
                      <a:r>
                        <a:rPr lang="en-US" dirty="0">
                          <a:latin typeface="Times New Roman" panose="02020603050405020304" pitchFamily="18" charset="0"/>
                          <a:cs typeface="Times New Roman" panose="02020603050405020304" pitchFamily="18" charset="0"/>
                        </a:rPr>
                        <a:t>0.92</a:t>
                      </a:r>
                    </a:p>
                  </a:txBody>
                  <a:tcPr/>
                </a:tc>
                <a:extLst>
                  <a:ext uri="{0D108BD9-81ED-4DB2-BD59-A6C34878D82A}">
                    <a16:rowId xmlns:a16="http://schemas.microsoft.com/office/drawing/2014/main" val="1931212886"/>
                  </a:ext>
                </a:extLst>
              </a:tr>
              <a:tr h="356899">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21.28</a:t>
                      </a:r>
                    </a:p>
                  </a:txBody>
                  <a:tcPr/>
                </a:tc>
                <a:tc>
                  <a:txBody>
                    <a:bodyPr/>
                    <a:lstStyle/>
                    <a:p>
                      <a:pPr algn="ctr"/>
                      <a:r>
                        <a:rPr lang="en-US" dirty="0">
                          <a:latin typeface="Times New Roman" panose="02020603050405020304" pitchFamily="18" charset="0"/>
                          <a:cs typeface="Times New Roman" panose="02020603050405020304" pitchFamily="18" charset="0"/>
                        </a:rPr>
                        <a:t>23.34</a:t>
                      </a:r>
                    </a:p>
                  </a:txBody>
                  <a:tcPr/>
                </a:tc>
                <a:tc>
                  <a:txBody>
                    <a:bodyPr/>
                    <a:lstStyle/>
                    <a:p>
                      <a:pPr algn="ctr"/>
                      <a:r>
                        <a:rPr lang="en-US" dirty="0">
                          <a:latin typeface="Times New Roman" panose="02020603050405020304" pitchFamily="18" charset="0"/>
                          <a:cs typeface="Times New Roman" panose="02020603050405020304" pitchFamily="18" charset="0"/>
                        </a:rPr>
                        <a:t>0.88</a:t>
                      </a:r>
                    </a:p>
                  </a:txBody>
                  <a:tcPr/>
                </a:tc>
                <a:tc>
                  <a:txBody>
                    <a:bodyPr/>
                    <a:lstStyle/>
                    <a:p>
                      <a:pPr algn="ctr"/>
                      <a:r>
                        <a:rPr lang="en-US" dirty="0">
                          <a:latin typeface="Times New Roman" panose="02020603050405020304" pitchFamily="18" charset="0"/>
                          <a:cs typeface="Times New Roman" panose="02020603050405020304" pitchFamily="18" charset="0"/>
                        </a:rPr>
                        <a:t>0.85</a:t>
                      </a:r>
                    </a:p>
                  </a:txBody>
                  <a:tcPr/>
                </a:tc>
                <a:extLst>
                  <a:ext uri="{0D108BD9-81ED-4DB2-BD59-A6C34878D82A}">
                    <a16:rowId xmlns:a16="http://schemas.microsoft.com/office/drawing/2014/main" val="3037756386"/>
                  </a:ext>
                </a:extLst>
              </a:tr>
              <a:tr h="356899">
                <a:tc>
                  <a:txBody>
                    <a:bodyPr/>
                    <a:lstStyle/>
                    <a:p>
                      <a:pPr algn="ctr"/>
                      <a:r>
                        <a:rPr lang="en-US" dirty="0">
                          <a:latin typeface="Times New Roman" panose="02020603050405020304" pitchFamily="18" charset="0"/>
                          <a:cs typeface="Times New Roman" panose="02020603050405020304" pitchFamily="18" charset="0"/>
                        </a:rPr>
                        <a:t>6</a:t>
                      </a:r>
                    </a:p>
                  </a:txBody>
                  <a:tcPr/>
                </a:tc>
                <a:tc>
                  <a:txBody>
                    <a:bodyPr/>
                    <a:lstStyle/>
                    <a:p>
                      <a:pPr algn="ctr"/>
                      <a:r>
                        <a:rPr lang="en-US" dirty="0">
                          <a:latin typeface="Times New Roman" panose="02020603050405020304" pitchFamily="18" charset="0"/>
                          <a:cs typeface="Times New Roman" panose="02020603050405020304" pitchFamily="18" charset="0"/>
                        </a:rPr>
                        <a:t>21.01</a:t>
                      </a:r>
                    </a:p>
                  </a:txBody>
                  <a:tcPr/>
                </a:tc>
                <a:tc>
                  <a:txBody>
                    <a:bodyPr/>
                    <a:lstStyle/>
                    <a:p>
                      <a:pPr algn="ctr"/>
                      <a:r>
                        <a:rPr lang="en-US" dirty="0">
                          <a:latin typeface="Times New Roman" panose="02020603050405020304" pitchFamily="18" charset="0"/>
                          <a:cs typeface="Times New Roman" panose="02020603050405020304" pitchFamily="18" charset="0"/>
                        </a:rPr>
                        <a:t>23.00</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tc>
                  <a:txBody>
                    <a:bodyPr/>
                    <a:lstStyle/>
                    <a:p>
                      <a:pPr algn="ctr"/>
                      <a:r>
                        <a:rPr lang="en-US"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1091076037"/>
                  </a:ext>
                </a:extLst>
              </a:tr>
              <a:tr h="356899">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21.09</a:t>
                      </a:r>
                    </a:p>
                  </a:txBody>
                  <a:tcPr/>
                </a:tc>
                <a:tc>
                  <a:txBody>
                    <a:bodyPr/>
                    <a:lstStyle/>
                    <a:p>
                      <a:pPr algn="ctr"/>
                      <a:r>
                        <a:rPr lang="en-US">
                          <a:latin typeface="Times New Roman" panose="02020603050405020304" pitchFamily="18" charset="0"/>
                          <a:cs typeface="Times New Roman" panose="02020603050405020304" pitchFamily="18" charset="0"/>
                        </a:rPr>
                        <a:t>27.20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0.87</a:t>
                      </a:r>
                    </a:p>
                  </a:txBody>
                  <a:tcPr/>
                </a:tc>
                <a:tc>
                  <a:txBody>
                    <a:bodyPr/>
                    <a:lstStyle/>
                    <a:p>
                      <a:pPr algn="ctr"/>
                      <a:r>
                        <a:rPr lang="en-US" dirty="0">
                          <a:latin typeface="Times New Roman" panose="02020603050405020304" pitchFamily="18" charset="0"/>
                          <a:cs typeface="Times New Roman" panose="02020603050405020304" pitchFamily="18" charset="0"/>
                        </a:rPr>
                        <a:t>0.92</a:t>
                      </a:r>
                    </a:p>
                  </a:txBody>
                  <a:tcPr/>
                </a:tc>
                <a:extLst>
                  <a:ext uri="{0D108BD9-81ED-4DB2-BD59-A6C34878D82A}">
                    <a16:rowId xmlns:a16="http://schemas.microsoft.com/office/drawing/2014/main" val="504217988"/>
                  </a:ext>
                </a:extLst>
              </a:tr>
              <a:tr h="356899">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pPr algn="ctr"/>
                      <a:r>
                        <a:rPr lang="en-US" dirty="0">
                          <a:latin typeface="Times New Roman" panose="02020603050405020304" pitchFamily="18" charset="0"/>
                          <a:cs typeface="Times New Roman" panose="02020603050405020304" pitchFamily="18" charset="0"/>
                        </a:rPr>
                        <a:t>21.78</a:t>
                      </a:r>
                    </a:p>
                  </a:txBody>
                  <a:tcPr/>
                </a:tc>
                <a:tc>
                  <a:txBody>
                    <a:bodyPr/>
                    <a:lstStyle/>
                    <a:p>
                      <a:pPr algn="ctr"/>
                      <a:r>
                        <a:rPr lang="en-US" dirty="0">
                          <a:latin typeface="Times New Roman" panose="02020603050405020304" pitchFamily="18" charset="0"/>
                          <a:cs typeface="Times New Roman" panose="02020603050405020304" pitchFamily="18" charset="0"/>
                        </a:rPr>
                        <a:t>23.34</a:t>
                      </a:r>
                    </a:p>
                  </a:txBody>
                  <a:tcPr/>
                </a:tc>
                <a:tc>
                  <a:txBody>
                    <a:bodyPr/>
                    <a:lstStyle/>
                    <a:p>
                      <a:pPr algn="ctr"/>
                      <a:r>
                        <a:rPr lang="en-US" dirty="0">
                          <a:latin typeface="Times New Roman" panose="02020603050405020304" pitchFamily="18" charset="0"/>
                          <a:cs typeface="Times New Roman" panose="02020603050405020304" pitchFamily="18" charset="0"/>
                        </a:rPr>
                        <a:t>0.85</a:t>
                      </a:r>
                    </a:p>
                  </a:txBody>
                  <a:tcPr/>
                </a:tc>
                <a:tc>
                  <a:txBody>
                    <a:bodyPr/>
                    <a:lstStyle/>
                    <a:p>
                      <a:pPr algn="ctr"/>
                      <a:r>
                        <a:rPr lang="en-US" dirty="0">
                          <a:latin typeface="Times New Roman" panose="02020603050405020304" pitchFamily="18" charset="0"/>
                          <a:cs typeface="Times New Roman" panose="02020603050405020304" pitchFamily="18" charset="0"/>
                        </a:rPr>
                        <a:t>0.84</a:t>
                      </a:r>
                    </a:p>
                  </a:txBody>
                  <a:tcPr/>
                </a:tc>
                <a:extLst>
                  <a:ext uri="{0D108BD9-81ED-4DB2-BD59-A6C34878D82A}">
                    <a16:rowId xmlns:a16="http://schemas.microsoft.com/office/drawing/2014/main" val="1606148488"/>
                  </a:ext>
                </a:extLst>
              </a:tr>
              <a:tr h="356899">
                <a:tc>
                  <a:txBody>
                    <a:bodyPr/>
                    <a:lstStyle/>
                    <a:p>
                      <a:pPr algn="ctr"/>
                      <a:r>
                        <a:rPr lang="en-US" dirty="0">
                          <a:latin typeface="Times New Roman" panose="02020603050405020304" pitchFamily="18" charset="0"/>
                          <a:cs typeface="Times New Roman" panose="02020603050405020304" pitchFamily="18" charset="0"/>
                        </a:rPr>
                        <a:t>9</a:t>
                      </a:r>
                    </a:p>
                  </a:txBody>
                  <a:tcPr/>
                </a:tc>
                <a:tc>
                  <a:txBody>
                    <a:bodyPr/>
                    <a:lstStyle/>
                    <a:p>
                      <a:pPr algn="ctr"/>
                      <a:r>
                        <a:rPr lang="en-US" dirty="0">
                          <a:latin typeface="Times New Roman" panose="02020603050405020304" pitchFamily="18" charset="0"/>
                          <a:cs typeface="Times New Roman" panose="02020603050405020304" pitchFamily="18" charset="0"/>
                        </a:rPr>
                        <a:t>20.46</a:t>
                      </a:r>
                    </a:p>
                  </a:txBody>
                  <a:tcPr/>
                </a:tc>
                <a:tc>
                  <a:txBody>
                    <a:bodyPr/>
                    <a:lstStyle/>
                    <a:p>
                      <a:pPr algn="ctr"/>
                      <a:r>
                        <a:rPr lang="en-US" dirty="0">
                          <a:latin typeface="Times New Roman" panose="02020603050405020304" pitchFamily="18" charset="0"/>
                          <a:cs typeface="Times New Roman" panose="02020603050405020304" pitchFamily="18" charset="0"/>
                        </a:rPr>
                        <a:t>22.24</a:t>
                      </a:r>
                    </a:p>
                  </a:txBody>
                  <a:tcPr/>
                </a:tc>
                <a:tc>
                  <a:txBody>
                    <a:bodyPr/>
                    <a:lstStyle/>
                    <a:p>
                      <a:pPr algn="ctr"/>
                      <a:r>
                        <a:rPr lang="en-US" dirty="0">
                          <a:latin typeface="Times New Roman" panose="02020603050405020304" pitchFamily="18" charset="0"/>
                          <a:cs typeface="Times New Roman" panose="02020603050405020304" pitchFamily="18" charset="0"/>
                        </a:rPr>
                        <a:t>0.92</a:t>
                      </a:r>
                    </a:p>
                  </a:txBody>
                  <a:tcPr/>
                </a:tc>
                <a:tc>
                  <a:txBody>
                    <a:bodyPr/>
                    <a:lstStyle/>
                    <a:p>
                      <a:pPr algn="ctr"/>
                      <a:r>
                        <a:rPr lang="en-US"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3668330122"/>
                  </a:ext>
                </a:extLst>
              </a:tr>
              <a:tr h="356899">
                <a:tc>
                  <a:txBody>
                    <a:bodyPr/>
                    <a:lstStyle/>
                    <a:p>
                      <a:pPr algn="ctr"/>
                      <a:r>
                        <a:rPr lang="en-US" dirty="0">
                          <a:latin typeface="Times New Roman" panose="02020603050405020304" pitchFamily="18" charset="0"/>
                          <a:cs typeface="Times New Roman" panose="02020603050405020304" pitchFamily="18" charset="0"/>
                        </a:rPr>
                        <a:t>10</a:t>
                      </a:r>
                    </a:p>
                  </a:txBody>
                  <a:tcPr/>
                </a:tc>
                <a:tc>
                  <a:txBody>
                    <a:bodyPr/>
                    <a:lstStyle/>
                    <a:p>
                      <a:pPr algn="ctr"/>
                      <a:r>
                        <a:rPr lang="en-US" dirty="0">
                          <a:latin typeface="Times New Roman" panose="02020603050405020304" pitchFamily="18" charset="0"/>
                          <a:cs typeface="Times New Roman" panose="02020603050405020304" pitchFamily="18" charset="0"/>
                        </a:rPr>
                        <a:t>21.00</a:t>
                      </a:r>
                    </a:p>
                  </a:txBody>
                  <a:tcPr/>
                </a:tc>
                <a:tc>
                  <a:txBody>
                    <a:bodyPr/>
                    <a:lstStyle/>
                    <a:p>
                      <a:pPr algn="ctr"/>
                      <a:r>
                        <a:rPr lang="en-US" dirty="0">
                          <a:latin typeface="Times New Roman" panose="02020603050405020304" pitchFamily="18" charset="0"/>
                          <a:cs typeface="Times New Roman" panose="02020603050405020304" pitchFamily="18" charset="0"/>
                        </a:rPr>
                        <a:t>23.01</a:t>
                      </a:r>
                    </a:p>
                  </a:txBody>
                  <a:tcPr/>
                </a:tc>
                <a:tc>
                  <a:txBody>
                    <a:bodyPr/>
                    <a:lstStyle/>
                    <a:p>
                      <a:pPr algn="ctr"/>
                      <a:r>
                        <a:rPr lang="en-US" dirty="0">
                          <a:latin typeface="Times New Roman" panose="02020603050405020304" pitchFamily="18" charset="0"/>
                          <a:cs typeface="Times New Roman" panose="02020603050405020304" pitchFamily="18" charset="0"/>
                        </a:rPr>
                        <a:t>0.84</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extLst>
                  <a:ext uri="{0D108BD9-81ED-4DB2-BD59-A6C34878D82A}">
                    <a16:rowId xmlns:a16="http://schemas.microsoft.com/office/drawing/2014/main" val="4264225590"/>
                  </a:ext>
                </a:extLst>
              </a:tr>
              <a:tr h="356899">
                <a:tc>
                  <a:txBody>
                    <a:bodyPr/>
                    <a:lstStyle/>
                    <a:p>
                      <a:pPr algn="ctr"/>
                      <a:r>
                        <a:rPr lang="en-US" dirty="0">
                          <a:latin typeface="Times New Roman" panose="02020603050405020304" pitchFamily="18" charset="0"/>
                          <a:cs typeface="Times New Roman" panose="02020603050405020304" pitchFamily="18" charset="0"/>
                        </a:rPr>
                        <a:t>11</a:t>
                      </a:r>
                    </a:p>
                  </a:txBody>
                  <a:tcPr/>
                </a:tc>
                <a:tc>
                  <a:txBody>
                    <a:bodyPr/>
                    <a:lstStyle/>
                    <a:p>
                      <a:pPr algn="ctr"/>
                      <a:r>
                        <a:rPr lang="en-US" dirty="0">
                          <a:latin typeface="Times New Roman" panose="02020603050405020304" pitchFamily="18" charset="0"/>
                          <a:cs typeface="Times New Roman" panose="02020603050405020304" pitchFamily="18" charset="0"/>
                        </a:rPr>
                        <a:t>21.46</a:t>
                      </a:r>
                    </a:p>
                  </a:txBody>
                  <a:tcPr/>
                </a:tc>
                <a:tc>
                  <a:txBody>
                    <a:bodyPr/>
                    <a:lstStyle/>
                    <a:p>
                      <a:pPr algn="ctr"/>
                      <a:r>
                        <a:rPr lang="en-US" dirty="0">
                          <a:latin typeface="Times New Roman" panose="02020603050405020304" pitchFamily="18" charset="0"/>
                          <a:cs typeface="Times New Roman" panose="02020603050405020304" pitchFamily="18" charset="0"/>
                        </a:rPr>
                        <a:t>22.95</a:t>
                      </a:r>
                    </a:p>
                  </a:txBody>
                  <a:tcPr/>
                </a:tc>
                <a:tc>
                  <a:txBody>
                    <a:bodyPr/>
                    <a:lstStyle/>
                    <a:p>
                      <a:pPr algn="ctr"/>
                      <a:r>
                        <a:rPr lang="en-US" dirty="0">
                          <a:latin typeface="Times New Roman" panose="02020603050405020304" pitchFamily="18" charset="0"/>
                          <a:cs typeface="Times New Roman" panose="02020603050405020304" pitchFamily="18" charset="0"/>
                        </a:rPr>
                        <a:t>0.85</a:t>
                      </a:r>
                    </a:p>
                  </a:txBody>
                  <a:tcPr/>
                </a:tc>
                <a:tc>
                  <a:txBody>
                    <a:bodyPr/>
                    <a:lstStyle/>
                    <a:p>
                      <a:pPr algn="ctr"/>
                      <a:r>
                        <a:rPr lang="en-US" dirty="0">
                          <a:latin typeface="Times New Roman" panose="02020603050405020304" pitchFamily="18" charset="0"/>
                          <a:cs typeface="Times New Roman" panose="02020603050405020304" pitchFamily="18" charset="0"/>
                        </a:rPr>
                        <a:t>0.88</a:t>
                      </a:r>
                    </a:p>
                  </a:txBody>
                  <a:tcPr/>
                </a:tc>
                <a:extLst>
                  <a:ext uri="{0D108BD9-81ED-4DB2-BD59-A6C34878D82A}">
                    <a16:rowId xmlns:a16="http://schemas.microsoft.com/office/drawing/2014/main" val="475624714"/>
                  </a:ext>
                </a:extLst>
              </a:tr>
              <a:tr h="356899">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21.03</a:t>
                      </a:r>
                    </a:p>
                  </a:txBody>
                  <a:tcPr/>
                </a:tc>
                <a:tc>
                  <a:txBody>
                    <a:bodyPr/>
                    <a:lstStyle/>
                    <a:p>
                      <a:pPr algn="ctr"/>
                      <a:r>
                        <a:rPr lang="en-US" dirty="0">
                          <a:latin typeface="Times New Roman" panose="02020603050405020304" pitchFamily="18" charset="0"/>
                          <a:cs typeface="Times New Roman" panose="02020603050405020304" pitchFamily="18" charset="0"/>
                        </a:rPr>
                        <a:t>22.88</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tc>
                  <a:txBody>
                    <a:bodyPr/>
                    <a:lstStyle/>
                    <a:p>
                      <a:pPr algn="ctr"/>
                      <a:r>
                        <a:rPr lang="en-US" dirty="0">
                          <a:latin typeface="Times New Roman" panose="02020603050405020304" pitchFamily="18" charset="0"/>
                          <a:cs typeface="Times New Roman" panose="02020603050405020304" pitchFamily="18" charset="0"/>
                        </a:rPr>
                        <a:t>0.90</a:t>
                      </a:r>
                    </a:p>
                  </a:txBody>
                  <a:tcPr/>
                </a:tc>
                <a:extLst>
                  <a:ext uri="{0D108BD9-81ED-4DB2-BD59-A6C34878D82A}">
                    <a16:rowId xmlns:a16="http://schemas.microsoft.com/office/drawing/2014/main" val="3118566241"/>
                  </a:ext>
                </a:extLst>
              </a:tr>
              <a:tr h="356899">
                <a:tc>
                  <a:txBody>
                    <a:bodyPr/>
                    <a:lstStyle/>
                    <a:p>
                      <a:pPr algn="ctr"/>
                      <a:r>
                        <a:rPr lang="en-US" dirty="0">
                          <a:latin typeface="Times New Roman" panose="02020603050405020304" pitchFamily="18" charset="0"/>
                          <a:cs typeface="Times New Roman" panose="02020603050405020304" pitchFamily="18" charset="0"/>
                        </a:rPr>
                        <a:t>Avg</a:t>
                      </a:r>
                    </a:p>
                  </a:txBody>
                  <a:tcPr/>
                </a:tc>
                <a:tc>
                  <a:txBody>
                    <a:bodyPr/>
                    <a:lstStyle/>
                    <a:p>
                      <a:pPr algn="ctr"/>
                      <a:r>
                        <a:rPr lang="en-US" dirty="0">
                          <a:latin typeface="Times New Roman" panose="02020603050405020304" pitchFamily="18" charset="0"/>
                          <a:cs typeface="Times New Roman" panose="02020603050405020304" pitchFamily="18" charset="0"/>
                        </a:rPr>
                        <a:t>21.08</a:t>
                      </a:r>
                    </a:p>
                  </a:txBody>
                  <a:tcPr/>
                </a:tc>
                <a:tc>
                  <a:txBody>
                    <a:bodyPr/>
                    <a:lstStyle/>
                    <a:p>
                      <a:pPr algn="ctr"/>
                      <a:r>
                        <a:rPr lang="en-US" dirty="0">
                          <a:latin typeface="Times New Roman" panose="02020603050405020304" pitchFamily="18" charset="0"/>
                          <a:cs typeface="Times New Roman" panose="02020603050405020304" pitchFamily="18" charset="0"/>
                        </a:rPr>
                        <a:t>22.96</a:t>
                      </a:r>
                    </a:p>
                  </a:txBody>
                  <a:tcPr/>
                </a:tc>
                <a:tc>
                  <a:txBody>
                    <a:bodyPr/>
                    <a:lstStyle/>
                    <a:p>
                      <a:pPr algn="ctr"/>
                      <a:r>
                        <a:rPr lang="en-US" dirty="0">
                          <a:latin typeface="Times New Roman" panose="02020603050405020304" pitchFamily="18" charset="0"/>
                          <a:cs typeface="Times New Roman" panose="02020603050405020304" pitchFamily="18" charset="0"/>
                        </a:rPr>
                        <a:t>0.87</a:t>
                      </a:r>
                    </a:p>
                  </a:txBody>
                  <a:tcPr/>
                </a:tc>
                <a:tc>
                  <a:txBody>
                    <a:bodyPr/>
                    <a:lstStyle/>
                    <a:p>
                      <a:pPr algn="ctr"/>
                      <a:r>
                        <a:rPr lang="en-US"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2930932476"/>
                  </a:ext>
                </a:extLst>
              </a:tr>
            </a:tbl>
          </a:graphicData>
        </a:graphic>
      </p:graphicFrame>
      <p:sp>
        <p:nvSpPr>
          <p:cNvPr id="5" name="TextBox 4">
            <a:extLst>
              <a:ext uri="{FF2B5EF4-FFF2-40B4-BE49-F238E27FC236}">
                <a16:creationId xmlns:a16="http://schemas.microsoft.com/office/drawing/2014/main" id="{FACB7672-D0E0-19DF-40C1-A5C511088022}"/>
              </a:ext>
            </a:extLst>
          </p:cNvPr>
          <p:cNvSpPr txBox="1"/>
          <p:nvPr/>
        </p:nvSpPr>
        <p:spPr>
          <a:xfrm>
            <a:off x="534621" y="733655"/>
            <a:ext cx="6705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Table 1: PSNR comparison of DnCNN and RCNN for the data set of 12 images</a:t>
            </a:r>
            <a:endParaRPr lang="en-IN" sz="1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F70F355-2935-927F-E411-FFD487600696}"/>
                  </a:ext>
                </a:extLst>
              </p:cNvPr>
              <p:cNvSpPr txBox="1"/>
              <p:nvPr/>
            </p:nvSpPr>
            <p:spPr>
              <a:xfrm>
                <a:off x="7724648" y="3351766"/>
                <a:ext cx="3870960" cy="477054"/>
              </a:xfrm>
              <a:prstGeom prst="rect">
                <a:avLst/>
              </a:prstGeom>
              <a:noFill/>
            </p:spPr>
            <p:txBody>
              <a:bodyPr wrap="square">
                <a:spAutoFit/>
              </a:bodyPr>
              <a:lstStyle/>
              <a:p>
                <a14:m>
                  <m:oMath xmlns:m="http://schemas.openxmlformats.org/officeDocument/2006/math">
                    <m:r>
                      <m:rPr>
                        <m:nor/>
                      </m:rPr>
                      <a:rPr lang="en-GB" sz="2500" i="1" kern="12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m:t>PSNR</m:t>
                    </m:r>
                    <m:r>
                      <m:rPr>
                        <m:nor/>
                      </m:rPr>
                      <a:rPr lang="en-GB" sz="2500" i="1" kern="12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m:t> = </m:t>
                    </m:r>
                    <m:r>
                      <m:rPr>
                        <m:nor/>
                      </m:rPr>
                      <a:rPr lang="en-IN" sz="2500" b="0" i="1" kern="12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m:t>1</m:t>
                    </m:r>
                    <m:r>
                      <m:rPr>
                        <m:nor/>
                      </m:rPr>
                      <a:rPr lang="en-GB" sz="2500" i="1" kern="12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m:t>0 </m:t>
                    </m:r>
                    <m:r>
                      <m:rPr>
                        <m:nor/>
                      </m:rPr>
                      <a:rPr lang="en-GB" sz="2500" i="1" kern="12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m:t>log</m:t>
                    </m:r>
                    <m:r>
                      <m:rPr>
                        <m:nor/>
                      </m:rPr>
                      <a:rPr lang="en-GB" sz="2500" i="1" kern="12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m:t>(255^2/</m:t>
                    </m:r>
                    <m:r>
                      <m:rPr>
                        <m:nor/>
                      </m:rPr>
                      <a:rPr lang="en-GB" sz="2500" i="1" kern="12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m:t>MSE</m:t>
                    </m:r>
                    <m:r>
                      <m:rPr>
                        <m:nor/>
                      </m:rPr>
                      <a:rPr lang="en-GB" sz="2500" i="1" kern="12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m:t>)</m:t>
                    </m:r>
                  </m:oMath>
                </a14:m>
                <a:r>
                  <a:rPr lang="en-GB" sz="25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500" dirty="0">
                  <a:solidFill>
                    <a:schemeClr val="tx1"/>
                  </a:solidFill>
                  <a:latin typeface="Times New Roman" panose="02020603050405020304" pitchFamily="18"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9F70F355-2935-927F-E411-FFD487600696}"/>
                  </a:ext>
                </a:extLst>
              </p:cNvPr>
              <p:cNvSpPr txBox="1">
                <a:spLocks noRot="1" noChangeAspect="1" noMove="1" noResize="1" noEditPoints="1" noAdjustHandles="1" noChangeArrowheads="1" noChangeShapeType="1" noTextEdit="1"/>
              </p:cNvSpPr>
              <p:nvPr/>
            </p:nvSpPr>
            <p:spPr>
              <a:xfrm>
                <a:off x="7724648" y="3351766"/>
                <a:ext cx="3870960" cy="47705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10226F-1946-26ED-3CB8-F6F47FEA72D0}"/>
                  </a:ext>
                </a:extLst>
              </p:cNvPr>
              <p:cNvSpPr txBox="1"/>
              <p:nvPr/>
            </p:nvSpPr>
            <p:spPr>
              <a:xfrm>
                <a:off x="7409790" y="4757977"/>
                <a:ext cx="4738419" cy="772840"/>
              </a:xfrm>
              <a:prstGeom prst="rect">
                <a:avLst/>
              </a:prstGeom>
              <a:noFill/>
            </p:spPr>
            <p:txBody>
              <a:bodyPr wrap="square">
                <a:spAutoFit/>
              </a:bodyPr>
              <a:lstStyle/>
              <a:p>
                <a14:m>
                  <m:oMath xmlns:m="http://schemas.openxmlformats.org/officeDocument/2006/math">
                    <m:r>
                      <a:rPr lang="en-US" sz="2500" i="1" kern="120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𝑆𝑆𝐼𝑀</m:t>
                    </m:r>
                    <m:d>
                      <m:dPr>
                        <m:ctrlPr>
                          <a:rPr lang="en-IN" sz="2500" i="1" kern="1200">
                            <a:solidFill>
                              <a:schemeClr val="tx1"/>
                            </a:solidFill>
                            <a:effectLst/>
                            <a:latin typeface="Cambria Math" panose="02040503050406030204" pitchFamily="18" charset="0"/>
                          </a:rPr>
                        </m:ctrlPr>
                      </m:dPr>
                      <m:e>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500" i="1" kern="1200">
                            <a:solidFill>
                              <a:schemeClr val="tx1"/>
                            </a:solidFill>
                            <a:effectLst/>
                            <a:latin typeface="Cambria Math" panose="02040503050406030204" pitchFamily="18" charset="0"/>
                          </a:rPr>
                        </m:ctrlPr>
                      </m:fPr>
                      <m:num>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IN" sz="2500" i="1" kern="1200">
                                <a:solidFill>
                                  <a:schemeClr val="tx1"/>
                                </a:solidFill>
                                <a:effectLst/>
                                <a:latin typeface="Cambria Math" panose="02040503050406030204" pitchFamily="18" charset="0"/>
                              </a:rPr>
                            </m:ctrlPr>
                          </m:sSubPr>
                          <m:e>
                            <m:r>
                              <a:rPr lang="en-US" sz="25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Sub>
                        <m:sSub>
                          <m:sSubPr>
                            <m:ctrlPr>
                              <a:rPr lang="en-IN" sz="2500" i="1" kern="1200">
                                <a:solidFill>
                                  <a:schemeClr val="tx1"/>
                                </a:solidFill>
                                <a:effectLst/>
                                <a:latin typeface="Cambria Math" panose="02040503050406030204" pitchFamily="18" charset="0"/>
                              </a:rPr>
                            </m:ctrlPr>
                          </m:sSubPr>
                          <m:e>
                            <m:r>
                              <a:rPr lang="en-US" sz="25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𝑦</m:t>
                            </m:r>
                          </m:sub>
                        </m:s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500" i="1" kern="1200">
                                <a:solidFill>
                                  <a:schemeClr val="tx1"/>
                                </a:solidFill>
                                <a:effectLst/>
                                <a:latin typeface="Cambria Math" panose="02040503050406030204" pitchFamily="18" charset="0"/>
                              </a:rPr>
                            </m:ctrlPr>
                          </m:sSubPr>
                          <m:e>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IN" sz="2500" i="1" kern="1200">
                                <a:solidFill>
                                  <a:schemeClr val="tx1"/>
                                </a:solidFill>
                                <a:effectLst/>
                                <a:latin typeface="Cambria Math" panose="02040503050406030204" pitchFamily="18" charset="0"/>
                              </a:rPr>
                            </m:ctrlPr>
                          </m:sSubPr>
                          <m:e>
                            <m:r>
                              <a:rPr lang="en-US" sz="25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𝜎</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𝑥𝑦</m:t>
                            </m:r>
                          </m:sub>
                        </m:s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500" i="1" kern="1200">
                                <a:solidFill>
                                  <a:schemeClr val="tx1"/>
                                </a:solidFill>
                                <a:effectLst/>
                                <a:latin typeface="Cambria Math" panose="02040503050406030204" pitchFamily="18" charset="0"/>
                              </a:rPr>
                            </m:ctrlPr>
                          </m:sSubPr>
                          <m:e>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500" i="1" kern="1200">
                                <a:solidFill>
                                  <a:schemeClr val="tx1"/>
                                </a:solidFill>
                                <a:effectLst/>
                                <a:latin typeface="Cambria Math" panose="02040503050406030204" pitchFamily="18" charset="0"/>
                              </a:rPr>
                            </m:ctrlPr>
                          </m:sSubSupPr>
                          <m:e>
                            <m:r>
                              <a:rPr lang="en-US" sz="25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up>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500" i="1" kern="1200">
                                <a:solidFill>
                                  <a:schemeClr val="tx1"/>
                                </a:solidFill>
                                <a:effectLst/>
                                <a:latin typeface="Cambria Math" panose="02040503050406030204" pitchFamily="18" charset="0"/>
                              </a:rPr>
                            </m:ctrlPr>
                          </m:sSubSupPr>
                          <m:e>
                            <m:r>
                              <a:rPr lang="en-US" sz="25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𝑦</m:t>
                            </m:r>
                          </m:sub>
                          <m:sup>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500" i="1" kern="1200">
                                <a:solidFill>
                                  <a:schemeClr val="tx1"/>
                                </a:solidFill>
                                <a:effectLst/>
                                <a:latin typeface="Cambria Math" panose="02040503050406030204" pitchFamily="18" charset="0"/>
                              </a:rPr>
                            </m:ctrlPr>
                          </m:sSubPr>
                          <m:e>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500" i="1" kern="1200">
                                <a:solidFill>
                                  <a:schemeClr val="tx1"/>
                                </a:solidFill>
                                <a:effectLst/>
                                <a:latin typeface="Cambria Math" panose="02040503050406030204" pitchFamily="18" charset="0"/>
                              </a:rPr>
                            </m:ctrlPr>
                          </m:sSubSupPr>
                          <m:e>
                            <m:r>
                              <a:rPr lang="en-US" sz="25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𝜎</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up>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500" i="1" kern="1200">
                                <a:solidFill>
                                  <a:schemeClr val="tx1"/>
                                </a:solidFill>
                                <a:effectLst/>
                                <a:latin typeface="Cambria Math" panose="02040503050406030204" pitchFamily="18" charset="0"/>
                              </a:rPr>
                            </m:ctrlPr>
                          </m:sSubSupPr>
                          <m:e>
                            <m:r>
                              <a:rPr lang="en-US" sz="2500" i="1" kern="12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𝜎</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𝑦</m:t>
                            </m:r>
                          </m:sub>
                          <m:sup>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500" i="1" kern="1200">
                                <a:solidFill>
                                  <a:schemeClr val="tx1"/>
                                </a:solidFill>
                                <a:effectLst/>
                                <a:latin typeface="Cambria Math" panose="02040503050406030204" pitchFamily="18" charset="0"/>
                              </a:rPr>
                            </m:ctrlPr>
                          </m:sSubPr>
                          <m:e>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500" i="1" kern="1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en-US" sz="25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5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2810226F-1946-26ED-3CB8-F6F47FEA72D0}"/>
                  </a:ext>
                </a:extLst>
              </p:cNvPr>
              <p:cNvSpPr txBox="1">
                <a:spLocks noRot="1" noChangeAspect="1" noMove="1" noResize="1" noEditPoints="1" noAdjustHandles="1" noChangeArrowheads="1" noChangeShapeType="1" noTextEdit="1"/>
              </p:cNvSpPr>
              <p:nvPr/>
            </p:nvSpPr>
            <p:spPr>
              <a:xfrm>
                <a:off x="7409790" y="4757977"/>
                <a:ext cx="4738419" cy="7728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193E724-0A55-852F-A30F-7E5F77358A77}"/>
                  </a:ext>
                </a:extLst>
              </p:cNvPr>
              <p:cNvSpPr txBox="1"/>
              <p:nvPr/>
            </p:nvSpPr>
            <p:spPr>
              <a:xfrm>
                <a:off x="7409790" y="1757875"/>
                <a:ext cx="4907988" cy="6647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𝑀𝑁</m:t>
                          </m:r>
                        </m:den>
                      </m:f>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=0</m:t>
                          </m:r>
                        </m:sub>
                        <m:sup>
                          <m:r>
                            <a:rPr lang="en-US" i="1">
                              <a:latin typeface="Cambria Math" panose="02040503050406030204" pitchFamily="18" charset="0"/>
                            </a:rPr>
                            <m:t>𝑀</m:t>
                          </m:r>
                        </m:sup>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𝑔</m:t>
                                          </m:r>
                                        </m:e>
                                      </m:acc>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𝑚</m:t>
                                      </m:r>
                                      <m:r>
                                        <a:rPr lang="en-US" i="1">
                                          <a:latin typeface="Cambria Math" panose="02040503050406030204" pitchFamily="18" charset="0"/>
                                        </a:rPr>
                                        <m:t>)</m:t>
                                      </m:r>
                                    </m:e>
                                  </m:d>
                                </m:e>
                                <m:sup>
                                  <m:r>
                                    <a:rPr lang="en-US" i="1">
                                      <a:latin typeface="Cambria Math" panose="02040503050406030204" pitchFamily="18" charset="0"/>
                                    </a:rPr>
                                    <m:t>2</m:t>
                                  </m:r>
                                </m:sup>
                              </m:sSup>
                            </m:e>
                          </m:nary>
                        </m:e>
                      </m:nary>
                    </m:oMath>
                  </m:oMathPara>
                </a14:m>
                <a:endParaRPr lang="en-US" dirty="0"/>
              </a:p>
            </p:txBody>
          </p:sp>
        </mc:Choice>
        <mc:Fallback xmlns="">
          <p:sp>
            <p:nvSpPr>
              <p:cNvPr id="6" name="TextBox 5">
                <a:extLst>
                  <a:ext uri="{FF2B5EF4-FFF2-40B4-BE49-F238E27FC236}">
                    <a16:creationId xmlns:a16="http://schemas.microsoft.com/office/drawing/2014/main" id="{1193E724-0A55-852F-A30F-7E5F77358A77}"/>
                  </a:ext>
                </a:extLst>
              </p:cNvPr>
              <p:cNvSpPr txBox="1">
                <a:spLocks noRot="1" noChangeAspect="1" noMove="1" noResize="1" noEditPoints="1" noAdjustHandles="1" noChangeArrowheads="1" noChangeShapeType="1" noTextEdit="1"/>
              </p:cNvSpPr>
              <p:nvPr/>
            </p:nvSpPr>
            <p:spPr>
              <a:xfrm>
                <a:off x="7409790" y="1757875"/>
                <a:ext cx="4907988" cy="66473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1727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0649-2C60-0291-73E8-3829AC695D80}"/>
              </a:ext>
            </a:extLst>
          </p:cNvPr>
          <p:cNvSpPr>
            <a:spLocks noGrp="1"/>
          </p:cNvSpPr>
          <p:nvPr>
            <p:ph type="title"/>
          </p:nvPr>
        </p:nvSpPr>
        <p:spPr>
          <a:xfrm>
            <a:off x="924443" y="243535"/>
            <a:ext cx="10353761" cy="1326321"/>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FD3AA5-4770-21C5-6054-C04732A3032F}"/>
              </a:ext>
            </a:extLst>
          </p:cNvPr>
          <p:cNvSpPr>
            <a:spLocks noGrp="1"/>
          </p:cNvSpPr>
          <p:nvPr>
            <p:ph idx="1"/>
          </p:nvPr>
        </p:nvSpPr>
        <p:spPr>
          <a:xfrm>
            <a:off x="913795" y="1569856"/>
            <a:ext cx="10353762" cy="4877241"/>
          </a:xfrm>
        </p:spPr>
        <p:txBody>
          <a:bodyPr>
            <a:noAutofit/>
          </a:bodyPr>
          <a:lstStyle/>
          <a:p>
            <a:pPr algn="just"/>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Findings Recap:</a:t>
            </a:r>
          </a:p>
          <a:p>
            <a:pPr lvl="1" algn="just"/>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Emphasized the effectiveness of RCNN in image denoising based on the study's findings.</a:t>
            </a:r>
          </a:p>
          <a:p>
            <a:pPr lvl="1" algn="just"/>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Highlighted the significant improvement in denoising performance achieved with RCNN compared to existing methods.</a:t>
            </a:r>
          </a:p>
          <a:p>
            <a:pPr algn="just"/>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Conclusions:</a:t>
            </a:r>
          </a:p>
          <a:p>
            <a:pPr lvl="1" algn="just"/>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RCNN demonstrated superior performance in image denoising compared to traditional and deep learning based methods.</a:t>
            </a:r>
          </a:p>
          <a:p>
            <a:pPr lvl="1" algn="just"/>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Concluded that RCNN, with its innovative architecture and training approach, offers a promising solution for challenging denoising tasks.</a:t>
            </a:r>
          </a:p>
          <a:p>
            <a:pPr algn="just"/>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Research Directions:</a:t>
            </a:r>
          </a:p>
          <a:p>
            <a:pPr lvl="1" algn="just"/>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Suggested exploring RCNN in other image processing tasks or datasets to further validate its effectiveness and versatility.</a:t>
            </a:r>
          </a:p>
          <a:p>
            <a:pPr lvl="1" algn="just"/>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Highlighted potential applications of RCNN beyond denoising, indicating its potential in various domains such as medical imaging, surveillance, and remote sensing.</a:t>
            </a:r>
            <a:endPar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28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B1C0-37AF-68C8-AB72-FB836CA808A0}"/>
              </a:ext>
            </a:extLst>
          </p:cNvPr>
          <p:cNvSpPr>
            <a:spLocks noGrp="1"/>
          </p:cNvSpPr>
          <p:nvPr>
            <p:ph type="title"/>
          </p:nvPr>
        </p:nvSpPr>
        <p:spPr>
          <a:xfrm>
            <a:off x="913795" y="-3858"/>
            <a:ext cx="10353761" cy="1326321"/>
          </a:xfrm>
        </p:spPr>
        <p:txBody>
          <a:bodyPr>
            <a:normAutofit/>
          </a:bodyPr>
          <a:lstStyle/>
          <a:p>
            <a:r>
              <a:rPr lang="en-US" sz="3000" dirty="0">
                <a:latin typeface="Times New Roman" panose="02020603050405020304" pitchFamily="18" charset="0"/>
                <a:cs typeface="Times New Roman" panose="02020603050405020304" pitchFamily="18" charset="0"/>
              </a:rPr>
              <a:t>references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BC446D-F485-7AC6-5F7F-861A036C24DF}"/>
              </a:ext>
            </a:extLst>
          </p:cNvPr>
          <p:cNvSpPr>
            <a:spLocks noGrp="1"/>
          </p:cNvSpPr>
          <p:nvPr>
            <p:ph idx="1"/>
          </p:nvPr>
        </p:nvSpPr>
        <p:spPr>
          <a:xfrm>
            <a:off x="466344" y="850392"/>
            <a:ext cx="11064240" cy="5926328"/>
          </a:xfrm>
        </p:spPr>
        <p:txBody>
          <a:bodyPr>
            <a:noAutofit/>
          </a:bodyPr>
          <a:lstStyle/>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Jin Z, Iqbal, M Z, </a:t>
            </a:r>
            <a:r>
              <a:rPr lang="en-IN" sz="1600" dirty="0" err="1">
                <a:latin typeface="Times New Roman" panose="02020603050405020304" pitchFamily="18" charset="0"/>
                <a:cs typeface="Times New Roman" panose="02020603050405020304" pitchFamily="18" charset="0"/>
              </a:rPr>
              <a:t>Bobkov</a:t>
            </a:r>
            <a:r>
              <a:rPr lang="en-IN" sz="1600" dirty="0">
                <a:latin typeface="Times New Roman" panose="02020603050405020304" pitchFamily="18" charset="0"/>
                <a:cs typeface="Times New Roman" panose="02020603050405020304" pitchFamily="18" charset="0"/>
              </a:rPr>
              <a:t>, D. Zou, We, Li, X_ and Steinbach, E. 2019. A flexible deep CNN framework for image restoration. IEEE Transactions on Multimedia, 22(4), pp_ 1055-1068.</a:t>
            </a:r>
          </a:p>
          <a:p>
            <a:pPr marL="342900" indent="-342900" algn="just">
              <a:buFont typeface="+mj-lt"/>
              <a:buAutoNum type="arabicPeriod"/>
            </a:pPr>
            <a:r>
              <a:rPr lang="en-IN" sz="1600" dirty="0" err="1">
                <a:latin typeface="Times New Roman" panose="02020603050405020304" pitchFamily="18" charset="0"/>
                <a:cs typeface="Times New Roman" panose="02020603050405020304" pitchFamily="18" charset="0"/>
              </a:rPr>
              <a:t>Sravani</a:t>
            </a:r>
            <a:r>
              <a:rPr lang="en-IN" sz="1600" dirty="0">
                <a:latin typeface="Times New Roman" panose="02020603050405020304" pitchFamily="18" charset="0"/>
                <a:cs typeface="Times New Roman" panose="02020603050405020304" pitchFamily="18" charset="0"/>
              </a:rPr>
              <a:t> R., Srinivas K., Raj. B P.: Removal of Low-Density Impulse Noise from Grayscale Images Using New Modified Hybrid Median Filter with Various Sliding Window Sizes. 2018 3rd IEEE International Conference on Recent Trends in Electronics, Information &amp; Communication Technology (RTEICT), Bangalore, India. 1750-1754 (2018).</a:t>
            </a:r>
          </a:p>
          <a:p>
            <a:pPr marL="342900" indent="-342900" algn="just">
              <a:buFont typeface="+mj-lt"/>
              <a:buAutoNum type="arabicPeriod"/>
            </a:pPr>
            <a:r>
              <a:rPr lang="en-US" sz="1600" dirty="0" err="1">
                <a:latin typeface="Times New Roman" panose="02020603050405020304" pitchFamily="18" charset="0"/>
                <a:cs typeface="Times New Roman" panose="02020603050405020304" pitchFamily="18" charset="0"/>
              </a:rPr>
              <a:t>Kittler</a:t>
            </a:r>
            <a:r>
              <a:rPr lang="en-US" sz="1600" dirty="0">
                <a:latin typeface="Times New Roman" panose="02020603050405020304" pitchFamily="18" charset="0"/>
                <a:cs typeface="Times New Roman" panose="02020603050405020304" pitchFamily="18" charset="0"/>
              </a:rPr>
              <a:t> J., "On the accuracy of the Sobel edge detector," Image and Vision Computing, vol. 1, no. 1, pp. 37-42, 1983. xiv, xv, 55, 57, 58</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Canny J., "A computational approach to edge detection," IEEE Transactions on pattern analysis and machine intelligence, pp. 679—698, 1986. xiv, 55, 61, 62, 90</a:t>
            </a: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Sankar M.R., Krishna P.R., Yamini A., </a:t>
            </a:r>
            <a:r>
              <a:rPr lang="en-IN" sz="1600" dirty="0" err="1">
                <a:latin typeface="Times New Roman" panose="02020603050405020304" pitchFamily="18" charset="0"/>
                <a:cs typeface="Times New Roman" panose="02020603050405020304" pitchFamily="18" charset="0"/>
              </a:rPr>
              <a:t>Manikanta</a:t>
            </a:r>
            <a:r>
              <a:rPr lang="en-IN" sz="1600" dirty="0">
                <a:latin typeface="Times New Roman" panose="02020603050405020304" pitchFamily="18" charset="0"/>
                <a:cs typeface="Times New Roman" panose="02020603050405020304" pitchFamily="18" charset="0"/>
              </a:rPr>
              <a:t> C., </a:t>
            </a:r>
            <a:r>
              <a:rPr lang="en-IN" sz="1600" dirty="0" err="1">
                <a:latin typeface="Times New Roman" panose="02020603050405020304" pitchFamily="18" charset="0"/>
                <a:cs typeface="Times New Roman" panose="02020603050405020304" pitchFamily="18" charset="0"/>
              </a:rPr>
              <a:t>Swathika</a:t>
            </a:r>
            <a:r>
              <a:rPr lang="en-IN" sz="1600" dirty="0">
                <a:latin typeface="Times New Roman" panose="02020603050405020304" pitchFamily="18" charset="0"/>
                <a:cs typeface="Times New Roman" panose="02020603050405020304" pitchFamily="18" charset="0"/>
              </a:rPr>
              <a:t> R.R., Tulasi Y.T, Raju B.E.: Optimization of Single Image Dehazing Based on Stationary Wavelet Transform. In International Conference on Cognitive Computing and Cyber-Physical Systems, 414-421 (2023).</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Topological structural analysis of digitized binary images by border following," Computer vision, graphics, and image processing, vol. 30, no. 1, pp. 32—46, 1985. xiv, 55</a:t>
            </a: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Feng Y., Yang Y., Fan X., Zhang Z., Zhang J.: A Multiscale Generalized Shrinkage Threshold Network for Image Blind Deblurring in Remote Sensing. IEEE Transactions on Geoscience and Remote Sensing, 62, 1-16 (2024)</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Cho G., Choi Y.S.: Image Super-Resolution with Unified-Window Attention. IEEE Access, 12, 30852-30866 (2024).</a:t>
            </a:r>
          </a:p>
        </p:txBody>
      </p:sp>
    </p:spTree>
    <p:extLst>
      <p:ext uri="{BB962C8B-B14F-4D97-AF65-F5344CB8AC3E}">
        <p14:creationId xmlns:p14="http://schemas.microsoft.com/office/powerpoint/2010/main" val="694978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2FBE-5BDD-5D8C-E8B7-A487EB77215F}"/>
              </a:ext>
            </a:extLst>
          </p:cNvPr>
          <p:cNvSpPr>
            <a:spLocks noGrp="1"/>
          </p:cNvSpPr>
          <p:nvPr>
            <p:ph type="title"/>
          </p:nvPr>
        </p:nvSpPr>
        <p:spPr>
          <a:xfrm>
            <a:off x="913795" y="7718"/>
            <a:ext cx="10353761" cy="1326321"/>
          </a:xfrm>
        </p:spPr>
        <p:txBody>
          <a:bodyPr>
            <a:normAutofit/>
          </a:bodyPr>
          <a:lstStyle/>
          <a:p>
            <a:r>
              <a:rPr lang="en-US" sz="3000" dirty="0">
                <a:latin typeface="Times New Roman" panose="02020603050405020304" pitchFamily="18" charset="0"/>
                <a:cs typeface="Times New Roman" panose="02020603050405020304" pitchFamily="18" charset="0"/>
              </a:rPr>
              <a:t>References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BA377B-E56E-DF70-01A8-4604EA4686AA}"/>
              </a:ext>
            </a:extLst>
          </p:cNvPr>
          <p:cNvSpPr>
            <a:spLocks noGrp="1"/>
          </p:cNvSpPr>
          <p:nvPr>
            <p:ph idx="1"/>
          </p:nvPr>
        </p:nvSpPr>
        <p:spPr>
          <a:xfrm>
            <a:off x="913795" y="1343710"/>
            <a:ext cx="10353762" cy="3420314"/>
          </a:xfrm>
        </p:spPr>
        <p:txBody>
          <a:bodyPr>
            <a:normAutofit/>
          </a:bodyPr>
          <a:lstStyle/>
          <a:p>
            <a:pPr marL="0" indent="0" algn="just">
              <a:buNone/>
            </a:pPr>
            <a:r>
              <a:rPr lang="en-IN" sz="16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620DCF87-5ABF-02A8-C989-4EFF88301082}"/>
              </a:ext>
            </a:extLst>
          </p:cNvPr>
          <p:cNvSpPr txBox="1"/>
          <p:nvPr/>
        </p:nvSpPr>
        <p:spPr>
          <a:xfrm>
            <a:off x="548948" y="1334039"/>
            <a:ext cx="11083454" cy="5262979"/>
          </a:xfrm>
          <a:prstGeom prst="rect">
            <a:avLst/>
          </a:prstGeom>
          <a:noFill/>
        </p:spPr>
        <p:txBody>
          <a:bodyPr wrap="square">
            <a:spAutoFit/>
          </a:bodyPr>
          <a:lstStyle/>
          <a:p>
            <a:pPr marL="342900" indent="-342900" algn="just">
              <a:buFont typeface="+mj-lt"/>
              <a:buAutoNum type="arabicPeriod" startAt="9"/>
            </a:pPr>
            <a:r>
              <a:rPr lang="en-IN" sz="1600" dirty="0">
                <a:latin typeface="Times New Roman" panose="02020603050405020304" pitchFamily="18" charset="0"/>
                <a:cs typeface="Times New Roman" panose="02020603050405020304" pitchFamily="18" charset="0"/>
              </a:rPr>
              <a:t>G. Liu, F. A. Reda, K. J. Shih, T.-C. Wang, A. Tao, and B. Catanzaro, "Image inpainting for irregular holes using partial convolutions," in European Conference on Computer Vision (ECCV), September 2018. x, xvi, 3, 74, 89, 97, 99, 102, 103, 104, 105, 108, 122</a:t>
            </a:r>
          </a:p>
          <a:p>
            <a:pPr marL="342900" indent="-342900" algn="just">
              <a:buFont typeface="+mj-lt"/>
              <a:buAutoNum type="arabicPeriod" startAt="9"/>
            </a:pPr>
            <a:r>
              <a:rPr lang="en-IN" sz="1600" dirty="0">
                <a:latin typeface="Times New Roman" panose="02020603050405020304" pitchFamily="18" charset="0"/>
                <a:cs typeface="Times New Roman" panose="02020603050405020304" pitchFamily="18" charset="0"/>
              </a:rPr>
              <a:t>M. S. M. </a:t>
            </a:r>
            <a:r>
              <a:rPr lang="en-IN" sz="1600" dirty="0" err="1">
                <a:latin typeface="Times New Roman" panose="02020603050405020304" pitchFamily="18" charset="0"/>
                <a:cs typeface="Times New Roman" panose="02020603050405020304" pitchFamily="18" charset="0"/>
              </a:rPr>
              <a:t>Sajjadi</a:t>
            </a:r>
            <a:r>
              <a:rPr lang="en-IN" sz="1600" dirty="0">
                <a:latin typeface="Times New Roman" panose="02020603050405020304" pitchFamily="18" charset="0"/>
                <a:cs typeface="Times New Roman" panose="02020603050405020304" pitchFamily="18" charset="0"/>
              </a:rPr>
              <a:t>, B. </a:t>
            </a:r>
            <a:r>
              <a:rPr lang="en-IN" sz="1600" dirty="0" err="1">
                <a:latin typeface="Times New Roman" panose="02020603050405020304" pitchFamily="18" charset="0"/>
                <a:cs typeface="Times New Roman" panose="02020603050405020304" pitchFamily="18" charset="0"/>
              </a:rPr>
              <a:t>Scholkopf</a:t>
            </a:r>
            <a:r>
              <a:rPr lang="en-IN" sz="1600" dirty="0">
                <a:latin typeface="Times New Roman" panose="02020603050405020304" pitchFamily="18" charset="0"/>
                <a:cs typeface="Times New Roman" panose="02020603050405020304" pitchFamily="18" charset="0"/>
              </a:rPr>
              <a:t>, and M. Hirsch, "Enhancement: Single image super-resolution through automated texture synthesis," in The IEEE International Conference on Computer Vision (ICCV), IEEE, 2017. xi, 35, 74, 91, 95, 122, 125, 128</a:t>
            </a:r>
          </a:p>
          <a:p>
            <a:pPr marL="342900" indent="-342900" algn="just">
              <a:buFont typeface="+mj-lt"/>
              <a:buAutoNum type="arabicPeriod" startAt="9"/>
            </a:pPr>
            <a:r>
              <a:rPr lang="en-US" sz="1600" dirty="0">
                <a:latin typeface="Times New Roman" panose="02020603050405020304" pitchFamily="18" charset="0"/>
                <a:cs typeface="Times New Roman" panose="02020603050405020304" pitchFamily="18" charset="0"/>
              </a:rPr>
              <a:t>Gu S., Zhang L., </a:t>
            </a:r>
            <a:r>
              <a:rPr lang="en-US" sz="1600" dirty="0" err="1">
                <a:latin typeface="Times New Roman" panose="02020603050405020304" pitchFamily="18" charset="0"/>
                <a:cs typeface="Times New Roman" panose="02020603050405020304" pitchFamily="18" charset="0"/>
              </a:rPr>
              <a:t>Zuo</a:t>
            </a:r>
            <a:r>
              <a:rPr lang="en-US" sz="1600" dirty="0">
                <a:latin typeface="Times New Roman" panose="02020603050405020304" pitchFamily="18" charset="0"/>
                <a:cs typeface="Times New Roman" panose="02020603050405020304" pitchFamily="18" charset="0"/>
              </a:rPr>
              <a:t> W., Feng X.: Weighted nuclear norm minimization with application to image denoising. In Proceedings of the IEEE conference on computer vision and pattern recognition, 2862-2869 (2014).</a:t>
            </a:r>
          </a:p>
          <a:p>
            <a:pPr marL="342900" indent="-342900" algn="just">
              <a:buFont typeface="+mj-lt"/>
              <a:buAutoNum type="arabicPeriod" startAt="9"/>
            </a:pPr>
            <a:r>
              <a:rPr lang="en-US" sz="1600" dirty="0">
                <a:latin typeface="Times New Roman" panose="02020603050405020304" pitchFamily="18" charset="0"/>
                <a:cs typeface="Times New Roman" panose="02020603050405020304" pitchFamily="18" charset="0"/>
              </a:rPr>
              <a:t>Zoran D., Weiss Y.: November. From learning models of natural image patches to whole image restoration. In 2011 international conference on computer vision, 479-486, IEEE (2011).</a:t>
            </a:r>
          </a:p>
          <a:p>
            <a:pPr marL="342900" indent="-342900" algn="just">
              <a:buFont typeface="+mj-lt"/>
              <a:buAutoNum type="arabicPeriod" startAt="9"/>
            </a:pPr>
            <a:r>
              <a:rPr lang="en-IN" sz="1600" dirty="0">
                <a:latin typeface="Times New Roman" panose="02020603050405020304" pitchFamily="18" charset="0"/>
                <a:cs typeface="Times New Roman" panose="02020603050405020304" pitchFamily="18" charset="0"/>
              </a:rPr>
              <a:t>Levin A., Nadler B., Durand F., Freeman W.T.: Patch complexity, finite pixel correlations and optimal denoising. In Computer Vision–ECCV 2012: 12th European Conference on Computer Vision, Florence, Italy, October 7-13, Proceedings, 73-86, Springer Berlin Heidelberg (2012).</a:t>
            </a:r>
          </a:p>
          <a:p>
            <a:pPr marL="342900" indent="-342900" algn="just">
              <a:buFont typeface="+mj-lt"/>
              <a:buAutoNum type="arabicPeriod" startAt="9"/>
            </a:pPr>
            <a:r>
              <a:rPr lang="en-IN" sz="1600" dirty="0">
                <a:latin typeface="Times New Roman" panose="02020603050405020304" pitchFamily="18" charset="0"/>
                <a:cs typeface="Times New Roman" panose="02020603050405020304" pitchFamily="18" charset="0"/>
              </a:rPr>
              <a:t>Kumar G.P., Priya G.S., Dileep M., Raju B.E., Shaik A.R., </a:t>
            </a:r>
            <a:r>
              <a:rPr lang="en-IN" sz="1600" dirty="0" err="1">
                <a:latin typeface="Times New Roman" panose="02020603050405020304" pitchFamily="18" charset="0"/>
                <a:cs typeface="Times New Roman" panose="02020603050405020304" pitchFamily="18" charset="0"/>
              </a:rPr>
              <a:t>Sarman</a:t>
            </a:r>
            <a:r>
              <a:rPr lang="en-IN" sz="1600" dirty="0">
                <a:latin typeface="Times New Roman" panose="02020603050405020304" pitchFamily="18" charset="0"/>
                <a:cs typeface="Times New Roman" panose="02020603050405020304" pitchFamily="18" charset="0"/>
              </a:rPr>
              <a:t>, K.V.S.H.G.: Image Deconvolution using Deep Learning-based Adam Optimizer. In 2022 6th International Conference on Electronics, Communication and Aerospace Technology, 901-904, IEEE (2022)</a:t>
            </a:r>
          </a:p>
          <a:p>
            <a:pPr marL="342900" indent="-342900" algn="just">
              <a:buFont typeface="+mj-lt"/>
              <a:buAutoNum type="arabicPeriod" startAt="9"/>
            </a:pPr>
            <a:r>
              <a:rPr lang="en-IN" sz="1600" dirty="0">
                <a:latin typeface="Times New Roman" panose="02020603050405020304" pitchFamily="18" charset="0"/>
                <a:cs typeface="Times New Roman" panose="02020603050405020304" pitchFamily="18" charset="0"/>
              </a:rPr>
              <a:t>Kumar G.P., </a:t>
            </a:r>
            <a:r>
              <a:rPr lang="en-IN" sz="1600" dirty="0" err="1">
                <a:latin typeface="Times New Roman" panose="02020603050405020304" pitchFamily="18" charset="0"/>
                <a:cs typeface="Times New Roman" panose="02020603050405020304" pitchFamily="18" charset="0"/>
              </a:rPr>
              <a:t>Arputharaj</a:t>
            </a:r>
            <a:r>
              <a:rPr lang="en-IN" sz="1600" dirty="0">
                <a:latin typeface="Times New Roman" panose="02020603050405020304" pitchFamily="18" charset="0"/>
                <a:cs typeface="Times New Roman" panose="02020603050405020304" pitchFamily="18" charset="0"/>
              </a:rPr>
              <a:t> J.V., Kumar P.R., Kumar D.V., Satyanarayana B.V.V., Budumuru P.R.: A Comprehensive Review on Image Restoration Methods due to Salt and Pepper Noise. In 2023 2nd International Conference on Automation, Computing and Renewable Systems (ICACRS), 562-567 IEEE (2023)</a:t>
            </a: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9"/>
            </a:pPr>
            <a:r>
              <a:rPr lang="en-IN" sz="1600" dirty="0" err="1">
                <a:latin typeface="Times New Roman" panose="02020603050405020304" pitchFamily="18" charset="0"/>
                <a:cs typeface="Times New Roman" panose="02020603050405020304" pitchFamily="18" charset="0"/>
              </a:rPr>
              <a:t>Padmavathy</a:t>
            </a:r>
            <a:r>
              <a:rPr lang="en-IN" sz="1600" dirty="0">
                <a:latin typeface="Times New Roman" panose="02020603050405020304" pitchFamily="18" charset="0"/>
                <a:cs typeface="Times New Roman" panose="02020603050405020304" pitchFamily="18" charset="0"/>
              </a:rPr>
              <a:t> N., Naidu N.S., and Harshitha V.: A Fusion of Histogram Equalization Technique and Fuzzy Logic for Sustained Enhancement of images. International Conference on Smart and Sustainable Energy Systems (ICSSES 2024). IEEE (In Press), (2024)</a:t>
            </a:r>
          </a:p>
        </p:txBody>
      </p:sp>
    </p:spTree>
    <p:extLst>
      <p:ext uri="{BB962C8B-B14F-4D97-AF65-F5344CB8AC3E}">
        <p14:creationId xmlns:p14="http://schemas.microsoft.com/office/powerpoint/2010/main" val="61740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7D04C8-D952-1C22-9A3A-FBE0DD3BD87A}"/>
              </a:ext>
            </a:extLst>
          </p:cNvPr>
          <p:cNvSpPr txBox="1"/>
          <p:nvPr/>
        </p:nvSpPr>
        <p:spPr>
          <a:xfrm>
            <a:off x="1476260" y="2809439"/>
            <a:ext cx="9265186" cy="1015663"/>
          </a:xfrm>
          <a:prstGeom prst="rect">
            <a:avLst/>
          </a:prstGeom>
          <a:noFill/>
        </p:spPr>
        <p:txBody>
          <a:bodyPr wrap="square" rtlCol="0">
            <a:spAutoFit/>
          </a:bodyPr>
          <a:lstStyle/>
          <a:p>
            <a:pPr algn="ctr"/>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3878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09D170-2F18-5E72-F034-04FFA9772615}"/>
              </a:ext>
            </a:extLst>
          </p:cNvPr>
          <p:cNvSpPr txBox="1">
            <a:spLocks/>
          </p:cNvSpPr>
          <p:nvPr/>
        </p:nvSpPr>
        <p:spPr>
          <a:xfrm>
            <a:off x="4022887" y="482253"/>
            <a:ext cx="4146226" cy="93540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000" b="1" i="0" u="none" strike="noStrike" kern="1200" cap="none" spc="0" normalizeH="0" baseline="0" noProof="0" dirty="0">
                <a:ln>
                  <a:noFill/>
                </a:ln>
                <a:solidFill>
                  <a:sysClr val="window" lastClr="FFFFFF"/>
                </a:solidFill>
                <a:effectLst>
                  <a:outerShdw blurRad="50800" dist="63500" dir="2700000" algn="tl" rotWithShape="0">
                    <a:srgbClr val="000000">
                      <a:alpha val="48000"/>
                    </a:srgbClr>
                  </a:outerShdw>
                </a:effectLst>
                <a:uLnTx/>
                <a:uFillTx/>
                <a:latin typeface="Times New Roman" panose="02020603050405020304" pitchFamily="18" charset="0"/>
                <a:ea typeface="+mj-ea"/>
                <a:cs typeface="Times New Roman" panose="02020603050405020304" pitchFamily="18" charset="0"/>
              </a:rPr>
              <a:t>CONTENTS</a:t>
            </a:r>
            <a:endParaRPr kumimoji="0" lang="en-IN" sz="3000" b="1" i="0" u="none" strike="noStrike" kern="1200" cap="none" spc="0" normalizeH="0" baseline="0" noProof="0" dirty="0">
              <a:ln>
                <a:noFill/>
              </a:ln>
              <a:solidFill>
                <a:sysClr val="window" lastClr="FFFFFF"/>
              </a:solidFill>
              <a:effectLst>
                <a:outerShdw blurRad="50800" dist="63500" dir="2700000" algn="tl" rotWithShape="0">
                  <a:srgbClr val="000000">
                    <a:alpha val="48000"/>
                  </a:srgbClr>
                </a:outerShdw>
              </a:effectLst>
              <a:uLnTx/>
              <a:uFillTx/>
              <a:latin typeface="Bookman Old Style"/>
              <a:ea typeface="+mj-ea"/>
              <a:cs typeface="+mj-cs"/>
            </a:endParaRPr>
          </a:p>
        </p:txBody>
      </p:sp>
      <p:sp>
        <p:nvSpPr>
          <p:cNvPr id="7" name="Content Placeholder 2">
            <a:extLst>
              <a:ext uri="{FF2B5EF4-FFF2-40B4-BE49-F238E27FC236}">
                <a16:creationId xmlns:a16="http://schemas.microsoft.com/office/drawing/2014/main" id="{9F99C27C-6D1A-E1B7-121C-FF98E5A9E600}"/>
              </a:ext>
            </a:extLst>
          </p:cNvPr>
          <p:cNvSpPr txBox="1">
            <a:spLocks/>
          </p:cNvSpPr>
          <p:nvPr/>
        </p:nvSpPr>
        <p:spPr>
          <a:xfrm>
            <a:off x="1193006" y="1608418"/>
            <a:ext cx="9805988" cy="419548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26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Abstract</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 Introduction</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 Literature Review</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 Objective</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 Need for Advanced Denoising Techniques</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sym typeface="+mn-ea"/>
              </a:rPr>
              <a:t>Proposed Method</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 Results and Discussion</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 References</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en-IN" sz="2600" b="0" i="0" u="none" strike="noStrike" kern="1200" cap="none" spc="0" normalizeH="0" baseline="0" noProof="0" dirty="0">
              <a:ln>
                <a:noFill/>
              </a:ln>
              <a:solidFill>
                <a:sysClr val="window" lastClr="FFFFFF"/>
              </a:solidFill>
              <a:effectLst>
                <a:outerShdw blurRad="50800" dist="38100" dir="2700000" algn="tl" rotWithShape="0">
                  <a:srgbClr val="000000">
                    <a:alpha val="48000"/>
                  </a:srgbClr>
                </a:outerShdw>
              </a:effectLst>
              <a:uLnTx/>
              <a:uFillTx/>
              <a:latin typeface="Rockwell"/>
              <a:ea typeface="+mn-ea"/>
              <a:cs typeface="+mn-cs"/>
            </a:endParaRPr>
          </a:p>
        </p:txBody>
      </p:sp>
    </p:spTree>
    <p:extLst>
      <p:ext uri="{BB962C8B-B14F-4D97-AF65-F5344CB8AC3E}">
        <p14:creationId xmlns:p14="http://schemas.microsoft.com/office/powerpoint/2010/main" val="183117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5B88D6-13B9-2E10-A000-30FBFD7A7FF3}"/>
              </a:ext>
            </a:extLst>
          </p:cNvPr>
          <p:cNvSpPr txBox="1"/>
          <p:nvPr/>
        </p:nvSpPr>
        <p:spPr>
          <a:xfrm>
            <a:off x="1049668" y="1987002"/>
            <a:ext cx="10092663" cy="3416320"/>
          </a:xfrm>
          <a:prstGeom prst="rect">
            <a:avLst/>
          </a:prstGeom>
          <a:noFill/>
        </p:spPr>
        <p:txBody>
          <a:bodyPr wrap="square" rtlCol="0">
            <a:spAutoFit/>
          </a:bodyPr>
          <a:lstStyle/>
          <a:p>
            <a:pPr marL="457200" indent="-457200" algn="just">
              <a:buFont typeface="Wingdings" panose="05000000000000000000" pitchFamily="2" charset="2"/>
              <a:buChar char="Ø"/>
              <a:defRPr/>
            </a:pPr>
            <a:r>
              <a:rPr lang="en-AU" sz="2400" dirty="0">
                <a:latin typeface="Times New Roman" pitchFamily="18" charset="0"/>
                <a:cs typeface="Times New Roman" pitchFamily="18" charset="0"/>
              </a:rPr>
              <a:t>Digital images are may get affected by Gaussian noise, Salt and pepper noise, Speckle noise during transmission, capturing and storage.</a:t>
            </a:r>
          </a:p>
          <a:p>
            <a:pPr marL="457200" indent="-457200" algn="just" eaLnBrk="1" fontAlgn="auto" hangingPunct="1">
              <a:spcAft>
                <a:spcPts val="0"/>
              </a:spcAft>
              <a:buFont typeface="Wingdings" panose="05000000000000000000" pitchFamily="2" charset="2"/>
              <a:buChar char="Ø"/>
              <a:defRPr/>
            </a:pPr>
            <a:r>
              <a:rPr lang="en-AU" sz="2400" dirty="0">
                <a:latin typeface="Times New Roman" pitchFamily="18" charset="0"/>
                <a:cs typeface="Times New Roman" pitchFamily="18" charset="0"/>
              </a:rPr>
              <a:t>Salt and pepper noise is one of the major noise types, it degrades the image with black and white spots resulting in the  loss of required information.</a:t>
            </a:r>
          </a:p>
          <a:p>
            <a:pPr marL="457200" indent="-457200" algn="just" eaLnBrk="1" fontAlgn="auto" hangingPunct="1">
              <a:spcAft>
                <a:spcPts val="0"/>
              </a:spcAft>
              <a:buFont typeface="Wingdings" panose="05000000000000000000" pitchFamily="2" charset="2"/>
              <a:buChar char="Ø"/>
              <a:defRPr/>
            </a:pPr>
            <a:r>
              <a:rPr lang="en-AU" sz="2400" dirty="0">
                <a:latin typeface="Times New Roman" pitchFamily="18" charset="0"/>
                <a:cs typeface="Times New Roman" pitchFamily="18" charset="0"/>
              </a:rPr>
              <a:t>Hence, restoration of impulse noise free digital image is a challenging task to fulfill the various applications fruitfully in the fields such as medical, security, communication etc...</a:t>
            </a:r>
          </a:p>
          <a:p>
            <a:pPr marL="457200" indent="-457200" algn="just" eaLnBrk="1" fontAlgn="auto" hangingPunct="1">
              <a:spcAft>
                <a:spcPts val="0"/>
              </a:spcAft>
              <a:buFont typeface="Wingdings" panose="05000000000000000000" pitchFamily="2" charset="2"/>
              <a:buChar char="Ø"/>
              <a:defRPr/>
            </a:pPr>
            <a:r>
              <a:rPr lang="en-AU" sz="2400" dirty="0">
                <a:latin typeface="Times New Roman" pitchFamily="18" charset="0"/>
                <a:cs typeface="Times New Roman" pitchFamily="18" charset="0"/>
              </a:rPr>
              <a:t>Restoration of digital images has been carried out with various non-linear methods and they performed well up to mid level noise density.</a:t>
            </a:r>
          </a:p>
        </p:txBody>
      </p:sp>
      <p:sp>
        <p:nvSpPr>
          <p:cNvPr id="2" name="Title 1">
            <a:extLst>
              <a:ext uri="{FF2B5EF4-FFF2-40B4-BE49-F238E27FC236}">
                <a16:creationId xmlns:a16="http://schemas.microsoft.com/office/drawing/2014/main" id="{F224C45A-A61D-DFF8-9425-05A67D9859FD}"/>
              </a:ext>
            </a:extLst>
          </p:cNvPr>
          <p:cNvSpPr txBox="1">
            <a:spLocks/>
          </p:cNvSpPr>
          <p:nvPr/>
        </p:nvSpPr>
        <p:spPr>
          <a:xfrm>
            <a:off x="4022886" y="684975"/>
            <a:ext cx="4146226" cy="93540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000" b="1" i="0" u="none" strike="noStrike" kern="1200" cap="none" spc="0" normalizeH="0" baseline="0" noProof="0" dirty="0">
                <a:ln>
                  <a:noFill/>
                </a:ln>
                <a:solidFill>
                  <a:sysClr val="window" lastClr="FFFFFF"/>
                </a:solidFill>
                <a:effectLst>
                  <a:outerShdw blurRad="50800" dist="63500" dir="2700000" algn="tl" rotWithShape="0">
                    <a:srgbClr val="000000">
                      <a:alpha val="48000"/>
                    </a:srgbClr>
                  </a:outerShdw>
                </a:effectLst>
                <a:uLnTx/>
                <a:uFillTx/>
                <a:latin typeface="Times New Roman" panose="02020603050405020304" pitchFamily="18" charset="0"/>
                <a:ea typeface="+mj-ea"/>
                <a:cs typeface="Times New Roman" panose="02020603050405020304" pitchFamily="18" charset="0"/>
              </a:rPr>
              <a:t>ABSTRACT</a:t>
            </a:r>
            <a:endParaRPr kumimoji="0" lang="en-IN" sz="3000" b="1" i="0" u="none" strike="noStrike" kern="1200" cap="none" spc="0" normalizeH="0" baseline="0" noProof="0" dirty="0">
              <a:ln>
                <a:noFill/>
              </a:ln>
              <a:solidFill>
                <a:sysClr val="window" lastClr="FFFFFF"/>
              </a:solidFill>
              <a:effectLst>
                <a:outerShdw blurRad="50800" dist="63500" dir="2700000" algn="tl" rotWithShape="0">
                  <a:srgbClr val="000000">
                    <a:alpha val="48000"/>
                  </a:srgbClr>
                </a:outerShdw>
              </a:effectLst>
              <a:uLnTx/>
              <a:uFillTx/>
              <a:latin typeface="Bookman Old Style"/>
              <a:ea typeface="+mj-ea"/>
              <a:cs typeface="+mj-cs"/>
            </a:endParaRPr>
          </a:p>
        </p:txBody>
      </p:sp>
    </p:spTree>
    <p:extLst>
      <p:ext uri="{BB962C8B-B14F-4D97-AF65-F5344CB8AC3E}">
        <p14:creationId xmlns:p14="http://schemas.microsoft.com/office/powerpoint/2010/main" val="254228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8B152B-2DF7-9277-86C3-1316561A7704}"/>
              </a:ext>
            </a:extLst>
          </p:cNvPr>
          <p:cNvSpPr>
            <a:spLocks noGrp="1"/>
          </p:cNvSpPr>
          <p:nvPr>
            <p:ph type="title"/>
          </p:nvPr>
        </p:nvSpPr>
        <p:spPr>
          <a:xfrm>
            <a:off x="919120" y="17207"/>
            <a:ext cx="10353761" cy="1326321"/>
          </a:xfrm>
        </p:spPr>
        <p:txBody>
          <a:bodyPr>
            <a:normAutofit/>
          </a:bodyPr>
          <a:lstStyle/>
          <a:p>
            <a:r>
              <a:rPr lang="en-IN" sz="3000" dirty="0">
                <a:latin typeface="Times New Roman" panose="02020603050405020304" pitchFamily="18" charset="0"/>
                <a:cs typeface="Times New Roman" panose="02020603050405020304" pitchFamily="18" charset="0"/>
              </a:rPr>
              <a:t>introduction to image denoising</a:t>
            </a:r>
          </a:p>
        </p:txBody>
      </p:sp>
      <p:sp>
        <p:nvSpPr>
          <p:cNvPr id="3" name="Content Placeholder 2">
            <a:extLst>
              <a:ext uri="{FF2B5EF4-FFF2-40B4-BE49-F238E27FC236}">
                <a16:creationId xmlns:a16="http://schemas.microsoft.com/office/drawing/2014/main" id="{F3BD7B09-4D04-1633-BA57-93B04DDF0655}"/>
              </a:ext>
            </a:extLst>
          </p:cNvPr>
          <p:cNvSpPr>
            <a:spLocks noGrp="1"/>
          </p:cNvSpPr>
          <p:nvPr>
            <p:ph idx="1"/>
          </p:nvPr>
        </p:nvSpPr>
        <p:spPr>
          <a:xfrm>
            <a:off x="735483" y="1835959"/>
            <a:ext cx="4928613" cy="4583127"/>
          </a:xfrm>
        </p:spPr>
        <p:txBody>
          <a:bodyPr>
            <a:noAutofit/>
          </a:bodyPr>
          <a:lstStyle/>
          <a:p>
            <a:pPr algn="just"/>
            <a:r>
              <a:rPr lang="en-US" sz="1600" dirty="0">
                <a:latin typeface="Times New Roman" panose="02020603050405020304" pitchFamily="18" charset="0"/>
                <a:cs typeface="Times New Roman" panose="02020603050405020304" pitchFamily="18" charset="0"/>
              </a:rPr>
              <a:t>Digital Images are get affected by Salt and pepper noise (SPN) and AWGN due to noisy camera sensors, imperfect transmission, and storage.</a:t>
            </a:r>
          </a:p>
          <a:p>
            <a:pPr algn="just"/>
            <a:r>
              <a:rPr lang="en-US" sz="1600" dirty="0">
                <a:latin typeface="Times New Roman" panose="02020603050405020304" pitchFamily="18" charset="0"/>
                <a:cs typeface="Times New Roman" panose="02020603050405020304" pitchFamily="18" charset="0"/>
              </a:rPr>
              <a:t>Image denoising plays a crucial role in numerous applications, including medical imaging, surveillance, photography, and satellite imagery.</a:t>
            </a:r>
          </a:p>
          <a:p>
            <a:pPr algn="just"/>
            <a:r>
              <a:rPr lang="en-US" sz="1600" dirty="0">
                <a:latin typeface="Times New Roman" panose="02020603050405020304" pitchFamily="18" charset="0"/>
                <a:cs typeface="Times New Roman" panose="02020603050405020304" pitchFamily="18" charset="0"/>
              </a:rPr>
              <a:t>High-quality images are essential for accurate diagnosis in medical imaging, reliable monitoring in surveillance, and stunning visual output in photography.</a:t>
            </a:r>
          </a:p>
          <a:p>
            <a:pPr algn="just"/>
            <a:r>
              <a:rPr lang="en-US" sz="1600" dirty="0">
                <a:latin typeface="Times New Roman" panose="02020603050405020304" pitchFamily="18" charset="0"/>
                <a:cs typeface="Times New Roman" panose="02020603050405020304" pitchFamily="18" charset="0"/>
              </a:rPr>
              <a:t>Existing denoising methods often fall short in effectively removing noise while preserving important image details, highlighting the need for innovative approaches.</a:t>
            </a:r>
          </a:p>
        </p:txBody>
      </p:sp>
      <p:grpSp>
        <p:nvGrpSpPr>
          <p:cNvPr id="11" name="Group 55">
            <a:extLst>
              <a:ext uri="{FF2B5EF4-FFF2-40B4-BE49-F238E27FC236}">
                <a16:creationId xmlns:a16="http://schemas.microsoft.com/office/drawing/2014/main" id="{396AC985-5E92-1EEC-8AF2-EB11CF84EC2C}"/>
              </a:ext>
            </a:extLst>
          </p:cNvPr>
          <p:cNvGrpSpPr>
            <a:grpSpLocks/>
          </p:cNvGrpSpPr>
          <p:nvPr/>
        </p:nvGrpSpPr>
        <p:grpSpPr bwMode="auto">
          <a:xfrm>
            <a:off x="5786717" y="1620151"/>
            <a:ext cx="6284335" cy="3754789"/>
            <a:chOff x="1105252" y="2777816"/>
            <a:chExt cx="7048149" cy="4185178"/>
          </a:xfrm>
        </p:grpSpPr>
        <p:sp>
          <p:nvSpPr>
            <p:cNvPr id="12" name="Rounded Rectangle 4">
              <a:extLst>
                <a:ext uri="{FF2B5EF4-FFF2-40B4-BE49-F238E27FC236}">
                  <a16:creationId xmlns:a16="http://schemas.microsoft.com/office/drawing/2014/main" id="{76282659-03F1-04CF-8C27-2F250427B182}"/>
                </a:ext>
              </a:extLst>
            </p:cNvPr>
            <p:cNvSpPr/>
            <p:nvPr/>
          </p:nvSpPr>
          <p:spPr>
            <a:xfrm>
              <a:off x="3575173" y="2777816"/>
              <a:ext cx="2362200" cy="74542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Salt and pepper Noise (SPN)</a:t>
              </a:r>
            </a:p>
          </p:txBody>
        </p:sp>
        <p:sp>
          <p:nvSpPr>
            <p:cNvPr id="13" name="Rounded Rectangle 5">
              <a:extLst>
                <a:ext uri="{FF2B5EF4-FFF2-40B4-BE49-F238E27FC236}">
                  <a16:creationId xmlns:a16="http://schemas.microsoft.com/office/drawing/2014/main" id="{C291A0F9-4B8B-B89F-56DD-4184EB1599CC}"/>
                </a:ext>
              </a:extLst>
            </p:cNvPr>
            <p:cNvSpPr/>
            <p:nvPr/>
          </p:nvSpPr>
          <p:spPr>
            <a:xfrm>
              <a:off x="1219200" y="3886200"/>
              <a:ext cx="2743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Fixed Valued </a:t>
              </a:r>
            </a:p>
          </p:txBody>
        </p:sp>
        <p:sp>
          <p:nvSpPr>
            <p:cNvPr id="14" name="Rounded Rectangle 6">
              <a:extLst>
                <a:ext uri="{FF2B5EF4-FFF2-40B4-BE49-F238E27FC236}">
                  <a16:creationId xmlns:a16="http://schemas.microsoft.com/office/drawing/2014/main" id="{F0CD2807-2A94-4618-0BB3-B53669F7FAE5}"/>
                </a:ext>
              </a:extLst>
            </p:cNvPr>
            <p:cNvSpPr/>
            <p:nvPr/>
          </p:nvSpPr>
          <p:spPr>
            <a:xfrm>
              <a:off x="5333582" y="3886200"/>
              <a:ext cx="2743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Random Valued</a:t>
              </a:r>
            </a:p>
          </p:txBody>
        </p:sp>
        <p:cxnSp>
          <p:nvCxnSpPr>
            <p:cNvPr id="15" name="Straight Connector 14">
              <a:extLst>
                <a:ext uri="{FF2B5EF4-FFF2-40B4-BE49-F238E27FC236}">
                  <a16:creationId xmlns:a16="http://schemas.microsoft.com/office/drawing/2014/main" id="{779EBEAA-4A52-8967-B65A-5D2C534FB2D1}"/>
                </a:ext>
              </a:extLst>
            </p:cNvPr>
            <p:cNvCxnSpPr>
              <a:cxnSpLocks/>
              <a:stCxn id="12" idx="1"/>
            </p:cNvCxnSpPr>
            <p:nvPr/>
          </p:nvCxnSpPr>
          <p:spPr>
            <a:xfrm flipH="1">
              <a:off x="2589212" y="3150529"/>
              <a:ext cx="985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AB002F-8C6E-A330-245F-4804977010D3}"/>
                </a:ext>
              </a:extLst>
            </p:cNvPr>
            <p:cNvCxnSpPr/>
            <p:nvPr/>
          </p:nvCxnSpPr>
          <p:spPr>
            <a:xfrm rot="5400000">
              <a:off x="2209801" y="3528074"/>
              <a:ext cx="762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5419B52-4D47-9022-FCB8-BBFFAD26DBA6}"/>
                </a:ext>
              </a:extLst>
            </p:cNvPr>
            <p:cNvCxnSpPr>
              <a:cxnSpLocks/>
            </p:cNvCxnSpPr>
            <p:nvPr/>
          </p:nvCxnSpPr>
          <p:spPr>
            <a:xfrm>
              <a:off x="6781800" y="3106839"/>
              <a:ext cx="0" cy="781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50">
              <a:extLst>
                <a:ext uri="{FF2B5EF4-FFF2-40B4-BE49-F238E27FC236}">
                  <a16:creationId xmlns:a16="http://schemas.microsoft.com/office/drawing/2014/main" id="{2EA2235C-119A-855F-80AA-A80F2A90D311}"/>
                </a:ext>
              </a:extLst>
            </p:cNvPr>
            <p:cNvSpPr/>
            <p:nvPr/>
          </p:nvSpPr>
          <p:spPr>
            <a:xfrm>
              <a:off x="1105252" y="4652672"/>
              <a:ext cx="3024874" cy="2310322"/>
            </a:xfrm>
            <a:prstGeom prst="roundRect">
              <a:avLst>
                <a:gd name="adj" fmla="val 11814"/>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00" dirty="0">
                <a:latin typeface="Times New Roman" pitchFamily="18" charset="0"/>
                <a:cs typeface="Times New Roman" pitchFamily="18" charset="0"/>
              </a:endParaRPr>
            </a:p>
            <a:p>
              <a:pPr marL="285750" indent="-285750"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Image Degraded with “</a:t>
              </a:r>
              <a:r>
                <a:rPr lang="en-US" sz="1300" b="1" dirty="0">
                  <a:latin typeface="Times New Roman" pitchFamily="18" charset="0"/>
                  <a:cs typeface="Times New Roman" pitchFamily="18" charset="0"/>
                </a:rPr>
                <a:t>black and white</a:t>
              </a:r>
              <a:r>
                <a:rPr lang="en-US" sz="1300" dirty="0">
                  <a:latin typeface="Times New Roman" pitchFamily="18" charset="0"/>
                  <a:cs typeface="Times New Roman" pitchFamily="18" charset="0"/>
                </a:rPr>
                <a:t>” spots</a:t>
              </a:r>
            </a:p>
            <a:p>
              <a:pPr marL="285750" indent="-285750" algn="just"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Intensity of Black Spot: 0</a:t>
              </a:r>
            </a:p>
            <a:p>
              <a:pPr marL="285750" indent="-285750" algn="just"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Intensity of White Spot: </a:t>
              </a:r>
              <a:r>
                <a:rPr lang="en-AU" sz="1300" dirty="0">
                  <a:latin typeface="Times New Roman" pitchFamily="18" charset="0"/>
                  <a:cs typeface="Times New Roman" pitchFamily="18" charset="0"/>
                </a:rPr>
                <a:t>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a:t>
              </a:r>
            </a:p>
            <a:p>
              <a:pPr algn="r" fontAlgn="auto">
                <a:spcBef>
                  <a:spcPts val="0"/>
                </a:spcBef>
                <a:spcAft>
                  <a:spcPts val="0"/>
                </a:spcAft>
                <a:defRPr/>
              </a:pPr>
              <a:r>
                <a:rPr lang="en-AU" sz="1300" dirty="0">
                  <a:latin typeface="Times New Roman" pitchFamily="18" charset="0"/>
                  <a:cs typeface="Times New Roman" pitchFamily="18" charset="0"/>
                </a:rPr>
                <a:t>	‘b’ is no. of bits to represent each pixel in grey-scale image</a:t>
              </a:r>
            </a:p>
            <a:p>
              <a:pPr marL="285750" indent="-285750" fontAlgn="auto">
                <a:spcBef>
                  <a:spcPts val="0"/>
                </a:spcBef>
                <a:spcAft>
                  <a:spcPts val="0"/>
                </a:spcAft>
                <a:buFont typeface="Wingdings" pitchFamily="2" charset="2"/>
                <a:buChar char="Ø"/>
                <a:defRPr/>
              </a:pPr>
              <a:r>
                <a:rPr lang="en-AU" sz="1300" dirty="0">
                  <a:latin typeface="Times New Roman" pitchFamily="18" charset="0"/>
                  <a:cs typeface="Times New Roman" pitchFamily="18" charset="0"/>
                </a:rPr>
                <a:t>Noise values are equally distributed throughout the image </a:t>
              </a:r>
            </a:p>
            <a:p>
              <a:pPr algn="just" fontAlgn="auto">
                <a:spcBef>
                  <a:spcPts val="0"/>
                </a:spcBef>
                <a:spcAft>
                  <a:spcPts val="0"/>
                </a:spcAft>
                <a:defRPr/>
              </a:pPr>
              <a:endParaRPr lang="en-US" sz="1300" dirty="0">
                <a:latin typeface="Times New Roman" pitchFamily="18" charset="0"/>
                <a:cs typeface="Times New Roman" pitchFamily="18" charset="0"/>
              </a:endParaRPr>
            </a:p>
          </p:txBody>
        </p:sp>
        <p:sp>
          <p:nvSpPr>
            <p:cNvPr id="19" name="Rounded Rectangle 51">
              <a:extLst>
                <a:ext uri="{FF2B5EF4-FFF2-40B4-BE49-F238E27FC236}">
                  <a16:creationId xmlns:a16="http://schemas.microsoft.com/office/drawing/2014/main" id="{138FB4E0-C959-4DC0-AA9A-73B80EC3C303}"/>
                </a:ext>
              </a:extLst>
            </p:cNvPr>
            <p:cNvSpPr/>
            <p:nvPr/>
          </p:nvSpPr>
          <p:spPr>
            <a:xfrm>
              <a:off x="5115822" y="4648200"/>
              <a:ext cx="3037579" cy="2133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marL="285750" indent="-285750"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Image Degraded with “</a:t>
              </a:r>
              <a:r>
                <a:rPr lang="en-US" sz="1300" b="1" dirty="0">
                  <a:latin typeface="Times New Roman" pitchFamily="18" charset="0"/>
                  <a:cs typeface="Times New Roman" pitchFamily="18" charset="0"/>
                </a:rPr>
                <a:t>black and white</a:t>
              </a:r>
              <a:r>
                <a:rPr lang="en-US" sz="1300" dirty="0">
                  <a:latin typeface="Times New Roman" pitchFamily="18" charset="0"/>
                  <a:cs typeface="Times New Roman" pitchFamily="18" charset="0"/>
                </a:rPr>
                <a:t>” spots with various intensity values from 0 to </a:t>
              </a:r>
              <a:r>
                <a:rPr lang="en-AU" sz="1300" dirty="0">
                  <a:latin typeface="Times New Roman" pitchFamily="18" charset="0"/>
                  <a:cs typeface="Times New Roman" pitchFamily="18" charset="0"/>
                </a:rPr>
                <a:t>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a:t>
              </a:r>
            </a:p>
            <a:p>
              <a:pPr algn="r" fontAlgn="auto">
                <a:spcBef>
                  <a:spcPts val="0"/>
                </a:spcBef>
                <a:spcAft>
                  <a:spcPts val="0"/>
                </a:spcAft>
                <a:defRPr/>
              </a:pPr>
              <a:r>
                <a:rPr lang="en-AU" sz="1300" dirty="0">
                  <a:latin typeface="Times New Roman" pitchFamily="18" charset="0"/>
                  <a:cs typeface="Times New Roman" pitchFamily="18" charset="0"/>
                </a:rPr>
                <a:t>	‘b’ is no. of bits to represent each pixel in grey-scale image</a:t>
              </a:r>
            </a:p>
            <a:p>
              <a:pPr marL="285750" indent="-285750" fontAlgn="auto">
                <a:spcBef>
                  <a:spcPts val="0"/>
                </a:spcBef>
                <a:spcAft>
                  <a:spcPts val="0"/>
                </a:spcAft>
                <a:buFont typeface="Wingdings" pitchFamily="2" charset="2"/>
                <a:buChar char="Ø"/>
                <a:defRPr/>
              </a:pPr>
              <a:r>
                <a:rPr lang="en-AU" sz="1300" dirty="0">
                  <a:latin typeface="Times New Roman" pitchFamily="18" charset="0"/>
                  <a:cs typeface="Times New Roman" pitchFamily="18" charset="0"/>
                </a:rPr>
                <a:t>Noise values of range </a:t>
              </a:r>
            </a:p>
            <a:p>
              <a:pPr fontAlgn="auto">
                <a:spcBef>
                  <a:spcPts val="0"/>
                </a:spcBef>
                <a:spcAft>
                  <a:spcPts val="0"/>
                </a:spcAft>
                <a:defRPr/>
              </a:pPr>
              <a:r>
                <a:rPr lang="en-AU" sz="1300" dirty="0">
                  <a:latin typeface="Times New Roman" pitchFamily="18" charset="0"/>
                  <a:cs typeface="Times New Roman" pitchFamily="18" charset="0"/>
                </a:rPr>
                <a:t>[0, 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  are distributed unequally throughout the image  </a:t>
              </a:r>
            </a:p>
            <a:p>
              <a:pPr algn="ctr" fontAlgn="auto">
                <a:spcBef>
                  <a:spcPts val="0"/>
                </a:spcBef>
                <a:spcAft>
                  <a:spcPts val="0"/>
                </a:spcAft>
                <a:defRPr/>
              </a:pPr>
              <a:endParaRPr lang="en-AU" sz="1300" dirty="0">
                <a:latin typeface="Times New Roman" pitchFamily="18" charset="0"/>
                <a:cs typeface="Times New Roman" pitchFamily="18" charset="0"/>
              </a:endParaRPr>
            </a:p>
            <a:p>
              <a:pPr algn="ctr" fontAlgn="auto">
                <a:spcBef>
                  <a:spcPts val="0"/>
                </a:spcBef>
                <a:spcAft>
                  <a:spcPts val="0"/>
                </a:spcAft>
                <a:defRPr/>
              </a:pPr>
              <a:r>
                <a:rPr lang="en-US" sz="1300" dirty="0">
                  <a:latin typeface="Times New Roman" pitchFamily="18" charset="0"/>
                  <a:cs typeface="Times New Roman" pitchFamily="18" charset="0"/>
                </a:rPr>
                <a:t> </a:t>
              </a:r>
            </a:p>
            <a:p>
              <a:pPr algn="ctr" fontAlgn="auto">
                <a:spcBef>
                  <a:spcPts val="0"/>
                </a:spcBef>
                <a:spcAft>
                  <a:spcPts val="0"/>
                </a:spcAft>
                <a:defRPr/>
              </a:pPr>
              <a:endParaRPr lang="en-US" sz="1300" dirty="0">
                <a:latin typeface="Times New Roman" pitchFamily="18" charset="0"/>
                <a:cs typeface="Times New Roman" pitchFamily="18" charset="0"/>
              </a:endParaRPr>
            </a:p>
          </p:txBody>
        </p:sp>
        <p:cxnSp>
          <p:nvCxnSpPr>
            <p:cNvPr id="20" name="Straight Arrow Connector 19">
              <a:extLst>
                <a:ext uri="{FF2B5EF4-FFF2-40B4-BE49-F238E27FC236}">
                  <a16:creationId xmlns:a16="http://schemas.microsoft.com/office/drawing/2014/main" id="{036E8DD7-F62B-1368-4626-956B36052CE6}"/>
                </a:ext>
              </a:extLst>
            </p:cNvPr>
            <p:cNvCxnSpPr/>
            <p:nvPr/>
          </p:nvCxnSpPr>
          <p:spPr>
            <a:xfrm rot="5400000">
              <a:off x="6630194" y="4495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CDBC8059-5D6C-6C15-6520-AA283569EE8E}"/>
              </a:ext>
            </a:extLst>
          </p:cNvPr>
          <p:cNvCxnSpPr>
            <a:cxnSpLocks/>
          </p:cNvCxnSpPr>
          <p:nvPr/>
        </p:nvCxnSpPr>
        <p:spPr>
          <a:xfrm>
            <a:off x="10093996" y="1912193"/>
            <a:ext cx="75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80B14-A310-A20D-73E4-18A6A9861045}"/>
              </a:ext>
            </a:extLst>
          </p:cNvPr>
          <p:cNvCxnSpPr>
            <a:cxnSpLocks/>
          </p:cNvCxnSpPr>
          <p:nvPr/>
        </p:nvCxnSpPr>
        <p:spPr bwMode="auto">
          <a:xfrm>
            <a:off x="7136472" y="3020022"/>
            <a:ext cx="0" cy="273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7DFF7D0-D105-6581-5329-BBCA32D58F42}"/>
              </a:ext>
            </a:extLst>
          </p:cNvPr>
          <p:cNvSpPr txBox="1"/>
          <p:nvPr/>
        </p:nvSpPr>
        <p:spPr>
          <a:xfrm>
            <a:off x="6711696" y="5485828"/>
            <a:ext cx="4242815" cy="646331"/>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1: Classification of Salt and pepper</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945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95B5-7280-B2B1-30A2-C48DDD77493B}"/>
              </a:ext>
            </a:extLst>
          </p:cNvPr>
          <p:cNvSpPr>
            <a:spLocks noGrp="1"/>
          </p:cNvSpPr>
          <p:nvPr>
            <p:ph type="title"/>
          </p:nvPr>
        </p:nvSpPr>
        <p:spPr>
          <a:xfrm>
            <a:off x="913795" y="-968"/>
            <a:ext cx="10353761" cy="1326321"/>
          </a:xfrm>
        </p:spPr>
        <p:txBody>
          <a:bodyPr>
            <a:normAutofit/>
          </a:bodyPr>
          <a:lstStyle/>
          <a:p>
            <a:r>
              <a:rPr lang="en-US" sz="3000" dirty="0">
                <a:latin typeface="Times New Roman" panose="02020603050405020304" pitchFamily="18" charset="0"/>
                <a:cs typeface="Times New Roman" panose="02020603050405020304" pitchFamily="18" charset="0"/>
              </a:rPr>
              <a:t>Introduction to rcnn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B6180C-2F9F-CF26-4BD4-A6A5F85BF458}"/>
              </a:ext>
            </a:extLst>
          </p:cNvPr>
          <p:cNvSpPr>
            <a:spLocks noGrp="1"/>
          </p:cNvSpPr>
          <p:nvPr>
            <p:ph idx="1"/>
          </p:nvPr>
        </p:nvSpPr>
        <p:spPr>
          <a:xfrm>
            <a:off x="438307" y="1325354"/>
            <a:ext cx="11576215" cy="2972326"/>
          </a:xfrm>
        </p:spPr>
        <p:txBody>
          <a:bodyPr>
            <a:noAutofit/>
          </a:bodyPr>
          <a:lstStyle/>
          <a:p>
            <a:pPr algn="just"/>
            <a:r>
              <a:rPr lang="en-US" sz="1600" dirty="0">
                <a:latin typeface="Times New Roman" panose="02020603050405020304" pitchFamily="18" charset="0"/>
                <a:cs typeface="Times New Roman" panose="02020603050405020304" pitchFamily="18" charset="0"/>
              </a:rPr>
              <a:t>The Residual Convolutional Neural Network (RCNN) emerges as a novel approach to image denoising, leveraging deep learning techniques to achieve superior noise reduction performance.</a:t>
            </a:r>
          </a:p>
          <a:p>
            <a:pPr algn="just"/>
            <a:r>
              <a:rPr lang="en-US" sz="1600" dirty="0">
                <a:latin typeface="Times New Roman" panose="02020603050405020304" pitchFamily="18" charset="0"/>
                <a:cs typeface="Times New Roman" panose="02020603050405020304" pitchFamily="18" charset="0"/>
              </a:rPr>
              <a:t>RCNN addresses the limitations of traditional denoising methods by employing advanced neural network architectures and optimization algorithms to deliver clearer, more visually appealing images with reduced noise levels.</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RCNN utilizes residual learning and skip connections to overcome challenges like gradient vanishing and explosion during training.</a:t>
            </a:r>
          </a:p>
          <a:p>
            <a:pPr algn="just"/>
            <a:r>
              <a:rPr lang="en-US" sz="1600" dirty="0">
                <a:latin typeface="Times New Roman" panose="02020603050405020304" pitchFamily="18" charset="0"/>
                <a:cs typeface="Times New Roman" panose="02020603050405020304" pitchFamily="18" charset="0"/>
              </a:rPr>
              <a:t>The network architecture is designed to learn the residual information directly, leading to improved denoising performance compared to conventional methods.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4FF9F6-3D93-CEB2-C1CF-1C8644D3AA52}"/>
              </a:ext>
            </a:extLst>
          </p:cNvPr>
          <p:cNvPicPr>
            <a:picLocks noChangeAspect="1"/>
          </p:cNvPicPr>
          <p:nvPr/>
        </p:nvPicPr>
        <p:blipFill>
          <a:blip r:embed="rId2">
            <a:lum contrast="40000"/>
          </a:blip>
          <a:srcRect/>
          <a:stretch>
            <a:fillRect/>
          </a:stretch>
        </p:blipFill>
        <p:spPr bwMode="auto">
          <a:xfrm>
            <a:off x="1118328" y="4014217"/>
            <a:ext cx="5731510" cy="2093976"/>
          </a:xfrm>
          <a:prstGeom prst="rect">
            <a:avLst/>
          </a:prstGeom>
          <a:noFill/>
          <a:ln w="9525">
            <a:noFill/>
            <a:miter lim="800000"/>
            <a:headEnd/>
            <a:tailEnd/>
          </a:ln>
        </p:spPr>
      </p:pic>
      <p:pic>
        <p:nvPicPr>
          <p:cNvPr id="11" name="Picture 10">
            <a:extLst>
              <a:ext uri="{FF2B5EF4-FFF2-40B4-BE49-F238E27FC236}">
                <a16:creationId xmlns:a16="http://schemas.microsoft.com/office/drawing/2014/main" id="{E7751F43-6AC7-473F-1FED-C6FBB9549AC8}"/>
              </a:ext>
            </a:extLst>
          </p:cNvPr>
          <p:cNvPicPr>
            <a:picLocks noChangeAspect="1"/>
          </p:cNvPicPr>
          <p:nvPr/>
        </p:nvPicPr>
        <p:blipFill>
          <a:blip r:embed="rId3"/>
          <a:srcRect/>
          <a:stretch>
            <a:fillRect/>
          </a:stretch>
        </p:blipFill>
        <p:spPr bwMode="auto">
          <a:xfrm>
            <a:off x="7429615" y="3776473"/>
            <a:ext cx="3633198" cy="2331720"/>
          </a:xfrm>
          <a:prstGeom prst="rect">
            <a:avLst/>
          </a:prstGeom>
          <a:noFill/>
          <a:ln w="9525">
            <a:noFill/>
            <a:miter lim="800000"/>
            <a:headEnd/>
            <a:tailEnd/>
          </a:ln>
        </p:spPr>
      </p:pic>
      <p:sp>
        <p:nvSpPr>
          <p:cNvPr id="6" name="TextBox 5">
            <a:extLst>
              <a:ext uri="{FF2B5EF4-FFF2-40B4-BE49-F238E27FC236}">
                <a16:creationId xmlns:a16="http://schemas.microsoft.com/office/drawing/2014/main" id="{BC7EA41F-FAE9-5F6C-585B-A7E0DDE5467E}"/>
              </a:ext>
            </a:extLst>
          </p:cNvPr>
          <p:cNvSpPr txBox="1"/>
          <p:nvPr/>
        </p:nvSpPr>
        <p:spPr>
          <a:xfrm>
            <a:off x="1042416" y="6108194"/>
            <a:ext cx="5943600" cy="646331"/>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Figure 2: Schematic view of a convolutional neural network 		for an image classification task</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0BB2B24-89E1-3E32-56D5-F937294FB33F}"/>
              </a:ext>
            </a:extLst>
          </p:cNvPr>
          <p:cNvSpPr txBox="1"/>
          <p:nvPr/>
        </p:nvSpPr>
        <p:spPr>
          <a:xfrm>
            <a:off x="7429616" y="6108193"/>
            <a:ext cx="363319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3:</a:t>
            </a:r>
            <a:r>
              <a:rPr lang="en-IN" dirty="0">
                <a:latin typeface="Times New Roman" panose="02020603050405020304" pitchFamily="18" charset="0"/>
                <a:cs typeface="Times New Roman" panose="02020603050405020304" pitchFamily="18" charset="0"/>
              </a:rPr>
              <a:t> Residual Block</a:t>
            </a:r>
          </a:p>
        </p:txBody>
      </p:sp>
    </p:spTree>
    <p:extLst>
      <p:ext uri="{BB962C8B-B14F-4D97-AF65-F5344CB8AC3E}">
        <p14:creationId xmlns:p14="http://schemas.microsoft.com/office/powerpoint/2010/main" val="183833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8CF7-3228-37A3-EC52-50A8739BE936}"/>
              </a:ext>
            </a:extLst>
          </p:cNvPr>
          <p:cNvSpPr>
            <a:spLocks noGrp="1"/>
          </p:cNvSpPr>
          <p:nvPr>
            <p:ph type="title"/>
          </p:nvPr>
        </p:nvSpPr>
        <p:spPr>
          <a:xfrm>
            <a:off x="919119" y="0"/>
            <a:ext cx="10353761" cy="1326321"/>
          </a:xfrm>
        </p:spPr>
        <p:txBody>
          <a:bodyPr>
            <a:normAutofit/>
          </a:bodyPr>
          <a:lstStyle/>
          <a:p>
            <a:r>
              <a:rPr lang="en-IN" sz="30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49C9D45C-436B-6687-C10F-DE6B8AF9A78C}"/>
              </a:ext>
            </a:extLst>
          </p:cNvPr>
          <p:cNvSpPr>
            <a:spLocks noGrp="1"/>
          </p:cNvSpPr>
          <p:nvPr>
            <p:ph idx="1"/>
          </p:nvPr>
        </p:nvSpPr>
        <p:spPr>
          <a:xfrm>
            <a:off x="919118" y="1037416"/>
            <a:ext cx="10353761" cy="5224488"/>
          </a:xfrm>
        </p:spPr>
        <p:txBody>
          <a:bodyPr>
            <a:noAutofit/>
          </a:bodyPr>
          <a:lstStyle/>
          <a:p>
            <a:pPr algn="just"/>
            <a:r>
              <a:rPr lang="en-US" sz="1600" dirty="0">
                <a:latin typeface="Times New Roman" panose="02020603050405020304" pitchFamily="18" charset="0"/>
                <a:cs typeface="Times New Roman" panose="02020603050405020304" pitchFamily="18" charset="0"/>
              </a:rPr>
              <a:t>Traditional Approaches: </a:t>
            </a:r>
          </a:p>
          <a:p>
            <a:pPr lvl="1" algn="just"/>
            <a:r>
              <a:rPr lang="en-US" sz="1600" dirty="0">
                <a:latin typeface="Times New Roman" panose="02020603050405020304" pitchFamily="18" charset="0"/>
                <a:cs typeface="Times New Roman" panose="02020603050405020304" pitchFamily="18" charset="0"/>
              </a:rPr>
              <a:t>Techniques like Gaussian smoothing, median filtering, and Wiener filtering have been widely used for denoising. These methods are based on mathematical models and heuristics to remove noise from images.</a:t>
            </a:r>
          </a:p>
          <a:p>
            <a:pPr lvl="1" algn="just"/>
            <a:r>
              <a:rPr lang="en-US" sz="1600" dirty="0">
                <a:latin typeface="Times New Roman" panose="02020603050405020304" pitchFamily="18" charset="0"/>
                <a:cs typeface="Times New Roman" panose="02020603050405020304" pitchFamily="18" charset="0"/>
              </a:rPr>
              <a:t>Example:</a:t>
            </a:r>
          </a:p>
          <a:p>
            <a:pPr marL="914400" lvl="2" indent="0" algn="just">
              <a:buNone/>
            </a:pPr>
            <a:r>
              <a:rPr lang="en-US" dirty="0">
                <a:latin typeface="Times New Roman" panose="02020603050405020304" pitchFamily="18" charset="0"/>
                <a:cs typeface="Times New Roman" panose="02020603050405020304" pitchFamily="18" charset="0"/>
              </a:rPr>
              <a:t>Gaussian smoothing applies a convolution kernel to the image to blur out noise. However, it can lead to loss of image details. Wiener filtering aims to minimize the mean square error between the estimated and original image but requires knowledge of noise statistics. [3], [4], [6].</a:t>
            </a:r>
          </a:p>
          <a:p>
            <a:pPr algn="just"/>
            <a:r>
              <a:rPr lang="en-US" sz="1600" dirty="0">
                <a:latin typeface="Times New Roman" panose="02020603050405020304" pitchFamily="18" charset="0"/>
                <a:cs typeface="Times New Roman" panose="02020603050405020304" pitchFamily="18" charset="0"/>
              </a:rPr>
              <a:t>Deep Learning Approaches: </a:t>
            </a:r>
          </a:p>
          <a:p>
            <a:pPr lvl="1" algn="just"/>
            <a:r>
              <a:rPr lang="en-US" sz="1600" dirty="0">
                <a:latin typeface="Times New Roman" panose="02020603050405020304" pitchFamily="18" charset="0"/>
                <a:cs typeface="Times New Roman" panose="02020603050405020304" pitchFamily="18" charset="0"/>
              </a:rPr>
              <a:t>Recent advancements in deep learning have led to the development of convolutional neural networks (CNNs) specifically designed for image denoising. Methods like DnCNN (Deep Convolutional Neural Network) and RCNN (Residual Convolutional Neural Network) have demonstrated significant improvements in denoising performance.</a:t>
            </a:r>
          </a:p>
          <a:p>
            <a:pPr lvl="1" algn="just"/>
            <a:r>
              <a:rPr lang="en-US" sz="1600" dirty="0">
                <a:latin typeface="Times New Roman" panose="02020603050405020304" pitchFamily="18" charset="0"/>
                <a:cs typeface="Times New Roman" panose="02020603050405020304" pitchFamily="18" charset="0"/>
              </a:rPr>
              <a:t>Example:</a:t>
            </a:r>
          </a:p>
          <a:p>
            <a:pPr marL="914400" lvl="2" indent="0" algn="just">
              <a:buNone/>
            </a:pPr>
            <a:r>
              <a:rPr lang="en-US" dirty="0">
                <a:latin typeface="Times New Roman" panose="02020603050405020304" pitchFamily="18" charset="0"/>
                <a:cs typeface="Times New Roman" panose="02020603050405020304" pitchFamily="18" charset="0"/>
              </a:rPr>
              <a:t>DnCNN uses a deep CNN architecture with residual learning to directly learn the mapping between noisy and clean images. RCNN, introduced in this study, extends the concept of residual learning with skip connections to enhance denoising performance. [9], [10].</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16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71EF-87A6-31FB-0246-BDEEAF5EE395}"/>
              </a:ext>
            </a:extLst>
          </p:cNvPr>
          <p:cNvSpPr>
            <a:spLocks noGrp="1"/>
          </p:cNvSpPr>
          <p:nvPr>
            <p:ph type="title"/>
          </p:nvPr>
        </p:nvSpPr>
        <p:spPr>
          <a:xfrm>
            <a:off x="919119" y="4762"/>
            <a:ext cx="10353761" cy="1326321"/>
          </a:xfrm>
        </p:spPr>
        <p:txBody>
          <a:bodyPr>
            <a:normAutofit/>
          </a:bodyPr>
          <a:lstStyle/>
          <a:p>
            <a:r>
              <a:rPr lang="en-IN" sz="30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7A2B498-8985-06D6-5E5D-8E46559636ED}"/>
              </a:ext>
            </a:extLst>
          </p:cNvPr>
          <p:cNvSpPr>
            <a:spLocks noGrp="1"/>
          </p:cNvSpPr>
          <p:nvPr>
            <p:ph idx="1"/>
          </p:nvPr>
        </p:nvSpPr>
        <p:spPr>
          <a:xfrm>
            <a:off x="353839" y="1238487"/>
            <a:ext cx="11484320" cy="5185460"/>
          </a:xfrm>
        </p:spPr>
        <p:txBody>
          <a:bodyPr>
            <a:noAutofit/>
          </a:bodyPr>
          <a:lstStyle/>
          <a:p>
            <a:pPr algn="just"/>
            <a:r>
              <a:rPr lang="en-US" sz="1600" dirty="0">
                <a:latin typeface="Times New Roman" panose="02020603050405020304" pitchFamily="18" charset="0"/>
                <a:cs typeface="Times New Roman" panose="02020603050405020304" pitchFamily="18" charset="0"/>
              </a:rPr>
              <a:t>Challenges in image denoising:</a:t>
            </a:r>
          </a:p>
          <a:p>
            <a:pPr lvl="1" algn="just"/>
            <a:r>
              <a:rPr lang="en-US" sz="1600" dirty="0">
                <a:latin typeface="Times New Roman" panose="02020603050405020304" pitchFamily="18" charset="0"/>
                <a:cs typeface="Times New Roman" panose="02020603050405020304" pitchFamily="18" charset="0"/>
              </a:rPr>
              <a:t>Noise Removal: Existing denoising methods often struggle to effectively remove noise while preserving important image details.</a:t>
            </a:r>
          </a:p>
          <a:p>
            <a:pPr lvl="1" algn="just"/>
            <a:r>
              <a:rPr lang="en-US" sz="1600" dirty="0">
                <a:latin typeface="Times New Roman" panose="02020603050405020304" pitchFamily="18" charset="0"/>
                <a:cs typeface="Times New Roman" panose="02020603050405020304" pitchFamily="18" charset="0"/>
              </a:rPr>
              <a:t>Kernel Estimation: Accurately estimating the noise distribution and characteristics poses a significant challenge for traditional denoising techniques.</a:t>
            </a:r>
          </a:p>
          <a:p>
            <a:pPr algn="just"/>
            <a:r>
              <a:rPr lang="en-US" sz="1600" dirty="0">
                <a:latin typeface="Times New Roman" panose="02020603050405020304" pitchFamily="18" charset="0"/>
                <a:cs typeface="Times New Roman" panose="02020603050405020304" pitchFamily="18" charset="0"/>
              </a:rPr>
              <a:t>Limitations of current methods:</a:t>
            </a:r>
          </a:p>
          <a:p>
            <a:pPr lvl="1" algn="just"/>
            <a:r>
              <a:rPr lang="en-US" sz="1600" dirty="0">
                <a:latin typeface="Times New Roman" panose="02020603050405020304" pitchFamily="18" charset="0"/>
                <a:cs typeface="Times New Roman" panose="02020603050405020304" pitchFamily="18" charset="0"/>
              </a:rPr>
              <a:t>Traditional Methods: Conventional denoising techniques such as median filtering or Gaussian blurring may result in loss of image sharpness or detail.</a:t>
            </a:r>
          </a:p>
          <a:p>
            <a:pPr lvl="1" algn="just"/>
            <a:r>
              <a:rPr lang="en-US" sz="1600" dirty="0">
                <a:latin typeface="Times New Roman" panose="02020603050405020304" pitchFamily="18" charset="0"/>
                <a:cs typeface="Times New Roman" panose="02020603050405020304" pitchFamily="18" charset="0"/>
              </a:rPr>
              <a:t>Deep Learning Approaches: While deep learning-based methods have shown promise, they may suffer from issues like overfitting or lack of generalization to diverse noise types and levels.</a:t>
            </a:r>
          </a:p>
          <a:p>
            <a:pPr algn="just"/>
            <a:r>
              <a:rPr lang="en-US" sz="1600" dirty="0">
                <a:latin typeface="Times New Roman" panose="02020603050405020304" pitchFamily="18" charset="0"/>
                <a:cs typeface="Times New Roman" panose="02020603050405020304" pitchFamily="18" charset="0"/>
              </a:rPr>
              <a:t>Justification for Exploring RCNN:</a:t>
            </a:r>
          </a:p>
          <a:p>
            <a:pPr lvl="1" algn="just"/>
            <a:r>
              <a:rPr lang="en-US" sz="1600" dirty="0">
                <a:latin typeface="Times New Roman" panose="02020603050405020304" pitchFamily="18" charset="0"/>
                <a:cs typeface="Times New Roman" panose="02020603050405020304" pitchFamily="18" charset="0"/>
              </a:rPr>
              <a:t>Overcoming Conventional Constraints: RCNN offers a novel approach by leveraging deep neural networks with residual learning and skip connections to address the limitations of traditional denoising methods.</a:t>
            </a:r>
          </a:p>
          <a:p>
            <a:pPr lvl="1" algn="just"/>
            <a:r>
              <a:rPr lang="en-US" sz="1600" dirty="0">
                <a:latin typeface="Times New Roman" panose="02020603050405020304" pitchFamily="18" charset="0"/>
                <a:cs typeface="Times New Roman" panose="02020603050405020304" pitchFamily="18" charset="0"/>
              </a:rPr>
              <a:t>Potential for Improved Performance: The inherent architecture of RCNN enables it to learn complex noise patterns and enhance denoising performance, making it a promising solution for overcoming existing challenges in image denoising.</a:t>
            </a:r>
          </a:p>
        </p:txBody>
      </p:sp>
    </p:spTree>
    <p:extLst>
      <p:ext uri="{BB962C8B-B14F-4D97-AF65-F5344CB8AC3E}">
        <p14:creationId xmlns:p14="http://schemas.microsoft.com/office/powerpoint/2010/main" val="396490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1F24-98D8-E76C-D4CF-DA0661084DBE}"/>
              </a:ext>
            </a:extLst>
          </p:cNvPr>
          <p:cNvSpPr>
            <a:spLocks noGrp="1"/>
          </p:cNvSpPr>
          <p:nvPr>
            <p:ph type="title"/>
          </p:nvPr>
        </p:nvSpPr>
        <p:spPr>
          <a:xfrm>
            <a:off x="913795" y="-3861"/>
            <a:ext cx="10353761" cy="1326321"/>
          </a:xfrm>
        </p:spPr>
        <p:txBody>
          <a:bodyPr>
            <a:normAutofit/>
          </a:bodyPr>
          <a:lstStyle/>
          <a:p>
            <a:r>
              <a:rPr lang="en-US" sz="3000" dirty="0">
                <a:latin typeface="Times New Roman" panose="02020603050405020304" pitchFamily="18" charset="0"/>
                <a:cs typeface="Times New Roman" panose="02020603050405020304" pitchFamily="18" charset="0"/>
              </a:rPr>
              <a:t>Need for advanced denoising techniques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E5F409-0D97-CE09-67F1-1B654CE0A8F5}"/>
              </a:ext>
            </a:extLst>
          </p:cNvPr>
          <p:cNvSpPr>
            <a:spLocks noGrp="1"/>
          </p:cNvSpPr>
          <p:nvPr>
            <p:ph idx="1"/>
          </p:nvPr>
        </p:nvSpPr>
        <p:spPr>
          <a:xfrm>
            <a:off x="370390" y="1267428"/>
            <a:ext cx="6898511" cy="5293490"/>
          </a:xfrm>
        </p:spPr>
        <p:txBody>
          <a:bodyPr>
            <a:noAutofit/>
          </a:bodyPr>
          <a:lstStyle/>
          <a:p>
            <a:pPr algn="just"/>
            <a:r>
              <a:rPr lang="en-US" sz="1600" dirty="0">
                <a:latin typeface="Times New Roman" panose="02020603050405020304" pitchFamily="18" charset="0"/>
                <a:cs typeface="Times New Roman" panose="02020603050405020304" pitchFamily="18" charset="0"/>
              </a:rPr>
              <a:t>Increasing Demand for High-Quality Images:</a:t>
            </a:r>
          </a:p>
          <a:p>
            <a:pPr lvl="1" algn="just"/>
            <a:r>
              <a:rPr lang="en-US" sz="1600" dirty="0">
                <a:latin typeface="Times New Roman" panose="02020603050405020304" pitchFamily="18" charset="0"/>
                <a:cs typeface="Times New Roman" panose="02020603050405020304" pitchFamily="18" charset="0"/>
              </a:rPr>
              <a:t>Images play a crucial role in decision-making across various fields.</a:t>
            </a:r>
          </a:p>
          <a:p>
            <a:pPr lvl="1" algn="just"/>
            <a:r>
              <a:rPr lang="en-US" sz="1600" dirty="0">
                <a:latin typeface="Times New Roman" panose="02020603050405020304" pitchFamily="18" charset="0"/>
                <a:cs typeface="Times New Roman" panose="02020603050405020304" pitchFamily="18" charset="0"/>
              </a:rPr>
              <a:t>Noise in images can hinder accurate analysis and interpretation.</a:t>
            </a:r>
          </a:p>
          <a:p>
            <a:pPr algn="just"/>
            <a:r>
              <a:rPr lang="en-US" sz="1600" dirty="0">
                <a:latin typeface="Times New Roman" panose="02020603050405020304" pitchFamily="18" charset="0"/>
                <a:cs typeface="Times New Roman" panose="02020603050405020304" pitchFamily="18" charset="0"/>
              </a:rPr>
              <a:t>Limitations of Existing Methods:</a:t>
            </a:r>
          </a:p>
          <a:p>
            <a:pPr lvl="1" algn="just"/>
            <a:r>
              <a:rPr lang="en-US" sz="1600" dirty="0">
                <a:latin typeface="Times New Roman" panose="02020603050405020304" pitchFamily="18" charset="0"/>
                <a:cs typeface="Times New Roman" panose="02020603050405020304" pitchFamily="18" charset="0"/>
              </a:rPr>
              <a:t>Traditional techniques often blur important details along with noise.</a:t>
            </a:r>
          </a:p>
          <a:p>
            <a:pPr lvl="1" algn="just"/>
            <a:r>
              <a:rPr lang="en-US" sz="1600" dirty="0">
                <a:latin typeface="Times New Roman" panose="02020603050405020304" pitchFamily="18" charset="0"/>
                <a:cs typeface="Times New Roman" panose="02020603050405020304" pitchFamily="18" charset="0"/>
              </a:rPr>
              <a:t>Advanced methods require precise noise characterization, limiting their applicability.</a:t>
            </a:r>
          </a:p>
          <a:p>
            <a:pPr lvl="1" algn="just"/>
            <a:r>
              <a:rPr lang="en-US" sz="1600" dirty="0">
                <a:latin typeface="Times New Roman" panose="02020603050405020304" pitchFamily="18" charset="0"/>
                <a:cs typeface="Times New Roman" panose="02020603050405020304" pitchFamily="18" charset="0"/>
              </a:rPr>
              <a:t>There's a need for techniques that can effectively remove noise while preserving image features.</a:t>
            </a:r>
          </a:p>
          <a:p>
            <a:pPr algn="just"/>
            <a:r>
              <a:rPr lang="en-US" sz="1600" dirty="0">
                <a:latin typeface="Times New Roman" panose="02020603050405020304" pitchFamily="18" charset="0"/>
                <a:cs typeface="Times New Roman" panose="02020603050405020304" pitchFamily="18" charset="0"/>
              </a:rPr>
              <a:t>Role of Advanced Denoising Techniques:</a:t>
            </a:r>
          </a:p>
          <a:p>
            <a:pPr lvl="1" algn="just"/>
            <a:r>
              <a:rPr lang="en-US" sz="1600" dirty="0">
                <a:latin typeface="Times New Roman" panose="02020603050405020304" pitchFamily="18" charset="0"/>
                <a:cs typeface="Times New Roman" panose="02020603050405020304" pitchFamily="18" charset="0"/>
              </a:rPr>
              <a:t>Deep learning-based approaches offer promising solutions by learning complex noise patterns.</a:t>
            </a:r>
          </a:p>
          <a:p>
            <a:pPr lvl="1" algn="just"/>
            <a:r>
              <a:rPr lang="en-US" sz="1600" dirty="0">
                <a:latin typeface="Times New Roman" panose="02020603050405020304" pitchFamily="18" charset="0"/>
                <a:cs typeface="Times New Roman" panose="02020603050405020304" pitchFamily="18" charset="0"/>
              </a:rPr>
              <a:t>They can distinguish noise from actual features, leading to more accurate denoising. These techniques leverage large datasets and computational resources for superior performance.</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732ADF-D271-C1A1-3507-215EB415D616}"/>
              </a:ext>
            </a:extLst>
          </p:cNvPr>
          <p:cNvPicPr>
            <a:picLocks noChangeAspect="1"/>
          </p:cNvPicPr>
          <p:nvPr/>
        </p:nvPicPr>
        <p:blipFill rotWithShape="1">
          <a:blip r:embed="rId2"/>
          <a:srcRect l="19447" t="6196" r="15286" b="4179"/>
          <a:stretch/>
        </p:blipFill>
        <p:spPr>
          <a:xfrm>
            <a:off x="7581418" y="1403485"/>
            <a:ext cx="4229543" cy="2948596"/>
          </a:xfrm>
          <a:prstGeom prst="rect">
            <a:avLst/>
          </a:prstGeom>
        </p:spPr>
      </p:pic>
      <p:sp>
        <p:nvSpPr>
          <p:cNvPr id="5" name="TextBox 4">
            <a:extLst>
              <a:ext uri="{FF2B5EF4-FFF2-40B4-BE49-F238E27FC236}">
                <a16:creationId xmlns:a16="http://schemas.microsoft.com/office/drawing/2014/main" id="{226C7EEC-2AF3-683B-421F-9B346E771C7B}"/>
              </a:ext>
            </a:extLst>
          </p:cNvPr>
          <p:cNvSpPr txBox="1"/>
          <p:nvPr/>
        </p:nvSpPr>
        <p:spPr>
          <a:xfrm>
            <a:off x="6516547" y="4587706"/>
            <a:ext cx="5457755" cy="1323439"/>
          </a:xfrm>
          <a:prstGeom prst="rect">
            <a:avLst/>
          </a:prstGeom>
          <a:noFill/>
        </p:spPr>
        <p:txBody>
          <a:bodyPr wrap="square" rtlCol="0">
            <a:spAutoFit/>
          </a:bodyPr>
          <a:lstStyle/>
          <a:p>
            <a:pPr algn="ctr" eaLnBrk="1" hangingPunct="1"/>
            <a:r>
              <a:rPr lang="en-US" sz="1600" dirty="0">
                <a:latin typeface="Times New Roman" pitchFamily="18" charset="0"/>
                <a:cs typeface="Times New Roman" pitchFamily="18" charset="0"/>
              </a:rPr>
              <a:t>       Figure 4:  (a) Cameraman Image of size 256 x 256 </a:t>
            </a:r>
          </a:p>
          <a:p>
            <a:pPr algn="ctr" eaLnBrk="1" hangingPunct="1"/>
            <a:r>
              <a:rPr lang="en-US" sz="1600" dirty="0">
                <a:latin typeface="Times New Roman" pitchFamily="18" charset="0"/>
                <a:cs typeface="Times New Roman" pitchFamily="18" charset="0"/>
              </a:rPr>
              <a:t>		 (b) Salt and pepper noise image (10% noise density)</a:t>
            </a:r>
          </a:p>
          <a:p>
            <a:pPr algn="ctr" eaLnBrk="1" hangingPunct="1"/>
            <a:r>
              <a:rPr lang="en-US" sz="1600" dirty="0">
                <a:latin typeface="Times New Roman" pitchFamily="18" charset="0"/>
                <a:cs typeface="Times New Roman" pitchFamily="18" charset="0"/>
              </a:rPr>
              <a:t>		 (c) Salt and pepper noise image (50% noise density)</a:t>
            </a:r>
          </a:p>
          <a:p>
            <a:pPr algn="ctr" eaLnBrk="1" hangingPunct="1"/>
            <a:r>
              <a:rPr lang="en-US" sz="1600" dirty="0">
                <a:latin typeface="Times New Roman" pitchFamily="18" charset="0"/>
                <a:cs typeface="Times New Roman" pitchFamily="18" charset="0"/>
              </a:rPr>
              <a:t>		 (d) Salt and pepper noise image (80% noise density)</a:t>
            </a:r>
            <a:endParaRPr lang="en-IN" sz="1600" dirty="0">
              <a:latin typeface="Times New Roman" pitchFamily="18" charset="0"/>
              <a:cs typeface="Times New Roman" pitchFamily="18" charset="0"/>
            </a:endParaRPr>
          </a:p>
          <a:p>
            <a:pPr algn="ctr"/>
            <a:endParaRPr lang="en-IN" sz="1600" dirty="0"/>
          </a:p>
        </p:txBody>
      </p:sp>
    </p:spTree>
    <p:extLst>
      <p:ext uri="{BB962C8B-B14F-4D97-AF65-F5344CB8AC3E}">
        <p14:creationId xmlns:p14="http://schemas.microsoft.com/office/powerpoint/2010/main" val="204668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B820-4272-BB23-822A-11767FE0E66F}"/>
              </a:ext>
            </a:extLst>
          </p:cNvPr>
          <p:cNvSpPr>
            <a:spLocks noGrp="1"/>
          </p:cNvSpPr>
          <p:nvPr>
            <p:ph type="title"/>
          </p:nvPr>
        </p:nvSpPr>
        <p:spPr>
          <a:xfrm>
            <a:off x="913795" y="-3859"/>
            <a:ext cx="10353761" cy="1326321"/>
          </a:xfrm>
        </p:spPr>
        <p:txBody>
          <a:bodyPr>
            <a:normAutofit/>
          </a:bodyPr>
          <a:lstStyle/>
          <a:p>
            <a:r>
              <a:rPr lang="en-IN" sz="3000"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2AD21B99-F8F8-2A91-6889-ABEA1A262739}"/>
              </a:ext>
            </a:extLst>
          </p:cNvPr>
          <p:cNvSpPr>
            <a:spLocks noGrp="1"/>
          </p:cNvSpPr>
          <p:nvPr>
            <p:ph idx="1"/>
          </p:nvPr>
        </p:nvSpPr>
        <p:spPr>
          <a:xfrm>
            <a:off x="786472" y="1563625"/>
            <a:ext cx="11262773" cy="2302317"/>
          </a:xfrm>
        </p:spPr>
        <p:txBody>
          <a:bodyPr>
            <a:noAutofit/>
          </a:bodyPr>
          <a:lstStyle/>
          <a:p>
            <a:pPr algn="just"/>
            <a:r>
              <a:rPr lang="en-US" sz="1600" dirty="0">
                <a:latin typeface="Times New Roman" panose="02020603050405020304" pitchFamily="18" charset="0"/>
                <a:cs typeface="Times New Roman" panose="02020603050405020304" pitchFamily="18" charset="0"/>
              </a:rPr>
              <a:t>Introduction to RCNN architecture:</a:t>
            </a:r>
          </a:p>
          <a:p>
            <a:pPr lvl="1" algn="just"/>
            <a:r>
              <a:rPr lang="en-US" sz="1600" dirty="0">
                <a:latin typeface="Times New Roman" panose="02020603050405020304" pitchFamily="18" charset="0"/>
                <a:cs typeface="Times New Roman" panose="02020603050405020304" pitchFamily="18" charset="0"/>
              </a:rPr>
              <a:t>Utilizes residual learning and skip connections to address challenges in deep network training.</a:t>
            </a:r>
          </a:p>
          <a:p>
            <a:pPr lvl="1" algn="just"/>
            <a:r>
              <a:rPr lang="en-US" sz="1600" dirty="0">
                <a:latin typeface="Times New Roman" panose="02020603050405020304" pitchFamily="18" charset="0"/>
                <a:cs typeface="Times New Roman" panose="02020603050405020304" pitchFamily="18" charset="0"/>
              </a:rPr>
              <a:t>A three-stage architecture consisting of convolutional layers, batch normalization, and transpose convolution layers.</a:t>
            </a:r>
          </a:p>
          <a:p>
            <a:pPr algn="just"/>
            <a:r>
              <a:rPr lang="en-US" sz="1600" dirty="0">
                <a:latin typeface="Times New Roman" panose="02020603050405020304" pitchFamily="18" charset="0"/>
                <a:cs typeface="Times New Roman" panose="02020603050405020304" pitchFamily="18" charset="0"/>
              </a:rPr>
              <a:t>Components of RCNN:</a:t>
            </a:r>
          </a:p>
          <a:p>
            <a:pPr lvl="1" algn="just"/>
            <a:r>
              <a:rPr lang="en-US" sz="1600" dirty="0">
                <a:latin typeface="Times New Roman" panose="02020603050405020304" pitchFamily="18" charset="0"/>
                <a:cs typeface="Times New Roman" panose="02020603050405020304" pitchFamily="18" charset="0"/>
              </a:rPr>
              <a:t>Residual learning: Helps in mitigating the vanishing gradient problem, enabling training of deeper networks.</a:t>
            </a:r>
          </a:p>
          <a:p>
            <a:pPr lvl="1" algn="just"/>
            <a:r>
              <a:rPr lang="en-US" sz="1600" dirty="0">
                <a:latin typeface="Times New Roman" panose="02020603050405020304" pitchFamily="18" charset="0"/>
                <a:cs typeface="Times New Roman" panose="02020603050405020304" pitchFamily="18" charset="0"/>
              </a:rPr>
              <a:t>Skip connections: Allow for the reuse of earlier layer activations, facilitating better gradient flow and training efficiency.</a:t>
            </a:r>
          </a:p>
          <a:p>
            <a:pPr marL="457200" lvl="1" indent="0" algn="just">
              <a:buNone/>
            </a:pP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28995E1-E202-5BD1-865C-3AE4DFE53D52}"/>
              </a:ext>
            </a:extLst>
          </p:cNvPr>
          <p:cNvPicPr>
            <a:picLocks noChangeAspect="1"/>
          </p:cNvPicPr>
          <p:nvPr/>
        </p:nvPicPr>
        <p:blipFill>
          <a:blip r:embed="rId2"/>
          <a:stretch>
            <a:fillRect/>
          </a:stretch>
        </p:blipFill>
        <p:spPr>
          <a:xfrm>
            <a:off x="2326512" y="3975966"/>
            <a:ext cx="7386488" cy="2170190"/>
          </a:xfrm>
          <a:prstGeom prst="rect">
            <a:avLst/>
          </a:prstGeom>
        </p:spPr>
      </p:pic>
      <p:sp>
        <p:nvSpPr>
          <p:cNvPr id="4" name="TextBox 3">
            <a:extLst>
              <a:ext uri="{FF2B5EF4-FFF2-40B4-BE49-F238E27FC236}">
                <a16:creationId xmlns:a16="http://schemas.microsoft.com/office/drawing/2014/main" id="{7CCC1F4D-D4EC-89C2-38F9-368C9DFEFC8F}"/>
              </a:ext>
            </a:extLst>
          </p:cNvPr>
          <p:cNvSpPr txBox="1"/>
          <p:nvPr/>
        </p:nvSpPr>
        <p:spPr>
          <a:xfrm>
            <a:off x="2542032" y="6391656"/>
            <a:ext cx="717096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6: : Proposed RCNN architecture for Image deconvolution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483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9B953D-736B-4241-99DB-AC831764C4D8}">
  <we:reference id="wa104381909" version="3.14.0.0" store="en-US" storeType="OMEX"/>
  <we:alternateReferences>
    <we:reference id="wa104381909" version="3.14.0.0" store="wa104381909" storeType="OMEX"/>
  </we:alternateReferences>
  <we:properties>
    <we:property name="EQUATION_HISTORY" value="&quot;[{\&quot;mathml\&quot;:\&quot;&lt;math style=\\\&quot;font-family:stix;font-size:16px;\\\&quot; xmlns=\\\&quot;http://www.w3.org/1998/Math/MathML\\\&quot;&gt;&lt;mstyle mathsize=\\\&quot;16px\\\&quot;&gt;&lt;mi&gt;M&lt;/mi&gt;&lt;mi&gt;S&lt;/mi&gt;&lt;mi&gt;E&lt;/mi&gt;&lt;mo&gt;&amp;#xA0;&lt;/mo&gt;&lt;mo&gt;=&lt;/mo&gt;&lt;mo&gt;&amp;#xA0;&lt;/mo&gt;&lt;mstyle displaystyle=\\\&quot;false\\\&quot;&gt;&lt;munderover&gt;&lt;mrow&gt;&lt;mfenced&gt;&lt;mrow&gt;&lt;mn&gt;1&lt;/mn&gt;&lt;mo&gt;/&lt;/mo&gt;&lt;mi&gt;N&lt;/mi&gt;&lt;/mrow&gt;&lt;/mfenced&gt;&lt;mo&gt;&amp;#x2211;&lt;/mo&gt;&lt;/mrow&gt;&lt;mrow/&gt;&lt;mrow/&gt;&lt;/munderover&gt;&lt;/mstyle&gt;&lt;mfenced&gt;&lt;mrow&gt;&lt;msub&gt;&lt;mi&gt;Y&lt;/mi&gt;&lt;mi&gt;i&lt;/mi&gt;&lt;/msub&gt;&lt;mo&gt;&amp;#xA0;&lt;/mo&gt;&lt;mo&gt;-&lt;/mo&gt;&lt;mo&gt;&amp;#xA0;&lt;/mo&gt;&lt;mover&gt;&lt;mi&gt;Y&lt;/mi&gt;&lt;mo&gt;&amp;#xAF;&lt;/mo&gt;&lt;/mover&gt;&lt;/mrow&gt;&lt;/mfenced&gt;&lt;/mstyle&gt;&lt;/math&gt;\&quot;,\&quot;base64Image\&quot;:\&quot;iVBORw0KGgoAAAANSUhEUgAABNkAAACrCAYAAABbjUo+AAAACXBIWXMAAA7EAAAOxAGVKw4bAAAABGJhU0UAAABzCSiyGAAANKBJREFUeNrt3Q2IFUfa6PGHQQYJg0SMaDCSICISggizYsQVVxAZZBCRFVeyouIig4iICEYSURFZySu54gYXkSAiIrjiipFEEBGRIGGDK24wwSAiIiKCBiMqk4HcU3t6sjM93XWq+3R1V1X/f1Dc966T091PV/XH0/UhAgAAAJiZ3ii7KN6WP1CFAQAAAAAA3HC1UX6leFl2UX0BAAAAAADcoHqz/SwkrEiyAQAAAAAAoC1rhIQVSTYAAAAAAAC07aiQtCLJBgAAAAAAgLZ0Ncr3QuKKJBsAAAAAAADa8p4wPxtJNgAAAAAAALRtl5C8IskGAAAAAACAtoxqlKtCAoskGwAAAAAAANryljBslCQbAAAAAAAA2vYXsZsguijNJFEI5e/SXJ31q0b5T6M8FpJsAAAAAAAAiBwXewkilYiaGHDs3miUhY2ytVG+aJSnQpINAAAAAACglroa5Uex25ttVE1iqY6zR5qJy5dCkg0AAAAAAKBWfifFJYWSyoc1jKnqwfdXab932y6qJwAAAAAAgD82i925xRbWNK4q2faFkGQDAAAAAACoBTXU8ZrYS7Ldl7DnZ2tlY6P8IiTZAAAAAAAAgveW2F01s07zsyX5s2RPtO2iWgIAAAAAAPhHJYJsDhv9sObxzTosdxdVEgAAAAAAwE//FHtJNtWT63c1j+9JIckGAAAAAAAQvK5G+VGYn82W1xvloZBkAwDX/VrDAgAAAKBgqrdZnon6TYvqLVfn+dn+JCTZAMB1JNkAAAAAFGKr5Qf5jTWP71UhyWZqhyZGWwkPAEvqmmTT3f93UC0AAACAfL6y+CD/tFHeqXFslwpJNhN7hUQtgGrUuSfbJs3f7KFqAAAAANlNlWYyzNbD/L+k3sNG/yMk2XR0Pdi20TwBWFb34aIfaf7uI6oHAAAAkN0fLT/Q/7XGsV0jJNnSbNTEZR/NEkAJmJNNZL/mb/uoIgAAAEB2Jy0/1PfWNK5qJdefhSRbnG4o7XGaIwCU6rjmmryU8AAAAADZvN4o98Veku2x1Hd+Nt3Ly64axmNWo7xIiccVqffwYgCogrrupi3Wo67X3YQIAAAAyOb9RvlFmJ+taLpeW7tqFovxjfIwJRYqyTuOZggAlV2f0z62PYz+HQAAAEAGH4vdYaN1XLHsDUlPXu6qURw6JL2nxCuhpwQAVG1WdD1O62ncQYgAAACAbC6K3UTbH2oY038LSTYm1wYA923QXKs/ITwAAABANhMb5anYnZ/trZrFdJfUO8m2UFMfztLkAMApZzXX7IWEBwAAAMhmjdjtzaZ6y9Vpfra0edl21eDYx0r6PGyPhHnYAMA146Prc9J1+0F0XQcAAACQwVGxm2j7uEax7JL6JtlOaurAUpoZADipV3PtPkl4AAAAgGxUYuhHsZdkU4sB9NQonnelfkk2XtIAwF+6jyS9hAcAAADI5neSvjJmUfOzvVGTWB6XeiXZXmuU+ynn/adGmUDzAgCnTYiu10nX8XvRdR4AAABABh+L/fnZRtcgjh9KvZJsezXnfAvNCgC8sEVzLd9DeAAAAIDsrordRNuuGsSwt0bHPaVRBlLO9S2aEwB4o6NRvku5nvc3ylRCBAAAAGTzVqM8Fbvzs/2+BjGsS5LttOZc99CcAMAruvk1TxEeAAAAILs/id3ebA8bZWLgMfxDrLwT4DHO1pzjKzQjAPCSrkd7N+EBAAAAstOtNFbU/Gzw2yXN+Z1DeADAS3M01/ZLhAcAAADI7nVJXzGS+dnASxgAhIuPKAAAAEDBFkpzDjWbibY/EGYvXdSc07mEBwC8NlfoiQ4AAAAU7mOxm2RTveXeIMxe6dacz6uEBwCCwNxsAAAAQMFGNco1sZto+yraDvxwQnMulxAeAAjCEs21/gThAQAAAPKZ2ig/i91E21bC7IVJjTKQcg7vEh4ACMqdlOu9ug9MJjwAAABAPn8Uu0m2l40ykzA7b6fmHG4jPAAQlG2aa/5OwgMAAADkd1TsJtoeCvOzuaxD0lec7W+U8YQIAIIyPrq+p82p2kGIAAC2jJH6zEUztlH2NMphD/d9muYFfw/V2Im6xZxO7npdmkMCbSba/iHMz+aqXs15O0l4ACBIpzXX/h7CAwCwYZk0e2CoLz1TAj5OlUhUXcOfRzfWZx4ew0eaBwWGqlXvbHQuzklz7ie4R7WTl2I30baLMDvdPpPKIsIDAEHq0Vz7zxAeAECRxsnwrzuXpNkTJzRdjbKjUX6K3Vh9TLJdT3lIuE11dsLWIedE1beVhMRJH4rdJNsvjfI+YXaKurelLXjwkPAAQLA6out82lQBwbz7HCnoIcbloT4XCzi+hQXvk/qq/oE05yS50ChPGuVV9NCh/t/n0YuayugeapQVYv4lXlXOwSEYR3Ls22LLD7xllV6uY/CEur48kuFLWYc2xOk1afb8epLSXn1Lsrk8VLTda/i9Evaxs+DrfdrXz56obg3+nbrnjuaS45yrlp8HfpTm8FS4YZ3mXB0M+LifWa7nVbz//RrdcwDQ1k0d1GxjfSiVYK00e09cjZI7eYPu6vwJfW1Wpp+ih/d3C3qpUPtzrY39UedptTR7gyTpipJ2g3+f58v95KjyH2+UL+V/w7l8K2O4xsMDe2P19rPAjk8lNFSPosct2qtvSTbdUNHuivdtRnT9PhMlzFz8SDEqem4o4h5zJ6pjadSQxKFJ7JvCUvGumSjpX7aLKl8QZmdc1pynOQEft0ryqx7QAwXWa3XvPJ/jPWxddI/4ps2EwD1hegSAtp7NHM12LoVaKd6T5lCerA87Fx08lik5H97Vy6CaK2hagfuyvuAHyP4o5vsaZVVU9svIlZpmFLT/k6OXmEeeJNgecH2H48ZFN5Kh9fbTgI5PfVTYkuG651uS7bom4eOaaVHdyvKwd6HkfXw7qi+m95hbjbKhUd7McA8bmnBU25nLZcgpfyrh2WANYa4cQ0WbHxl6ohffPPVYvcAvlWYP8aKoD2LLpfkRwmQfHkXvHqwGCNDW80h7PxiQMKfLGXYT/CZDJXji4DF8naMyXyj4xE5olCvSOqmnunKqCc+nxiqxelF9N2oMR6R1b5Ch5ZWlF6EXGfdB9dRR3Uu7DBpoZ9T4VS+0edF/p459U6Mck2ZPPpMXxVNc1+Ew9QEgvqre/oAeKDZL9o8KPiXZpmqOY5/D+z1Lsn0omVrBPk4wqDv7cz7sqYTcvdj9idVH3fIPsZtk+7lRphPmSq3VnJ/PahiP1RnrsO3V97oM7hM3xfwDBwDaepLDmu2uDr0y9GaoCAOO7fu2HA9ft6TYuVpmtqi86qVya5RYMqVeLFTC6YnB8djqbnkqQ0xtTDStXuJV4k2XRN3KtRyOmp1wXTgSwHGpa9NGGdmbNsQkm26o6CzH9131Vjf9UFJV4neLZp+Otfnb6mHxQQn3KeSj5k27K3YTbf8R5mer0mlhbq8sL5tVLKqjW/lV9dYeTzUGaOttWiL+TUNWmEUZH1xcueiqnl/9OR68FhW8D7pEmPqa3k4vATX05VaL47H1RfCouNO7cRUPavDIAhk5H4Lvy1Wr5Fqf/K+HkPrgonqcHomSNKY9in1KsqUNFb3ryf5vzXAN76xg/xZr6si4An5f9WSK9wpfweXJGeoD5S9iN9H2N8Jc2f0i7fm8X+o79HCqYb29VvE9Tl03p1CNAdp6AUZp7gcvQr8frJXqklTt3MBvSr6Jk4syVvSTTauKW8Sky62G1Sy3FOOT4tZiGNsTts3qcXDNfBk5R+Q3AdTVwWT/t9LsZZv0seVzCSfJNkXc6/mV5z5p2uOwilWeFqbsy94Ct6HmY4tPPcCK1O74q9ifn62PMDvTtlU5V/PYmKyw+6LCe5y6Xi6gCgO09QKd08RgYciVwDSZYjupk8XunA9bewrch+NS3hBK3ZBeW/PpXJbqhoomUT0thq6Me1sAt6ghovEebGrI6IQAjk0tEtNq9eUJEk6STdcLbLZH5+2WmF3Hr1ewbz0p+1L0V9W+hIfaboFPLyLtlKfSHD6N8uzVnI/NNY/NFnFjrsyDQlIaoK2XY5P4Ocdx27JOXL2p4v2d1cbDVlEvR7Ol9bxvZTyI2syAvzKM6bgSz/3QMeUnuH7DIWqxkPgcbOor0byaxaFVUseXJNu3kj4FgC8mVXR/NLUyYR+uWtpW/GOieu5hQm83TJRsiz3lKWpIThehLo1uQbW6JzynS/UfsKdL8uJiR6i6AG3dgvc0x/9NqBWgO8fDSpUXYTXk6gcZmdAqe+6wL1tsa1tJLyS2ut2bvpx9W/L5PzZk2xu5fsMRauj47YT2sbuGsTgr/ifZdENFP/XoXKzLeG8/VvL+HUrYhw0W2+iDhAe7UVy+nPBnsT9slARCOTolfXX4Z4Tnv+5UfD1OGqlyleshQFu36LmkD1sN8toTXz3NpPfS6Qr390DCiTFdYbSoucPeNNjWfAvHnjRx4CeW4rxcyh9+a2LonE9Bj+GGV5LmGrhe01icEf+TbKEMFT2dMQmh7i9lLmyUNK/qJIvbS5p24QCXL2ccEfuJNubjs6/X0fcHlxwyqKv3LW07aR5u9QFiAqcFoK1X9Ewa5L35ioxMRLmyEkbcfEnuKbLX8OHqg4L2w6R3gK2V2i7FtrOs4ofdOSXXgcGebMFmveGdpCS/qp/v1jQeISTZ0oaKPvDoPKhFD17IyOkFWl3Tt5e0f0kfq8oYMpDU03KRwAVqpMK/xf78bG8QaquYj621pYb1dXrB250sI+eNZY5KgLZeBt0cdXtCO/FdMrxL90D0sOnixNVqX+Mred6IXiS+NazARc2/csJgW7YcsnRMcSbdW59XUA9ORdu+yXUbDpghycNi6tw7xvckm26oqE/ndYGMnEvugMF1vaw55z5I2PaOErY7NaHNquTpGC5nTni/UX4R+/Oz8ZHOnvNS01XkMkgamVLGxOTXEraxgtMB0NYreC4dWs6HduJXyMj5tToNH1I6St7Xz2VkTxE1id44w/29UeC+fCPVJdlWiZ055oaaJuUOv81icFjeca7bqJi6Bn4nycnncTWOi+9JNt1QUZ8Wsdgf2/ejYj4Jbxnd9pN6zZf1hfVwwrYPc0nzog0WVfYQZmvSeswyAmG48wb19EyB29stNVvVD6CtO9XWR0n6fJ0vQjvpR1MeOkzmZZta4n4mze8w+MV7heEDVZFzlz2X6pKQS8T+3BYbDWO6qoI6O7joxTqu2ajYzpR2sbfmcfE9yRbCUFHlhiRPLXDJ4Np+sYT9+0lGrvZZlrQPSbO4rDnjsjA/m490H2lvEJ5hNhnU0RcFvU8sTPjtLzkFAG29ZDc1MZgW0kl/KMmT9d82qAyLS9rHcQn7OfRGbTKHXNFd1E26fU6xFI+hjWenpW2clXKH32al5m3hayiqpOY6SPoYoa4NdZ882Ock29sSxlDR+Hxn6svh2Ojfeg2v7zY/pM1K2N7RkmN0QVisxGUTE579ii4/S/Hz4NSdbtEsRiAMZzpqpN33F/W88jj2m+o9jyHyAG29bMc1x788lBPeLekZ1HMGFaGscb2nE15ih04o/kjKyw4P6q8wPhPE7lfYDsPj44sk6uxYSrs4QWi8TrKFMlQ0vqJUfEGBewbX+P0W9++jhO0tLTlGH4jdBZLQvj+J/d5s/yLMhdLN+9hHeEYwmf+4nZE4agqgeO9s1Yt4KqEHaOsV2FDRc2ep4g+5pw1eIMueoHil6Fc+m2n4EHWm4P0yWaHtrKWYdA3ZxlgLv7/QMKbM44C6elfTLnoIj9dJtrShog89OwfxHt7xIcwmc149k/JWye63uC3dA2nSByX1INxBM3bGUbGfaPuQMJdy/V9MeEb4TOx+1D7GcwpAW3fI4hLzNZWJz3cx9AvTToOKYHtohxru8kT0X+O3GD5AFf317JbBNtXwHBtji18Tu/MD7ZXyh98CPicwhi54wMu5v0m2yZp9/syj+HfIyHlD49drNXTApMfyegv7lzTx7cWKYnW2xONG/vryH7GfaCPxUAzd6JIuwjPCErE3PUtSj5GthBygrVdojObYH4ZworsSHnLfHvLvH0j5vcPi4vOlqPmPprX4m7Im0jttuF1bLw4qCzzf0m9/K+UOv50kzYTtAq6/8MAUcWu1XRf5mmTTfbTx6fo0L+HemXS9PiTVTAuwNGE7myuK1bqU475NM3aKWkn+Z7GbZCP50L5O8XfBm6qoJLLJB4+1GX93gTCdBUBbd9MzzfF3+n6i4yty3on9u8nEyN9Z3L++hO1tyVlZ71jYP5NVQgbLRo/qxXjDYyoymbBPil/9FbBlv6ZdrCY8/+Vrku2blP195Fn8472Rz6X83QzD6/2cgvfvYMI2qpp8Xpc0X0pTdkqf2EuwXRQWUyrCHE2MLxGeVCbzYGd57ladJuKTn6v722hCDdDWHXBRc/xzfT/J8TkuDsX+fbqY9Way9dAbz3BeS/g7026Xhyzs49sZHt76Lbyk2LLC8JiKGkrTNeRcM/wUrhuVcDMrY0Vh3/iYZAtlqKgS7428SfO3Vw2u98cK3r8fxP6HsCzSVrC8QlP26sE8b7nbKK8TWuvPkMcITyqTD/em01Go5+rvZOSHojcJM0Bbd4Ru7v8Vvp/k+EPl0oSXSZOHExtd+q4mVLakl9eDhvto62v0lxke4h5FL3GuO2l4PJMK2t7g4htFr/4K2LBM0yYeE57f+JhkC2Wo6ISE/X9X8/crxexD0fiC9m9Swu8frDhmp6S8qSbQnomN8lSKS7C9bJTfE9bC7NDE+iPCk2qaYX01WeH6S/H3Qz9AW69HW9+uOfadPp/gbjFb1eu5QSWYUfC+Ja14ljbc8gfDlwNbY3tNVzYdLGp/xzleNx5JecOEVQZ+cGEL5rKCD3TJo9OExyhOribZvpYwhorGk2atJpFVHzfuS3mriSfNgVb1hPMfaY57L83ZOT1SXJJtDeEsVNC9Eyy7bVBf97T4jU+l/fmdANDWbQu213P8gTJtngSTCfB7C9wvNUT1lZgN15hk+ABlew6Iwxkf6NSLnKurK5kmDQ8UtL2hc1sxlxVc12oOyH2E6De+Jdl0Q0WPeBb7kzkeVkxWE79vaf9Um6q6F/NS0Q8lhHt2SfsJtuPCPGxFOy+sSJ+XyeicbzX//Vrxf6oDgLZej7a+UHPs530+uZdjB7Mt54uSKqsK2if1kH1DRg4TfTtDBUsq2yzHsit6CM/yYHfB0Qe7rYb7v6iAbc2W9pcrBsrUag5IvtKb3ztcS7JtCejF8FmOeqmGgposItTuR7WOhP0740DMWn20m0WTdo56hvpe8ifYroq7Hzx99kAT87GER6vXsO4mjYiZ3ygDsb+7TEgB2rqjukQ/xZaXuhJOTnfK3x41qABFrQi5O+G3+zR/bzp3WHcJMVU9wF5kfMA762DduCRmw2/b7XUwVYbPCXi9hhfYhWJvlTTXyplAzlmrL0/zBIN8S7KlDRV9In7NFTnb8CEtyTGx3zM8af/WOxK7Ac1x76ZJO0mNfniZ4570NHoOQXntaIDQtNSqt/xgWRn776bJ/6ZeGdoDdxwhBWjrHt4v+n09sfExsLrJurdIOauOzUoI9EXN3yd9Da86E2q6KmfeJXpdafDn2tzOchk579seqR+SbP65IeUvAuMrn5Jsul5Mvg0VjQ/7zPIBY5Zhe55W4P4VuYhOu+5IvmEbqNYXOe5JvYTNitc0MX9CeIycy/juMD7h2qVGAb1LKAHauuN+0hz7aB8PKN477USbiaN2ky7qxTS+gMFPLR68Zxs+SJU9cd5HOR72PnekXiw13N++DL+pGsiM6LfVfFW3hB5Ag0iy+UVdp3Q9XV7xvDCMT0m2kIaKfiPt9TQ3mYf10zb270rst244FLuzmmMe8PWBL3BrctyPPiZs1syR6uZHDkWfQR1+MuS55GrCvy8ljABt3QOXNcc+28cDeij6rohDmazg1O5kyAcSfnNdi//GZJLmquZIOih+Jtry7HcR5XlNL64k2cI6X/cFQ/mUZEsbKqo+9vg0VHSMtD9/pslcp88kX6/N12RkotqllTtbDZel95Nb1HDPpxnvReqBnoUO7NHNM8Tq22amGdZl9QJ6POF/30kIAdp6AO8K3j1zdUu2+VreNDj57fTgmCfJiwK0ctVgv9TDfFWTrB7PkYg4XHHd+KGiBMxJqSeSbH5ZJ3Z79IbGlySb7h73uWcxj/c8zzN/pkpAPDJo03nmUVuW8DvzHYrfvhbHzMurO15vlB8z3ofUIglvEDqrVmrif5TwGLttUJ+TRoacJXQAbd0juo+b3i0mFx/O2Gq+lg7Dh5c8wyjUAgz3ZGS3yFarTCZ9DU8q1yqO9YkcyYj9Fe3rJKkuAfNBTS+sJNnCuRGocopnhWF8SbJt0uxjj2cxjy8GlHcJ9N0GbTrPMM8j4nYv5tUtjpmeOO7W9Vbll0Z5n7BZp+sJe4jwGDuQ4znrprBaLkBb98shzXGu9e1g4mNf9xn8NyYLDOT5Gn0k4XdWGfx3ywwroQuT6Z/L0Xh2VLCf66S6BExdVz8iyeaXVm2Zr/TD+ZJku6rZvw7PYh7vgbYl5+9MFrMPWXMz/m58wl7XejEvF4aE+2BjjntQH2Gr/IVxPeEx1pOxfqsF7N4mbABt3TO6eekO+HQgXQkPziaTOl8yOOlZJ95bLPm7Ph4xrIguDENRPfy+zvFAuK7k/TxluF8LDH9PDTmaEJ3nvihBkfTS9g3XV3jiXou2wVf64XxIsumGivqWNE1aGfQ9y/eE4xl+b6q434u5V1pPQdFB066UemZ9mfF56jhhK81RzXlYSXiMqWfofsP6PZDh2RwAbd0lH0ggU7bE52t5YfjAaPKwvTrDfqieS/HFF55ESRkTdwz2x/TYyjDecJ+rWtVOxel5CTFVEzw+iP3mbq6v8MQrsbfiYoh8SLLphor6NuFqfCqIx23+3jyDe0J/dH8zsT7hYdG1XswmX5Sn0rQro+ZTu5/xOerfwhC6MumG8bLiZTamI2G2EyqAtu4p3ejEEz4dSPwLk+kQLpOeY1l6cSQl7Uy/cJmuxOHaMBTVtfORZHs4VInHKSXs27wSY7ot9ptzuLbCAyZzU64jTMP4kGS7IukrHvvWYyl+LEX03rkpxU1vcDr23111MIYLDI63h6ZdmYsZn6F+bpS3CFupzmrOx2LCk8kFw3o+iVABtHVPLZZAphqK9x4znaOir8AETNKcJ1kmDN9gWBFdnPuhW8zmt4tPLt1peb92Gu7LqgK2NTRj/YTrKjzxmhTbm7cOXE+y6YaKHvMs1klTQRQxNMvk3m8yT5lKWL6Q6ucebadODJZlNO1KfCjZRwP0ErbSnZfqR2eEYJSYzYt5g1A5y3RqI19LJ6eYtl6ARZpjPu/LQXQn7Py0HImRtPKl4QPsk9h/p3p3ZRkyctaw8U929Dyoh4z+jBeyg5b36arhfrxZwLaWiqfdQFFrY6WcJHRIXE+y6YaKLvEs1issXa87xezDUKthYEm9pWc5GMcuYTVsF6n69UvG56ZdhK0Sut6G8whPrmdl1xd4QzKSbKCttzZbc8yXfTmI+HwtdzL8t4vEbGhjK0lfuLJ8FVZfw00SVN95+ELUqtgaVpnUAyKpXLdwMWESXPjCZEg1SbbhXE+yhTRUND4VxM0Cf3u/Qd2/1OI3dsvIj2suMkmyraVpl2p6ozzN+Lz0lTR7B6B8umlRxhCewhM0TLni/zkkyUY9qXNb13VieOjLQVyW/HOomTx4DrT4jaRhJ1l7Mi0wrIg+LPm6WbIPG7VhmZSbQf9gSH0Zy7UVnlgoJNmycjnJphsW6GMP24cW74FvG94jdD3jr4kfK7eaDAtn7sXyjE6oO62KagvMw1adnzTnZjThyX1NTyqPCVMQyROSbLT1Orf1Lt+PO6m3UtZVfkx6O43TPKTHh5xkHSaq7DVs+L5Mrnoo4wXNxjCVz6XcDPon4u6k10AakwQ/SbbhXE6y6YaK+rYC3kyxPxfVlwb1/1OLzx9l6RSGZ7nkeMZnJDWklHm/qvWMl/K2zTCs78cJldNIsoG23t5z1zMfDiA+PHEgR+N4bFAJFqX8t0lzfuWZ8+Zbg31Qw0l9GSaghiRdyXBBu2ZhHx4YbLfISj744r1DAH+8KyTZ8rZ1F2+eadfdV+LfMLOtJdwDTZLMapjtaMPnD1d7tIwWerK54i85Xvo+JmyVe6E5Px2Ex8g2w/q+nFA5jSQbaOuteZ9ki8/XkmciufOSb9WtLQl/l2eoyFjDinjes8o1QcwSmINleoHbnm64zZMFbvOmuDvpNZDGZMg8q4sO52qSbYKENVQ0PhXERUvb+cGgDSSt6h3vLX3J83bOnGz2qWeTlxlf+P6fMA+bC15pzhHyXdPTpujpIlROI8kG2rqZtGN/5cPOx8f7bs/xGycNKsKmhAel+A1X9ZzKMxeX6WIBmz2sXMszXNSKPL5NhtsseoGCCVxX4ZlRQg+XrFxNsvVJOENFX5ORQzG3WdqWyTyiSXOHxntLb3E4nqwuWr03GuXHjC97l4UEmytIsrV/DRowrPMAaOsh8DbJ1p2w07Nz/M4Bg4pwZMjfq27h1xP+pifncZgk+VR519MKdsnw+E4VuM2zhtscJwBa3Qw/I0TDuJpkuyzhDBVNWrim2+ID4XOD+8XcIf9NUm/p6Q7H06TH/DKatlX/lOwLHUwkbF7cJ9GaaYeCrYQKoK0Hwtsk20exHX6S83dWSbYE0M6Ef/+8jeMwWX3jXoFxU91g1dwSt0o6T7MMG9t3BW1PJUH7Dbb3LddB4L8etWgrhwnRMC4m2XRDRU96GOMjBd3fTR00uGcMHXK7MfZvdxyP5zyD4+uhaVvzoWQfssT58ONliSSbmRNS/tQxAGjrLt43Blzf8csFvUgsNagIX0d/O1NGfs263yhjcm7bdPWNowXGbfBh+2aJ58pkYYfnBW1roWFMWUnNHtNzEEI5E8D5Ol/i9ScELibZdENFfeyh9EDKTRSazOOpPt4MTgkQ7y190PF4LjI4vqk0bSv+IM3VQbPcV3YRNm9elkiymXlkUO/vECaAtl6D+4bTSbak8b555xOZI2arUKoeYLcS/q2dZdW3GD5wFfmStFLsTiKdxGSVkaK6Tu43jOl8roPWkGTzyzEpbyh3CFxMsl3WJIZ8m8Q3KeFVxnxhJlMbqNWjk3pLL3Y8pr3SegJiVkgsnhrueV+Yhy0EDBfNz3REy0FCBdDWA+LlcNGk8b5v5vyt0YYV4tOE/+1Qm8dxQcxW3xhTYOwGj+NeieerR8x6CRThhsG2Xjj0QqFegNcH9lBNks0vrRYK+ZLnhmFcS7Lphor6mCBN+vg0qYTt9hq09/sJ17d+cT9B1WoRokc068Kpe7rJCmtDy11hHjZXsfBBfjsN6/9iQgXQ1gPiZZLtqLRe+auom6fuYaidpWdHidncYVcsvSD+VOL5ek3KGS46QcpfZKFdg3MBhTQkjySbXxa3OMYHPDckXkNdSbLphoou9zC+8R5l35W47XtittLo0P//OQ9iuroG1zHX/F/Ge8lLaU5JAjeRZMvvGzH70E4PToC2HhIvk2zxxQI+afP37uZ4uW53uGGv4XZ2FBy721LN8BCTpGW7VhrGtM+RerxEihl27BqSbH5plQR/JRjKtSRbSENFO2XksKwyhxVszXEN6PMgrruldU99FEfN9Zt1HrY1hM1pLzTnjqHW6cYZ1v9zhAqgrQekU9yaVsZId8LOLmrzN89lfBgq4qH/gOG2ZhcYu47YC8yMEs9bGcmKk+LPiiZqkuknUlyC0SUk2fxzq8VxdgoGuZRkGy/pcwX5OFQ0aVjjkpIfEvszXgMmexDXVvMuLqdZF3pvf5qxDrG4jPuecX/MxbeP3wBo60XwMskWH+9bxHwox8T8YUj1BBtdwkvtr1ESpkjTYr+/tqRz1mFwrLsL2M5jMZtTp2qq59BNsddbsWok2fxzuMVxLuD54TcuJdl0Q0U/8DC2x6X6YQWHMrT/G57E9WyL43iTZl0I9Wz4r4z3kO8b5XVC57yfNOdwNOFJ5dPHbwC09aJ0aWLw2NWdvi7Fdzvck+GBaE4B23vTcFsnC47dUsu/n2aKwbG2O1zSdEWT4w7U4aE9J1UvlEkCVGtZi3azghD9xqUkm26oqG8vfh0JL7KXK9iPGRmeB/Z5ElvdlBh3aNKFOSrMwxaqR5rzOIbwpF7Tnxm0g3uECqCtB2asJg4PXdzhpGTN9gJ+d5XhA9H+go5jreH2iu6JEF+17VVJL2KtXuCfSPu9EbdXFNOsjsT25zzXZjhgtOiHye0jRL9xJcmmGyp61sO4LhL7c5KauirlzM1a1sPvgOYYDtGkC7FUsveEXkrYvHFRcx7nEZ5E8w3bwTFCBdDWAzNbE4fLLu7wRwk72lvA75osQvCDFJeQOmVYGccVHL+kYbEbSjhvn4n95OUlw5hOrbD+JsVhiQBuOC+sPmjClSRbaENFk3oBLapoX0zmFlErYvsw4fnUFsexiCbdtvca5WfJlmDbRdiCuT8uJDyJ9hm2hZWECqCtB2aRJg5OdrC5nbCjEwr43XcNKkZ3Qceg5pcxmVj5poX4JQ0tumf5RUH99kPNcaov7G8XENMBg5hWNdGgGpd9OmF/HgirUsEdq8XD+QMq0GqhnLKuMyENFVXzVCat3lfVhOLqunxfyp3OwZZlLeoq96D27+/fS7YE22Upf65BtEc3r+FiwpPolmF7mEaoANp6YBaLRx0X5qe8TBShs0Wl2FvgcZgOTf3cQgxfpWzL5pCc1S2O89MCtmE6TONMRfX2dgn1Cigi0aH7AMDcgU0/SPVJttCGim4Q91Zf2iluTz1gaq/mGI7QnNv2D8mWYFMfHScSNu/oJvVm2O9IpnNbviJUAG09QLoPnCdc29kLlh/CX6QE4jsp9ovjt4aVcX3B8RvTouLPsPTSrusNcF+KmTDWdHXYoyXWV9XzsVWPlylcm+GYz4XFD1pd01r1mlX/brt30HrN9ld5FlMVq6QPEdcq3i9dIlP97+M8ia9umNscmnRbNkv2edh6CJuXdItaMNxxpMOG7eGHwOOg7iOnonfMOzxHgbZeGx9IuR2pcpsr9rOi11MepLsL3MZKMX8QW11wDBe32J5KeL1Z8DaPtXgRLWLS6DGS3kMvXr60XE9HRY3KZNLsywK4p1vcSFK7ap3htWaB5f1Im4Rb9UTs8iymG1OO5aoD+3Y8Zd+ueRLbDs398QbNuS3vS3N10CwJtj7CNszvxM48yzYckPI+ivtuuphN4VLGc3nV19+kd0uSsqCth083b/IBV3ZSvTDohucU9VUwaTLrPQUeh5r37UmGh7GiV/wyGaaqehNMLmh7e1psa21J27Hdy2Nq9OJ9SsyTfb5OTI56uCYeLTld8r3ojmH7vmhxP8ZpHmp8W61YzceZtuy7Shh2Vrx/s1L2bacn8Z1bwj24jtRwz/uS7dmDjxQjfZgQpzcc3de1wgq9pvfJGxnaxbOAY5FWZ9S74GiqCmjrQTvk+vOXGppzQVr3wHq7gG3Fu4KrilPUkB81X8OjjA9kr6IH5KKYdudUE5wva7PRtRq+WdSKposl+1ANVb5ulE3Rfz9Oc547o+NR56Enisvm6PjUS/TznNt/Ikw2DXct0dTdmTWNiVpg50rGdv6ZpXauGyq62qOYqvv2PYMYVi2pJ8JsT2K8W/PcxD0ov68yXgvUwgivE7YRvojF6aXD+7pCc36PcSp/u6Z/k+OZeHWg8dDN47ec6gLaetB0uZBKh42rYXeqx9EPYp4dVQ+T09vY5nYZPpTxvTaPQQ29XBcldH7NWdR+HIwe6Nt9ID6TcduqR0SWobId0Tm72+I8FXFjUb0LjrQR16rLpwK47aawWMdYaQ5dUomevAl1dT1UvZ7UUt5F9crSDRUd40Fc1QIaOzLEVA0bXSbVrcYY743wKIB2vIlLXG5Ze8+rxNFMwpboZ/FnGHav5hyfrvE5VM/+C6N3lf42nouPRjHuDCg2uvkwN9L8QVsPmi7vUsm0CFulOVdVOydPPbirCecPZ9z20K9UeVfb3Bxt+7GFxIzq2XY9Omlqnpisc/7cz7nd69FL4mCvr6GNTWWyVS89Nbb4gcGL0tQ2Gvb+6Nifi7/JtcHyLtdqOC5txd77AR+z6rGqhsQ+kWxDv7Nex59E28nzwUEl/tKGiro+34W6b92W9j463Y3uA1tK3O9RMrwnui/D/tJW/Lor9GJrJ9HyS8Z6u4awJXo/IVZ/c3h/52jO8aUanbfp0bX8THQ9H5Di75ODiwSoJJWaisXXjwInhJ5soK3Xoa0nuaw57kpGQ5wv8MRlHfs7OPSwnWGiZ6S8RE2WLpcdMvwrvJqMb/yQf+uOKvYlC41INZ5250HrDCCx5tuE2UBaV/DeQI93YcnXgjzXRd3CC67PsVVk4rLsueeG9l5a6kl9TpuofRmXtlzeaZSnGevp3wlbqqT52P7i8P6+JvopQOqi7Pvkr9G7lY8WSfrHSuZkA209nLae5CfNcdL+AzI7OqnqhE9p8bejo5cI9bX+bs5G0h+9BC0h9IC3Zgor47pG9ZR+lVDU18CxhMeayVGMX3jycKSGDSf1+r7EqcxllOi/SqddJ0cRulT/SojZQsf3Oe0j9ACnEym2x+qN6njAaBYgfGn3i35CExbVzV1lh9fl+G/V/DmqW/Nn0W/ciR7eB1/u1P/9Q/Rvn0gzsdZJyIEgpM19OJvQAM7aKclTaUwhNLn8TbIl2NRw8ImELdVbkjzs9g3H91s3LQofOZBmQvRuNF8Yqg/UQZfmXvGI8AAAxknyyshXCA3gJDUVRFIvtg2EJpc/S/be/D2ETWuzJK/A6jrdlDYLOa0AAEkfKq7KOcIDAFCWpNwoGA4OuCep9+l5wpLLO5J9IatdhK2l7xPidtGD/T6mOe8rOK0AABm+mGa8HCM8AADdi7uas7GL0ADOmJvQTu/J8JXBYUZd274X5mErWk9K7P7mwb7v0Jz7HZxaAIA052JMu1fsJDwAgEFqZbWbCTeLzwgN4ASVFIovVqQWaphBaHLJOg+bSsi9Qdha+iIlfn/yYN/pnQAAaIVezwAAY2rS9KShU8xFA1TvRELb7CUsuayRbAm2l9JcjRl60yV5wQNVpnqw/3M0dYCVewEAygXNvWIe4QEAxKnVsfpl5Eo5EwgNUJkNCQ9y6whLLu9LM2mWJcm2hrAZ+UITQx+G2XZq9v8ZpxcAEN0P0u4VnYQHAJAkacjMNWEuIqAKCxplINYetxKWXEbLyCG3rcpRwmbk95Lei+17j47jkaYuMEcpANTbGM094iHhAQDo9CXcPE4SFqBU7zbKk1g73EJYcvuHZJ+H7XXCZuRfEkai8ozmOBZzmjGE6rGiptNYF9Xx7YQECN5izT3iDOEBALSyPuEGspewAKV4W5pfRRkiWowPJVuCTcX+HcJm5P9axHKjR8dyQHMcfZzq2umIrsXqxXpVoxyMXqQfJtQPkmxA+DZo7hH7CQ8AwMRKYagaULbJjfJAhq8iuoSw5PY7SR/KmFZ6CJuR3xvE9o8eHc9yzXEc53TXyoWM14xuQgYE74TmGrCM8AAATKk5oeJD1jYTFsAKlWC7L8N7VPHylt/ERvkx48vyLsJm5C3D2L7j0TFN1RzHTU55rajrrkq2q1WcP5BmkjWtbjwmXEAt3NRcB6YRHgBAFurG8UPsZrKNsACFUnOwDR2GdKVRxhOW3NRiLVclW4KNRV7MqASbySISPiYfXqQcywB1o/Yup9QN5qwF6vFMMZByDXhBeAAAeaiV1Y4J8w8ANsyX4T1GdxOStv1Vsi908AZha+m9KFamSUvfnNccz0JOf62l1Y2VhAYI3gLNveE84QEAtGNFLBmgvuB2EhYgNzWhdn/Unu5JM+GG9iyVbPOwqb99n7C19JdGeZohrkc9PMa9muNhqoR6S+vlOI7QAMHbrLk3sDAcAKBtE6SZXFM3lmfSnMcGQHZq9bpbUVs6JM0eo2iPuh49lmy92Eie6M1slIsZY+rbyqKDejXHc5qqUFszUurEdUID1MJpzb2hl/AAAIqygBsL0DY1BG0uYSiEmjPl35ItEfR3wpZodKOskWZyLevqrINlpofHrXpmp82784xqUVtbhR4sQJ09F+brBAAAQM0ckWxJoP8IvQcHqTioIbOqV98XjfJS8iXWhhZfY3tNc0wzqCq1lLbowQJCAwRvhoQ19ygAAADQ0hrJngT6Pnp5rmtRq6/+2Cg/S/sJtXi573Fd2qc5rk00tdoZI8m9G9UcbR2EBwjeJs09YR/hAQAAQGjUsMQiel5RiisXPa5PizTHdZbmVjsrUurCGUID1MJZzT1hEeEBAABASF6XZo80Eltulb95XKdU76T+lOPqF3ov1c3JlLrQR2iA4I3S3A/ozQoAAIDg/FNIaLlYNnper3QryS2m2dWGeoF+llIP3iY8QPCWaO4FJwkPAAAAQvKhkMxytUz3vG6t1RzbZzS92pifUgduExqgFg5r7gWrCQ8AAABC8XthHjZXizovozyvX2MlebJ7VR7S/Gpjf0odOEhogFp4mHINGIjuEwAAAID3uqS5eiUJLTfL94HUs0uaY5xDM6yF71LO/xJCAwRvruYecInwAAAAIBQnhUSWy+UfgdSz9ZpjpCdT+CZL+uIXowgPELwDmnvAesIDAACAEDAPm/tlTyB1jSGj9daXcu4vEhogeB2SPlS0XxgqCgAAgAAwD5sf5c8B1bmzmuNcRJMM2rmU876V0ADB69Fc+88QHgAAAPhuojAPGyuLlm+J5jhP0CyDpYaD9qec9/cIDxC8U5pr/2LCAwAAAN9feK8KySsfyuPA6p4aMpSW3FVJmPE0zyAtTTnnjwgNELzxkp5kvx/dFwAAAABv/VVIXvlSrgVY/3ZqjncbzTNIR1LO9zFCAwRvm+aav5PwAAAAwGeqR8kvQvLKl3I0wDo4SdIXQLhLEw3S7ZTzvYLQAMG7m9L+B6L7AQAAAOClqdIcfkjyyp/yYaB18ZjmmJfRVIMyWfOCnbSioBo6Ro9GIAzLNNf644QHAAAAvlLzsP1bSFr5VpYGWh9nao75a5prUFZKtqHQhxvlSaNMIHSA965prvUzCA8AAAB8dURIWLGyqFsuaI57Lk02GEfFfP69vujfVhE2wHvzNNf4C4QHAAAAvlojJKt8LA+l2QMxVHM0x36JZhuMtJWMu2N/1xv972cJGRCEy5pr/BzCAwAAAB+pYXkvhYSVj+ViDernJV7Cgvc85fx2DPmbJY3SL83E8jhCBnhvTs3vbQAAAAjQ6Eb5Spore1H8K3tqUEdnaV7ErtCEg6Cbj2lMVM8HF0KYR7iAIHytafszCQ8AAAAA2HFK8zLWS3i890zMem6uI1RAEHo17fwU4QEAAAAAe6ZIc6hg0gvZLRk+rBD+OSutE2xbCBMQhI7oup3Uzvuj6z0AAAAAwKKdkp6A2UZ4vDZfc25/apTlhAgIxhZNe99NeAAAAADAPjV/4L2UFzM13HACIfLaYmnO0fQiKt9KM7HKIgdAON6U9OHhd6PrPAAAAACgBD2S3gPiNOEBAKfp5tdcTHgAAAAAoFzHNC9pywgPADhpmebafZzwAAAAAED5xjbKg5QXtUfC8EIAcM346PqcdN1+EF3XAQAAAAAVWCjpPSLOEh4AcIpuBeGFhAcAAAAAqvWJ5qVtA+EBACds1Fyr9xEeAAAAAKheR6NcTnlxe9UoswkRAFRqVqP0p1ynrxAeAAAAAHCHmufnYcoL3P3o3wEA1Vyf0+bPfMD1GQAAAADc090oL1Je5L5ulFGECABK1dkoV1Ouy8+j6zYAAAAAwEG9kj7nz0nCAwClOqG5Ji8hPAAAAADgtnWal7pPCQ8AlOJTzbV4HeEBAAAAAD9s17zcfUR4AMCqHZpr8HbCAwAAAAB+2a15ydtMeADAii2aa+9OwgMAAAAAflK9KV6llK2EBwAKtU1zzQ2uF/H/B2tfEEZLbHQSAAAB4HRFWHRNYXRoTUwAPG1hdGggeG1sbnM9Imh0dHA6Ly93d3cudzMub3JnLzE5OTgvTWF0aC9NYXRoTUwiPjxtc3R5bGUgbWF0aHNpemU9IjE2cHgiPjxtaT5NPC9taT48bWk+UzwvbWk+PG1pPkU8L21pPjxtbz4mI3hBMDs8L21vPjxtbz49PC9tbz48bW8+JiN4QTA7PC9tbz48bXN0eWxlIGRpc3BsYXlzdHlsZT0iZmFsc2UiPjxtdW5kZXJvdmVyPjxtcm93PjxtZmVuY2VkPjxtcm93Pjxtbj4xPC9tbj48bW8+LzwvbW8+PG1pPk48L21pPjwvbXJvdz48L21mZW5jZWQ+PG1vPiYjeDIyMTE7PC9tbz48L21yb3c+PG1yb3cvPjxtcm93Lz48L211bmRlcm92ZXI+PC9tc3R5bGU+PG1mZW5jZWQ+PG1yb3c+PG1zdWI+PG1pPlk8L21pPjxtaT5pPC9taT48L21zdWI+PG1vPiYjeEEwOzwvbW8+PG1vPi08L21vPjxtbz4mI3hBMDs8L21vPjxtb3Zlcj48bWk+WTwvbWk+PG1vPiYjeEFGOzwvbW8+PC9tb3Zlcj48L21yb3c+PC9tZmVuY2VkPjwvbXN0eWxlPjwvbWF0aD4Hw3FrAAAAAElFTkSuQmCC\&quot;,\&quot;slideId\&quot;:266,\&quot;accessibleText\&quot;:\&quot;M S E space equals space stack open parentheses 1 divided by N close parentheses sum with blank below and blank on top open parentheses Y subscript i space minus space Y with bar on top close parentheses\&quot;,\&quot;imageHeight\&quot;:18.486486486486488}]&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TM04033921[[fn=Damask]]</Template>
  <TotalTime>854</TotalTime>
  <Words>2422</Words>
  <Application>Microsoft Office PowerPoint</Application>
  <PresentationFormat>Widescreen</PresentationFormat>
  <Paragraphs>226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Bookman Old Style</vt:lpstr>
      <vt:lpstr>Cambria Math</vt:lpstr>
      <vt:lpstr>Rockwell</vt:lpstr>
      <vt:lpstr>Times New Roman</vt:lpstr>
      <vt:lpstr>Wingdings</vt:lpstr>
      <vt:lpstr>Damask</vt:lpstr>
      <vt:lpstr>PowerPoint Presentation</vt:lpstr>
      <vt:lpstr>PowerPoint Presentation</vt:lpstr>
      <vt:lpstr>PowerPoint Presentation</vt:lpstr>
      <vt:lpstr>introduction to image denoising</vt:lpstr>
      <vt:lpstr>Introduction to rcnn</vt:lpstr>
      <vt:lpstr>Literature review</vt:lpstr>
      <vt:lpstr>OBJECTIVE</vt:lpstr>
      <vt:lpstr>Need for advanced denoising techniques</vt:lpstr>
      <vt:lpstr>Proposed method</vt:lpstr>
      <vt:lpstr>Results and discussion</vt:lpstr>
      <vt:lpstr>Results and discussion contd</vt:lpstr>
      <vt:lpstr>results and discussion</vt:lpstr>
      <vt:lpstr>results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Thota</dc:creator>
  <cp:lastModifiedBy>Siddu Naraharisetty</cp:lastModifiedBy>
  <cp:revision>96</cp:revision>
  <dcterms:created xsi:type="dcterms:W3CDTF">2024-04-08T16:01:40Z</dcterms:created>
  <dcterms:modified xsi:type="dcterms:W3CDTF">2024-05-18T06:10:26Z</dcterms:modified>
</cp:coreProperties>
</file>