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5" r:id="rId6"/>
    <p:sldId id="271" r:id="rId7"/>
    <p:sldId id="268" r:id="rId8"/>
    <p:sldId id="267" r:id="rId9"/>
    <p:sldId id="279" r:id="rId10"/>
    <p:sldId id="275" r:id="rId11"/>
    <p:sldId id="276" r:id="rId12"/>
    <p:sldId id="277" r:id="rId13"/>
    <p:sldId id="278" r:id="rId14"/>
    <p:sldId id="280" r:id="rId15"/>
    <p:sldId id="264"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2877" autoAdjust="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3110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254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41343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6134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78581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8536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52847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738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5768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84078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522DF-BA85-47D1-AE6E-078A6101FF5E}"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27023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06174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522DF-BA85-47D1-AE6E-078A6101FF5E}"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02395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522DF-BA85-47D1-AE6E-078A6101FF5E}"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79373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522DF-BA85-47D1-AE6E-078A6101FF5E}"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6172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24036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7813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522DF-BA85-47D1-AE6E-078A6101FF5E}" type="datetimeFigureOut">
              <a:rPr lang="en-IN" smtClean="0"/>
              <a:t>27-03-2024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89625D-30B7-40F5-AE72-76B7ED0E5114}" type="slidenum">
              <a:rPr lang="en-IN" smtClean="0"/>
              <a:t>‹#›</a:t>
            </a:fld>
            <a:endParaRPr lang="en-IN"/>
          </a:p>
        </p:txBody>
      </p:sp>
    </p:spTree>
    <p:extLst>
      <p:ext uri="{BB962C8B-B14F-4D97-AF65-F5344CB8AC3E}">
        <p14:creationId xmlns:p14="http://schemas.microsoft.com/office/powerpoint/2010/main" val="428130064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Visio_Drawing.vsdx"/><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093D0-EB2A-A1BE-F3CD-FE1D5774169F}"/>
              </a:ext>
            </a:extLst>
          </p:cNvPr>
          <p:cNvSpPr txBox="1"/>
          <p:nvPr/>
        </p:nvSpPr>
        <p:spPr>
          <a:xfrm>
            <a:off x="2377828" y="539827"/>
            <a:ext cx="7592438" cy="1477328"/>
          </a:xfrm>
          <a:prstGeom prst="rect">
            <a:avLst/>
          </a:prstGeom>
          <a:noFill/>
        </p:spPr>
        <p:txBody>
          <a:bodyPr wrap="square">
            <a:spAutoFit/>
          </a:bodyPr>
          <a:lstStyle/>
          <a:p>
            <a:pPr algn="ctr"/>
            <a:r>
              <a:rPr lang="en-IN" sz="3000" b="1" dirty="0">
                <a:latin typeface="Times New Roman" panose="02020603050405020304" pitchFamily="18" charset="0"/>
                <a:cs typeface="Times New Roman" panose="02020603050405020304" pitchFamily="18" charset="0"/>
              </a:rPr>
              <a:t>Low-Complexity Convolutional Neural Network for Salt and Pepper Noise Removal in Digital Images</a:t>
            </a:r>
          </a:p>
        </p:txBody>
      </p:sp>
      <p:sp>
        <p:nvSpPr>
          <p:cNvPr id="6" name="TextBox 5">
            <a:extLst>
              <a:ext uri="{FF2B5EF4-FFF2-40B4-BE49-F238E27FC236}">
                <a16:creationId xmlns:a16="http://schemas.microsoft.com/office/drawing/2014/main" id="{9832D6BB-16F4-045B-8382-199ED8313E4B}"/>
              </a:ext>
            </a:extLst>
          </p:cNvPr>
          <p:cNvSpPr txBox="1"/>
          <p:nvPr/>
        </p:nvSpPr>
        <p:spPr>
          <a:xfrm>
            <a:off x="3768402" y="2366447"/>
            <a:ext cx="448129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IV B.Tech Project Review - 2</a:t>
            </a:r>
          </a:p>
        </p:txBody>
      </p:sp>
      <p:sp>
        <p:nvSpPr>
          <p:cNvPr id="7" name="TextBox 6">
            <a:extLst>
              <a:ext uri="{FF2B5EF4-FFF2-40B4-BE49-F238E27FC236}">
                <a16:creationId xmlns:a16="http://schemas.microsoft.com/office/drawing/2014/main" id="{42271264-FBE5-C023-5084-BAC825BAB930}"/>
              </a:ext>
            </a:extLst>
          </p:cNvPr>
          <p:cNvSpPr txBox="1"/>
          <p:nvPr/>
        </p:nvSpPr>
        <p:spPr>
          <a:xfrm>
            <a:off x="8126776" y="3238959"/>
            <a:ext cx="40652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Team Members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 A. Sai Santosh       (20PA1A0462)</a:t>
            </a:r>
          </a:p>
          <a:p>
            <a:r>
              <a:rPr lang="en-IN" sz="2000" dirty="0">
                <a:latin typeface="Times New Roman" panose="02020603050405020304" pitchFamily="18" charset="0"/>
                <a:cs typeface="Times New Roman" panose="02020603050405020304" pitchFamily="18" charset="0"/>
              </a:rPr>
              <a:t>K. N. V. N. Gupta     (20PA1A0478)</a:t>
            </a:r>
          </a:p>
          <a:p>
            <a:r>
              <a:rPr lang="en-IN" sz="2000" dirty="0">
                <a:latin typeface="Times New Roman" panose="02020603050405020304" pitchFamily="18" charset="0"/>
                <a:cs typeface="Times New Roman" panose="02020603050405020304" pitchFamily="18" charset="0"/>
              </a:rPr>
              <a:t>M. Srihari 		     (20PA1A0491)</a:t>
            </a:r>
          </a:p>
          <a:p>
            <a:r>
              <a:rPr lang="en-IN" sz="2000" dirty="0">
                <a:latin typeface="Times New Roman" panose="02020603050405020304" pitchFamily="18" charset="0"/>
                <a:cs typeface="Times New Roman" panose="02020603050405020304" pitchFamily="18" charset="0"/>
              </a:rPr>
              <a:t>N. S. S. N. Venkat     (20PA1A04B1)</a:t>
            </a:r>
          </a:p>
          <a:p>
            <a:r>
              <a:rPr lang="en-IN" sz="2000" dirty="0">
                <a:latin typeface="Times New Roman" panose="02020603050405020304" pitchFamily="18" charset="0"/>
                <a:cs typeface="Times New Roman" panose="02020603050405020304" pitchFamily="18" charset="0"/>
              </a:rPr>
              <a:t>K. Yogisuhas Reddy (21PA5A0415)</a:t>
            </a:r>
          </a:p>
        </p:txBody>
      </p:sp>
      <p:sp>
        <p:nvSpPr>
          <p:cNvPr id="8" name="TextBox 7">
            <a:extLst>
              <a:ext uri="{FF2B5EF4-FFF2-40B4-BE49-F238E27FC236}">
                <a16:creationId xmlns:a16="http://schemas.microsoft.com/office/drawing/2014/main" id="{082DDA42-590B-8308-E31A-D333419A383E}"/>
              </a:ext>
            </a:extLst>
          </p:cNvPr>
          <p:cNvSpPr txBox="1"/>
          <p:nvPr/>
        </p:nvSpPr>
        <p:spPr>
          <a:xfrm>
            <a:off x="231353" y="4186922"/>
            <a:ext cx="3018622" cy="1446550"/>
          </a:xfrm>
          <a:prstGeom prst="rect">
            <a:avLst/>
          </a:prstGeom>
          <a:noFill/>
        </p:spPr>
        <p:txBody>
          <a:bodyPr wrap="square" rtlCol="0">
            <a:spAutoFit/>
          </a:bodyPr>
          <a:lstStyle/>
          <a:p>
            <a:r>
              <a:rPr lang="en-IN" sz="2200" dirty="0">
                <a:latin typeface="Times New Roman" panose="02020603050405020304" pitchFamily="18" charset="0"/>
                <a:cs typeface="Times New Roman" pitchFamily="18" charset="0"/>
              </a:rPr>
              <a:t>Project Guide</a:t>
            </a: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Mr. B. Prudhvi Raj</a:t>
            </a:r>
          </a:p>
          <a:p>
            <a:r>
              <a:rPr lang="en-GB" sz="2200" dirty="0">
                <a:latin typeface="Times New Roman" panose="02020603050405020304" pitchFamily="18" charset="0"/>
                <a:cs typeface="Times New Roman" panose="02020603050405020304" pitchFamily="18" charset="0"/>
              </a:rPr>
              <a:t>Assistant Professor</a:t>
            </a:r>
          </a:p>
          <a:p>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7FDDF7-1726-4249-2BE3-8477E5E28C4A}"/>
              </a:ext>
            </a:extLst>
          </p:cNvPr>
          <p:cNvSpPr txBox="1"/>
          <p:nvPr/>
        </p:nvSpPr>
        <p:spPr>
          <a:xfrm>
            <a:off x="1487933" y="5621914"/>
            <a:ext cx="8864381" cy="954107"/>
          </a:xfrm>
          <a:prstGeom prst="rect">
            <a:avLst/>
          </a:prstGeom>
          <a:noFill/>
        </p:spPr>
        <p:txBody>
          <a:bodyPr wrap="square" rtlCol="0">
            <a:spAutoFit/>
          </a:bodyPr>
          <a:lstStyle/>
          <a:p>
            <a:r>
              <a:rPr lang="en-IN" sz="2800" dirty="0">
                <a:latin typeface="Times New Roman" pitchFamily="18" charset="0"/>
                <a:cs typeface="Times New Roman" pitchFamily="18" charset="0"/>
              </a:rPr>
              <a:t>Department of Electronics and Communication Engineering</a:t>
            </a:r>
            <a:endParaRPr lang="en-GB" sz="2800" dirty="0">
              <a:latin typeface="Times New Roman" pitchFamily="18" charset="0"/>
              <a:cs typeface="Times New Roman" pitchFamily="18" charset="0"/>
            </a:endParaRPr>
          </a:p>
          <a:p>
            <a:endParaRPr lang="en-IN" sz="2800" dirty="0"/>
          </a:p>
        </p:txBody>
      </p:sp>
      <p:sp>
        <p:nvSpPr>
          <p:cNvPr id="10" name="TextBox 9">
            <a:extLst>
              <a:ext uri="{FF2B5EF4-FFF2-40B4-BE49-F238E27FC236}">
                <a16:creationId xmlns:a16="http://schemas.microsoft.com/office/drawing/2014/main" id="{0786B35A-5AA2-83C7-389C-85C625EDBCB1}"/>
              </a:ext>
            </a:extLst>
          </p:cNvPr>
          <p:cNvSpPr txBox="1"/>
          <p:nvPr/>
        </p:nvSpPr>
        <p:spPr>
          <a:xfrm>
            <a:off x="1033749" y="6112909"/>
            <a:ext cx="10124502" cy="523220"/>
          </a:xfrm>
          <a:prstGeom prst="rect">
            <a:avLst/>
          </a:prstGeom>
          <a:noFill/>
        </p:spPr>
        <p:txBody>
          <a:bodyPr wrap="square" rtlCol="0">
            <a:spAutoFit/>
          </a:bodyPr>
          <a:lstStyle/>
          <a:p>
            <a:pPr algn="ctr"/>
            <a:r>
              <a:rPr lang="en-IN" sz="2800" dirty="0">
                <a:latin typeface="Times New Roman" pitchFamily="18" charset="0"/>
                <a:cs typeface="Times New Roman" pitchFamily="18" charset="0"/>
              </a:rPr>
              <a:t>Vishnu Institute of Technology (Autonomous)</a:t>
            </a:r>
            <a:endParaRPr lang="en-GB" sz="2800" dirty="0">
              <a:latin typeface="Times New Roman" pitchFamily="18" charset="0"/>
              <a:cs typeface="Times New Roman" pitchFamily="18" charset="0"/>
            </a:endParaRPr>
          </a:p>
        </p:txBody>
      </p:sp>
      <p:pic>
        <p:nvPicPr>
          <p:cNvPr id="11" name="Picture 10" descr="VIT logo.jpg">
            <a:extLst>
              <a:ext uri="{FF2B5EF4-FFF2-40B4-BE49-F238E27FC236}">
                <a16:creationId xmlns:a16="http://schemas.microsoft.com/office/drawing/2014/main" id="{BB8D9499-0BB2-EB7E-18DB-E4300F1C9153}"/>
              </a:ext>
            </a:extLst>
          </p:cNvPr>
          <p:cNvPicPr>
            <a:picLocks noChangeAspect="1"/>
          </p:cNvPicPr>
          <p:nvPr/>
        </p:nvPicPr>
        <p:blipFill>
          <a:blip r:embed="rId2" cstate="print"/>
          <a:stretch>
            <a:fillRect/>
          </a:stretch>
        </p:blipFill>
        <p:spPr>
          <a:xfrm>
            <a:off x="705080" y="745091"/>
            <a:ext cx="1164554" cy="1066799"/>
          </a:xfrm>
          <a:prstGeom prst="rect">
            <a:avLst/>
          </a:prstGeom>
        </p:spPr>
      </p:pic>
    </p:spTree>
    <p:extLst>
      <p:ext uri="{BB962C8B-B14F-4D97-AF65-F5344CB8AC3E}">
        <p14:creationId xmlns:p14="http://schemas.microsoft.com/office/powerpoint/2010/main" val="4004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854A7A-81A6-BD4F-D873-7B352410CE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544" t="29379" r="50134" b="36739"/>
          <a:stretch/>
        </p:blipFill>
        <p:spPr>
          <a:xfrm>
            <a:off x="792983" y="1509400"/>
            <a:ext cx="10400882" cy="4115905"/>
          </a:xfrm>
          <a:prstGeom prst="rect">
            <a:avLst/>
          </a:prstGeom>
        </p:spPr>
      </p:pic>
      <p:sp>
        <p:nvSpPr>
          <p:cNvPr id="2" name="TextBox 1">
            <a:extLst>
              <a:ext uri="{FF2B5EF4-FFF2-40B4-BE49-F238E27FC236}">
                <a16:creationId xmlns:a16="http://schemas.microsoft.com/office/drawing/2014/main" id="{E385C586-41D9-16C0-0A0B-FE2184E80E3B}"/>
              </a:ext>
            </a:extLst>
          </p:cNvPr>
          <p:cNvSpPr txBox="1"/>
          <p:nvPr/>
        </p:nvSpPr>
        <p:spPr>
          <a:xfrm>
            <a:off x="792983" y="642299"/>
            <a:ext cx="3887603"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Standard Images Dataset:</a:t>
            </a:r>
          </a:p>
        </p:txBody>
      </p:sp>
      <p:sp>
        <p:nvSpPr>
          <p:cNvPr id="3" name="TextBox 2">
            <a:extLst>
              <a:ext uri="{FF2B5EF4-FFF2-40B4-BE49-F238E27FC236}">
                <a16:creationId xmlns:a16="http://schemas.microsoft.com/office/drawing/2014/main" id="{164EF0C5-6102-19E7-5DC6-C995C7479EE1}"/>
              </a:ext>
            </a:extLst>
          </p:cNvPr>
          <p:cNvSpPr txBox="1"/>
          <p:nvPr/>
        </p:nvSpPr>
        <p:spPr>
          <a:xfrm>
            <a:off x="550818" y="5773449"/>
            <a:ext cx="10885212" cy="646331"/>
          </a:xfrm>
          <a:prstGeom prst="rect">
            <a:avLst/>
          </a:prstGeom>
          <a:noFill/>
        </p:spPr>
        <p:txBody>
          <a:bodyPr wrap="square" rtlCol="0">
            <a:spAutoFit/>
          </a:bodyPr>
          <a:lstStyle/>
          <a:p>
            <a:r>
              <a:rPr lang="en-US" dirty="0"/>
              <a:t>Fig 6: 	In top from left to right in the top row: Camera man, House, Peppers, Starfish, Butterfly, Aviator. </a:t>
            </a:r>
          </a:p>
          <a:p>
            <a:r>
              <a:rPr lang="en-US" dirty="0"/>
              <a:t>		In bottom from left to right: Parrot, Lena, Barbara, Boat, Pirate </a:t>
            </a:r>
            <a:r>
              <a:rPr lang="en-US" dirty="0" err="1"/>
              <a:t>stego</a:t>
            </a:r>
            <a:r>
              <a:rPr lang="en-US" dirty="0"/>
              <a:t>, Living room.</a:t>
            </a:r>
          </a:p>
        </p:txBody>
      </p:sp>
    </p:spTree>
    <p:extLst>
      <p:ext uri="{BB962C8B-B14F-4D97-AF65-F5344CB8AC3E}">
        <p14:creationId xmlns:p14="http://schemas.microsoft.com/office/powerpoint/2010/main" val="279182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57BA2FA-4EF7-9368-08F9-B8E9CDEE99C2}"/>
              </a:ext>
            </a:extLst>
          </p:cNvPr>
          <p:cNvSpPr>
            <a:spLocks noChangeArrowheads="1"/>
          </p:cNvSpPr>
          <p:nvPr/>
        </p:nvSpPr>
        <p:spPr bwMode="auto">
          <a:xfrm>
            <a:off x="1579907" y="219577"/>
            <a:ext cx="864890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Comparison of DnCNN and RCNN for dataset of 12 images</a:t>
            </a:r>
            <a:endPar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4E2A4DB-A2B2-67F3-3B0E-6677B82CEAB5}"/>
              </a:ext>
            </a:extLst>
          </p:cNvPr>
          <p:cNvGraphicFramePr>
            <a:graphicFrameLocks noGrp="1"/>
          </p:cNvGraphicFramePr>
          <p:nvPr>
            <p:extLst>
              <p:ext uri="{D42A27DB-BD31-4B8C-83A1-F6EECF244321}">
                <p14:modId xmlns:p14="http://schemas.microsoft.com/office/powerpoint/2010/main" val="539052377"/>
              </p:ext>
            </p:extLst>
          </p:nvPr>
        </p:nvGraphicFramePr>
        <p:xfrm>
          <a:off x="2032000" y="1034979"/>
          <a:ext cx="8128000" cy="5080000"/>
        </p:xfrm>
        <a:graphic>
          <a:graphicData uri="http://schemas.openxmlformats.org/drawingml/2006/table">
            <a:tbl>
              <a:tblPr firstRow="1" bandRow="1">
                <a:tableStyleId>{5C22544A-7EE6-4342-B048-85BDC9FD1C3A}</a:tableStyleId>
              </a:tblPr>
              <a:tblGrid>
                <a:gridCol w="1022699">
                  <a:extLst>
                    <a:ext uri="{9D8B030D-6E8A-4147-A177-3AD203B41FA5}">
                      <a16:colId xmlns:a16="http://schemas.microsoft.com/office/drawing/2014/main" val="1838466121"/>
                    </a:ext>
                  </a:extLst>
                </a:gridCol>
                <a:gridCol w="1698171">
                  <a:extLst>
                    <a:ext uri="{9D8B030D-6E8A-4147-A177-3AD203B41FA5}">
                      <a16:colId xmlns:a16="http://schemas.microsoft.com/office/drawing/2014/main" val="707580561"/>
                    </a:ext>
                  </a:extLst>
                </a:gridCol>
                <a:gridCol w="1889090">
                  <a:extLst>
                    <a:ext uri="{9D8B030D-6E8A-4147-A177-3AD203B41FA5}">
                      <a16:colId xmlns:a16="http://schemas.microsoft.com/office/drawing/2014/main" val="426686632"/>
                    </a:ext>
                  </a:extLst>
                </a:gridCol>
                <a:gridCol w="1818752">
                  <a:extLst>
                    <a:ext uri="{9D8B030D-6E8A-4147-A177-3AD203B41FA5}">
                      <a16:colId xmlns:a16="http://schemas.microsoft.com/office/drawing/2014/main" val="1551051273"/>
                    </a:ext>
                  </a:extLst>
                </a:gridCol>
                <a:gridCol w="1699288">
                  <a:extLst>
                    <a:ext uri="{9D8B030D-6E8A-4147-A177-3AD203B41FA5}">
                      <a16:colId xmlns:a16="http://schemas.microsoft.com/office/drawing/2014/main" val="2402000151"/>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Image</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Proposed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Proposed</a:t>
                      </a:r>
                    </a:p>
                  </a:txBody>
                  <a:tcPr/>
                </a:tc>
                <a:extLst>
                  <a:ext uri="{0D108BD9-81ED-4DB2-BD59-A6C34878D82A}">
                    <a16:rowId xmlns:a16="http://schemas.microsoft.com/office/drawing/2014/main" val="2438484249"/>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20.43</a:t>
                      </a:r>
                    </a:p>
                  </a:txBody>
                  <a:tcPr/>
                </a:tc>
                <a:tc>
                  <a:txBody>
                    <a:bodyPr/>
                    <a:lstStyle/>
                    <a:p>
                      <a:pPr algn="ctr"/>
                      <a:r>
                        <a:rPr lang="en-US" dirty="0">
                          <a:latin typeface="Times New Roman" panose="02020603050405020304" pitchFamily="18" charset="0"/>
                          <a:cs typeface="Times New Roman" panose="02020603050405020304" pitchFamily="18" charset="0"/>
                        </a:rPr>
                        <a:t>22.76</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734809405"/>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21.63</a:t>
                      </a:r>
                    </a:p>
                  </a:txBody>
                  <a:tcPr/>
                </a:tc>
                <a:tc>
                  <a:txBody>
                    <a:bodyPr/>
                    <a:lstStyle/>
                    <a:p>
                      <a:pPr algn="ctr"/>
                      <a:r>
                        <a:rPr lang="en-US" dirty="0">
                          <a:latin typeface="Times New Roman" panose="02020603050405020304" pitchFamily="18" charset="0"/>
                          <a:cs typeface="Times New Roman" panose="02020603050405020304" pitchFamily="18" charset="0"/>
                        </a:rPr>
                        <a:t>23.41</a:t>
                      </a: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672437290"/>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23.04</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3262684902"/>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20.79</a:t>
                      </a:r>
                    </a:p>
                  </a:txBody>
                  <a:tcPr/>
                </a:tc>
                <a:tc>
                  <a:txBody>
                    <a:bodyPr/>
                    <a:lstStyle/>
                    <a:p>
                      <a:pPr algn="ctr"/>
                      <a:r>
                        <a:rPr lang="en-US" dirty="0">
                          <a:latin typeface="Times New Roman" panose="02020603050405020304" pitchFamily="18" charset="0"/>
                          <a:cs typeface="Times New Roman" panose="02020603050405020304" pitchFamily="18" charset="0"/>
                        </a:rPr>
                        <a:t>22.80</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1931212886"/>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21.28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extLst>
                  <a:ext uri="{0D108BD9-81ED-4DB2-BD59-A6C34878D82A}">
                    <a16:rowId xmlns:a16="http://schemas.microsoft.com/office/drawing/2014/main" val="3037756386"/>
                  </a:ext>
                </a:extLst>
              </a:tr>
              <a:tr h="370840">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21.01</a:t>
                      </a:r>
                    </a:p>
                  </a:txBody>
                  <a:tcPr/>
                </a:tc>
                <a:tc>
                  <a:txBody>
                    <a:bodyPr/>
                    <a:lstStyle/>
                    <a:p>
                      <a:pPr algn="ctr"/>
                      <a:r>
                        <a:rPr lang="en-US" dirty="0">
                          <a:latin typeface="Times New Roman" panose="02020603050405020304" pitchFamily="18" charset="0"/>
                          <a:cs typeface="Times New Roman" panose="02020603050405020304" pitchFamily="18" charset="0"/>
                        </a:rPr>
                        <a:t>23.00</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091076037"/>
                  </a:ext>
                </a:extLst>
              </a:tr>
              <a:tr h="370840">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21.09</a:t>
                      </a:r>
                    </a:p>
                  </a:txBody>
                  <a:tcPr/>
                </a:tc>
                <a:tc>
                  <a:txBody>
                    <a:bodyPr/>
                    <a:lstStyle/>
                    <a:p>
                      <a:pPr algn="ctr"/>
                      <a:r>
                        <a:rPr lang="en-US" dirty="0">
                          <a:latin typeface="Times New Roman" panose="02020603050405020304" pitchFamily="18" charset="0"/>
                          <a:cs typeface="Times New Roman" panose="02020603050405020304" pitchFamily="18" charset="0"/>
                        </a:rPr>
                        <a:t>22.80</a:t>
                      </a: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504217988"/>
                  </a:ext>
                </a:extLst>
              </a:tr>
              <a:tr h="370840">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21.78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extLst>
                  <a:ext uri="{0D108BD9-81ED-4DB2-BD59-A6C34878D82A}">
                    <a16:rowId xmlns:a16="http://schemas.microsoft.com/office/drawing/2014/main" val="1606148488"/>
                  </a:ext>
                </a:extLst>
              </a:tr>
              <a:tr h="0">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20.46</a:t>
                      </a:r>
                    </a:p>
                  </a:txBody>
                  <a:tcPr/>
                </a:tc>
                <a:tc>
                  <a:txBody>
                    <a:bodyPr/>
                    <a:lstStyle/>
                    <a:p>
                      <a:pPr algn="ctr"/>
                      <a:r>
                        <a:rPr lang="en-US" dirty="0">
                          <a:latin typeface="Times New Roman" panose="02020603050405020304" pitchFamily="18" charset="0"/>
                          <a:cs typeface="Times New Roman" panose="02020603050405020304" pitchFamily="18" charset="0"/>
                        </a:rPr>
                        <a:t>22.24</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3668330122"/>
                  </a:ext>
                </a:extLst>
              </a:tr>
              <a:tr h="370840">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23.01</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4264225590"/>
                  </a:ext>
                </a:extLst>
              </a:tr>
              <a:tr h="370840">
                <a:tc>
                  <a:txBody>
                    <a:bodyPr/>
                    <a:lstStyle/>
                    <a:p>
                      <a:pPr algn="ctr"/>
                      <a:r>
                        <a:rPr lang="en-US" dirty="0">
                          <a:latin typeface="Times New Roman" panose="02020603050405020304" pitchFamily="18" charset="0"/>
                          <a:cs typeface="Times New Roman" panose="02020603050405020304" pitchFamily="18" charset="0"/>
                        </a:rPr>
                        <a:t>11</a:t>
                      </a:r>
                    </a:p>
                  </a:txBody>
                  <a:tcPr/>
                </a:tc>
                <a:tc>
                  <a:txBody>
                    <a:bodyPr/>
                    <a:lstStyle/>
                    <a:p>
                      <a:pPr algn="ctr"/>
                      <a:r>
                        <a:rPr lang="en-US" dirty="0">
                          <a:latin typeface="Times New Roman" panose="02020603050405020304" pitchFamily="18" charset="0"/>
                          <a:cs typeface="Times New Roman" panose="02020603050405020304" pitchFamily="18" charset="0"/>
                        </a:rPr>
                        <a:t>21.46</a:t>
                      </a:r>
                    </a:p>
                  </a:txBody>
                  <a:tcPr/>
                </a:tc>
                <a:tc>
                  <a:txBody>
                    <a:bodyPr/>
                    <a:lstStyle/>
                    <a:p>
                      <a:pPr algn="ctr"/>
                      <a:r>
                        <a:rPr lang="en-US" dirty="0">
                          <a:latin typeface="Times New Roman" panose="02020603050405020304" pitchFamily="18" charset="0"/>
                          <a:cs typeface="Times New Roman" panose="02020603050405020304" pitchFamily="18" charset="0"/>
                        </a:rPr>
                        <a:t>22.95</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475624714"/>
                  </a:ext>
                </a:extLst>
              </a:tr>
              <a:tr h="0">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21.03</a:t>
                      </a:r>
                    </a:p>
                  </a:txBody>
                  <a:tcPr/>
                </a:tc>
                <a:tc>
                  <a:txBody>
                    <a:bodyPr/>
                    <a:lstStyle/>
                    <a:p>
                      <a:pPr algn="ctr"/>
                      <a:r>
                        <a:rPr lang="en-US" dirty="0">
                          <a:latin typeface="Times New Roman" panose="02020603050405020304" pitchFamily="18" charset="0"/>
                          <a:cs typeface="Times New Roman" panose="02020603050405020304" pitchFamily="18" charset="0"/>
                        </a:rPr>
                        <a:t>22.88</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0.90</a:t>
                      </a:r>
                    </a:p>
                  </a:txBody>
                  <a:tcPr/>
                </a:tc>
                <a:extLst>
                  <a:ext uri="{0D108BD9-81ED-4DB2-BD59-A6C34878D82A}">
                    <a16:rowId xmlns:a16="http://schemas.microsoft.com/office/drawing/2014/main" val="3118566241"/>
                  </a:ext>
                </a:extLst>
              </a:tr>
            </a:tbl>
          </a:graphicData>
        </a:graphic>
      </p:graphicFrame>
      <p:sp>
        <p:nvSpPr>
          <p:cNvPr id="3" name="TextBox 2">
            <a:extLst>
              <a:ext uri="{FF2B5EF4-FFF2-40B4-BE49-F238E27FC236}">
                <a16:creationId xmlns:a16="http://schemas.microsoft.com/office/drawing/2014/main" id="{9A373D7A-2180-A991-A35F-ADC103081574}"/>
              </a:ext>
            </a:extLst>
          </p:cNvPr>
          <p:cNvSpPr txBox="1"/>
          <p:nvPr/>
        </p:nvSpPr>
        <p:spPr>
          <a:xfrm>
            <a:off x="3939907" y="6269091"/>
            <a:ext cx="39289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 PSNR &amp; SSIM </a:t>
            </a:r>
            <a:r>
              <a:rPr lang="en-US" dirty="0" err="1">
                <a:latin typeface="Times New Roman" panose="02020603050405020304" pitchFamily="18" charset="0"/>
                <a:cs typeface="Times New Roman" panose="02020603050405020304" pitchFamily="18" charset="0"/>
              </a:rPr>
              <a:t>Comparision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68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1973C-CE57-2E9A-9431-8B6B5A3C47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849" y="717798"/>
            <a:ext cx="2552270" cy="2552270"/>
          </a:xfrm>
          <a:prstGeom prst="rect">
            <a:avLst/>
          </a:prstGeom>
          <a:noFill/>
          <a:ln>
            <a:noFill/>
          </a:ln>
        </p:spPr>
      </p:pic>
      <p:pic>
        <p:nvPicPr>
          <p:cNvPr id="3" name="Picture 2">
            <a:extLst>
              <a:ext uri="{FF2B5EF4-FFF2-40B4-BE49-F238E27FC236}">
                <a16:creationId xmlns:a16="http://schemas.microsoft.com/office/drawing/2014/main" id="{83750383-DDDD-ED03-047B-C3FE28654D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9316" y="714153"/>
            <a:ext cx="2521597" cy="2521597"/>
          </a:xfrm>
          <a:prstGeom prst="rect">
            <a:avLst/>
          </a:prstGeom>
          <a:noFill/>
          <a:ln>
            <a:noFill/>
          </a:ln>
        </p:spPr>
      </p:pic>
      <p:pic>
        <p:nvPicPr>
          <p:cNvPr id="4" name="Picture 3">
            <a:extLst>
              <a:ext uri="{FF2B5EF4-FFF2-40B4-BE49-F238E27FC236}">
                <a16:creationId xmlns:a16="http://schemas.microsoft.com/office/drawing/2014/main" id="{C68D2B8C-E580-870C-261E-ADC4394C26F3}"/>
              </a:ext>
            </a:extLst>
          </p:cNvPr>
          <p:cNvPicPr>
            <a:picLocks noChangeAspect="1"/>
          </p:cNvPicPr>
          <p:nvPr/>
        </p:nvPicPr>
        <p:blipFill>
          <a:blip r:embed="rId4"/>
          <a:stretch>
            <a:fillRect/>
          </a:stretch>
        </p:blipFill>
        <p:spPr>
          <a:xfrm>
            <a:off x="8893325" y="737295"/>
            <a:ext cx="2521598" cy="2521598"/>
          </a:xfrm>
          <a:prstGeom prst="rect">
            <a:avLst/>
          </a:prstGeom>
        </p:spPr>
      </p:pic>
      <p:pic>
        <p:nvPicPr>
          <p:cNvPr id="5" name="Picture 4">
            <a:extLst>
              <a:ext uri="{FF2B5EF4-FFF2-40B4-BE49-F238E27FC236}">
                <a16:creationId xmlns:a16="http://schemas.microsoft.com/office/drawing/2014/main" id="{D9054027-8D7C-132D-D3AA-F28466DDC91B}"/>
              </a:ext>
            </a:extLst>
          </p:cNvPr>
          <p:cNvPicPr>
            <a:picLocks noChangeAspect="1"/>
          </p:cNvPicPr>
          <p:nvPr/>
        </p:nvPicPr>
        <p:blipFill>
          <a:blip r:embed="rId5"/>
          <a:stretch>
            <a:fillRect/>
          </a:stretch>
        </p:blipFill>
        <p:spPr>
          <a:xfrm>
            <a:off x="658434" y="3670224"/>
            <a:ext cx="2496001" cy="2496001"/>
          </a:xfrm>
          <a:prstGeom prst="rect">
            <a:avLst/>
          </a:prstGeom>
        </p:spPr>
      </p:pic>
      <p:pic>
        <p:nvPicPr>
          <p:cNvPr id="10" name="Picture 9">
            <a:extLst>
              <a:ext uri="{FF2B5EF4-FFF2-40B4-BE49-F238E27FC236}">
                <a16:creationId xmlns:a16="http://schemas.microsoft.com/office/drawing/2014/main" id="{B1DD5635-4C21-1BDF-012A-F3F84468FCB2}"/>
              </a:ext>
            </a:extLst>
          </p:cNvPr>
          <p:cNvPicPr>
            <a:picLocks noChangeAspect="1"/>
          </p:cNvPicPr>
          <p:nvPr/>
        </p:nvPicPr>
        <p:blipFill>
          <a:blip r:embed="rId6"/>
          <a:stretch>
            <a:fillRect/>
          </a:stretch>
        </p:blipFill>
        <p:spPr>
          <a:xfrm>
            <a:off x="4759316" y="3689076"/>
            <a:ext cx="2521597" cy="2521597"/>
          </a:xfrm>
          <a:prstGeom prst="rect">
            <a:avLst/>
          </a:prstGeom>
        </p:spPr>
      </p:pic>
      <p:pic>
        <p:nvPicPr>
          <p:cNvPr id="11" name="Picture 10">
            <a:extLst>
              <a:ext uri="{FF2B5EF4-FFF2-40B4-BE49-F238E27FC236}">
                <a16:creationId xmlns:a16="http://schemas.microsoft.com/office/drawing/2014/main" id="{E0E4E109-2E15-BCFB-3921-E1D78DD00BF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06222" y="3674371"/>
            <a:ext cx="2521598" cy="2526255"/>
          </a:xfrm>
          <a:prstGeom prst="rect">
            <a:avLst/>
          </a:prstGeom>
          <a:noFill/>
          <a:ln>
            <a:noFill/>
          </a:ln>
        </p:spPr>
      </p:pic>
      <p:sp>
        <p:nvSpPr>
          <p:cNvPr id="14" name="TextBox 13">
            <a:extLst>
              <a:ext uri="{FF2B5EF4-FFF2-40B4-BE49-F238E27FC236}">
                <a16:creationId xmlns:a16="http://schemas.microsoft.com/office/drawing/2014/main" id="{79438862-26E5-4697-8141-3C1354570B37}"/>
              </a:ext>
            </a:extLst>
          </p:cNvPr>
          <p:cNvSpPr txBox="1"/>
          <p:nvPr/>
        </p:nvSpPr>
        <p:spPr>
          <a:xfrm>
            <a:off x="295171" y="75964"/>
            <a:ext cx="797839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Simulation Results and PSNR values:</a:t>
            </a:r>
          </a:p>
        </p:txBody>
      </p:sp>
      <p:sp>
        <p:nvSpPr>
          <p:cNvPr id="15" name="TextBox 14">
            <a:extLst>
              <a:ext uri="{FF2B5EF4-FFF2-40B4-BE49-F238E27FC236}">
                <a16:creationId xmlns:a16="http://schemas.microsoft.com/office/drawing/2014/main" id="{2D4C923F-A1F2-E298-73B1-F1209D6B51EB}"/>
              </a:ext>
            </a:extLst>
          </p:cNvPr>
          <p:cNvSpPr txBox="1"/>
          <p:nvPr/>
        </p:nvSpPr>
        <p:spPr>
          <a:xfrm>
            <a:off x="272138" y="679411"/>
            <a:ext cx="326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6" name="TextBox 15">
            <a:extLst>
              <a:ext uri="{FF2B5EF4-FFF2-40B4-BE49-F238E27FC236}">
                <a16:creationId xmlns:a16="http://schemas.microsoft.com/office/drawing/2014/main" id="{FBA4E009-A0C6-5F68-CAC6-A57CE1878F86}"/>
              </a:ext>
            </a:extLst>
          </p:cNvPr>
          <p:cNvSpPr txBox="1"/>
          <p:nvPr/>
        </p:nvSpPr>
        <p:spPr>
          <a:xfrm flipH="1">
            <a:off x="4284366" y="714153"/>
            <a:ext cx="116114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7" name="TextBox 16">
            <a:extLst>
              <a:ext uri="{FF2B5EF4-FFF2-40B4-BE49-F238E27FC236}">
                <a16:creationId xmlns:a16="http://schemas.microsoft.com/office/drawing/2014/main" id="{12855BF3-FF67-7032-7B70-EC4B98E3038F}"/>
              </a:ext>
            </a:extLst>
          </p:cNvPr>
          <p:cNvSpPr txBox="1"/>
          <p:nvPr/>
        </p:nvSpPr>
        <p:spPr>
          <a:xfrm>
            <a:off x="8490300" y="726660"/>
            <a:ext cx="12828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9" name="TextBox 18">
            <a:extLst>
              <a:ext uri="{FF2B5EF4-FFF2-40B4-BE49-F238E27FC236}">
                <a16:creationId xmlns:a16="http://schemas.microsoft.com/office/drawing/2014/main" id="{E50D5AB7-A093-059D-A5E4-DB736CB9BAE8}"/>
              </a:ext>
            </a:extLst>
          </p:cNvPr>
          <p:cNvSpPr txBox="1"/>
          <p:nvPr/>
        </p:nvSpPr>
        <p:spPr>
          <a:xfrm>
            <a:off x="317625" y="3687746"/>
            <a:ext cx="386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
            </a:r>
          </a:p>
        </p:txBody>
      </p:sp>
      <p:sp>
        <p:nvSpPr>
          <p:cNvPr id="20" name="TextBox 19">
            <a:extLst>
              <a:ext uri="{FF2B5EF4-FFF2-40B4-BE49-F238E27FC236}">
                <a16:creationId xmlns:a16="http://schemas.microsoft.com/office/drawing/2014/main" id="{2D4A1B5A-14CE-4EC3-E245-F746C7B47A4A}"/>
              </a:ext>
            </a:extLst>
          </p:cNvPr>
          <p:cNvSpPr txBox="1"/>
          <p:nvPr/>
        </p:nvSpPr>
        <p:spPr>
          <a:xfrm>
            <a:off x="4312496" y="3739316"/>
            <a:ext cx="9344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t>
            </a:r>
          </a:p>
        </p:txBody>
      </p:sp>
      <p:sp>
        <p:nvSpPr>
          <p:cNvPr id="21" name="TextBox 20">
            <a:extLst>
              <a:ext uri="{FF2B5EF4-FFF2-40B4-BE49-F238E27FC236}">
                <a16:creationId xmlns:a16="http://schemas.microsoft.com/office/drawing/2014/main" id="{5634B74B-75A3-4EA1-D71D-A03691848198}"/>
              </a:ext>
            </a:extLst>
          </p:cNvPr>
          <p:cNvSpPr txBox="1"/>
          <p:nvPr/>
        </p:nvSpPr>
        <p:spPr>
          <a:xfrm>
            <a:off x="8555246" y="3663963"/>
            <a:ext cx="96464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t>
            </a:r>
          </a:p>
        </p:txBody>
      </p:sp>
      <p:sp>
        <p:nvSpPr>
          <p:cNvPr id="22" name="TextBox 21">
            <a:extLst>
              <a:ext uri="{FF2B5EF4-FFF2-40B4-BE49-F238E27FC236}">
                <a16:creationId xmlns:a16="http://schemas.microsoft.com/office/drawing/2014/main" id="{DC010B70-6764-5BED-6DD9-E1ACC7307692}"/>
              </a:ext>
            </a:extLst>
          </p:cNvPr>
          <p:cNvSpPr txBox="1"/>
          <p:nvPr/>
        </p:nvSpPr>
        <p:spPr>
          <a:xfrm>
            <a:off x="66989" y="6260913"/>
            <a:ext cx="1172977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7: a- Noisy Parrot Image, b- PSNR: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25.8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PSNR: 26.1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PSNR: 25.9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PSNR: 26.4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 PSNR: 27.2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Proposed.</a:t>
            </a:r>
            <a:endParaRPr lang="en-US"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370CEE-1060-0675-80FD-F50DC2C4B9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9813" y="931768"/>
            <a:ext cx="7918102" cy="4790603"/>
          </a:xfrm>
          <a:prstGeom prst="rect">
            <a:avLst/>
          </a:prstGeom>
          <a:noFill/>
          <a:ln>
            <a:noFill/>
          </a:ln>
        </p:spPr>
      </p:pic>
      <p:sp>
        <p:nvSpPr>
          <p:cNvPr id="6" name="TextBox 5">
            <a:extLst>
              <a:ext uri="{FF2B5EF4-FFF2-40B4-BE49-F238E27FC236}">
                <a16:creationId xmlns:a16="http://schemas.microsoft.com/office/drawing/2014/main" id="{D35068A5-F6CB-9ADB-B91D-7C8C7ABC1951}"/>
              </a:ext>
            </a:extLst>
          </p:cNvPr>
          <p:cNvSpPr txBox="1"/>
          <p:nvPr/>
        </p:nvSpPr>
        <p:spPr>
          <a:xfrm>
            <a:off x="1014884" y="302679"/>
            <a:ext cx="6094324" cy="492443"/>
          </a:xfrm>
          <a:prstGeom prst="rect">
            <a:avLst/>
          </a:prstGeom>
          <a:noFill/>
        </p:spPr>
        <p:txBody>
          <a:bodyPr wrap="square">
            <a:spAutoFit/>
          </a:bodyPr>
          <a:lstStyle/>
          <a:p>
            <a:pPr marL="0" marR="0" indent="0">
              <a:spcBef>
                <a:spcPts val="1200"/>
              </a:spcBef>
              <a:spcAft>
                <a:spcPts val="0"/>
              </a:spcAft>
              <a:tabLst>
                <a:tab pos="360045" algn="l"/>
                <a:tab pos="457200" algn="l"/>
              </a:tabLst>
            </a:pPr>
            <a:r>
              <a:rPr lang="en-IN" sz="2600" b="1" dirty="0">
                <a:effectLst/>
                <a:latin typeface="Times New Roman" panose="02020603050405020304" pitchFamily="18" charset="0"/>
                <a:ea typeface="Times New Roman" panose="02020603050405020304" pitchFamily="18" charset="0"/>
                <a:cs typeface="Times New Roman" panose="02020603050405020304" pitchFamily="18" charset="0"/>
              </a:rPr>
              <a:t>RMSE and Loss curve:</a:t>
            </a:r>
            <a:endParaRPr lang="en-US" sz="2600" b="1"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F5842C-7924-CB7D-DE4E-DF183B309466}"/>
              </a:ext>
            </a:extLst>
          </p:cNvPr>
          <p:cNvSpPr txBox="1"/>
          <p:nvPr/>
        </p:nvSpPr>
        <p:spPr>
          <a:xfrm>
            <a:off x="3396340" y="5926232"/>
            <a:ext cx="474282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8: 	Top: 	Iteration vs RMSE</a:t>
            </a:r>
          </a:p>
          <a:p>
            <a:r>
              <a:rPr lang="en-US" dirty="0">
                <a:latin typeface="Times New Roman" panose="02020603050405020304" pitchFamily="18" charset="0"/>
                <a:cs typeface="Times New Roman" panose="02020603050405020304" pitchFamily="18" charset="0"/>
              </a:rPr>
              <a:t>		Bottom:   Iteration VS Validation Loss</a:t>
            </a:r>
          </a:p>
        </p:txBody>
      </p:sp>
    </p:spTree>
    <p:extLst>
      <p:ext uri="{BB962C8B-B14F-4D97-AF65-F5344CB8AC3E}">
        <p14:creationId xmlns:p14="http://schemas.microsoft.com/office/powerpoint/2010/main" val="300859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9B437-07D6-C13C-4360-35D9B7AD34DA}"/>
              </a:ext>
            </a:extLst>
          </p:cNvPr>
          <p:cNvSpPr>
            <a:spLocks noGrp="1"/>
          </p:cNvSpPr>
          <p:nvPr>
            <p:ph idx="1"/>
          </p:nvPr>
        </p:nvSpPr>
        <p:spPr>
          <a:xfrm>
            <a:off x="919119" y="1724275"/>
            <a:ext cx="10353762" cy="3695136"/>
          </a:xfrm>
        </p:spPr>
        <p:txBody>
          <a:bodyPr>
            <a:normAutofit/>
          </a:bodyPr>
          <a:lstStyle/>
          <a:p>
            <a:pPr algn="just"/>
            <a:r>
              <a:rPr lang="en-US" sz="2600" dirty="0">
                <a:latin typeface="Times New Roman" panose="02020603050405020304" pitchFamily="18" charset="0"/>
                <a:cs typeface="Times New Roman" panose="02020603050405020304" pitchFamily="18" charset="0"/>
              </a:rPr>
              <a:t>Impulse noise removal has been done effectively with the proposed RCNN with less number of layers</a:t>
            </a:r>
          </a:p>
          <a:p>
            <a:pPr algn="just"/>
            <a:r>
              <a:rPr lang="en-US" sz="2600" dirty="0">
                <a:latin typeface="Times New Roman" panose="02020603050405020304" pitchFamily="18" charset="0"/>
                <a:cs typeface="Times New Roman" panose="02020603050405020304" pitchFamily="18" charset="0"/>
              </a:rPr>
              <a:t>Our proposed method achieved better results in terms of PSNR and SSIM evaluation metrics when compared with the existing DnCNN models and it has been clear from the performance metrics as shown in the Table 1.</a:t>
            </a:r>
          </a:p>
        </p:txBody>
      </p:sp>
      <p:sp>
        <p:nvSpPr>
          <p:cNvPr id="6" name="TextBox 5">
            <a:extLst>
              <a:ext uri="{FF2B5EF4-FFF2-40B4-BE49-F238E27FC236}">
                <a16:creationId xmlns:a16="http://schemas.microsoft.com/office/drawing/2014/main" id="{39A0FF4C-0B16-C144-55D2-0747C23AC1E3}"/>
              </a:ext>
            </a:extLst>
          </p:cNvPr>
          <p:cNvSpPr txBox="1"/>
          <p:nvPr/>
        </p:nvSpPr>
        <p:spPr>
          <a:xfrm>
            <a:off x="2445099" y="561209"/>
            <a:ext cx="707403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9997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80320-E54F-09E2-B654-AF77CF8670BF}"/>
              </a:ext>
            </a:extLst>
          </p:cNvPr>
          <p:cNvSpPr txBox="1"/>
          <p:nvPr/>
        </p:nvSpPr>
        <p:spPr>
          <a:xfrm>
            <a:off x="2504501" y="0"/>
            <a:ext cx="718299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5" name="Content Placeholder 2">
            <a:extLst>
              <a:ext uri="{FF2B5EF4-FFF2-40B4-BE49-F238E27FC236}">
                <a16:creationId xmlns:a16="http://schemas.microsoft.com/office/drawing/2014/main" id="{DE91E3E7-B5EE-142B-A573-AA9DBFF911C0}"/>
              </a:ext>
            </a:extLst>
          </p:cNvPr>
          <p:cNvSpPr txBox="1">
            <a:spLocks/>
          </p:cNvSpPr>
          <p:nvPr/>
        </p:nvSpPr>
        <p:spPr>
          <a:xfrm>
            <a:off x="359833" y="891944"/>
            <a:ext cx="11472333" cy="569710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buFont typeface="Calibri" pitchFamily="34" charset="0"/>
              <a:buAutoNum type="arabicPeriod"/>
            </a:pPr>
            <a:r>
              <a:rPr lang="en-AU" sz="1200" dirty="0">
                <a:latin typeface="Times New Roman" panose="02020603050405020304" pitchFamily="18" charset="0"/>
                <a:cs typeface="Times New Roman" pitchFamily="18" charset="0"/>
              </a:rPr>
              <a:t>N. Singh, T. </a:t>
            </a:r>
            <a:r>
              <a:rPr lang="en-AU" sz="1200" dirty="0" err="1">
                <a:latin typeface="Times New Roman" panose="02020603050405020304" pitchFamily="18" charset="0"/>
                <a:cs typeface="Times New Roman" pitchFamily="18" charset="0"/>
              </a:rPr>
              <a:t>Thilagavathy</a:t>
            </a:r>
            <a:r>
              <a:rPr lang="en-AU" sz="1200" dirty="0">
                <a:latin typeface="Times New Roman" panose="02020603050405020304" pitchFamily="18" charset="0"/>
                <a:cs typeface="Times New Roman" pitchFamily="18" charset="0"/>
              </a:rPr>
              <a:t>, R. T. </a:t>
            </a:r>
            <a:r>
              <a:rPr lang="en-AU" sz="1200" dirty="0" err="1">
                <a:latin typeface="Times New Roman" panose="02020603050405020304" pitchFamily="18" charset="0"/>
                <a:cs typeface="Times New Roman" pitchFamily="18" charset="0"/>
              </a:rPr>
              <a:t>Lakshmipriya</a:t>
            </a:r>
            <a:r>
              <a:rPr lang="en-AU" sz="1200" dirty="0">
                <a:latin typeface="Times New Roman" panose="02020603050405020304" pitchFamily="18" charset="0"/>
                <a:cs typeface="Times New Roman" pitchFamily="18" charset="0"/>
              </a:rPr>
              <a:t> and O. </a:t>
            </a:r>
            <a:r>
              <a:rPr lang="en-AU" sz="1200" dirty="0" err="1">
                <a:latin typeface="Times New Roman" panose="02020603050405020304" pitchFamily="18" charset="0"/>
                <a:cs typeface="Times New Roman" pitchFamily="18" charset="0"/>
              </a:rPr>
              <a:t>Umamaheswari</a:t>
            </a:r>
            <a:r>
              <a:rPr lang="en-AU" sz="1200" dirty="0">
                <a:latin typeface="Times New Roman" panose="02020603050405020304" pitchFamily="18" charset="0"/>
                <a:cs typeface="Times New Roman" pitchFamily="18" charset="0"/>
              </a:rPr>
              <a:t>, "Some studies on detection and filtering algorithms for the removal of random valued impulse noise," in IET Image Processing, vol. 11, no. 11, pp. 953-963, 11 2017, </a:t>
            </a:r>
            <a:r>
              <a:rPr lang="en-AU" sz="1200" dirty="0" err="1">
                <a:latin typeface="Times New Roman" panose="02020603050405020304" pitchFamily="18" charset="0"/>
                <a:cs typeface="Times New Roman" pitchFamily="18" charset="0"/>
              </a:rPr>
              <a:t>doi</a:t>
            </a:r>
            <a:r>
              <a:rPr lang="en-AU" sz="1200" dirty="0">
                <a:latin typeface="Times New Roman" panose="02020603050405020304" pitchFamily="18" charset="0"/>
                <a:cs typeface="Times New Roman" pitchFamily="18" charset="0"/>
              </a:rPr>
              <a:t>: 10.1049/iet-ipr.2017.0346</a:t>
            </a:r>
          </a:p>
          <a:p>
            <a:pPr algn="just">
              <a:buFont typeface="Calibri" pitchFamily="34" charset="0"/>
              <a:buAutoNum type="arabicPeriod"/>
            </a:pPr>
            <a:r>
              <a:rPr lang="en-IN" sz="1200" dirty="0">
                <a:latin typeface="Times New Roman" panose="02020603050405020304" pitchFamily="18" charset="0"/>
                <a:cs typeface="Times New Roman" pitchFamily="18" charset="0"/>
              </a:rPr>
              <a:t>Removal of High Density Salt and Pepper Noise Through Modified Decision Based Unsymmetric Trimmed Median Filter S. </a:t>
            </a:r>
            <a:r>
              <a:rPr lang="en-IN" sz="1200" dirty="0" err="1">
                <a:latin typeface="Times New Roman" panose="02020603050405020304" pitchFamily="18" charset="0"/>
                <a:cs typeface="Times New Roman" pitchFamily="18" charset="0"/>
              </a:rPr>
              <a:t>Esakkirajan</a:t>
            </a:r>
            <a:r>
              <a:rPr lang="en-IN" sz="1200" dirty="0">
                <a:latin typeface="Times New Roman" panose="02020603050405020304" pitchFamily="18" charset="0"/>
                <a:cs typeface="Times New Roman" pitchFamily="18" charset="0"/>
              </a:rPr>
              <a:t>, T. </a:t>
            </a:r>
            <a:r>
              <a:rPr lang="en-IN" sz="1200" dirty="0" err="1">
                <a:latin typeface="Times New Roman" panose="02020603050405020304" pitchFamily="18" charset="0"/>
                <a:cs typeface="Times New Roman" pitchFamily="18" charset="0"/>
              </a:rPr>
              <a:t>Veerakumar</a:t>
            </a:r>
            <a:r>
              <a:rPr lang="en-IN" sz="1200" dirty="0">
                <a:latin typeface="Times New Roman" panose="02020603050405020304" pitchFamily="18" charset="0"/>
                <a:cs typeface="Times New Roman" pitchFamily="18" charset="0"/>
              </a:rPr>
              <a:t>, </a:t>
            </a:r>
            <a:r>
              <a:rPr lang="en-IN" sz="1200" dirty="0" err="1">
                <a:latin typeface="Times New Roman" panose="02020603050405020304" pitchFamily="18" charset="0"/>
                <a:cs typeface="Times New Roman" pitchFamily="18" charset="0"/>
              </a:rPr>
              <a:t>Adabala</a:t>
            </a:r>
            <a:r>
              <a:rPr lang="en-IN" sz="1200" dirty="0">
                <a:latin typeface="Times New Roman" panose="02020603050405020304" pitchFamily="18" charset="0"/>
                <a:cs typeface="Times New Roman" pitchFamily="18" charset="0"/>
              </a:rPr>
              <a:t> N. Subramanyam, and C. H. </a:t>
            </a:r>
            <a:r>
              <a:rPr lang="en-IN" sz="1200" dirty="0" err="1">
                <a:latin typeface="Times New Roman" panose="02020603050405020304" pitchFamily="18" charset="0"/>
                <a:cs typeface="Times New Roman" pitchFamily="18" charset="0"/>
              </a:rPr>
              <a:t>PremChand</a:t>
            </a:r>
            <a:r>
              <a:rPr lang="en-IN" sz="1200" dirty="0">
                <a:latin typeface="Times New Roman" panose="02020603050405020304" pitchFamily="18" charset="0"/>
                <a:cs typeface="Times New Roman" pitchFamily="18" charset="0"/>
              </a:rPr>
              <a:t>.</a:t>
            </a: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K.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Dabov</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Foi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Katkovnik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K.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Egiazarian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“Image denoising by sparse 3-D transform-domain collaborative filtering,”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IEEE Trans. image Process.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vol. 16, no. 8, pp. 2080–2095, 2007</a:t>
            </a:r>
            <a:r>
              <a:rPr lang="en-US" sz="1200" dirty="0">
                <a:latin typeface="Times New Roman" panose="02020603050405020304" pitchFamily="18" charset="0"/>
                <a:cs typeface="Times New Roman" pitchFamily="18" charset="0"/>
              </a:rPr>
              <a:t>.</a:t>
            </a:r>
            <a:endParaRPr lang="en-IN" sz="1200" dirty="0">
              <a:latin typeface="Times New Roman" panose="02020603050405020304" pitchFamily="18" charset="0"/>
              <a:cs typeface="Times New Roman" pitchFamily="18" charset="0"/>
            </a:endParaRPr>
          </a:p>
          <a:p>
            <a:pPr algn="just">
              <a:buFont typeface="Calibri" pitchFamily="34" charset="0"/>
              <a:buAutoNum type="arabicPeriod"/>
            </a:pPr>
            <a:r>
              <a:rPr lang="en-AU" sz="1200" dirty="0">
                <a:latin typeface="Times New Roman" panose="02020603050405020304" pitchFamily="18" charset="0"/>
                <a:cs typeface="Times New Roman" pitchFamily="18" charset="0"/>
              </a:rPr>
              <a:t>M. S. </a:t>
            </a:r>
            <a:r>
              <a:rPr lang="en-AU" sz="1200" dirty="0" err="1">
                <a:latin typeface="Times New Roman" panose="02020603050405020304" pitchFamily="18" charset="0"/>
                <a:cs typeface="Times New Roman" pitchFamily="18" charset="0"/>
              </a:rPr>
              <a:t>Darus</a:t>
            </a:r>
            <a:r>
              <a:rPr lang="en-AU" sz="1200" dirty="0">
                <a:latin typeface="Times New Roman" panose="02020603050405020304" pitchFamily="18" charset="0"/>
                <a:cs typeface="Times New Roman" pitchFamily="18" charset="0"/>
              </a:rPr>
              <a:t>, S. N. </a:t>
            </a:r>
            <a:r>
              <a:rPr lang="en-AU" sz="1200" dirty="0" err="1">
                <a:latin typeface="Times New Roman" panose="02020603050405020304" pitchFamily="18" charset="0"/>
                <a:cs typeface="Times New Roman" pitchFamily="18" charset="0"/>
              </a:rPr>
              <a:t>Sulaiman</a:t>
            </a:r>
            <a:r>
              <a:rPr lang="en-AU" sz="1200" dirty="0">
                <a:latin typeface="Times New Roman" panose="02020603050405020304" pitchFamily="18" charset="0"/>
                <a:cs typeface="Times New Roman" pitchFamily="18" charset="0"/>
              </a:rPr>
              <a:t>, I. S. Isa, Z. Hussain, N. M. Tahir and N. A. M. Isa, "Modified hybrid median filter for removal of low density random-valued impulse noise in images," 2016 6th IEEE International Conference on Control System, Computing and Engineering (ICCSCE), Penang, Malaysia, 2016, pp. 528-533, </a:t>
            </a:r>
            <a:r>
              <a:rPr lang="en-AU" sz="1200" dirty="0" err="1">
                <a:latin typeface="Times New Roman" panose="02020603050405020304" pitchFamily="18" charset="0"/>
                <a:cs typeface="Times New Roman" pitchFamily="18" charset="0"/>
              </a:rPr>
              <a:t>doi</a:t>
            </a:r>
            <a:r>
              <a:rPr lang="en-AU" sz="1200" dirty="0">
                <a:latin typeface="Times New Roman" panose="02020603050405020304" pitchFamily="18" charset="0"/>
                <a:cs typeface="Times New Roman" pitchFamily="18" charset="0"/>
              </a:rPr>
              <a:t>: 10.1109/ICCSCE.2016.7893633.</a:t>
            </a:r>
            <a:endParaRPr lang="en-IN" sz="1200" dirty="0">
              <a:latin typeface="Times New Roman" panose="02020603050405020304" pitchFamily="18" charset="0"/>
              <a:cs typeface="Times New Roman" pitchFamily="18" charset="0"/>
            </a:endParaRP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 Gu, L. Zhang, W.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Zuo</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X. Feng, “Weighted nuclear norm minimization with application to image denoising,”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IEEE conference on computer vision and pattern recognition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2014, pp. 2862–2869.</a:t>
            </a:r>
            <a:r>
              <a:rPr lang="en-AU" sz="1200" dirty="0">
                <a:latin typeface="Times New Roman" panose="02020603050405020304" pitchFamily="18" charset="0"/>
                <a:cs typeface="Times New Roman" pitchFamily="18" charset="0"/>
              </a:rPr>
              <a:t>.</a:t>
            </a:r>
            <a:r>
              <a:rPr lang="en-IN" sz="1200" dirty="0">
                <a:latin typeface="Times New Roman" panose="02020603050405020304" pitchFamily="18" charset="0"/>
                <a:cs typeface="Times New Roman" pitchFamily="18" charset="0"/>
              </a:rPr>
              <a:t> </a:t>
            </a:r>
          </a:p>
          <a:p>
            <a:pPr algn="just">
              <a:buFont typeface="Calibri" pitchFamily="34" charset="0"/>
              <a:buAutoNum type="arabicPeriod"/>
            </a:pPr>
            <a:r>
              <a:rPr lang="en-IN" sz="1200" dirty="0">
                <a:latin typeface="Times New Roman" panose="02020603050405020304" pitchFamily="18" charset="0"/>
                <a:cs typeface="Times New Roman" pitchFamily="18" charset="0"/>
              </a:rPr>
              <a:t>J. Chen, G. Zhang, S. Xu and H. Yu, "A Blind CNN Denoising Model for Random-Valued Impulse Noise," in IEEE Access, vol. 7, pp. 124647- 124661, Sept. 2019,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10.1109/ACCESS.2019.2938799. </a:t>
            </a: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M. Mafi, W. Izquierdo and M. </a:t>
            </a:r>
            <a:r>
              <a:rPr lang="en-IN" sz="1200" dirty="0" err="1">
                <a:latin typeface="Times New Roman" panose="02020603050405020304" pitchFamily="18" charset="0"/>
                <a:cs typeface="Times New Roman" panose="02020603050405020304" pitchFamily="18" charset="0"/>
              </a:rPr>
              <a:t>Adjouadi</a:t>
            </a:r>
            <a:r>
              <a:rPr lang="en-IN" sz="1200" dirty="0">
                <a:latin typeface="Times New Roman" panose="02020603050405020304" pitchFamily="18" charset="0"/>
                <a:cs typeface="Times New Roman" panose="02020603050405020304" pitchFamily="18" charset="0"/>
              </a:rPr>
              <a:t>, "High Impulse Noise Intensity Removal in Natural Images Using Convolutional Neural Network," 2020 10th Annual Computing and Communication Workshop and Conference (CCWC), Las Vegas, NV, USA, Mar. 2020, pp. 0673-0677,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10.1109/CCWC47524.2020.9031200. </a:t>
            </a: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 Zoran and Y. Weiss, “From learning models of natural image patches to whole image restoration,”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2011 international conference on computer vision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2011, pp. 479–486.</a:t>
            </a:r>
            <a:endParaRPr lang="en-IN" sz="1000" dirty="0">
              <a:latin typeface="Times New Roman" panose="02020603050405020304" pitchFamily="18" charset="0"/>
              <a:cs typeface="Times New Roman" pitchFamily="18" charset="0"/>
            </a:endParaRP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M.T. Islam, S.M.M. Rahman, M.O. Ahmad, M.N.S. Swamy, “Mixed Gaussian-impulse noise reduction from images using convolutional neural network,” in Signal Processing: Image Communication, vol. 68, pp. 26-41, Oct. 2018, https://doi.org/10.1016/j.image.2018.06.016. </a:t>
            </a: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Levin, B. Nadler, F. Durand, and W. T. Freeman, “Patch complexity, finite pixel correlations and optimal denoising,”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European Conference on Computer Vision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2012, pp. 73–86.</a:t>
            </a:r>
            <a:endParaRPr lang="en-IN" sz="1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2706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985D6-C404-7472-A936-588DE3EDB527}"/>
              </a:ext>
            </a:extLst>
          </p:cNvPr>
          <p:cNvSpPr txBox="1"/>
          <p:nvPr/>
        </p:nvSpPr>
        <p:spPr>
          <a:xfrm>
            <a:off x="1476260" y="2577947"/>
            <a:ext cx="926518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919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1056-FE0E-295A-1505-1EFA0B5B7BEB}"/>
              </a:ext>
            </a:extLst>
          </p:cNvPr>
          <p:cNvSpPr>
            <a:spLocks noGrp="1"/>
          </p:cNvSpPr>
          <p:nvPr>
            <p:ph type="title"/>
          </p:nvPr>
        </p:nvSpPr>
        <p:spPr>
          <a:xfrm>
            <a:off x="4022887" y="580224"/>
            <a:ext cx="4146226" cy="935407"/>
          </a:xfrm>
        </p:spPr>
        <p:txBody>
          <a:bodyPr>
            <a:normAutofit/>
          </a:bodyPr>
          <a:lstStyle/>
          <a:p>
            <a:pPr algn="ctr"/>
            <a:r>
              <a:rPr lang="en-US" sz="4000" b="1" cap="none" dirty="0">
                <a:latin typeface="Times New Roman" pitchFamily="18" charset="0"/>
                <a:cs typeface="Times New Roman" pitchFamily="18" charset="0"/>
              </a:rPr>
              <a:t>Contents</a:t>
            </a:r>
            <a:endParaRPr lang="en-IN" sz="4000" cap="none" dirty="0"/>
          </a:p>
        </p:txBody>
      </p:sp>
      <p:sp>
        <p:nvSpPr>
          <p:cNvPr id="3" name="Content Placeholder 2">
            <a:extLst>
              <a:ext uri="{FF2B5EF4-FFF2-40B4-BE49-F238E27FC236}">
                <a16:creationId xmlns:a16="http://schemas.microsoft.com/office/drawing/2014/main" id="{0FD01D61-621A-705F-9B47-A4C5DA4A694B}"/>
              </a:ext>
            </a:extLst>
          </p:cNvPr>
          <p:cNvSpPr>
            <a:spLocks noGrp="1"/>
          </p:cNvSpPr>
          <p:nvPr>
            <p:ph idx="1"/>
          </p:nvPr>
        </p:nvSpPr>
        <p:spPr>
          <a:xfrm>
            <a:off x="1193006" y="1608418"/>
            <a:ext cx="9805988" cy="4195481"/>
          </a:xfrm>
        </p:spPr>
        <p:txBody>
          <a:bodyPr>
            <a:normAutofit/>
          </a:bodyPr>
          <a:lstStyle/>
          <a:p>
            <a:pPr eaLnBrk="1" hangingPunct="1">
              <a:buFont typeface="Wingdings" panose="05000000000000000000" pitchFamily="2" charset="2"/>
              <a:buChar char="Ø"/>
            </a:pPr>
            <a:r>
              <a:rPr lang="en-US" sz="2600" dirty="0">
                <a:latin typeface="Times New Roman" pitchFamily="18" charset="0"/>
                <a:cs typeface="Times New Roman" pitchFamily="18" charset="0"/>
              </a:rPr>
              <a:t> Abstract</a:t>
            </a:r>
          </a:p>
          <a:p>
            <a:pPr eaLnBrk="1" hangingPunct="1">
              <a:buFont typeface="Wingdings" panose="05000000000000000000" pitchFamily="2" charset="2"/>
              <a:buChar char="Ø"/>
            </a:pPr>
            <a:r>
              <a:rPr lang="en-US" sz="2600" dirty="0">
                <a:latin typeface="Times New Roman" pitchFamily="18" charset="0"/>
                <a:cs typeface="Times New Roman" pitchFamily="18" charset="0"/>
              </a:rPr>
              <a:t> Introduction</a:t>
            </a:r>
          </a:p>
          <a:p>
            <a:pPr eaLnBrk="1" hangingPunct="1">
              <a:buFont typeface="Wingdings" panose="05000000000000000000" pitchFamily="2" charset="2"/>
              <a:buChar char="Ø"/>
            </a:pPr>
            <a:r>
              <a:rPr lang="en-US" sz="2600" dirty="0">
                <a:latin typeface="Times New Roman" pitchFamily="18" charset="0"/>
                <a:cs typeface="Times New Roman" pitchFamily="18" charset="0"/>
              </a:rPr>
              <a:t> Sample Salt and Pepper Noise Images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Classification of Non-Linear Noise Removal Methods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Literature Survey</a:t>
            </a:r>
          </a:p>
          <a:p>
            <a:pPr eaLnBrk="1" hangingPunct="1">
              <a:buFont typeface="Wingdings" panose="05000000000000000000" pitchFamily="2" charset="2"/>
              <a:buChar char="Ø"/>
            </a:pPr>
            <a:r>
              <a:rPr lang="en-US" sz="2600" dirty="0">
                <a:latin typeface="Times New Roman" pitchFamily="18" charset="0"/>
                <a:cs typeface="Times New Roman" pitchFamily="18" charset="0"/>
              </a:rPr>
              <a:t> References</a:t>
            </a:r>
          </a:p>
          <a:p>
            <a:endParaRPr lang="en-IN" sz="2600" dirty="0"/>
          </a:p>
        </p:txBody>
      </p:sp>
    </p:spTree>
    <p:extLst>
      <p:ext uri="{BB962C8B-B14F-4D97-AF65-F5344CB8AC3E}">
        <p14:creationId xmlns:p14="http://schemas.microsoft.com/office/powerpoint/2010/main" val="22437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186A0-6DC5-9D88-0B59-EC3B5579CAAE}"/>
              </a:ext>
            </a:extLst>
          </p:cNvPr>
          <p:cNvSpPr txBox="1"/>
          <p:nvPr/>
        </p:nvSpPr>
        <p:spPr>
          <a:xfrm>
            <a:off x="3426246" y="330506"/>
            <a:ext cx="495759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79EE9115-1018-9C19-D9B1-F4BEFF5F136B}"/>
              </a:ext>
            </a:extLst>
          </p:cNvPr>
          <p:cNvSpPr txBox="1"/>
          <p:nvPr/>
        </p:nvSpPr>
        <p:spPr>
          <a:xfrm>
            <a:off x="1035585" y="1145754"/>
            <a:ext cx="9738911" cy="4832092"/>
          </a:xfrm>
          <a:prstGeom prst="rect">
            <a:avLst/>
          </a:prstGeom>
          <a:noFill/>
        </p:spPr>
        <p:txBody>
          <a:bodyPr wrap="square" rtlCol="0">
            <a:spAutoFit/>
          </a:bodyPr>
          <a:lstStyle/>
          <a:p>
            <a:pPr marL="457200" indent="-457200" algn="just">
              <a:buFont typeface="Wingdings" panose="05000000000000000000" pitchFamily="2" charset="2"/>
              <a:buChar char="Ø"/>
              <a:defRPr/>
            </a:pPr>
            <a:r>
              <a:rPr lang="en-AU" sz="2800" dirty="0">
                <a:latin typeface="Times New Roman" pitchFamily="18" charset="0"/>
                <a:cs typeface="Times New Roman" pitchFamily="18" charset="0"/>
              </a:rPr>
              <a:t>Digital images are may get affected by Gaussian noise, Salt and pepper noise, Speckle noise during transmission, capturing and storage.</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Salt and pepper noise is one of the major noise types, it degrades the image with black and white spots resulting in the  loss of required information.</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Hence, restoration of impulse noise free digital image is a challenging task to fulfill the various applications fruitfully in the fields such as medical, security, communication etc...</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Restoration of digital images has been done with the Convolutional Neural Networks (CNNs).</a:t>
            </a:r>
          </a:p>
        </p:txBody>
      </p:sp>
    </p:spTree>
    <p:extLst>
      <p:ext uri="{BB962C8B-B14F-4D97-AF65-F5344CB8AC3E}">
        <p14:creationId xmlns:p14="http://schemas.microsoft.com/office/powerpoint/2010/main" val="149414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4F13-B855-9E1A-542D-FCA448603FC8}"/>
              </a:ext>
            </a:extLst>
          </p:cNvPr>
          <p:cNvSpPr txBox="1"/>
          <p:nvPr/>
        </p:nvSpPr>
        <p:spPr>
          <a:xfrm>
            <a:off x="196850" y="1087778"/>
            <a:ext cx="11798300" cy="4893647"/>
          </a:xfrm>
          <a:prstGeom prst="rect">
            <a:avLst/>
          </a:prstGeom>
          <a:noFill/>
        </p:spPr>
        <p:txBody>
          <a:bodyPr wrap="square" rtlCol="0">
            <a:spAutoFit/>
          </a:bodyPr>
          <a:lstStyle/>
          <a:p>
            <a:pPr marL="457200" indent="-457200" algn="just">
              <a:buFont typeface="Wingdings" panose="05000000000000000000" pitchFamily="2" charset="2"/>
              <a:buChar char="Ø"/>
            </a:pPr>
            <a:r>
              <a:rPr lang="en-US" sz="2600" dirty="0">
                <a:latin typeface="Times New Roman" panose="02020603050405020304" pitchFamily="18" charset="0"/>
                <a:cs typeface="Times New Roman" pitchFamily="18" charset="0"/>
              </a:rPr>
              <a:t>Digital Images are get affected by Salt and pepper noise (SPN) and AWGN due to noisy camera sensors, imperfect transmission and storage. </a:t>
            </a: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301060E-1D03-FFB2-7EF0-07B12C8A8C96}"/>
              </a:ext>
            </a:extLst>
          </p:cNvPr>
          <p:cNvSpPr txBox="1"/>
          <p:nvPr/>
        </p:nvSpPr>
        <p:spPr>
          <a:xfrm>
            <a:off x="2140461" y="272149"/>
            <a:ext cx="75184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grpSp>
        <p:nvGrpSpPr>
          <p:cNvPr id="40" name="Group 55">
            <a:extLst>
              <a:ext uri="{FF2B5EF4-FFF2-40B4-BE49-F238E27FC236}">
                <a16:creationId xmlns:a16="http://schemas.microsoft.com/office/drawing/2014/main" id="{2CEC8E64-D931-10E2-15ED-F8B8FFD8E7BA}"/>
              </a:ext>
            </a:extLst>
          </p:cNvPr>
          <p:cNvGrpSpPr>
            <a:grpSpLocks/>
          </p:cNvGrpSpPr>
          <p:nvPr/>
        </p:nvGrpSpPr>
        <p:grpSpPr bwMode="auto">
          <a:xfrm>
            <a:off x="55175" y="2269932"/>
            <a:ext cx="6547765" cy="4001482"/>
            <a:chOff x="1065840" y="2777816"/>
            <a:chExt cx="7087561" cy="4003984"/>
          </a:xfrm>
        </p:grpSpPr>
        <p:sp>
          <p:nvSpPr>
            <p:cNvPr id="41" name="Rounded Rectangle 4">
              <a:extLst>
                <a:ext uri="{FF2B5EF4-FFF2-40B4-BE49-F238E27FC236}">
                  <a16:creationId xmlns:a16="http://schemas.microsoft.com/office/drawing/2014/main" id="{056CD836-8D4F-DE23-357B-6BB73B5CD415}"/>
                </a:ext>
              </a:extLst>
            </p:cNvPr>
            <p:cNvSpPr/>
            <p:nvPr/>
          </p:nvSpPr>
          <p:spPr>
            <a:xfrm>
              <a:off x="3575173" y="2777816"/>
              <a:ext cx="2362200" cy="74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Salt and pepper Noise (SPN)</a:t>
              </a:r>
            </a:p>
          </p:txBody>
        </p:sp>
        <p:sp>
          <p:nvSpPr>
            <p:cNvPr id="42" name="Rounded Rectangle 5">
              <a:extLst>
                <a:ext uri="{FF2B5EF4-FFF2-40B4-BE49-F238E27FC236}">
                  <a16:creationId xmlns:a16="http://schemas.microsoft.com/office/drawing/2014/main" id="{589DBAFE-2CB3-7A9B-58AC-6F690CF5B064}"/>
                </a:ext>
              </a:extLst>
            </p:cNvPr>
            <p:cNvSpPr/>
            <p:nvPr/>
          </p:nvSpPr>
          <p:spPr>
            <a:xfrm>
              <a:off x="1219200" y="38862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Fixed Valued </a:t>
              </a:r>
            </a:p>
          </p:txBody>
        </p:sp>
        <p:sp>
          <p:nvSpPr>
            <p:cNvPr id="43" name="Rounded Rectangle 6">
              <a:extLst>
                <a:ext uri="{FF2B5EF4-FFF2-40B4-BE49-F238E27FC236}">
                  <a16:creationId xmlns:a16="http://schemas.microsoft.com/office/drawing/2014/main" id="{900AE7A9-6F73-CBEA-C821-06F790569DFA}"/>
                </a:ext>
              </a:extLst>
            </p:cNvPr>
            <p:cNvSpPr/>
            <p:nvPr/>
          </p:nvSpPr>
          <p:spPr>
            <a:xfrm>
              <a:off x="5333582" y="38862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Random Valued</a:t>
              </a:r>
            </a:p>
          </p:txBody>
        </p:sp>
        <p:cxnSp>
          <p:nvCxnSpPr>
            <p:cNvPr id="44" name="Straight Connector 43">
              <a:extLst>
                <a:ext uri="{FF2B5EF4-FFF2-40B4-BE49-F238E27FC236}">
                  <a16:creationId xmlns:a16="http://schemas.microsoft.com/office/drawing/2014/main" id="{453A26E8-AE00-AA2F-11AA-EBE72ABA14F3}"/>
                </a:ext>
              </a:extLst>
            </p:cNvPr>
            <p:cNvCxnSpPr>
              <a:cxnSpLocks/>
              <a:stCxn id="41" idx="1"/>
            </p:cNvCxnSpPr>
            <p:nvPr/>
          </p:nvCxnSpPr>
          <p:spPr>
            <a:xfrm flipH="1">
              <a:off x="2589212" y="3150529"/>
              <a:ext cx="985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8F209C-0170-C349-997D-5C4A554EB93C}"/>
                </a:ext>
              </a:extLst>
            </p:cNvPr>
            <p:cNvCxnSpPr/>
            <p:nvPr/>
          </p:nvCxnSpPr>
          <p:spPr>
            <a:xfrm rot="5400000">
              <a:off x="2209801" y="3528074"/>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B74A6EF-FAB7-496B-15DD-1B200A2DB716}"/>
                </a:ext>
              </a:extLst>
            </p:cNvPr>
            <p:cNvCxnSpPr>
              <a:cxnSpLocks/>
            </p:cNvCxnSpPr>
            <p:nvPr/>
          </p:nvCxnSpPr>
          <p:spPr>
            <a:xfrm>
              <a:off x="6781800" y="3094818"/>
              <a:ext cx="0" cy="78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50">
              <a:extLst>
                <a:ext uri="{FF2B5EF4-FFF2-40B4-BE49-F238E27FC236}">
                  <a16:creationId xmlns:a16="http://schemas.microsoft.com/office/drawing/2014/main" id="{6686D7BA-DBBA-72F6-688C-F13D85FFB695}"/>
                </a:ext>
              </a:extLst>
            </p:cNvPr>
            <p:cNvSpPr/>
            <p:nvPr/>
          </p:nvSpPr>
          <p:spPr>
            <a:xfrm>
              <a:off x="1065840" y="4648200"/>
              <a:ext cx="3037579"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Black Spot: 0</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White Spot: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are equally distributed throughout the image </a:t>
              </a:r>
            </a:p>
            <a:p>
              <a:pPr algn="just" fontAlgn="auto">
                <a:spcBef>
                  <a:spcPts val="0"/>
                </a:spcBef>
                <a:spcAft>
                  <a:spcPts val="0"/>
                </a:spcAft>
                <a:defRPr/>
              </a:pPr>
              <a:endParaRPr lang="en-US" sz="1300" dirty="0">
                <a:latin typeface="Times New Roman" pitchFamily="18" charset="0"/>
                <a:cs typeface="Times New Roman" pitchFamily="18" charset="0"/>
              </a:endParaRPr>
            </a:p>
            <a:p>
              <a:pPr algn="just"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p:txBody>
        </p:sp>
        <p:sp>
          <p:nvSpPr>
            <p:cNvPr id="48" name="Rounded Rectangle 51">
              <a:extLst>
                <a:ext uri="{FF2B5EF4-FFF2-40B4-BE49-F238E27FC236}">
                  <a16:creationId xmlns:a16="http://schemas.microsoft.com/office/drawing/2014/main" id="{E68081DA-AF7F-40B2-B2C4-7BA41702DE1C}"/>
                </a:ext>
              </a:extLst>
            </p:cNvPr>
            <p:cNvSpPr/>
            <p:nvPr/>
          </p:nvSpPr>
          <p:spPr>
            <a:xfrm>
              <a:off x="5115822" y="4648200"/>
              <a:ext cx="3037579"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 with various intensity values from 0 to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of range </a:t>
              </a:r>
            </a:p>
            <a:p>
              <a:pPr fontAlgn="auto">
                <a:spcBef>
                  <a:spcPts val="0"/>
                </a:spcBef>
                <a:spcAft>
                  <a:spcPts val="0"/>
                </a:spcAft>
                <a:defRPr/>
              </a:pPr>
              <a:r>
                <a:rPr lang="en-AU" sz="1300" dirty="0">
                  <a:latin typeface="Times New Roman" pitchFamily="18" charset="0"/>
                  <a:cs typeface="Times New Roman" pitchFamily="18" charset="0"/>
                </a:rPr>
                <a:t>[0, 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  are distributed unequally throughout the image  </a:t>
              </a:r>
            </a:p>
            <a:p>
              <a:pPr algn="ctr" fontAlgn="auto">
                <a:spcBef>
                  <a:spcPts val="0"/>
                </a:spcBef>
                <a:spcAft>
                  <a:spcPts val="0"/>
                </a:spcAft>
                <a:defRPr/>
              </a:pPr>
              <a:endParaRPr lang="en-AU"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a:p>
              <a:pPr algn="ctr" fontAlgn="auto">
                <a:spcBef>
                  <a:spcPts val="0"/>
                </a:spcBef>
                <a:spcAft>
                  <a:spcPts val="0"/>
                </a:spcAft>
                <a:defRPr/>
              </a:pPr>
              <a:endParaRPr lang="en-US" sz="1300" dirty="0">
                <a:latin typeface="Times New Roman" pitchFamily="18" charset="0"/>
                <a:cs typeface="Times New Roman" pitchFamily="18" charset="0"/>
              </a:endParaRPr>
            </a:p>
          </p:txBody>
        </p:sp>
        <p:cxnSp>
          <p:nvCxnSpPr>
            <p:cNvPr id="50" name="Straight Arrow Connector 49">
              <a:extLst>
                <a:ext uri="{FF2B5EF4-FFF2-40B4-BE49-F238E27FC236}">
                  <a16:creationId xmlns:a16="http://schemas.microsoft.com/office/drawing/2014/main" id="{C724A158-67F5-5DF2-BE33-F800DD29DB23}"/>
                </a:ext>
              </a:extLst>
            </p:cNvPr>
            <p:cNvCxnSpPr/>
            <p:nvPr/>
          </p:nvCxnSpPr>
          <p:spPr>
            <a:xfrm rot="5400000">
              <a:off x="6630194" y="4495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7D2EFB63-29D6-D0B2-4385-10E763D0CCAD}"/>
              </a:ext>
            </a:extLst>
          </p:cNvPr>
          <p:cNvCxnSpPr>
            <a:cxnSpLocks/>
          </p:cNvCxnSpPr>
          <p:nvPr/>
        </p:nvCxnSpPr>
        <p:spPr>
          <a:xfrm flipV="1">
            <a:off x="4555679" y="2587873"/>
            <a:ext cx="780114" cy="902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E3885ED5-AFE7-2157-302A-713BB21558DE}"/>
              </a:ext>
            </a:extLst>
          </p:cNvPr>
          <p:cNvPicPr>
            <a:picLocks noChangeAspect="1"/>
          </p:cNvPicPr>
          <p:nvPr/>
        </p:nvPicPr>
        <p:blipFill>
          <a:blip r:embed="rId2"/>
          <a:stretch>
            <a:fillRect/>
          </a:stretch>
        </p:blipFill>
        <p:spPr>
          <a:xfrm>
            <a:off x="6732219" y="2193375"/>
            <a:ext cx="5405424" cy="3290016"/>
          </a:xfrm>
          <a:prstGeom prst="rect">
            <a:avLst/>
          </a:prstGeom>
        </p:spPr>
      </p:pic>
      <p:sp>
        <p:nvSpPr>
          <p:cNvPr id="62" name="TextBox 61">
            <a:extLst>
              <a:ext uri="{FF2B5EF4-FFF2-40B4-BE49-F238E27FC236}">
                <a16:creationId xmlns:a16="http://schemas.microsoft.com/office/drawing/2014/main" id="{B00E1962-F956-CFAC-34E4-C204C0E6A65E}"/>
              </a:ext>
            </a:extLst>
          </p:cNvPr>
          <p:cNvSpPr txBox="1"/>
          <p:nvPr/>
        </p:nvSpPr>
        <p:spPr>
          <a:xfrm>
            <a:off x="5693229" y="5455807"/>
            <a:ext cx="6444415" cy="1323439"/>
          </a:xfrm>
          <a:prstGeom prst="rect">
            <a:avLst/>
          </a:prstGeom>
          <a:noFill/>
        </p:spPr>
        <p:txBody>
          <a:bodyPr wrap="square" rtlCol="0">
            <a:spAutoFit/>
          </a:bodyPr>
          <a:lstStyle/>
          <a:p>
            <a:pPr algn="ctr" eaLnBrk="1" hangingPunct="1"/>
            <a:r>
              <a:rPr lang="en-US" sz="1600" dirty="0">
                <a:latin typeface="Times New Roman" pitchFamily="18" charset="0"/>
                <a:cs typeface="Times New Roman" pitchFamily="18" charset="0"/>
              </a:rPr>
              <a:t>Figure 2:   (a) Cameraman Image of size 256 x 256 </a:t>
            </a:r>
          </a:p>
          <a:p>
            <a:pPr algn="ctr" eaLnBrk="1" hangingPunct="1"/>
            <a:r>
              <a:rPr lang="en-US" sz="1600" dirty="0">
                <a:latin typeface="Times New Roman" pitchFamily="18" charset="0"/>
                <a:cs typeface="Times New Roman" pitchFamily="18" charset="0"/>
              </a:rPr>
              <a:t>			          (b) Salt and pepper noise image (10% noise density)</a:t>
            </a:r>
          </a:p>
          <a:p>
            <a:pPr algn="ctr" eaLnBrk="1" hangingPunct="1"/>
            <a:r>
              <a:rPr lang="en-US" sz="1600" dirty="0">
                <a:latin typeface="Times New Roman" pitchFamily="18" charset="0"/>
                <a:cs typeface="Times New Roman" pitchFamily="18" charset="0"/>
              </a:rPr>
              <a:t>			          (c) Salt and pepper noise image (50% noise density)</a:t>
            </a:r>
          </a:p>
          <a:p>
            <a:pPr algn="ctr" eaLnBrk="1" hangingPunct="1"/>
            <a:r>
              <a:rPr lang="en-US" sz="1600" dirty="0">
                <a:latin typeface="Times New Roman" pitchFamily="18" charset="0"/>
                <a:cs typeface="Times New Roman" pitchFamily="18" charset="0"/>
              </a:rPr>
              <a:t>			          (d) Salt and pepper noise image (80% noise density)</a:t>
            </a:r>
            <a:endParaRPr lang="en-IN" sz="1600" dirty="0">
              <a:latin typeface="Times New Roman" pitchFamily="18" charset="0"/>
              <a:cs typeface="Times New Roman" pitchFamily="18" charset="0"/>
            </a:endParaRPr>
          </a:p>
          <a:p>
            <a:pPr algn="ctr"/>
            <a:endParaRPr lang="en-IN" sz="1600" dirty="0"/>
          </a:p>
        </p:txBody>
      </p:sp>
      <p:sp>
        <p:nvSpPr>
          <p:cNvPr id="65" name="TextBox 64">
            <a:extLst>
              <a:ext uri="{FF2B5EF4-FFF2-40B4-BE49-F238E27FC236}">
                <a16:creationId xmlns:a16="http://schemas.microsoft.com/office/drawing/2014/main" id="{C1E40CFA-99EB-E5F4-70F3-55B784761AD9}"/>
              </a:ext>
            </a:extLst>
          </p:cNvPr>
          <p:cNvSpPr txBox="1"/>
          <p:nvPr/>
        </p:nvSpPr>
        <p:spPr>
          <a:xfrm>
            <a:off x="1578543" y="6271414"/>
            <a:ext cx="36864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 Classification of Salt and pepper</a:t>
            </a:r>
            <a:endParaRPr lang="en-IN" sz="16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6F276326-2E3D-5120-5B9D-9385E6303BD9}"/>
              </a:ext>
            </a:extLst>
          </p:cNvPr>
          <p:cNvCxnSpPr/>
          <p:nvPr/>
        </p:nvCxnSpPr>
        <p:spPr bwMode="auto">
          <a:xfrm rot="5400000">
            <a:off x="5184222" y="3986109"/>
            <a:ext cx="304610" cy="1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FED588E-DFC3-04DB-9DD9-FA5A485C6994}"/>
              </a:ext>
            </a:extLst>
          </p:cNvPr>
          <p:cNvCxnSpPr>
            <a:cxnSpLocks/>
            <a:endCxn id="47" idx="0"/>
          </p:cNvCxnSpPr>
          <p:nvPr/>
        </p:nvCxnSpPr>
        <p:spPr bwMode="auto">
          <a:xfrm flipH="1">
            <a:off x="1458292" y="3734602"/>
            <a:ext cx="7168" cy="404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7CB943B-AE1D-7C6E-6B61-BA5EED79E7E2}"/>
              </a:ext>
            </a:extLst>
          </p:cNvPr>
          <p:cNvSpPr txBox="1"/>
          <p:nvPr/>
        </p:nvSpPr>
        <p:spPr>
          <a:xfrm>
            <a:off x="342900" y="156707"/>
            <a:ext cx="11747500" cy="1692771"/>
          </a:xfrm>
          <a:prstGeom prst="rect">
            <a:avLst/>
          </a:prstGeom>
          <a:noFill/>
        </p:spPr>
        <p:txBody>
          <a:bodyPr wrap="square" rtlCol="0">
            <a:spAutoFit/>
          </a:bodyPr>
          <a:lstStyle/>
          <a:p>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b="0" i="0" kern="1200" baseline="0" dirty="0">
                <a:solidFill>
                  <a:srgbClr val="FFFFFF"/>
                </a:solidFill>
                <a:effectLst/>
                <a:latin typeface="Times New Roman" panose="02020603050405020304" pitchFamily="18" charset="0"/>
                <a:cs typeface="Times New Roman" panose="02020603050405020304" pitchFamily="18" charset="0"/>
              </a:rPr>
              <a:t>Various non-linear methods have been proposed by researchers for Salt and pepper noise removal form more than four decades.</a:t>
            </a:r>
          </a:p>
          <a:p>
            <a:pPr marL="457200" indent="-457200">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2" name="Rounded Rectangle 4">
            <a:extLst>
              <a:ext uri="{FF2B5EF4-FFF2-40B4-BE49-F238E27FC236}">
                <a16:creationId xmlns:a16="http://schemas.microsoft.com/office/drawing/2014/main" id="{5F53960D-DE83-C790-B56C-F64098DD12D0}"/>
              </a:ext>
            </a:extLst>
          </p:cNvPr>
          <p:cNvSpPr/>
          <p:nvPr/>
        </p:nvSpPr>
        <p:spPr>
          <a:xfrm>
            <a:off x="4095079" y="1644002"/>
            <a:ext cx="3690190" cy="8382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Times New Roman" pitchFamily="18" charset="0"/>
                <a:cs typeface="Times New Roman" pitchFamily="18" charset="0"/>
              </a:rPr>
              <a:t>Impulse Noise/Salt and Pepper noise Removal</a:t>
            </a:r>
          </a:p>
        </p:txBody>
      </p:sp>
      <p:sp>
        <p:nvSpPr>
          <p:cNvPr id="3" name="Rounded Rectangle 5">
            <a:extLst>
              <a:ext uri="{FF2B5EF4-FFF2-40B4-BE49-F238E27FC236}">
                <a16:creationId xmlns:a16="http://schemas.microsoft.com/office/drawing/2014/main" id="{30192A4D-01A9-8380-0550-1517F554F6EE}"/>
              </a:ext>
            </a:extLst>
          </p:cNvPr>
          <p:cNvSpPr/>
          <p:nvPr/>
        </p:nvSpPr>
        <p:spPr>
          <a:xfrm>
            <a:off x="4068822" y="3053688"/>
            <a:ext cx="3762798" cy="8382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Times New Roman" pitchFamily="18" charset="0"/>
                <a:cs typeface="Times New Roman" pitchFamily="18" charset="0"/>
              </a:rPr>
              <a:t>Non-Linear Methods</a:t>
            </a:r>
          </a:p>
        </p:txBody>
      </p:sp>
      <p:sp>
        <p:nvSpPr>
          <p:cNvPr id="4" name="Rounded Rectangle 7">
            <a:extLst>
              <a:ext uri="{FF2B5EF4-FFF2-40B4-BE49-F238E27FC236}">
                <a16:creationId xmlns:a16="http://schemas.microsoft.com/office/drawing/2014/main" id="{9FFF790A-90D5-9C9D-0848-5166CF73A300}"/>
              </a:ext>
            </a:extLst>
          </p:cNvPr>
          <p:cNvSpPr/>
          <p:nvPr/>
        </p:nvSpPr>
        <p:spPr>
          <a:xfrm>
            <a:off x="4078873" y="4457291"/>
            <a:ext cx="3762797" cy="169277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Median filter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Switching type Median Filters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Rank order Switching Median        </a:t>
            </a:r>
            <a:r>
              <a:rPr lang="en-US" dirty="0">
                <a:solidFill>
                  <a:schemeClr val="tx2"/>
                </a:solidFill>
                <a:latin typeface="Times New Roman" pitchFamily="18" charset="0"/>
                <a:cs typeface="Times New Roman" pitchFamily="18" charset="0"/>
              </a:rPr>
              <a:t>Fi</a:t>
            </a:r>
            <a:r>
              <a:rPr lang="en-US" dirty="0">
                <a:solidFill>
                  <a:schemeClr val="bg1"/>
                </a:solidFill>
                <a:latin typeface="Times New Roman" pitchFamily="18" charset="0"/>
                <a:cs typeface="Times New Roman" pitchFamily="18" charset="0"/>
              </a:rPr>
              <a:t> Filters</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Adaptive based Median Filters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Hybrid Median Filters</a:t>
            </a:r>
          </a:p>
          <a:p>
            <a:pPr algn="ctr" fontAlgn="auto">
              <a:spcBef>
                <a:spcPts val="0"/>
              </a:spcBef>
              <a:spcAft>
                <a:spcPts val="0"/>
              </a:spcAft>
              <a:defRPr/>
            </a:pPr>
            <a:r>
              <a:rPr lang="en-US" dirty="0">
                <a:solidFill>
                  <a:schemeClr val="bg1"/>
                </a:solidFill>
                <a:latin typeface="Times New Roman" pitchFamily="18" charset="0"/>
                <a:cs typeface="Times New Roman" pitchFamily="18" charset="0"/>
              </a:rPr>
              <a:t> </a:t>
            </a:r>
          </a:p>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id="{1058C005-AFCB-A35D-118C-BB4B3354A583}"/>
              </a:ext>
            </a:extLst>
          </p:cNvPr>
          <p:cNvCxnSpPr>
            <a:cxnSpLocks/>
            <a:stCxn id="2" idx="2"/>
            <a:endCxn id="3" idx="0"/>
          </p:cNvCxnSpPr>
          <p:nvPr/>
        </p:nvCxnSpPr>
        <p:spPr>
          <a:xfrm>
            <a:off x="5940174" y="2482202"/>
            <a:ext cx="10047" cy="57148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A6D3E62-C3AD-8FF3-7144-88C1F8EC15EC}"/>
              </a:ext>
            </a:extLst>
          </p:cNvPr>
          <p:cNvCxnSpPr>
            <a:cxnSpLocks/>
            <a:stCxn id="3" idx="2"/>
            <a:endCxn id="4" idx="0"/>
          </p:cNvCxnSpPr>
          <p:nvPr/>
        </p:nvCxnSpPr>
        <p:spPr>
          <a:xfrm>
            <a:off x="5950221" y="3891888"/>
            <a:ext cx="10051" cy="565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8E0A3C-2CEA-39CB-D41D-B2F7A64D88AF}"/>
              </a:ext>
            </a:extLst>
          </p:cNvPr>
          <p:cNvSpPr txBox="1"/>
          <p:nvPr/>
        </p:nvSpPr>
        <p:spPr>
          <a:xfrm>
            <a:off x="3492981" y="6317412"/>
            <a:ext cx="4974771"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3: Categories of Non-linear methods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00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2A1EA-CDAF-C8C1-E60A-7141E3CB1AB2}"/>
              </a:ext>
            </a:extLst>
          </p:cNvPr>
          <p:cNvSpPr txBox="1"/>
          <p:nvPr/>
        </p:nvSpPr>
        <p:spPr>
          <a:xfrm>
            <a:off x="534325" y="1181100"/>
            <a:ext cx="10895162" cy="4832092"/>
          </a:xfrm>
          <a:prstGeom prst="rect">
            <a:avLst/>
          </a:prstGeom>
          <a:noFill/>
        </p:spPr>
        <p:txBody>
          <a:bodyPr wrap="square">
            <a:spAutoFit/>
          </a:bodyPr>
          <a:lstStyle/>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Hence, they are very easy to implement and most of them are not that much robust at middle and higher noise density circumstances. </a:t>
            </a:r>
          </a:p>
          <a:p>
            <a:pPr marL="457200" indent="-457200" algn="just">
              <a:buFont typeface="Wingdings" panose="05000000000000000000" pitchFamily="2" charset="2"/>
              <a:buChar char="Ø"/>
            </a:pPr>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Further, various researchers have been implemented wavelet transform based restoration methods such as SWT and DWT. In these, most of them work well up to 50% noise density conditions. Very few worked well at higher noise density conditions.</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To overcome these problems CNN’s based methods have been developed tremendously by various researchers from last decade and these methods require huge number of images </a:t>
            </a:r>
            <a:r>
              <a:rPr lang="en-US" sz="2800" dirty="0">
                <a:latin typeface="Times New Roman" panose="02020603050405020304" pitchFamily="18" charset="0"/>
                <a:cs typeface="Times New Roman" panose="02020603050405020304" pitchFamily="18" charset="0"/>
              </a:rPr>
              <a:t>to </a:t>
            </a:r>
            <a:r>
              <a:rPr lang="en-US" sz="2800" b="0" i="0" u="none" strike="noStrike" baseline="0" dirty="0">
                <a:latin typeface="Times New Roman" panose="02020603050405020304" pitchFamily="18" charset="0"/>
                <a:cs typeface="Times New Roman" panose="02020603050405020304" pitchFamily="18" charset="0"/>
              </a:rPr>
              <a:t>train the network.</a:t>
            </a:r>
          </a:p>
        </p:txBody>
      </p:sp>
    </p:spTree>
    <p:extLst>
      <p:ext uri="{BB962C8B-B14F-4D97-AF65-F5344CB8AC3E}">
        <p14:creationId xmlns:p14="http://schemas.microsoft.com/office/powerpoint/2010/main" val="190447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828D32-43A7-EA44-BFD5-23BD0E6F6710}"/>
              </a:ext>
            </a:extLst>
          </p:cNvPr>
          <p:cNvSpPr txBox="1">
            <a:spLocks/>
          </p:cNvSpPr>
          <p:nvPr/>
        </p:nvSpPr>
        <p:spPr>
          <a:xfrm>
            <a:off x="1892300" y="0"/>
            <a:ext cx="8229600" cy="79216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Times New Roman" pitchFamily="18" charset="0"/>
                <a:cs typeface="Times New Roman" pitchFamily="18" charset="0"/>
              </a:rPr>
              <a:t>  </a:t>
            </a:r>
            <a:r>
              <a:rPr lang="en-US" sz="4000" cap="none" dirty="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B5E8A58E-14B4-92AD-7FAF-9FF09F541F43}"/>
              </a:ext>
            </a:extLst>
          </p:cNvPr>
          <p:cNvSpPr txBox="1"/>
          <p:nvPr/>
        </p:nvSpPr>
        <p:spPr>
          <a:xfrm>
            <a:off x="336550" y="630622"/>
            <a:ext cx="11518900" cy="5924699"/>
          </a:xfrm>
          <a:prstGeom prst="rect">
            <a:avLst/>
          </a:prstGeom>
          <a:noFill/>
        </p:spPr>
        <p:txBody>
          <a:bodyPr wrap="square">
            <a:spAutoFit/>
          </a:bodyPr>
          <a:lstStyle/>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denoising CNN (DnCNN) is the framework designed to remove higher  density impulse noise. In this method predictor has detects the noise components based on feature vector map composed by statistical features such as rank-ordered absolute differences  (ROADs), clean pixel median deviation (CPMD), and edge  pixel difference (EPD).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 CNN network with twenty layers has been trained with 400 images accessed from Berkeley Segmentation Dataset (BSD) to remove higher level of impulse  noise.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CNN frameworks to deny Gaussian mixed impulse noise by train the network with hyper spectral image dataset and simplified transfer learning methods.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two-part CNN  model, trained by various levels of noise images with  features of noise models such as Impulse noise (IN) and AWGN. In testing phase of the network, removal of IN takes  place in first half, followed by Gaussian noise removal as  second half.</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00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C10-C740-8262-FBB3-CC805B72C29A}"/>
              </a:ext>
            </a:extLst>
          </p:cNvPr>
          <p:cNvSpPr txBox="1">
            <a:spLocks/>
          </p:cNvSpPr>
          <p:nvPr/>
        </p:nvSpPr>
        <p:spPr>
          <a:xfrm>
            <a:off x="1981200" y="134938"/>
            <a:ext cx="8636000" cy="61254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b="1" cap="none" dirty="0">
                <a:latin typeface="Times New Roman" panose="02020603050405020304" pitchFamily="18" charset="0"/>
                <a:cs typeface="Times New Roman" panose="02020603050405020304" pitchFamily="18" charset="0"/>
              </a:rPr>
              <a:t>Convolutional Neural </a:t>
            </a:r>
            <a:r>
              <a:rPr lang="en-US" sz="4000" cap="none" dirty="0">
                <a:latin typeface="Times New Roman" panose="02020603050405020304" pitchFamily="18" charset="0"/>
                <a:cs typeface="Times New Roman" panose="02020603050405020304" pitchFamily="18" charset="0"/>
              </a:rPr>
              <a:t>N</a:t>
            </a:r>
            <a:r>
              <a:rPr lang="en-US" sz="4000" b="1" cap="none" dirty="0">
                <a:latin typeface="Times New Roman" panose="02020603050405020304" pitchFamily="18" charset="0"/>
                <a:cs typeface="Times New Roman" panose="02020603050405020304" pitchFamily="18" charset="0"/>
              </a:rPr>
              <a:t>etwork (CNN) </a:t>
            </a:r>
          </a:p>
        </p:txBody>
      </p:sp>
      <p:sp>
        <p:nvSpPr>
          <p:cNvPr id="3" name="TextBox 2">
            <a:extLst>
              <a:ext uri="{FF2B5EF4-FFF2-40B4-BE49-F238E27FC236}">
                <a16:creationId xmlns:a16="http://schemas.microsoft.com/office/drawing/2014/main" id="{C3D76F23-15B4-E8F6-DB2A-14F743291F4E}"/>
              </a:ext>
            </a:extLst>
          </p:cNvPr>
          <p:cNvSpPr txBox="1"/>
          <p:nvPr/>
        </p:nvSpPr>
        <p:spPr>
          <a:xfrm>
            <a:off x="298450" y="1211382"/>
            <a:ext cx="11595100" cy="538609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Convolutional neural network is one of the main categories to do image recognition, images classification, image restoration, Object detection and face recognition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It has 5 layers:</a:t>
            </a:r>
          </a:p>
          <a:p>
            <a:r>
              <a:rPr lang="en-US" sz="2800" dirty="0">
                <a:latin typeface="Times New Roman" panose="02020603050405020304" pitchFamily="18" charset="0"/>
                <a:cs typeface="Times New Roman" panose="02020603050405020304" pitchFamily="18" charset="0"/>
              </a:rPr>
              <a:t>	1. Input layer.</a:t>
            </a:r>
          </a:p>
          <a:p>
            <a:r>
              <a:rPr lang="en-US" sz="2800" dirty="0">
                <a:latin typeface="Times New Roman" panose="02020603050405020304" pitchFamily="18" charset="0"/>
                <a:cs typeface="Times New Roman" panose="02020603050405020304" pitchFamily="18" charset="0"/>
              </a:rPr>
              <a:t>	2. Convolutional layer.</a:t>
            </a:r>
          </a:p>
          <a:p>
            <a:r>
              <a:rPr lang="en-US" sz="2800" dirty="0">
                <a:latin typeface="Times New Roman" panose="02020603050405020304" pitchFamily="18" charset="0"/>
                <a:cs typeface="Times New Roman" panose="02020603050405020304" pitchFamily="18" charset="0"/>
              </a:rPr>
              <a:t>	3. Pooling layer.</a:t>
            </a:r>
          </a:p>
          <a:p>
            <a:r>
              <a:rPr lang="en-US" sz="2800" dirty="0">
                <a:latin typeface="Times New Roman" panose="02020603050405020304" pitchFamily="18" charset="0"/>
                <a:cs typeface="Times New Roman" panose="02020603050405020304" pitchFamily="18" charset="0"/>
              </a:rPr>
              <a:t>	4. Fully connected layer.</a:t>
            </a:r>
          </a:p>
          <a:p>
            <a:r>
              <a:rPr lang="en-US" sz="2800" dirty="0">
                <a:latin typeface="Times New Roman" panose="02020603050405020304" pitchFamily="18" charset="0"/>
                <a:cs typeface="Times New Roman" panose="02020603050405020304" pitchFamily="18" charset="0"/>
              </a:rPr>
              <a:t>	5. Output layer.</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sz="26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Fig 4: General Architectural Flow of  CNN</a:t>
            </a:r>
            <a:endParaRPr lang="en-US"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5EA1063E-113D-0297-3A6E-01A198141C0A}"/>
              </a:ext>
            </a:extLst>
          </p:cNvPr>
          <p:cNvSpPr>
            <a:spLocks noChangeArrowheads="1"/>
          </p:cNvSpPr>
          <p:nvPr/>
        </p:nvSpPr>
        <p:spPr bwMode="auto">
          <a:xfrm>
            <a:off x="-2574132" y="12113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5A38E9DE-D83F-E233-C4EC-FD7ED230EDF8}"/>
              </a:ext>
            </a:extLst>
          </p:cNvPr>
          <p:cNvPicPr>
            <a:picLocks noChangeAspect="1"/>
          </p:cNvPicPr>
          <p:nvPr/>
        </p:nvPicPr>
        <p:blipFill>
          <a:blip r:embed="rId2"/>
          <a:srcRect/>
          <a:stretch>
            <a:fillRect/>
          </a:stretch>
        </p:blipFill>
        <p:spPr bwMode="auto">
          <a:xfrm>
            <a:off x="5194996" y="3199015"/>
            <a:ext cx="6263473" cy="2839488"/>
          </a:xfrm>
          <a:prstGeom prst="rect">
            <a:avLst/>
          </a:prstGeom>
          <a:noFill/>
          <a:ln w="9525">
            <a:noFill/>
            <a:miter lim="800000"/>
            <a:headEnd/>
            <a:tailEnd/>
          </a:ln>
        </p:spPr>
      </p:pic>
    </p:spTree>
    <p:extLst>
      <p:ext uri="{BB962C8B-B14F-4D97-AF65-F5344CB8AC3E}">
        <p14:creationId xmlns:p14="http://schemas.microsoft.com/office/powerpoint/2010/main" val="160818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51D7EAFF-7E5B-92A8-EFB6-32242F6E068C}"/>
              </a:ext>
            </a:extLst>
          </p:cNvPr>
          <p:cNvGraphicFramePr>
            <a:graphicFrameLocks noChangeAspect="1"/>
          </p:cNvGraphicFramePr>
          <p:nvPr>
            <p:extLst>
              <p:ext uri="{D42A27DB-BD31-4B8C-83A1-F6EECF244321}">
                <p14:modId xmlns:p14="http://schemas.microsoft.com/office/powerpoint/2010/main" val="1373068118"/>
              </p:ext>
            </p:extLst>
          </p:nvPr>
        </p:nvGraphicFramePr>
        <p:xfrm>
          <a:off x="2893926" y="1116742"/>
          <a:ext cx="6069205" cy="4910371"/>
        </p:xfrm>
        <a:graphic>
          <a:graphicData uri="http://schemas.openxmlformats.org/presentationml/2006/ole">
            <mc:AlternateContent xmlns:mc="http://schemas.openxmlformats.org/markup-compatibility/2006">
              <mc:Choice xmlns:v="urn:schemas-microsoft-com:vml" Requires="v">
                <p:oleObj r:id="rId2" imgW="6886454" imgH="5591011" progId="Visio.Drawing.15">
                  <p:embed/>
                </p:oleObj>
              </mc:Choice>
              <mc:Fallback>
                <p:oleObj r:id="rId2" imgW="6886454" imgH="5591011" progId="Visio.Drawing.15">
                  <p:embed/>
                  <p:pic>
                    <p:nvPicPr>
                      <p:cNvPr id="8" name="Object 7">
                        <a:extLst>
                          <a:ext uri="{FF2B5EF4-FFF2-40B4-BE49-F238E27FC236}">
                            <a16:creationId xmlns:a16="http://schemas.microsoft.com/office/drawing/2014/main" id="{51D7EAFF-7E5B-92A8-EFB6-32242F6E0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926" y="1116742"/>
                        <a:ext cx="6069205" cy="4910371"/>
                      </a:xfrm>
                      <a:prstGeom prst="rect">
                        <a:avLst/>
                      </a:prstGeom>
                      <a:noFill/>
                    </p:spPr>
                  </p:pic>
                </p:oleObj>
              </mc:Fallback>
            </mc:AlternateContent>
          </a:graphicData>
        </a:graphic>
      </p:graphicFrame>
      <p:sp>
        <p:nvSpPr>
          <p:cNvPr id="3" name="TextBox 2">
            <a:extLst>
              <a:ext uri="{FF2B5EF4-FFF2-40B4-BE49-F238E27FC236}">
                <a16:creationId xmlns:a16="http://schemas.microsoft.com/office/drawing/2014/main" id="{0E9E1747-9AA3-3F62-1237-DDD24213BDB7}"/>
              </a:ext>
            </a:extLst>
          </p:cNvPr>
          <p:cNvSpPr txBox="1"/>
          <p:nvPr/>
        </p:nvSpPr>
        <p:spPr>
          <a:xfrm>
            <a:off x="3737987" y="6170041"/>
            <a:ext cx="43810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5: Proposed Architectural Flow of RCNN</a:t>
            </a:r>
          </a:p>
        </p:txBody>
      </p:sp>
      <p:sp>
        <p:nvSpPr>
          <p:cNvPr id="4" name="TextBox 3">
            <a:extLst>
              <a:ext uri="{FF2B5EF4-FFF2-40B4-BE49-F238E27FC236}">
                <a16:creationId xmlns:a16="http://schemas.microsoft.com/office/drawing/2014/main" id="{9F151C73-E85E-2171-45D3-405CD3FE06F7}"/>
              </a:ext>
            </a:extLst>
          </p:cNvPr>
          <p:cNvSpPr txBox="1"/>
          <p:nvPr/>
        </p:nvSpPr>
        <p:spPr>
          <a:xfrm>
            <a:off x="834012" y="481371"/>
            <a:ext cx="389876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Proposed RCNN Model:</a:t>
            </a:r>
          </a:p>
        </p:txBody>
      </p:sp>
      <p:sp>
        <p:nvSpPr>
          <p:cNvPr id="5" name="TextBox 4">
            <a:extLst>
              <a:ext uri="{FF2B5EF4-FFF2-40B4-BE49-F238E27FC236}">
                <a16:creationId xmlns:a16="http://schemas.microsoft.com/office/drawing/2014/main" id="{A8005994-BC1E-BC40-7AA5-C81EF5B20DEF}"/>
              </a:ext>
            </a:extLst>
          </p:cNvPr>
          <p:cNvSpPr txBox="1"/>
          <p:nvPr/>
        </p:nvSpPr>
        <p:spPr>
          <a:xfrm>
            <a:off x="9314823" y="5648925"/>
            <a:ext cx="3114989" cy="1166666"/>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Network:</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Conv + BN + RELU : 8 stages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Skip connections:  5 stages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18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613</TotalTime>
  <Words>1727</Words>
  <Application>Microsoft Office PowerPoint</Application>
  <PresentationFormat>Widescreen</PresentationFormat>
  <Paragraphs>203</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Bookman Old Style</vt:lpstr>
      <vt:lpstr>Calibri</vt:lpstr>
      <vt:lpstr>Rockwell</vt:lpstr>
      <vt:lpstr>Times</vt:lpstr>
      <vt:lpstr>Times New Roman</vt:lpstr>
      <vt:lpstr>Wingdings</vt:lpstr>
      <vt:lpstr>Damask</vt:lpstr>
      <vt:lpstr>Visio.Drawing.15</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kanta</dc:creator>
  <cp:lastModifiedBy>Siddu Naraharisetty</cp:lastModifiedBy>
  <cp:revision>120</cp:revision>
  <dcterms:created xsi:type="dcterms:W3CDTF">2023-11-27T06:32:42Z</dcterms:created>
  <dcterms:modified xsi:type="dcterms:W3CDTF">2024-03-27T07:54:37Z</dcterms:modified>
</cp:coreProperties>
</file>