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58" r:id="rId4"/>
    <p:sldId id="259" r:id="rId5"/>
    <p:sldId id="265" r:id="rId6"/>
    <p:sldId id="269" r:id="rId7"/>
    <p:sldId id="271" r:id="rId8"/>
    <p:sldId id="267" r:id="rId9"/>
    <p:sldId id="268" r:id="rId10"/>
    <p:sldId id="272" r:id="rId11"/>
    <p:sldId id="264"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2877" autoAdjust="0"/>
  </p:normalViewPr>
  <p:slideViewPr>
    <p:cSldViewPr snapToGrid="0">
      <p:cViewPr varScale="1">
        <p:scale>
          <a:sx n="82" d="100"/>
          <a:sy n="82" d="100"/>
        </p:scale>
        <p:origin x="11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7522DF-BA85-47D1-AE6E-078A6101FF5E}"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1311049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522DF-BA85-47D1-AE6E-078A6101FF5E}"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2425401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522DF-BA85-47D1-AE6E-078A6101FF5E}"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1413434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522DF-BA85-47D1-AE6E-078A6101FF5E}"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9625D-30B7-40F5-AE72-76B7ED0E5114}"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26134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522DF-BA85-47D1-AE6E-078A6101FF5E}"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1785813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7522DF-BA85-47D1-AE6E-078A6101FF5E}" type="datetimeFigureOut">
              <a:rPr lang="en-IN" smtClean="0"/>
              <a:t>28-11-2023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2485365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7522DF-BA85-47D1-AE6E-078A6101FF5E}" type="datetimeFigureOut">
              <a:rPr lang="en-IN" smtClean="0"/>
              <a:t>28-11-2023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1528470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522DF-BA85-47D1-AE6E-078A6101FF5E}"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37383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522DF-BA85-47D1-AE6E-078A6101FF5E}"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3576867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522DF-BA85-47D1-AE6E-078A6101FF5E}"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284078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7522DF-BA85-47D1-AE6E-078A6101FF5E}"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1270236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7522DF-BA85-47D1-AE6E-078A6101FF5E}"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1061745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7522DF-BA85-47D1-AE6E-078A6101FF5E}" type="datetimeFigureOut">
              <a:rPr lang="en-IN" smtClean="0"/>
              <a:t>28-11-2023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2023953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7522DF-BA85-47D1-AE6E-078A6101FF5E}" type="datetimeFigureOut">
              <a:rPr lang="en-IN" smtClean="0"/>
              <a:t>28-11-2023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2793734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7522DF-BA85-47D1-AE6E-078A6101FF5E}" type="datetimeFigureOut">
              <a:rPr lang="en-IN" smtClean="0"/>
              <a:t>28-11-2023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3861723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522DF-BA85-47D1-AE6E-078A6101FF5E}"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2240369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522DF-BA85-47D1-AE6E-078A6101FF5E}"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3878134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47522DF-BA85-47D1-AE6E-078A6101FF5E}" type="datetimeFigureOut">
              <a:rPr lang="en-IN" smtClean="0"/>
              <a:t>28-11-2023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C89625D-30B7-40F5-AE72-76B7ED0E5114}" type="slidenum">
              <a:rPr lang="en-IN" smtClean="0"/>
              <a:t>‹#›</a:t>
            </a:fld>
            <a:endParaRPr lang="en-IN"/>
          </a:p>
        </p:txBody>
      </p:sp>
    </p:spTree>
    <p:extLst>
      <p:ext uri="{BB962C8B-B14F-4D97-AF65-F5344CB8AC3E}">
        <p14:creationId xmlns:p14="http://schemas.microsoft.com/office/powerpoint/2010/main" val="4281300647"/>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F093D0-EB2A-A1BE-F3CD-FE1D5774169F}"/>
              </a:ext>
            </a:extLst>
          </p:cNvPr>
          <p:cNvSpPr txBox="1"/>
          <p:nvPr/>
        </p:nvSpPr>
        <p:spPr>
          <a:xfrm>
            <a:off x="2377828" y="539827"/>
            <a:ext cx="7592438" cy="1477328"/>
          </a:xfrm>
          <a:prstGeom prst="rect">
            <a:avLst/>
          </a:prstGeom>
          <a:noFill/>
        </p:spPr>
        <p:txBody>
          <a:bodyPr wrap="square">
            <a:spAutoFit/>
          </a:bodyPr>
          <a:lstStyle/>
          <a:p>
            <a:pPr algn="ctr"/>
            <a:r>
              <a:rPr lang="en-IN" sz="3000" b="1" dirty="0">
                <a:latin typeface="Times New Roman" panose="02020603050405020304" pitchFamily="18" charset="0"/>
                <a:cs typeface="Times New Roman" panose="02020603050405020304" pitchFamily="18" charset="0"/>
              </a:rPr>
              <a:t>Low-Complexity Convolutional Neural Network for Salt and Pepper Noise Removal in Digital Images</a:t>
            </a:r>
          </a:p>
        </p:txBody>
      </p:sp>
      <p:sp>
        <p:nvSpPr>
          <p:cNvPr id="6" name="TextBox 5">
            <a:extLst>
              <a:ext uri="{FF2B5EF4-FFF2-40B4-BE49-F238E27FC236}">
                <a16:creationId xmlns:a16="http://schemas.microsoft.com/office/drawing/2014/main" id="{9832D6BB-16F4-045B-8382-199ED8313E4B}"/>
              </a:ext>
            </a:extLst>
          </p:cNvPr>
          <p:cNvSpPr txBox="1"/>
          <p:nvPr/>
        </p:nvSpPr>
        <p:spPr>
          <a:xfrm>
            <a:off x="3768402" y="2366447"/>
            <a:ext cx="8097398"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IV B.Tech Project Review - 1</a:t>
            </a:r>
          </a:p>
        </p:txBody>
      </p:sp>
      <p:sp>
        <p:nvSpPr>
          <p:cNvPr id="7" name="TextBox 6">
            <a:extLst>
              <a:ext uri="{FF2B5EF4-FFF2-40B4-BE49-F238E27FC236}">
                <a16:creationId xmlns:a16="http://schemas.microsoft.com/office/drawing/2014/main" id="{42271264-FBE5-C023-5084-BAC825BAB930}"/>
              </a:ext>
            </a:extLst>
          </p:cNvPr>
          <p:cNvSpPr txBox="1"/>
          <p:nvPr/>
        </p:nvSpPr>
        <p:spPr>
          <a:xfrm>
            <a:off x="8126776" y="3238959"/>
            <a:ext cx="4065224" cy="2246769"/>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		Team Members</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J. A. Sai Santosh       (20PA1A0462)</a:t>
            </a:r>
          </a:p>
          <a:p>
            <a:r>
              <a:rPr lang="en-IN" sz="2000" dirty="0">
                <a:latin typeface="Times New Roman" panose="02020603050405020304" pitchFamily="18" charset="0"/>
                <a:cs typeface="Times New Roman" panose="02020603050405020304" pitchFamily="18" charset="0"/>
              </a:rPr>
              <a:t>K. N. V. N. Gupta     (20PA1A0478)</a:t>
            </a:r>
          </a:p>
          <a:p>
            <a:r>
              <a:rPr lang="en-IN" sz="2000" dirty="0">
                <a:latin typeface="Times New Roman" panose="02020603050405020304" pitchFamily="18" charset="0"/>
                <a:cs typeface="Times New Roman" panose="02020603050405020304" pitchFamily="18" charset="0"/>
              </a:rPr>
              <a:t>M. Srihari 		     (20PA1A0491)</a:t>
            </a:r>
          </a:p>
          <a:p>
            <a:r>
              <a:rPr lang="en-IN" sz="2000" dirty="0">
                <a:latin typeface="Times New Roman" panose="02020603050405020304" pitchFamily="18" charset="0"/>
                <a:cs typeface="Times New Roman" panose="02020603050405020304" pitchFamily="18" charset="0"/>
              </a:rPr>
              <a:t>N. S. S. N. Venkat     (20PA1A04B1)</a:t>
            </a:r>
          </a:p>
          <a:p>
            <a:r>
              <a:rPr lang="en-IN" sz="2000" dirty="0">
                <a:latin typeface="Times New Roman" panose="02020603050405020304" pitchFamily="18" charset="0"/>
                <a:cs typeface="Times New Roman" panose="02020603050405020304" pitchFamily="18" charset="0"/>
              </a:rPr>
              <a:t>K. Yogisuhas Reddy (21PA5A0415)</a:t>
            </a:r>
          </a:p>
        </p:txBody>
      </p:sp>
      <p:sp>
        <p:nvSpPr>
          <p:cNvPr id="8" name="TextBox 7">
            <a:extLst>
              <a:ext uri="{FF2B5EF4-FFF2-40B4-BE49-F238E27FC236}">
                <a16:creationId xmlns:a16="http://schemas.microsoft.com/office/drawing/2014/main" id="{082DDA42-590B-8308-E31A-D333419A383E}"/>
              </a:ext>
            </a:extLst>
          </p:cNvPr>
          <p:cNvSpPr txBox="1"/>
          <p:nvPr/>
        </p:nvSpPr>
        <p:spPr>
          <a:xfrm>
            <a:off x="231353" y="4186922"/>
            <a:ext cx="3018622" cy="1446550"/>
          </a:xfrm>
          <a:prstGeom prst="rect">
            <a:avLst/>
          </a:prstGeom>
          <a:noFill/>
        </p:spPr>
        <p:txBody>
          <a:bodyPr wrap="square" rtlCol="0">
            <a:spAutoFit/>
          </a:bodyPr>
          <a:lstStyle/>
          <a:p>
            <a:r>
              <a:rPr lang="en-IN" sz="2200" dirty="0">
                <a:latin typeface="Times New Roman" panose="02020603050405020304" pitchFamily="18" charset="0"/>
                <a:cs typeface="Times New Roman" pitchFamily="18" charset="0"/>
              </a:rPr>
              <a:t>Project Guide</a:t>
            </a:r>
            <a:endParaRPr lang="en-GB" sz="2200" dirty="0">
              <a:latin typeface="Times New Roman" panose="02020603050405020304" pitchFamily="18" charset="0"/>
              <a:cs typeface="Times New Roman" panose="02020603050405020304" pitchFamily="18" charset="0"/>
            </a:endParaRPr>
          </a:p>
          <a:p>
            <a:r>
              <a:rPr lang="en-GB" sz="2200" dirty="0">
                <a:latin typeface="Times New Roman" panose="02020603050405020304" pitchFamily="18" charset="0"/>
                <a:cs typeface="Times New Roman" panose="02020603050405020304" pitchFamily="18" charset="0"/>
              </a:rPr>
              <a:t>Mr. B. Prudhvi Raj</a:t>
            </a:r>
          </a:p>
          <a:p>
            <a:r>
              <a:rPr lang="en-GB" sz="2200" dirty="0">
                <a:latin typeface="Times New Roman" panose="02020603050405020304" pitchFamily="18" charset="0"/>
                <a:cs typeface="Times New Roman" panose="02020603050405020304" pitchFamily="18" charset="0"/>
              </a:rPr>
              <a:t>Assistant Professor</a:t>
            </a:r>
          </a:p>
          <a:p>
            <a:endParaRPr lang="en-IN" sz="2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97FDDF7-1726-4249-2BE3-8477E5E28C4A}"/>
              </a:ext>
            </a:extLst>
          </p:cNvPr>
          <p:cNvSpPr txBox="1"/>
          <p:nvPr/>
        </p:nvSpPr>
        <p:spPr>
          <a:xfrm>
            <a:off x="1487933" y="5621914"/>
            <a:ext cx="8864381" cy="954107"/>
          </a:xfrm>
          <a:prstGeom prst="rect">
            <a:avLst/>
          </a:prstGeom>
          <a:noFill/>
        </p:spPr>
        <p:txBody>
          <a:bodyPr wrap="square" rtlCol="0">
            <a:spAutoFit/>
          </a:bodyPr>
          <a:lstStyle/>
          <a:p>
            <a:r>
              <a:rPr lang="en-IN" sz="2800" dirty="0">
                <a:latin typeface="Times New Roman" pitchFamily="18" charset="0"/>
                <a:cs typeface="Times New Roman" pitchFamily="18" charset="0"/>
              </a:rPr>
              <a:t>Department of Electronics and Communication Engineering</a:t>
            </a:r>
            <a:endParaRPr lang="en-GB" sz="2800" dirty="0">
              <a:latin typeface="Times New Roman" pitchFamily="18" charset="0"/>
              <a:cs typeface="Times New Roman" pitchFamily="18" charset="0"/>
            </a:endParaRPr>
          </a:p>
          <a:p>
            <a:endParaRPr lang="en-IN" sz="2800" dirty="0"/>
          </a:p>
        </p:txBody>
      </p:sp>
      <p:sp>
        <p:nvSpPr>
          <p:cNvPr id="10" name="TextBox 9">
            <a:extLst>
              <a:ext uri="{FF2B5EF4-FFF2-40B4-BE49-F238E27FC236}">
                <a16:creationId xmlns:a16="http://schemas.microsoft.com/office/drawing/2014/main" id="{0786B35A-5AA2-83C7-389C-85C625EDBCB1}"/>
              </a:ext>
            </a:extLst>
          </p:cNvPr>
          <p:cNvSpPr txBox="1"/>
          <p:nvPr/>
        </p:nvSpPr>
        <p:spPr>
          <a:xfrm>
            <a:off x="1033749" y="6112909"/>
            <a:ext cx="10124502" cy="523220"/>
          </a:xfrm>
          <a:prstGeom prst="rect">
            <a:avLst/>
          </a:prstGeom>
          <a:noFill/>
        </p:spPr>
        <p:txBody>
          <a:bodyPr wrap="square" rtlCol="0">
            <a:spAutoFit/>
          </a:bodyPr>
          <a:lstStyle/>
          <a:p>
            <a:pPr algn="ctr"/>
            <a:r>
              <a:rPr lang="en-IN" sz="2800" dirty="0">
                <a:latin typeface="Times New Roman" pitchFamily="18" charset="0"/>
                <a:cs typeface="Times New Roman" pitchFamily="18" charset="0"/>
              </a:rPr>
              <a:t>Vishnu Institute of Technology (Autonomous)</a:t>
            </a:r>
            <a:endParaRPr lang="en-GB" sz="2800" dirty="0">
              <a:latin typeface="Times New Roman" pitchFamily="18" charset="0"/>
              <a:cs typeface="Times New Roman" pitchFamily="18" charset="0"/>
            </a:endParaRPr>
          </a:p>
        </p:txBody>
      </p:sp>
      <p:pic>
        <p:nvPicPr>
          <p:cNvPr id="11" name="Picture 10" descr="VIT logo.jpg">
            <a:extLst>
              <a:ext uri="{FF2B5EF4-FFF2-40B4-BE49-F238E27FC236}">
                <a16:creationId xmlns:a16="http://schemas.microsoft.com/office/drawing/2014/main" id="{BB8D9499-0BB2-EB7E-18DB-E4300F1C9153}"/>
              </a:ext>
            </a:extLst>
          </p:cNvPr>
          <p:cNvPicPr>
            <a:picLocks noChangeAspect="1"/>
          </p:cNvPicPr>
          <p:nvPr/>
        </p:nvPicPr>
        <p:blipFill>
          <a:blip r:embed="rId2" cstate="print"/>
          <a:stretch>
            <a:fillRect/>
          </a:stretch>
        </p:blipFill>
        <p:spPr>
          <a:xfrm>
            <a:off x="705080" y="745091"/>
            <a:ext cx="1164554" cy="1066799"/>
          </a:xfrm>
          <a:prstGeom prst="rect">
            <a:avLst/>
          </a:prstGeom>
        </p:spPr>
      </p:pic>
    </p:spTree>
    <p:extLst>
      <p:ext uri="{BB962C8B-B14F-4D97-AF65-F5344CB8AC3E}">
        <p14:creationId xmlns:p14="http://schemas.microsoft.com/office/powerpoint/2010/main" val="400466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353E4C-AE0C-1AFE-C492-7FA3F87E8D3B}"/>
              </a:ext>
            </a:extLst>
          </p:cNvPr>
          <p:cNvSpPr txBox="1"/>
          <p:nvPr/>
        </p:nvSpPr>
        <p:spPr>
          <a:xfrm>
            <a:off x="863600" y="1107420"/>
            <a:ext cx="10718800" cy="2677656"/>
          </a:xfrm>
          <a:prstGeom prst="rect">
            <a:avLst/>
          </a:prstGeom>
          <a:noFill/>
        </p:spPr>
        <p:txBody>
          <a:bodyPr wrap="square">
            <a:spAutoFit/>
          </a:bodyPr>
          <a:lstStyle/>
          <a:p>
            <a:pPr marL="457200" indent="-457200" algn="just">
              <a:buFont typeface="Wingdings" panose="05000000000000000000" pitchFamily="2" charset="2"/>
              <a:buChar char="Ø"/>
            </a:pPr>
            <a:r>
              <a:rPr lang="en-US" sz="2800" b="0" i="0" u="none" strike="noStrike" baseline="0" dirty="0">
                <a:latin typeface="Times New Roman" panose="02020603050405020304" pitchFamily="18" charset="0"/>
                <a:cs typeface="Times New Roman" panose="02020603050405020304" pitchFamily="18" charset="0"/>
              </a:rPr>
              <a:t>Since most CNN models are created with multiple layers, which increases network complexity, they can attain good accuracy at greater noise densities. Moreover, when network complexity is great, training time is excessive. In order to remove salt and pepper noise from digital </a:t>
            </a:r>
            <a:r>
              <a:rPr lang="en-US" sz="2800" dirty="0">
                <a:latin typeface="Times New Roman" panose="02020603050405020304" pitchFamily="18" charset="0"/>
                <a:cs typeface="Times New Roman" panose="02020603050405020304" pitchFamily="18" charset="0"/>
              </a:rPr>
              <a:t>images</a:t>
            </a:r>
            <a:r>
              <a:rPr lang="en-US" sz="2800" b="0" i="0" u="none" strike="noStrike" baseline="0" dirty="0">
                <a:latin typeface="Times New Roman" panose="02020603050405020304" pitchFamily="18" charset="0"/>
                <a:cs typeface="Times New Roman" panose="02020603050405020304" pitchFamily="18" charset="0"/>
              </a:rPr>
              <a:t>, the focus of this project is to create a low-complexity CNN model.</a:t>
            </a:r>
            <a:endParaRPr lang="en-IN" sz="2800" dirty="0"/>
          </a:p>
        </p:txBody>
      </p:sp>
      <p:sp>
        <p:nvSpPr>
          <p:cNvPr id="4" name="TextBox 3">
            <a:extLst>
              <a:ext uri="{FF2B5EF4-FFF2-40B4-BE49-F238E27FC236}">
                <a16:creationId xmlns:a16="http://schemas.microsoft.com/office/drawing/2014/main" id="{EED6C888-C4E9-9A52-5164-C7CE1E99CF7D}"/>
              </a:ext>
            </a:extLst>
          </p:cNvPr>
          <p:cNvSpPr txBox="1"/>
          <p:nvPr/>
        </p:nvSpPr>
        <p:spPr>
          <a:xfrm>
            <a:off x="5086350" y="221734"/>
            <a:ext cx="2273300" cy="707886"/>
          </a:xfrm>
          <a:prstGeom prst="rect">
            <a:avLst/>
          </a:prstGeom>
          <a:noFill/>
        </p:spPr>
        <p:txBody>
          <a:bodyPr wrap="square">
            <a:spAutoFit/>
          </a:bodyPr>
          <a:lstStyle/>
          <a:p>
            <a:r>
              <a:rPr lang="en-US" sz="1800" dirty="0">
                <a:latin typeface="Times New Roman" pitchFamily="18" charset="0"/>
                <a:cs typeface="Times New Roman" pitchFamily="18" charset="0"/>
              </a:rPr>
              <a:t> </a:t>
            </a:r>
            <a:r>
              <a:rPr lang="en-US" sz="4000" dirty="0">
                <a:latin typeface="Times New Roman" pitchFamily="18" charset="0"/>
                <a:cs typeface="Times New Roman" pitchFamily="18" charset="0"/>
              </a:rPr>
              <a:t>Objective</a:t>
            </a:r>
            <a:endParaRPr lang="en-IN" sz="4000" dirty="0"/>
          </a:p>
        </p:txBody>
      </p:sp>
    </p:spTree>
    <p:extLst>
      <p:ext uri="{BB962C8B-B14F-4D97-AF65-F5344CB8AC3E}">
        <p14:creationId xmlns:p14="http://schemas.microsoft.com/office/powerpoint/2010/main" val="1594667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680320-E54F-09E2-B654-AF77CF8670BF}"/>
              </a:ext>
            </a:extLst>
          </p:cNvPr>
          <p:cNvSpPr txBox="1"/>
          <p:nvPr/>
        </p:nvSpPr>
        <p:spPr>
          <a:xfrm>
            <a:off x="2504501" y="0"/>
            <a:ext cx="7182998"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References</a:t>
            </a:r>
          </a:p>
        </p:txBody>
      </p:sp>
      <p:sp>
        <p:nvSpPr>
          <p:cNvPr id="5" name="Content Placeholder 2">
            <a:extLst>
              <a:ext uri="{FF2B5EF4-FFF2-40B4-BE49-F238E27FC236}">
                <a16:creationId xmlns:a16="http://schemas.microsoft.com/office/drawing/2014/main" id="{DE91E3E7-B5EE-142B-A573-AA9DBFF911C0}"/>
              </a:ext>
            </a:extLst>
          </p:cNvPr>
          <p:cNvSpPr txBox="1">
            <a:spLocks/>
          </p:cNvSpPr>
          <p:nvPr/>
        </p:nvSpPr>
        <p:spPr>
          <a:xfrm>
            <a:off x="359833" y="580447"/>
            <a:ext cx="11472333" cy="5697105"/>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just">
              <a:buFont typeface="Calibri" pitchFamily="34" charset="0"/>
              <a:buAutoNum type="arabicPeriod"/>
            </a:pPr>
            <a:r>
              <a:rPr lang="en-AU" sz="1200" dirty="0">
                <a:latin typeface="Times New Roman" pitchFamily="18" charset="0"/>
                <a:cs typeface="Times New Roman" pitchFamily="18" charset="0"/>
              </a:rPr>
              <a:t>N. Singh, T. </a:t>
            </a:r>
            <a:r>
              <a:rPr lang="en-AU" sz="1200" dirty="0" err="1">
                <a:latin typeface="Times New Roman" pitchFamily="18" charset="0"/>
                <a:cs typeface="Times New Roman" pitchFamily="18" charset="0"/>
              </a:rPr>
              <a:t>Thilagavathy</a:t>
            </a:r>
            <a:r>
              <a:rPr lang="en-AU" sz="1200" dirty="0">
                <a:latin typeface="Times New Roman" pitchFamily="18" charset="0"/>
                <a:cs typeface="Times New Roman" pitchFamily="18" charset="0"/>
              </a:rPr>
              <a:t>, R. T. </a:t>
            </a:r>
            <a:r>
              <a:rPr lang="en-AU" sz="1200" dirty="0" err="1">
                <a:latin typeface="Times New Roman" pitchFamily="18" charset="0"/>
                <a:cs typeface="Times New Roman" pitchFamily="18" charset="0"/>
              </a:rPr>
              <a:t>Lakshmipriya</a:t>
            </a:r>
            <a:r>
              <a:rPr lang="en-AU" sz="1200" dirty="0">
                <a:latin typeface="Times New Roman" pitchFamily="18" charset="0"/>
                <a:cs typeface="Times New Roman" pitchFamily="18" charset="0"/>
              </a:rPr>
              <a:t> and O. </a:t>
            </a:r>
            <a:r>
              <a:rPr lang="en-AU" sz="1200" dirty="0" err="1">
                <a:latin typeface="Times New Roman" pitchFamily="18" charset="0"/>
                <a:cs typeface="Times New Roman" pitchFamily="18" charset="0"/>
              </a:rPr>
              <a:t>Umamaheswari</a:t>
            </a:r>
            <a:r>
              <a:rPr lang="en-AU" sz="1200" dirty="0">
                <a:latin typeface="Times New Roman" pitchFamily="18" charset="0"/>
                <a:cs typeface="Times New Roman" pitchFamily="18" charset="0"/>
              </a:rPr>
              <a:t>, "Some studies on detection and filtering algorithms for the removal of random valued impulse noise," in IET Image Processing, vol. 11, no. 11, pp. 953-963, 11 2017, </a:t>
            </a:r>
            <a:r>
              <a:rPr lang="en-AU" sz="1200" dirty="0" err="1">
                <a:latin typeface="Times New Roman" pitchFamily="18" charset="0"/>
                <a:cs typeface="Times New Roman" pitchFamily="18" charset="0"/>
              </a:rPr>
              <a:t>doi</a:t>
            </a:r>
            <a:r>
              <a:rPr lang="en-AU" sz="1200" dirty="0">
                <a:latin typeface="Times New Roman" pitchFamily="18" charset="0"/>
                <a:cs typeface="Times New Roman" pitchFamily="18" charset="0"/>
              </a:rPr>
              <a:t>: 10.1049/iet-ipr.2017.0346</a:t>
            </a:r>
          </a:p>
          <a:p>
            <a:pPr algn="just">
              <a:buFont typeface="Calibri" pitchFamily="34" charset="0"/>
              <a:buAutoNum type="arabicPeriod"/>
            </a:pPr>
            <a:r>
              <a:rPr lang="en-IN" sz="1200" dirty="0">
                <a:latin typeface="Times New Roman" pitchFamily="18" charset="0"/>
                <a:cs typeface="Times New Roman" pitchFamily="18" charset="0"/>
              </a:rPr>
              <a:t>Removal of High Density Salt and Pepper Noise Through Modified Decision Based Unsymmetric Trimmed Median Filter S. </a:t>
            </a:r>
            <a:r>
              <a:rPr lang="en-IN" sz="1200" dirty="0" err="1">
                <a:latin typeface="Times New Roman" pitchFamily="18" charset="0"/>
                <a:cs typeface="Times New Roman" pitchFamily="18" charset="0"/>
              </a:rPr>
              <a:t>Esakkirajan</a:t>
            </a:r>
            <a:r>
              <a:rPr lang="en-IN" sz="1200" dirty="0">
                <a:latin typeface="Times New Roman" pitchFamily="18" charset="0"/>
                <a:cs typeface="Times New Roman" pitchFamily="18" charset="0"/>
              </a:rPr>
              <a:t>, T. </a:t>
            </a:r>
            <a:r>
              <a:rPr lang="en-IN" sz="1200" dirty="0" err="1">
                <a:latin typeface="Times New Roman" pitchFamily="18" charset="0"/>
                <a:cs typeface="Times New Roman" pitchFamily="18" charset="0"/>
              </a:rPr>
              <a:t>Veerakumar</a:t>
            </a:r>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Adabala</a:t>
            </a:r>
            <a:r>
              <a:rPr lang="en-IN" sz="1200" dirty="0">
                <a:latin typeface="Times New Roman" pitchFamily="18" charset="0"/>
                <a:cs typeface="Times New Roman" pitchFamily="18" charset="0"/>
              </a:rPr>
              <a:t> N. Subramanyam, and C. H. </a:t>
            </a:r>
            <a:r>
              <a:rPr lang="en-IN" sz="1200" dirty="0" err="1">
                <a:latin typeface="Times New Roman" pitchFamily="18" charset="0"/>
                <a:cs typeface="Times New Roman" pitchFamily="18" charset="0"/>
              </a:rPr>
              <a:t>PremChand</a:t>
            </a:r>
            <a:r>
              <a:rPr lang="en-IN" sz="1200" dirty="0">
                <a:latin typeface="Times New Roman" pitchFamily="18" charset="0"/>
                <a:cs typeface="Times New Roman" pitchFamily="18" charset="0"/>
              </a:rPr>
              <a:t>.</a:t>
            </a:r>
          </a:p>
          <a:p>
            <a:pPr algn="just">
              <a:buFont typeface="Calibri" pitchFamily="34" charset="0"/>
              <a:buAutoNum type="arabicPeriod"/>
            </a:pPr>
            <a:r>
              <a:rPr lang="en-US" sz="1200" dirty="0">
                <a:latin typeface="Times New Roman" pitchFamily="18" charset="0"/>
                <a:cs typeface="Times New Roman" pitchFamily="18" charset="0"/>
              </a:rPr>
              <a:t>Kim, D.G., Hussain, M., Adnan, M., Farooq, M.A., Shamsi, Z.H. and Mushtaq, A., 2020. Mixed Noise Removal Using Adaptive Median Based Non-local Rank Minimization. IEEE Access.</a:t>
            </a:r>
            <a:endParaRPr lang="en-IN" sz="1200" dirty="0">
              <a:latin typeface="Times New Roman" pitchFamily="18" charset="0"/>
              <a:cs typeface="Times New Roman" pitchFamily="18" charset="0"/>
            </a:endParaRPr>
          </a:p>
          <a:p>
            <a:pPr algn="just">
              <a:buFont typeface="Calibri" pitchFamily="34" charset="0"/>
              <a:buAutoNum type="arabicPeriod"/>
            </a:pPr>
            <a:r>
              <a:rPr lang="en-AU" sz="1200" dirty="0">
                <a:latin typeface="Times New Roman" pitchFamily="18" charset="0"/>
                <a:cs typeface="Times New Roman" pitchFamily="18" charset="0"/>
              </a:rPr>
              <a:t>M. S. </a:t>
            </a:r>
            <a:r>
              <a:rPr lang="en-AU" sz="1200" dirty="0" err="1">
                <a:latin typeface="Times New Roman" pitchFamily="18" charset="0"/>
                <a:cs typeface="Times New Roman" pitchFamily="18" charset="0"/>
              </a:rPr>
              <a:t>Darus</a:t>
            </a:r>
            <a:r>
              <a:rPr lang="en-AU" sz="1200" dirty="0">
                <a:latin typeface="Times New Roman" pitchFamily="18" charset="0"/>
                <a:cs typeface="Times New Roman" pitchFamily="18" charset="0"/>
              </a:rPr>
              <a:t>, S. N. </a:t>
            </a:r>
            <a:r>
              <a:rPr lang="en-AU" sz="1200" dirty="0" err="1">
                <a:latin typeface="Times New Roman" pitchFamily="18" charset="0"/>
                <a:cs typeface="Times New Roman" pitchFamily="18" charset="0"/>
              </a:rPr>
              <a:t>Sulaiman</a:t>
            </a:r>
            <a:r>
              <a:rPr lang="en-AU" sz="1200" dirty="0">
                <a:latin typeface="Times New Roman" pitchFamily="18" charset="0"/>
                <a:cs typeface="Times New Roman" pitchFamily="18" charset="0"/>
              </a:rPr>
              <a:t>, I. S. Isa, Z. Hussain, N. M. Tahir and N. A. M. Isa, "Modified hybrid median filter for removal of low density random-valued impulse noise in images," 2016 6th IEEE International Conference on Control System, Computing and Engineering (ICCSCE), Penang, Malaysia, 2016, pp. 528-533, </a:t>
            </a:r>
            <a:r>
              <a:rPr lang="en-AU" sz="1200" dirty="0" err="1">
                <a:latin typeface="Times New Roman" pitchFamily="18" charset="0"/>
                <a:cs typeface="Times New Roman" pitchFamily="18" charset="0"/>
              </a:rPr>
              <a:t>doi</a:t>
            </a:r>
            <a:r>
              <a:rPr lang="en-AU" sz="1200" dirty="0">
                <a:latin typeface="Times New Roman" pitchFamily="18" charset="0"/>
                <a:cs typeface="Times New Roman" pitchFamily="18" charset="0"/>
              </a:rPr>
              <a:t>: 10.1109/ICCSCE.2016.7893633.</a:t>
            </a:r>
            <a:endParaRPr lang="en-IN" sz="1200" dirty="0">
              <a:latin typeface="Times New Roman" pitchFamily="18" charset="0"/>
              <a:cs typeface="Times New Roman" pitchFamily="18" charset="0"/>
            </a:endParaRPr>
          </a:p>
          <a:p>
            <a:pPr algn="just">
              <a:buFont typeface="Calibri" pitchFamily="34" charset="0"/>
              <a:buAutoNum type="arabicPeriod"/>
            </a:pPr>
            <a:r>
              <a:rPr lang="en-AU" sz="1200" dirty="0">
                <a:latin typeface="Times New Roman" pitchFamily="18" charset="0"/>
                <a:cs typeface="Times New Roman" pitchFamily="18" charset="0"/>
              </a:rPr>
              <a:t>R. </a:t>
            </a:r>
            <a:r>
              <a:rPr lang="en-AU" sz="1200" dirty="0" err="1">
                <a:latin typeface="Times New Roman" pitchFamily="18" charset="0"/>
                <a:cs typeface="Times New Roman" pitchFamily="18" charset="0"/>
              </a:rPr>
              <a:t>Sravani</a:t>
            </a:r>
            <a:r>
              <a:rPr lang="en-AU" sz="1200" dirty="0">
                <a:latin typeface="Times New Roman" pitchFamily="18" charset="0"/>
                <a:cs typeface="Times New Roman" pitchFamily="18" charset="0"/>
              </a:rPr>
              <a:t>, K. Srinivas and P. </a:t>
            </a:r>
            <a:r>
              <a:rPr lang="en-AU" sz="1200" dirty="0" err="1">
                <a:latin typeface="Times New Roman" pitchFamily="18" charset="0"/>
                <a:cs typeface="Times New Roman" pitchFamily="18" charset="0"/>
              </a:rPr>
              <a:t>Raj.B</a:t>
            </a:r>
            <a:r>
              <a:rPr lang="en-AU" sz="1200" dirty="0">
                <a:latin typeface="Times New Roman" pitchFamily="18" charset="0"/>
                <a:cs typeface="Times New Roman" pitchFamily="18" charset="0"/>
              </a:rPr>
              <a:t>, "Removal of </a:t>
            </a:r>
            <a:r>
              <a:rPr lang="en-AU" sz="1200" dirty="0" err="1">
                <a:latin typeface="Times New Roman" pitchFamily="18" charset="0"/>
                <a:cs typeface="Times New Roman" pitchFamily="18" charset="0"/>
              </a:rPr>
              <a:t>Low-DENSITY</a:t>
            </a:r>
            <a:r>
              <a:rPr lang="en-AU" sz="1200" dirty="0">
                <a:latin typeface="Times New Roman" pitchFamily="18" charset="0"/>
                <a:cs typeface="Times New Roman" pitchFamily="18" charset="0"/>
              </a:rPr>
              <a:t> Impulse Noise From Grayscale Images Using New Modified Hybrid Median Filter With Various Sliding Window Sizes," 2018 3rd IEEE International Conference on Recent Trends in Electronics, Information &amp; Communication Technology (RTEICT), Bangalore, India, 2018, pp. 1750-1754, </a:t>
            </a:r>
            <a:r>
              <a:rPr lang="en-AU" sz="1200" dirty="0" err="1">
                <a:latin typeface="Times New Roman" pitchFamily="18" charset="0"/>
                <a:cs typeface="Times New Roman" pitchFamily="18" charset="0"/>
              </a:rPr>
              <a:t>doi</a:t>
            </a:r>
            <a:r>
              <a:rPr lang="en-AU" sz="1200" dirty="0">
                <a:latin typeface="Times New Roman" pitchFamily="18" charset="0"/>
                <a:cs typeface="Times New Roman" pitchFamily="18" charset="0"/>
              </a:rPr>
              <a:t>: 10.1109/RTEICT42901.2018.9012348.</a:t>
            </a:r>
            <a:r>
              <a:rPr lang="en-IN" sz="1200" dirty="0">
                <a:latin typeface="Times New Roman" pitchFamily="18" charset="0"/>
                <a:cs typeface="Times New Roman" pitchFamily="18" charset="0"/>
              </a:rPr>
              <a:t> </a:t>
            </a:r>
          </a:p>
          <a:p>
            <a:pPr algn="just">
              <a:buFont typeface="Calibri" pitchFamily="34" charset="0"/>
              <a:buAutoNum type="arabicPeriod"/>
            </a:pPr>
            <a:r>
              <a:rPr lang="en-IN" sz="1200" dirty="0"/>
              <a:t>J. Chen, G. Zhang, S. Xu and H. Yu, "A Blind CNN Denoising Model for Random-Valued Impulse Noise," in IEEE Access, vol. 7, pp. 124647- 124661, Sept. 2019, </a:t>
            </a:r>
            <a:r>
              <a:rPr lang="en-IN" sz="1200" dirty="0" err="1"/>
              <a:t>doi</a:t>
            </a:r>
            <a:r>
              <a:rPr lang="en-IN" sz="1200" dirty="0"/>
              <a:t>: 10.1109/ACCESS.2019.2938799. </a:t>
            </a:r>
          </a:p>
          <a:p>
            <a:pPr algn="just">
              <a:buFont typeface="Calibri" pitchFamily="34" charset="0"/>
              <a:buAutoNum type="arabicPeriod"/>
            </a:pPr>
            <a:r>
              <a:rPr lang="en-IN" sz="1200" dirty="0"/>
              <a:t>M. Mafi, W. Izquierdo and M. </a:t>
            </a:r>
            <a:r>
              <a:rPr lang="en-IN" sz="1200" dirty="0" err="1"/>
              <a:t>Adjouadi</a:t>
            </a:r>
            <a:r>
              <a:rPr lang="en-IN" sz="1200" dirty="0"/>
              <a:t>, "High Impulse Noise Intensity Removal in Natural Images Using Convolutional Neural Network," 2020 10th Annual Computing and Communication Workshop and Conference (CCWC), Las Vegas, NV, USA, Mar. 2020, pp. 0673-0677, </a:t>
            </a:r>
            <a:r>
              <a:rPr lang="en-IN" sz="1200" dirty="0" err="1"/>
              <a:t>doi</a:t>
            </a:r>
            <a:r>
              <a:rPr lang="en-IN" sz="1200" dirty="0"/>
              <a:t>: 10.1109/CCWC47524.2020.9031200. </a:t>
            </a:r>
          </a:p>
          <a:p>
            <a:pPr algn="just">
              <a:buFont typeface="Calibri" pitchFamily="34" charset="0"/>
              <a:buAutoNum type="arabicPeriod"/>
            </a:pPr>
            <a:r>
              <a:rPr lang="en-IN" sz="1200" dirty="0"/>
              <a:t> B. Lin, X. Tao and J. Lu, "Hyperspectral Image Denoising via Matrix Factorization and Deep Prior Regularization," in IEEE Transactions on Image Processing, vol. 29, pp. 565-578, 2020, </a:t>
            </a:r>
            <a:r>
              <a:rPr lang="en-IN" sz="1200" dirty="0" err="1"/>
              <a:t>doi</a:t>
            </a:r>
            <a:r>
              <a:rPr lang="en-IN" sz="1200" dirty="0"/>
              <a:t>: 10.1109/TIP.2019.2928627. </a:t>
            </a:r>
          </a:p>
          <a:p>
            <a:pPr algn="just">
              <a:buFont typeface="Calibri" pitchFamily="34" charset="0"/>
              <a:buAutoNum type="arabicPeriod"/>
            </a:pPr>
            <a:r>
              <a:rPr lang="en-IN" sz="1200" dirty="0"/>
              <a:t>M.T. Islam, S.M.M. Rahman, M.O. Ahmad, M.N.S. Swamy, “Mixed Gaussian-impulse noise reduction from images using convolutional neural network,” in Signal Processing: Image Communication, vol. 68, pp. 26-41, Oct. 2018, https://doi.org/10.1016/j.image.2018.06.016. </a:t>
            </a:r>
          </a:p>
          <a:p>
            <a:pPr algn="just">
              <a:buFont typeface="Calibri" pitchFamily="34" charset="0"/>
              <a:buAutoNum type="arabicPeriod"/>
            </a:pPr>
            <a:r>
              <a:rPr lang="en-IN" sz="1200" dirty="0"/>
              <a:t>R. Abiko and M. </a:t>
            </a:r>
            <a:r>
              <a:rPr lang="en-IN" sz="1200" dirty="0" err="1"/>
              <a:t>Ikehara</a:t>
            </a:r>
            <a:r>
              <a:rPr lang="en-IN" sz="1200" dirty="0"/>
              <a:t>, "Blind Denoising of Mixed Gaussian-impulse Noise by Single CNN," ICASSP 2019 - 2019 IEEE International Conference on Acoustics, Speech and Signal Processing (ICASSP), Brighton, UK, Apr. 2019, pp. 1717-1721, </a:t>
            </a:r>
            <a:r>
              <a:rPr lang="en-IN" sz="1200" dirty="0" err="1"/>
              <a:t>doi</a:t>
            </a:r>
            <a:r>
              <a:rPr lang="en-IN" sz="1200" dirty="0"/>
              <a:t>: 10.1109/ICASSP.2019.8683878.</a:t>
            </a:r>
            <a:endParaRPr lang="en-IN" sz="1200" dirty="0">
              <a:latin typeface="Times New Roman" pitchFamily="18" charset="0"/>
              <a:cs typeface="Times New Roman" pitchFamily="18" charset="0"/>
            </a:endParaRPr>
          </a:p>
        </p:txBody>
      </p:sp>
    </p:spTree>
    <p:extLst>
      <p:ext uri="{BB962C8B-B14F-4D97-AF65-F5344CB8AC3E}">
        <p14:creationId xmlns:p14="http://schemas.microsoft.com/office/powerpoint/2010/main" val="4227066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1985D6-C404-7472-A936-588DE3EDB527}"/>
              </a:ext>
            </a:extLst>
          </p:cNvPr>
          <p:cNvSpPr txBox="1"/>
          <p:nvPr/>
        </p:nvSpPr>
        <p:spPr>
          <a:xfrm>
            <a:off x="1476260" y="2577947"/>
            <a:ext cx="9265186" cy="1015663"/>
          </a:xfrm>
          <a:prstGeom prst="rect">
            <a:avLst/>
          </a:prstGeom>
          <a:noFill/>
        </p:spPr>
        <p:txBody>
          <a:bodyPr wrap="square" rtlCol="0">
            <a:spAutoFit/>
          </a:bodyPr>
          <a:lstStyle/>
          <a:p>
            <a:pPr algn="ctr"/>
            <a:r>
              <a:rPr lang="en-IN" sz="6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9195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51056-FE0E-295A-1505-1EFA0B5B7BEB}"/>
              </a:ext>
            </a:extLst>
          </p:cNvPr>
          <p:cNvSpPr>
            <a:spLocks noGrp="1"/>
          </p:cNvSpPr>
          <p:nvPr>
            <p:ph type="title"/>
          </p:nvPr>
        </p:nvSpPr>
        <p:spPr>
          <a:xfrm>
            <a:off x="4022887" y="580224"/>
            <a:ext cx="4146226" cy="935407"/>
          </a:xfrm>
        </p:spPr>
        <p:txBody>
          <a:bodyPr>
            <a:normAutofit/>
          </a:bodyPr>
          <a:lstStyle/>
          <a:p>
            <a:pPr algn="ctr"/>
            <a:r>
              <a:rPr lang="en-US" sz="4000" b="1" cap="none" dirty="0">
                <a:latin typeface="Times New Roman" pitchFamily="18" charset="0"/>
                <a:cs typeface="Times New Roman" pitchFamily="18" charset="0"/>
              </a:rPr>
              <a:t>Contents</a:t>
            </a:r>
            <a:endParaRPr lang="en-IN" sz="4000" cap="none" dirty="0"/>
          </a:p>
        </p:txBody>
      </p:sp>
      <p:sp>
        <p:nvSpPr>
          <p:cNvPr id="3" name="Content Placeholder 2">
            <a:extLst>
              <a:ext uri="{FF2B5EF4-FFF2-40B4-BE49-F238E27FC236}">
                <a16:creationId xmlns:a16="http://schemas.microsoft.com/office/drawing/2014/main" id="{0FD01D61-621A-705F-9B47-A4C5DA4A694B}"/>
              </a:ext>
            </a:extLst>
          </p:cNvPr>
          <p:cNvSpPr>
            <a:spLocks noGrp="1"/>
          </p:cNvSpPr>
          <p:nvPr>
            <p:ph idx="1"/>
          </p:nvPr>
        </p:nvSpPr>
        <p:spPr>
          <a:xfrm>
            <a:off x="1193006" y="1608418"/>
            <a:ext cx="9805988" cy="4195481"/>
          </a:xfrm>
        </p:spPr>
        <p:txBody>
          <a:bodyPr>
            <a:normAutofit/>
          </a:bodyPr>
          <a:lstStyle/>
          <a:p>
            <a:pPr eaLnBrk="1" hangingPunct="1">
              <a:buFont typeface="Wingdings" panose="05000000000000000000" pitchFamily="2" charset="2"/>
              <a:buChar char="Ø"/>
            </a:pPr>
            <a:r>
              <a:rPr lang="en-US" sz="2600" dirty="0">
                <a:latin typeface="Times New Roman" pitchFamily="18" charset="0"/>
                <a:cs typeface="Times New Roman" pitchFamily="18" charset="0"/>
              </a:rPr>
              <a:t> Abstract</a:t>
            </a:r>
          </a:p>
          <a:p>
            <a:pPr eaLnBrk="1" hangingPunct="1">
              <a:buFont typeface="Wingdings" panose="05000000000000000000" pitchFamily="2" charset="2"/>
              <a:buChar char="Ø"/>
            </a:pPr>
            <a:r>
              <a:rPr lang="en-US" sz="2600" dirty="0">
                <a:latin typeface="Times New Roman" pitchFamily="18" charset="0"/>
                <a:cs typeface="Times New Roman" pitchFamily="18" charset="0"/>
              </a:rPr>
              <a:t> Introduction</a:t>
            </a:r>
          </a:p>
          <a:p>
            <a:pPr eaLnBrk="1" hangingPunct="1">
              <a:buFont typeface="Wingdings" panose="05000000000000000000" pitchFamily="2" charset="2"/>
              <a:buChar char="Ø"/>
            </a:pPr>
            <a:r>
              <a:rPr lang="en-US" sz="2600" dirty="0">
                <a:latin typeface="Times New Roman" pitchFamily="18" charset="0"/>
                <a:cs typeface="Times New Roman" pitchFamily="18" charset="0"/>
              </a:rPr>
              <a:t> Sample Salt and Pepper Noise Images</a:t>
            </a:r>
          </a:p>
          <a:p>
            <a:pPr eaLnBrk="1" hangingPunct="1">
              <a:buFont typeface="Wingdings" panose="05000000000000000000" pitchFamily="2" charset="2"/>
              <a:buChar char="Ø"/>
            </a:pPr>
            <a:r>
              <a:rPr lang="en-US" sz="2600" dirty="0">
                <a:latin typeface="Times New Roman" pitchFamily="18" charset="0"/>
                <a:cs typeface="Times New Roman" pitchFamily="18" charset="0"/>
              </a:rPr>
              <a:t> Classification of Non-Linear Noise Removal Methods</a:t>
            </a:r>
          </a:p>
          <a:p>
            <a:pPr eaLnBrk="1" hangingPunct="1">
              <a:buFont typeface="Wingdings" panose="05000000000000000000" pitchFamily="2" charset="2"/>
              <a:buChar char="Ø"/>
            </a:pPr>
            <a:r>
              <a:rPr lang="en-US" sz="2600" dirty="0">
                <a:latin typeface="Times New Roman" pitchFamily="18" charset="0"/>
                <a:cs typeface="Times New Roman" pitchFamily="18" charset="0"/>
              </a:rPr>
              <a:t> Literature Survey</a:t>
            </a:r>
          </a:p>
          <a:p>
            <a:pPr eaLnBrk="1" hangingPunct="1">
              <a:buFont typeface="Wingdings" panose="05000000000000000000" pitchFamily="2" charset="2"/>
              <a:buChar char="Ø"/>
            </a:pPr>
            <a:r>
              <a:rPr lang="en-US" sz="2600" dirty="0">
                <a:latin typeface="Times New Roman" pitchFamily="18" charset="0"/>
                <a:cs typeface="Times New Roman" pitchFamily="18" charset="0"/>
              </a:rPr>
              <a:t> References</a:t>
            </a:r>
          </a:p>
          <a:p>
            <a:endParaRPr lang="en-IN" sz="2600" dirty="0"/>
          </a:p>
        </p:txBody>
      </p:sp>
    </p:spTree>
    <p:extLst>
      <p:ext uri="{BB962C8B-B14F-4D97-AF65-F5344CB8AC3E}">
        <p14:creationId xmlns:p14="http://schemas.microsoft.com/office/powerpoint/2010/main" val="2243702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6186A0-6DC5-9D88-0B59-EC3B5579CAAE}"/>
              </a:ext>
            </a:extLst>
          </p:cNvPr>
          <p:cNvSpPr txBox="1"/>
          <p:nvPr/>
        </p:nvSpPr>
        <p:spPr>
          <a:xfrm>
            <a:off x="3426246" y="330506"/>
            <a:ext cx="4957590"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Abstract</a:t>
            </a:r>
          </a:p>
        </p:txBody>
      </p:sp>
      <p:sp>
        <p:nvSpPr>
          <p:cNvPr id="3" name="TextBox 2">
            <a:extLst>
              <a:ext uri="{FF2B5EF4-FFF2-40B4-BE49-F238E27FC236}">
                <a16:creationId xmlns:a16="http://schemas.microsoft.com/office/drawing/2014/main" id="{79EE9115-1018-9C19-D9B1-F4BEFF5F136B}"/>
              </a:ext>
            </a:extLst>
          </p:cNvPr>
          <p:cNvSpPr txBox="1"/>
          <p:nvPr/>
        </p:nvSpPr>
        <p:spPr>
          <a:xfrm>
            <a:off x="1035585" y="1145754"/>
            <a:ext cx="9738911" cy="5262979"/>
          </a:xfrm>
          <a:prstGeom prst="rect">
            <a:avLst/>
          </a:prstGeom>
          <a:noFill/>
        </p:spPr>
        <p:txBody>
          <a:bodyPr wrap="square" rtlCol="0">
            <a:spAutoFit/>
          </a:bodyPr>
          <a:lstStyle/>
          <a:p>
            <a:pPr marL="457200" indent="-457200" algn="just">
              <a:buFont typeface="Wingdings" panose="05000000000000000000" pitchFamily="2" charset="2"/>
              <a:buChar char="Ø"/>
              <a:defRPr/>
            </a:pPr>
            <a:r>
              <a:rPr lang="en-AU" sz="2800" dirty="0">
                <a:latin typeface="Times New Roman" pitchFamily="18" charset="0"/>
                <a:cs typeface="Times New Roman" pitchFamily="18" charset="0"/>
              </a:rPr>
              <a:t>Digital images are may get affected by Gaussian noise, Salt and pepper noise, Speckle noise during transmission, capturing and storage.</a:t>
            </a:r>
          </a:p>
          <a:p>
            <a:pPr marL="457200" indent="-457200" algn="just" eaLnBrk="1" fontAlgn="auto" hangingPunct="1">
              <a:spcAft>
                <a:spcPts val="0"/>
              </a:spcAft>
              <a:buFont typeface="Wingdings" panose="05000000000000000000" pitchFamily="2" charset="2"/>
              <a:buChar char="Ø"/>
              <a:defRPr/>
            </a:pPr>
            <a:r>
              <a:rPr lang="en-AU" sz="2800" dirty="0">
                <a:latin typeface="Times New Roman" pitchFamily="18" charset="0"/>
                <a:cs typeface="Times New Roman" pitchFamily="18" charset="0"/>
              </a:rPr>
              <a:t>Salt and pepper noise is one of the major noise types, it degrades the image with black and white spots resulting in the  loss of required information.</a:t>
            </a:r>
          </a:p>
          <a:p>
            <a:pPr marL="457200" indent="-457200" algn="just" eaLnBrk="1" fontAlgn="auto" hangingPunct="1">
              <a:spcAft>
                <a:spcPts val="0"/>
              </a:spcAft>
              <a:buFont typeface="Wingdings" panose="05000000000000000000" pitchFamily="2" charset="2"/>
              <a:buChar char="Ø"/>
              <a:defRPr/>
            </a:pPr>
            <a:r>
              <a:rPr lang="en-AU" sz="2800" dirty="0">
                <a:latin typeface="Times New Roman" pitchFamily="18" charset="0"/>
                <a:cs typeface="Times New Roman" pitchFamily="18" charset="0"/>
              </a:rPr>
              <a:t>Hence, restoration of impulse noise free digital image is a challenging task to fulfill the various applications fruitfully in the fields such as medical, security, communication etc...</a:t>
            </a:r>
          </a:p>
          <a:p>
            <a:pPr marL="457200" indent="-457200" algn="just" eaLnBrk="1" fontAlgn="auto" hangingPunct="1">
              <a:spcAft>
                <a:spcPts val="0"/>
              </a:spcAft>
              <a:buFont typeface="Wingdings" panose="05000000000000000000" pitchFamily="2" charset="2"/>
              <a:buChar char="Ø"/>
              <a:defRPr/>
            </a:pPr>
            <a:r>
              <a:rPr lang="en-AU" sz="2800" dirty="0">
                <a:latin typeface="Times New Roman" pitchFamily="18" charset="0"/>
                <a:cs typeface="Times New Roman" pitchFamily="18" charset="0"/>
              </a:rPr>
              <a:t>Restoration of digital images has been carried out with various non-linear methods and they performed well </a:t>
            </a:r>
            <a:r>
              <a:rPr lang="en-AU" sz="2800" dirty="0" err="1">
                <a:latin typeface="Times New Roman" pitchFamily="18" charset="0"/>
                <a:cs typeface="Times New Roman" pitchFamily="18" charset="0"/>
              </a:rPr>
              <a:t>upto</a:t>
            </a:r>
            <a:r>
              <a:rPr lang="en-AU" sz="2800" dirty="0">
                <a:latin typeface="Times New Roman" pitchFamily="18" charset="0"/>
                <a:cs typeface="Times New Roman" pitchFamily="18" charset="0"/>
              </a:rPr>
              <a:t> mid level noise density.</a:t>
            </a:r>
          </a:p>
        </p:txBody>
      </p:sp>
    </p:spTree>
    <p:extLst>
      <p:ext uri="{BB962C8B-B14F-4D97-AF65-F5344CB8AC3E}">
        <p14:creationId xmlns:p14="http://schemas.microsoft.com/office/powerpoint/2010/main" val="1494148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764F13-B855-9E1A-542D-FCA448603FC8}"/>
              </a:ext>
            </a:extLst>
          </p:cNvPr>
          <p:cNvSpPr txBox="1"/>
          <p:nvPr/>
        </p:nvSpPr>
        <p:spPr>
          <a:xfrm>
            <a:off x="196850" y="1087778"/>
            <a:ext cx="11798300" cy="4893647"/>
          </a:xfrm>
          <a:prstGeom prst="rect">
            <a:avLst/>
          </a:prstGeom>
          <a:noFill/>
        </p:spPr>
        <p:txBody>
          <a:bodyPr wrap="square" rtlCol="0">
            <a:spAutoFit/>
          </a:bodyPr>
          <a:lstStyle/>
          <a:p>
            <a:pPr marL="457200" indent="-457200" algn="just">
              <a:buFont typeface="Wingdings" panose="05000000000000000000" pitchFamily="2" charset="2"/>
              <a:buChar char="Ø"/>
            </a:pPr>
            <a:r>
              <a:rPr lang="en-US" sz="2600" dirty="0">
                <a:latin typeface="Times New Roman" panose="02020603050405020304" pitchFamily="18" charset="0"/>
                <a:cs typeface="Times New Roman" pitchFamily="18" charset="0"/>
              </a:rPr>
              <a:t>Digital Images are get affected by Salt and pepper noise (SPN) and AWGN due to noisy camera sensors, imperfect transmission and storage. </a:t>
            </a:r>
          </a:p>
          <a:p>
            <a:pPr marL="457200" indent="-457200" algn="just">
              <a:buFont typeface="Wingdings" panose="05000000000000000000" pitchFamily="2" charset="2"/>
              <a:buChar char="Ø"/>
            </a:pPr>
            <a:endParaRPr lang="en-US" sz="2600" b="0" i="0" u="none" strike="noStrike" baseline="0" dirty="0">
              <a:latin typeface="Times New Roman" panose="02020603050405020304" pitchFamily="18" charset="0"/>
              <a:cs typeface="Times New Roman" panose="02020603050405020304" pitchFamily="18" charset="0"/>
            </a:endParaRPr>
          </a:p>
          <a:p>
            <a:pPr algn="just"/>
            <a:endParaRPr lang="en-US" sz="26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sz="2600" b="0" i="0" u="none" strike="noStrike" baseline="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sz="2600" b="0" i="0" u="none" strike="noStrike" baseline="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sz="2600" b="0" i="0" u="none" strike="noStrike" baseline="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algn="just"/>
            <a:endParaRPr lang="en-US" sz="26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sz="2600" b="0" i="0" u="none" strike="noStrike" baseline="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4301060E-1D03-FFB2-7EF0-07B12C8A8C96}"/>
              </a:ext>
            </a:extLst>
          </p:cNvPr>
          <p:cNvSpPr txBox="1"/>
          <p:nvPr/>
        </p:nvSpPr>
        <p:spPr>
          <a:xfrm>
            <a:off x="2140461" y="272149"/>
            <a:ext cx="7518400"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Introduction</a:t>
            </a:r>
            <a:endParaRPr lang="en-IN" sz="4000" b="1" dirty="0">
              <a:latin typeface="Times New Roman" panose="02020603050405020304" pitchFamily="18" charset="0"/>
              <a:cs typeface="Times New Roman" panose="02020603050405020304" pitchFamily="18" charset="0"/>
            </a:endParaRPr>
          </a:p>
        </p:txBody>
      </p:sp>
      <p:grpSp>
        <p:nvGrpSpPr>
          <p:cNvPr id="40" name="Group 55">
            <a:extLst>
              <a:ext uri="{FF2B5EF4-FFF2-40B4-BE49-F238E27FC236}">
                <a16:creationId xmlns:a16="http://schemas.microsoft.com/office/drawing/2014/main" id="{2CEC8E64-D931-10E2-15ED-F8B8FFD8E7BA}"/>
              </a:ext>
            </a:extLst>
          </p:cNvPr>
          <p:cNvGrpSpPr>
            <a:grpSpLocks/>
          </p:cNvGrpSpPr>
          <p:nvPr/>
        </p:nvGrpSpPr>
        <p:grpSpPr bwMode="auto">
          <a:xfrm>
            <a:off x="55175" y="2269932"/>
            <a:ext cx="6547765" cy="4001482"/>
            <a:chOff x="1065840" y="2777816"/>
            <a:chExt cx="7087561" cy="4003984"/>
          </a:xfrm>
        </p:grpSpPr>
        <p:sp>
          <p:nvSpPr>
            <p:cNvPr id="41" name="Rounded Rectangle 4">
              <a:extLst>
                <a:ext uri="{FF2B5EF4-FFF2-40B4-BE49-F238E27FC236}">
                  <a16:creationId xmlns:a16="http://schemas.microsoft.com/office/drawing/2014/main" id="{056CD836-8D4F-DE23-357B-6BB73B5CD415}"/>
                </a:ext>
              </a:extLst>
            </p:cNvPr>
            <p:cNvSpPr/>
            <p:nvPr/>
          </p:nvSpPr>
          <p:spPr>
            <a:xfrm>
              <a:off x="3575173" y="2777816"/>
              <a:ext cx="2362200" cy="745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latin typeface="Times New Roman" pitchFamily="18" charset="0"/>
                  <a:cs typeface="Times New Roman" pitchFamily="18" charset="0"/>
                </a:rPr>
                <a:t>Salt and pepper Noise (SPN)</a:t>
              </a:r>
            </a:p>
          </p:txBody>
        </p:sp>
        <p:sp>
          <p:nvSpPr>
            <p:cNvPr id="42" name="Rounded Rectangle 5">
              <a:extLst>
                <a:ext uri="{FF2B5EF4-FFF2-40B4-BE49-F238E27FC236}">
                  <a16:creationId xmlns:a16="http://schemas.microsoft.com/office/drawing/2014/main" id="{589DBAFE-2CB3-7A9B-58AC-6F690CF5B064}"/>
                </a:ext>
              </a:extLst>
            </p:cNvPr>
            <p:cNvSpPr/>
            <p:nvPr/>
          </p:nvSpPr>
          <p:spPr>
            <a:xfrm>
              <a:off x="1219200" y="3886200"/>
              <a:ext cx="2743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latin typeface="Times New Roman" pitchFamily="18" charset="0"/>
                  <a:cs typeface="Times New Roman" pitchFamily="18" charset="0"/>
                </a:rPr>
                <a:t>Fixed Valued </a:t>
              </a:r>
            </a:p>
          </p:txBody>
        </p:sp>
        <p:sp>
          <p:nvSpPr>
            <p:cNvPr id="43" name="Rounded Rectangle 6">
              <a:extLst>
                <a:ext uri="{FF2B5EF4-FFF2-40B4-BE49-F238E27FC236}">
                  <a16:creationId xmlns:a16="http://schemas.microsoft.com/office/drawing/2014/main" id="{900AE7A9-6F73-CBEA-C821-06F790569DFA}"/>
                </a:ext>
              </a:extLst>
            </p:cNvPr>
            <p:cNvSpPr/>
            <p:nvPr/>
          </p:nvSpPr>
          <p:spPr>
            <a:xfrm>
              <a:off x="5333582" y="3886200"/>
              <a:ext cx="2743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latin typeface="Times New Roman" pitchFamily="18" charset="0"/>
                  <a:cs typeface="Times New Roman" pitchFamily="18" charset="0"/>
                </a:rPr>
                <a:t>Random Valued</a:t>
              </a:r>
            </a:p>
          </p:txBody>
        </p:sp>
        <p:cxnSp>
          <p:nvCxnSpPr>
            <p:cNvPr id="44" name="Straight Connector 43">
              <a:extLst>
                <a:ext uri="{FF2B5EF4-FFF2-40B4-BE49-F238E27FC236}">
                  <a16:creationId xmlns:a16="http://schemas.microsoft.com/office/drawing/2014/main" id="{453A26E8-AE00-AA2F-11AA-EBE72ABA14F3}"/>
                </a:ext>
              </a:extLst>
            </p:cNvPr>
            <p:cNvCxnSpPr>
              <a:cxnSpLocks/>
              <a:stCxn id="41" idx="1"/>
            </p:cNvCxnSpPr>
            <p:nvPr/>
          </p:nvCxnSpPr>
          <p:spPr>
            <a:xfrm flipH="1">
              <a:off x="2589212" y="3150529"/>
              <a:ext cx="9859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38F209C-0170-C349-997D-5C4A554EB93C}"/>
                </a:ext>
              </a:extLst>
            </p:cNvPr>
            <p:cNvCxnSpPr/>
            <p:nvPr/>
          </p:nvCxnSpPr>
          <p:spPr>
            <a:xfrm rot="5400000">
              <a:off x="2209801" y="3528074"/>
              <a:ext cx="7620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B74A6EF-FAB7-496B-15DD-1B200A2DB716}"/>
                </a:ext>
              </a:extLst>
            </p:cNvPr>
            <p:cNvCxnSpPr>
              <a:cxnSpLocks/>
            </p:cNvCxnSpPr>
            <p:nvPr/>
          </p:nvCxnSpPr>
          <p:spPr>
            <a:xfrm>
              <a:off x="6781800" y="3094818"/>
              <a:ext cx="0" cy="781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ounded Rectangle 50">
              <a:extLst>
                <a:ext uri="{FF2B5EF4-FFF2-40B4-BE49-F238E27FC236}">
                  <a16:creationId xmlns:a16="http://schemas.microsoft.com/office/drawing/2014/main" id="{6686D7BA-DBBA-72F6-688C-F13D85FFB695}"/>
                </a:ext>
              </a:extLst>
            </p:cNvPr>
            <p:cNvSpPr/>
            <p:nvPr/>
          </p:nvSpPr>
          <p:spPr>
            <a:xfrm>
              <a:off x="1065840" y="4648200"/>
              <a:ext cx="3037579"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00" dirty="0">
                <a:latin typeface="Times New Roman" pitchFamily="18" charset="0"/>
                <a:cs typeface="Times New Roman" pitchFamily="18" charset="0"/>
              </a:endParaRPr>
            </a:p>
            <a:p>
              <a:pPr algn="ctr" fontAlgn="auto">
                <a:spcBef>
                  <a:spcPts val="0"/>
                </a:spcBef>
                <a:spcAft>
                  <a:spcPts val="0"/>
                </a:spcAft>
                <a:defRPr/>
              </a:pPr>
              <a:endParaRPr lang="en-US" sz="1300" dirty="0">
                <a:latin typeface="Times New Roman" pitchFamily="18" charset="0"/>
                <a:cs typeface="Times New Roman" pitchFamily="18" charset="0"/>
              </a:endParaRPr>
            </a:p>
            <a:p>
              <a:pPr algn="ctr" fontAlgn="auto">
                <a:spcBef>
                  <a:spcPts val="0"/>
                </a:spcBef>
                <a:spcAft>
                  <a:spcPts val="0"/>
                </a:spcAft>
                <a:defRPr/>
              </a:pPr>
              <a:endParaRPr lang="en-US" sz="1300" dirty="0">
                <a:latin typeface="Times New Roman" pitchFamily="18" charset="0"/>
                <a:cs typeface="Times New Roman" pitchFamily="18" charset="0"/>
              </a:endParaRPr>
            </a:p>
            <a:p>
              <a:pPr marL="285750" indent="-285750" fontAlgn="auto">
                <a:spcBef>
                  <a:spcPts val="0"/>
                </a:spcBef>
                <a:spcAft>
                  <a:spcPts val="0"/>
                </a:spcAft>
                <a:buFont typeface="Wingdings" pitchFamily="2" charset="2"/>
                <a:buChar char="Ø"/>
                <a:defRPr/>
              </a:pPr>
              <a:r>
                <a:rPr lang="en-US" sz="1300" dirty="0">
                  <a:latin typeface="Times New Roman" pitchFamily="18" charset="0"/>
                  <a:cs typeface="Times New Roman" pitchFamily="18" charset="0"/>
                </a:rPr>
                <a:t>Image Degraded with “</a:t>
              </a:r>
              <a:r>
                <a:rPr lang="en-US" sz="1300" b="1" dirty="0">
                  <a:latin typeface="Times New Roman" pitchFamily="18" charset="0"/>
                  <a:cs typeface="Times New Roman" pitchFamily="18" charset="0"/>
                </a:rPr>
                <a:t>black and white</a:t>
              </a:r>
              <a:r>
                <a:rPr lang="en-US" sz="1300" dirty="0">
                  <a:latin typeface="Times New Roman" pitchFamily="18" charset="0"/>
                  <a:cs typeface="Times New Roman" pitchFamily="18" charset="0"/>
                </a:rPr>
                <a:t>” spots</a:t>
              </a:r>
            </a:p>
            <a:p>
              <a:pPr marL="285750" indent="-285750" algn="just" fontAlgn="auto">
                <a:spcBef>
                  <a:spcPts val="0"/>
                </a:spcBef>
                <a:spcAft>
                  <a:spcPts val="0"/>
                </a:spcAft>
                <a:buFont typeface="Wingdings" pitchFamily="2" charset="2"/>
                <a:buChar char="Ø"/>
                <a:defRPr/>
              </a:pPr>
              <a:r>
                <a:rPr lang="en-US" sz="1300" dirty="0">
                  <a:latin typeface="Times New Roman" pitchFamily="18" charset="0"/>
                  <a:cs typeface="Times New Roman" pitchFamily="18" charset="0"/>
                </a:rPr>
                <a:t>Intensity of Black Spot: 0</a:t>
              </a:r>
            </a:p>
            <a:p>
              <a:pPr marL="285750" indent="-285750" algn="just" fontAlgn="auto">
                <a:spcBef>
                  <a:spcPts val="0"/>
                </a:spcBef>
                <a:spcAft>
                  <a:spcPts val="0"/>
                </a:spcAft>
                <a:buFont typeface="Wingdings" pitchFamily="2" charset="2"/>
                <a:buChar char="Ø"/>
                <a:defRPr/>
              </a:pPr>
              <a:r>
                <a:rPr lang="en-US" sz="1300" dirty="0">
                  <a:latin typeface="Times New Roman" pitchFamily="18" charset="0"/>
                  <a:cs typeface="Times New Roman" pitchFamily="18" charset="0"/>
                </a:rPr>
                <a:t>Intensity of White Spot: </a:t>
              </a:r>
              <a:r>
                <a:rPr lang="en-AU" sz="1300" dirty="0">
                  <a:latin typeface="Times New Roman" pitchFamily="18" charset="0"/>
                  <a:cs typeface="Times New Roman" pitchFamily="18" charset="0"/>
                </a:rPr>
                <a:t>2</a:t>
              </a:r>
              <a:r>
                <a:rPr lang="en-AU" sz="1300" baseline="30000" dirty="0">
                  <a:latin typeface="Times New Roman" pitchFamily="18" charset="0"/>
                  <a:cs typeface="Times New Roman" pitchFamily="18" charset="0"/>
                </a:rPr>
                <a:t>b</a:t>
              </a:r>
              <a:r>
                <a:rPr lang="en-AU" sz="1300" dirty="0">
                  <a:latin typeface="Times New Roman" pitchFamily="18" charset="0"/>
                  <a:cs typeface="Times New Roman" pitchFamily="18" charset="0"/>
                </a:rPr>
                <a:t>-1</a:t>
              </a:r>
            </a:p>
            <a:p>
              <a:pPr algn="r" fontAlgn="auto">
                <a:spcBef>
                  <a:spcPts val="0"/>
                </a:spcBef>
                <a:spcAft>
                  <a:spcPts val="0"/>
                </a:spcAft>
                <a:defRPr/>
              </a:pPr>
              <a:r>
                <a:rPr lang="en-AU" sz="1300" dirty="0">
                  <a:latin typeface="Times New Roman" pitchFamily="18" charset="0"/>
                  <a:cs typeface="Times New Roman" pitchFamily="18" charset="0"/>
                </a:rPr>
                <a:t>	‘b’ is no. of bits to represent each pixel in gray-scale image</a:t>
              </a:r>
            </a:p>
            <a:p>
              <a:pPr marL="285750" indent="-285750" fontAlgn="auto">
                <a:spcBef>
                  <a:spcPts val="0"/>
                </a:spcBef>
                <a:spcAft>
                  <a:spcPts val="0"/>
                </a:spcAft>
                <a:buFont typeface="Wingdings" pitchFamily="2" charset="2"/>
                <a:buChar char="Ø"/>
                <a:defRPr/>
              </a:pPr>
              <a:r>
                <a:rPr lang="en-AU" sz="1300" dirty="0">
                  <a:latin typeface="Times New Roman" pitchFamily="18" charset="0"/>
                  <a:cs typeface="Times New Roman" pitchFamily="18" charset="0"/>
                </a:rPr>
                <a:t>Noise values are equally distributed throughout the image </a:t>
              </a:r>
            </a:p>
            <a:p>
              <a:pPr algn="just" fontAlgn="auto">
                <a:spcBef>
                  <a:spcPts val="0"/>
                </a:spcBef>
                <a:spcAft>
                  <a:spcPts val="0"/>
                </a:spcAft>
                <a:defRPr/>
              </a:pPr>
              <a:endParaRPr lang="en-US" sz="1300" dirty="0">
                <a:latin typeface="Times New Roman" pitchFamily="18" charset="0"/>
                <a:cs typeface="Times New Roman" pitchFamily="18" charset="0"/>
              </a:endParaRPr>
            </a:p>
            <a:p>
              <a:pPr algn="just" fontAlgn="auto">
                <a:spcBef>
                  <a:spcPts val="0"/>
                </a:spcBef>
                <a:spcAft>
                  <a:spcPts val="0"/>
                </a:spcAft>
                <a:defRPr/>
              </a:pPr>
              <a:endParaRPr lang="en-US" sz="1300" dirty="0">
                <a:latin typeface="Times New Roman" pitchFamily="18" charset="0"/>
                <a:cs typeface="Times New Roman" pitchFamily="18" charset="0"/>
              </a:endParaRPr>
            </a:p>
            <a:p>
              <a:pPr algn="ctr" fontAlgn="auto">
                <a:spcBef>
                  <a:spcPts val="0"/>
                </a:spcBef>
                <a:spcAft>
                  <a:spcPts val="0"/>
                </a:spcAft>
                <a:defRPr/>
              </a:pPr>
              <a:r>
                <a:rPr lang="en-US" sz="1300" dirty="0">
                  <a:latin typeface="Times New Roman" pitchFamily="18" charset="0"/>
                  <a:cs typeface="Times New Roman" pitchFamily="18" charset="0"/>
                </a:rPr>
                <a:t> </a:t>
              </a:r>
            </a:p>
          </p:txBody>
        </p:sp>
        <p:sp>
          <p:nvSpPr>
            <p:cNvPr id="48" name="Rounded Rectangle 51">
              <a:extLst>
                <a:ext uri="{FF2B5EF4-FFF2-40B4-BE49-F238E27FC236}">
                  <a16:creationId xmlns:a16="http://schemas.microsoft.com/office/drawing/2014/main" id="{E68081DA-AF7F-40B2-B2C4-7BA41702DE1C}"/>
                </a:ext>
              </a:extLst>
            </p:cNvPr>
            <p:cNvSpPr/>
            <p:nvPr/>
          </p:nvSpPr>
          <p:spPr>
            <a:xfrm>
              <a:off x="5115822" y="4648200"/>
              <a:ext cx="3037579"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00" dirty="0">
                <a:latin typeface="Times New Roman" pitchFamily="18" charset="0"/>
                <a:cs typeface="Times New Roman" pitchFamily="18" charset="0"/>
              </a:endParaRPr>
            </a:p>
            <a:p>
              <a:pPr algn="ctr" fontAlgn="auto">
                <a:spcBef>
                  <a:spcPts val="0"/>
                </a:spcBef>
                <a:spcAft>
                  <a:spcPts val="0"/>
                </a:spcAft>
                <a:defRPr/>
              </a:pPr>
              <a:endParaRPr lang="en-US" sz="1300" dirty="0">
                <a:latin typeface="Times New Roman" pitchFamily="18" charset="0"/>
                <a:cs typeface="Times New Roman" pitchFamily="18" charset="0"/>
              </a:endParaRPr>
            </a:p>
            <a:p>
              <a:pPr algn="ctr" fontAlgn="auto">
                <a:spcBef>
                  <a:spcPts val="0"/>
                </a:spcBef>
                <a:spcAft>
                  <a:spcPts val="0"/>
                </a:spcAft>
                <a:defRPr/>
              </a:pPr>
              <a:endParaRPr lang="en-US" sz="1300" dirty="0">
                <a:latin typeface="Times New Roman" pitchFamily="18" charset="0"/>
                <a:cs typeface="Times New Roman" pitchFamily="18" charset="0"/>
              </a:endParaRPr>
            </a:p>
            <a:p>
              <a:pPr marL="285750" indent="-285750" fontAlgn="auto">
                <a:spcBef>
                  <a:spcPts val="0"/>
                </a:spcBef>
                <a:spcAft>
                  <a:spcPts val="0"/>
                </a:spcAft>
                <a:buFont typeface="Wingdings" pitchFamily="2" charset="2"/>
                <a:buChar char="Ø"/>
                <a:defRPr/>
              </a:pPr>
              <a:r>
                <a:rPr lang="en-US" sz="1300" dirty="0">
                  <a:latin typeface="Times New Roman" pitchFamily="18" charset="0"/>
                  <a:cs typeface="Times New Roman" pitchFamily="18" charset="0"/>
                </a:rPr>
                <a:t>Image Degraded with “</a:t>
              </a:r>
              <a:r>
                <a:rPr lang="en-US" sz="1300" b="1" dirty="0">
                  <a:latin typeface="Times New Roman" pitchFamily="18" charset="0"/>
                  <a:cs typeface="Times New Roman" pitchFamily="18" charset="0"/>
                </a:rPr>
                <a:t>black and white</a:t>
              </a:r>
              <a:r>
                <a:rPr lang="en-US" sz="1300" dirty="0">
                  <a:latin typeface="Times New Roman" pitchFamily="18" charset="0"/>
                  <a:cs typeface="Times New Roman" pitchFamily="18" charset="0"/>
                </a:rPr>
                <a:t>” spots with various intensity values from 0 to </a:t>
              </a:r>
              <a:r>
                <a:rPr lang="en-AU" sz="1300" dirty="0">
                  <a:latin typeface="Times New Roman" pitchFamily="18" charset="0"/>
                  <a:cs typeface="Times New Roman" pitchFamily="18" charset="0"/>
                </a:rPr>
                <a:t>2</a:t>
              </a:r>
              <a:r>
                <a:rPr lang="en-AU" sz="1300" baseline="30000" dirty="0">
                  <a:latin typeface="Times New Roman" pitchFamily="18" charset="0"/>
                  <a:cs typeface="Times New Roman" pitchFamily="18" charset="0"/>
                </a:rPr>
                <a:t>b</a:t>
              </a:r>
              <a:r>
                <a:rPr lang="en-AU" sz="1300" dirty="0">
                  <a:latin typeface="Times New Roman" pitchFamily="18" charset="0"/>
                  <a:cs typeface="Times New Roman" pitchFamily="18" charset="0"/>
                </a:rPr>
                <a:t>-1</a:t>
              </a:r>
            </a:p>
            <a:p>
              <a:pPr algn="r" fontAlgn="auto">
                <a:spcBef>
                  <a:spcPts val="0"/>
                </a:spcBef>
                <a:spcAft>
                  <a:spcPts val="0"/>
                </a:spcAft>
                <a:defRPr/>
              </a:pPr>
              <a:r>
                <a:rPr lang="en-AU" sz="1300" dirty="0">
                  <a:latin typeface="Times New Roman" pitchFamily="18" charset="0"/>
                  <a:cs typeface="Times New Roman" pitchFamily="18" charset="0"/>
                </a:rPr>
                <a:t>	‘b’ is no. of bits to represent each pixel in gray-scale image</a:t>
              </a:r>
            </a:p>
            <a:p>
              <a:pPr marL="285750" indent="-285750" fontAlgn="auto">
                <a:spcBef>
                  <a:spcPts val="0"/>
                </a:spcBef>
                <a:spcAft>
                  <a:spcPts val="0"/>
                </a:spcAft>
                <a:buFont typeface="Wingdings" pitchFamily="2" charset="2"/>
                <a:buChar char="Ø"/>
                <a:defRPr/>
              </a:pPr>
              <a:r>
                <a:rPr lang="en-AU" sz="1300" dirty="0">
                  <a:latin typeface="Times New Roman" pitchFamily="18" charset="0"/>
                  <a:cs typeface="Times New Roman" pitchFamily="18" charset="0"/>
                </a:rPr>
                <a:t>Noise values of range </a:t>
              </a:r>
            </a:p>
            <a:p>
              <a:pPr fontAlgn="auto">
                <a:spcBef>
                  <a:spcPts val="0"/>
                </a:spcBef>
                <a:spcAft>
                  <a:spcPts val="0"/>
                </a:spcAft>
                <a:defRPr/>
              </a:pPr>
              <a:r>
                <a:rPr lang="en-AU" sz="1300" dirty="0">
                  <a:latin typeface="Times New Roman" pitchFamily="18" charset="0"/>
                  <a:cs typeface="Times New Roman" pitchFamily="18" charset="0"/>
                </a:rPr>
                <a:t>[0, 2</a:t>
              </a:r>
              <a:r>
                <a:rPr lang="en-AU" sz="1300" baseline="30000" dirty="0">
                  <a:latin typeface="Times New Roman" pitchFamily="18" charset="0"/>
                  <a:cs typeface="Times New Roman" pitchFamily="18" charset="0"/>
                </a:rPr>
                <a:t>b</a:t>
              </a:r>
              <a:r>
                <a:rPr lang="en-AU" sz="1300" dirty="0">
                  <a:latin typeface="Times New Roman" pitchFamily="18" charset="0"/>
                  <a:cs typeface="Times New Roman" pitchFamily="18" charset="0"/>
                </a:rPr>
                <a:t>-1]  are distributed unequally throughout the image  </a:t>
              </a:r>
            </a:p>
            <a:p>
              <a:pPr algn="ctr" fontAlgn="auto">
                <a:spcBef>
                  <a:spcPts val="0"/>
                </a:spcBef>
                <a:spcAft>
                  <a:spcPts val="0"/>
                </a:spcAft>
                <a:defRPr/>
              </a:pPr>
              <a:endParaRPr lang="en-AU" sz="1300" dirty="0">
                <a:latin typeface="Times New Roman" pitchFamily="18" charset="0"/>
                <a:cs typeface="Times New Roman" pitchFamily="18" charset="0"/>
              </a:endParaRPr>
            </a:p>
            <a:p>
              <a:pPr algn="ctr" fontAlgn="auto">
                <a:spcBef>
                  <a:spcPts val="0"/>
                </a:spcBef>
                <a:spcAft>
                  <a:spcPts val="0"/>
                </a:spcAft>
                <a:defRPr/>
              </a:pPr>
              <a:r>
                <a:rPr lang="en-US" sz="1300" dirty="0">
                  <a:latin typeface="Times New Roman" pitchFamily="18" charset="0"/>
                  <a:cs typeface="Times New Roman" pitchFamily="18" charset="0"/>
                </a:rPr>
                <a:t> </a:t>
              </a:r>
            </a:p>
            <a:p>
              <a:pPr algn="ctr" fontAlgn="auto">
                <a:spcBef>
                  <a:spcPts val="0"/>
                </a:spcBef>
                <a:spcAft>
                  <a:spcPts val="0"/>
                </a:spcAft>
                <a:defRPr/>
              </a:pPr>
              <a:endParaRPr lang="en-US" sz="1300" dirty="0">
                <a:latin typeface="Times New Roman" pitchFamily="18" charset="0"/>
                <a:cs typeface="Times New Roman" pitchFamily="18" charset="0"/>
              </a:endParaRPr>
            </a:p>
          </p:txBody>
        </p:sp>
        <p:cxnSp>
          <p:nvCxnSpPr>
            <p:cNvPr id="50" name="Straight Arrow Connector 49">
              <a:extLst>
                <a:ext uri="{FF2B5EF4-FFF2-40B4-BE49-F238E27FC236}">
                  <a16:creationId xmlns:a16="http://schemas.microsoft.com/office/drawing/2014/main" id="{C724A158-67F5-5DF2-BE33-F800DD29DB23}"/>
                </a:ext>
              </a:extLst>
            </p:cNvPr>
            <p:cNvCxnSpPr/>
            <p:nvPr/>
          </p:nvCxnSpPr>
          <p:spPr>
            <a:xfrm rot="5400000">
              <a:off x="6630194" y="44950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52" name="Straight Connector 51">
            <a:extLst>
              <a:ext uri="{FF2B5EF4-FFF2-40B4-BE49-F238E27FC236}">
                <a16:creationId xmlns:a16="http://schemas.microsoft.com/office/drawing/2014/main" id="{7D2EFB63-29D6-D0B2-4385-10E763D0CCAD}"/>
              </a:ext>
            </a:extLst>
          </p:cNvPr>
          <p:cNvCxnSpPr>
            <a:cxnSpLocks/>
          </p:cNvCxnSpPr>
          <p:nvPr/>
        </p:nvCxnSpPr>
        <p:spPr>
          <a:xfrm flipV="1">
            <a:off x="4555679" y="2587873"/>
            <a:ext cx="780114" cy="9021"/>
          </a:xfrm>
          <a:prstGeom prst="line">
            <a:avLst/>
          </a:prstGeom>
        </p:spPr>
        <p:style>
          <a:lnRef idx="1">
            <a:schemeClr val="accent1"/>
          </a:lnRef>
          <a:fillRef idx="0">
            <a:schemeClr val="accent1"/>
          </a:fillRef>
          <a:effectRef idx="0">
            <a:schemeClr val="accent1"/>
          </a:effectRef>
          <a:fontRef idx="minor">
            <a:schemeClr val="tx1"/>
          </a:fontRef>
        </p:style>
      </p:cxnSp>
      <p:pic>
        <p:nvPicPr>
          <p:cNvPr id="61" name="Picture 60">
            <a:extLst>
              <a:ext uri="{FF2B5EF4-FFF2-40B4-BE49-F238E27FC236}">
                <a16:creationId xmlns:a16="http://schemas.microsoft.com/office/drawing/2014/main" id="{E3885ED5-AFE7-2157-302A-713BB21558DE}"/>
              </a:ext>
            </a:extLst>
          </p:cNvPr>
          <p:cNvPicPr>
            <a:picLocks noChangeAspect="1"/>
          </p:cNvPicPr>
          <p:nvPr/>
        </p:nvPicPr>
        <p:blipFill>
          <a:blip r:embed="rId2"/>
          <a:stretch>
            <a:fillRect/>
          </a:stretch>
        </p:blipFill>
        <p:spPr>
          <a:xfrm>
            <a:off x="6732219" y="2193375"/>
            <a:ext cx="5405424" cy="3290016"/>
          </a:xfrm>
          <a:prstGeom prst="rect">
            <a:avLst/>
          </a:prstGeom>
        </p:spPr>
      </p:pic>
      <p:sp>
        <p:nvSpPr>
          <p:cNvPr id="62" name="TextBox 61">
            <a:extLst>
              <a:ext uri="{FF2B5EF4-FFF2-40B4-BE49-F238E27FC236}">
                <a16:creationId xmlns:a16="http://schemas.microsoft.com/office/drawing/2014/main" id="{B00E1962-F956-CFAC-34E4-C204C0E6A65E}"/>
              </a:ext>
            </a:extLst>
          </p:cNvPr>
          <p:cNvSpPr txBox="1"/>
          <p:nvPr/>
        </p:nvSpPr>
        <p:spPr>
          <a:xfrm>
            <a:off x="5693229" y="5455807"/>
            <a:ext cx="6444415" cy="1323439"/>
          </a:xfrm>
          <a:prstGeom prst="rect">
            <a:avLst/>
          </a:prstGeom>
          <a:noFill/>
        </p:spPr>
        <p:txBody>
          <a:bodyPr wrap="square" rtlCol="0">
            <a:spAutoFit/>
          </a:bodyPr>
          <a:lstStyle/>
          <a:p>
            <a:pPr algn="ctr" eaLnBrk="1" hangingPunct="1"/>
            <a:r>
              <a:rPr lang="en-US" sz="1600" dirty="0">
                <a:latin typeface="Times New Roman" pitchFamily="18" charset="0"/>
                <a:cs typeface="Times New Roman" pitchFamily="18" charset="0"/>
              </a:rPr>
              <a:t>Figure 2:   (a) Cameraman Image of size 256 x 256 </a:t>
            </a:r>
          </a:p>
          <a:p>
            <a:pPr algn="ctr" eaLnBrk="1" hangingPunct="1"/>
            <a:r>
              <a:rPr lang="en-US" sz="1600" dirty="0">
                <a:latin typeface="Times New Roman" pitchFamily="18" charset="0"/>
                <a:cs typeface="Times New Roman" pitchFamily="18" charset="0"/>
              </a:rPr>
              <a:t>			          (b) Salt and pepper noise image (10% noise density)</a:t>
            </a:r>
          </a:p>
          <a:p>
            <a:pPr algn="ctr" eaLnBrk="1" hangingPunct="1"/>
            <a:r>
              <a:rPr lang="en-US" sz="1600" dirty="0">
                <a:latin typeface="Times New Roman" pitchFamily="18" charset="0"/>
                <a:cs typeface="Times New Roman" pitchFamily="18" charset="0"/>
              </a:rPr>
              <a:t>			          (c) Salt and pepper noise image (50% noise density)</a:t>
            </a:r>
          </a:p>
          <a:p>
            <a:pPr algn="ctr" eaLnBrk="1" hangingPunct="1"/>
            <a:r>
              <a:rPr lang="en-US" sz="1600" dirty="0">
                <a:latin typeface="Times New Roman" pitchFamily="18" charset="0"/>
                <a:cs typeface="Times New Roman" pitchFamily="18" charset="0"/>
              </a:rPr>
              <a:t>			          (d) Salt and pepper noise image (80% noise density)</a:t>
            </a:r>
            <a:endParaRPr lang="en-IN" sz="1600" dirty="0">
              <a:latin typeface="Times New Roman" pitchFamily="18" charset="0"/>
              <a:cs typeface="Times New Roman" pitchFamily="18" charset="0"/>
            </a:endParaRPr>
          </a:p>
          <a:p>
            <a:pPr algn="ctr"/>
            <a:endParaRPr lang="en-IN" sz="1600" dirty="0"/>
          </a:p>
        </p:txBody>
      </p:sp>
      <p:sp>
        <p:nvSpPr>
          <p:cNvPr id="65" name="TextBox 64">
            <a:extLst>
              <a:ext uri="{FF2B5EF4-FFF2-40B4-BE49-F238E27FC236}">
                <a16:creationId xmlns:a16="http://schemas.microsoft.com/office/drawing/2014/main" id="{C1E40CFA-99EB-E5F4-70F3-55B784761AD9}"/>
              </a:ext>
            </a:extLst>
          </p:cNvPr>
          <p:cNvSpPr txBox="1"/>
          <p:nvPr/>
        </p:nvSpPr>
        <p:spPr>
          <a:xfrm>
            <a:off x="1578543" y="6271414"/>
            <a:ext cx="3686476"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Figure 1: Classification of Salt and pepper</a:t>
            </a:r>
            <a:endParaRPr lang="en-IN" sz="1600" dirty="0">
              <a:latin typeface="Times New Roman" panose="02020603050405020304" pitchFamily="18" charset="0"/>
              <a:cs typeface="Times New Roman" panose="02020603050405020304" pitchFamily="18" charset="0"/>
            </a:endParaRPr>
          </a:p>
        </p:txBody>
      </p:sp>
      <p:cxnSp>
        <p:nvCxnSpPr>
          <p:cNvPr id="69" name="Straight Arrow Connector 68">
            <a:extLst>
              <a:ext uri="{FF2B5EF4-FFF2-40B4-BE49-F238E27FC236}">
                <a16:creationId xmlns:a16="http://schemas.microsoft.com/office/drawing/2014/main" id="{6F276326-2E3D-5120-5B9D-9385E6303BD9}"/>
              </a:ext>
            </a:extLst>
          </p:cNvPr>
          <p:cNvCxnSpPr/>
          <p:nvPr/>
        </p:nvCxnSpPr>
        <p:spPr bwMode="auto">
          <a:xfrm rot="5400000">
            <a:off x="5184222" y="3986109"/>
            <a:ext cx="304610" cy="14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0FED588E-DFC3-04DB-9DD9-FA5A485C6994}"/>
              </a:ext>
            </a:extLst>
          </p:cNvPr>
          <p:cNvCxnSpPr>
            <a:cxnSpLocks/>
            <a:endCxn id="47" idx="0"/>
          </p:cNvCxnSpPr>
          <p:nvPr/>
        </p:nvCxnSpPr>
        <p:spPr bwMode="auto">
          <a:xfrm flipH="1">
            <a:off x="1458292" y="3734602"/>
            <a:ext cx="7168" cy="4045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912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47CB943B-AE1D-7C6E-6B61-BA5EED79E7E2}"/>
              </a:ext>
            </a:extLst>
          </p:cNvPr>
          <p:cNvSpPr txBox="1"/>
          <p:nvPr/>
        </p:nvSpPr>
        <p:spPr>
          <a:xfrm>
            <a:off x="342900" y="156707"/>
            <a:ext cx="11747500" cy="1692771"/>
          </a:xfrm>
          <a:prstGeom prst="rect">
            <a:avLst/>
          </a:prstGeom>
          <a:noFill/>
        </p:spPr>
        <p:txBody>
          <a:bodyPr wrap="square" rtlCol="0">
            <a:spAutoFit/>
          </a:bodyPr>
          <a:lstStyle/>
          <a:p>
            <a:endParaRPr lang="en-US" sz="2600" b="0" i="0" u="none" strike="noStrike" baseline="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600" b="0" i="0" kern="1200" baseline="0" dirty="0">
                <a:solidFill>
                  <a:srgbClr val="FFFFFF"/>
                </a:solidFill>
                <a:effectLst/>
                <a:latin typeface="Times New Roman" panose="02020603050405020304" pitchFamily="18" charset="0"/>
                <a:cs typeface="Times New Roman" panose="02020603050405020304" pitchFamily="18" charset="0"/>
              </a:rPr>
              <a:t>Various non-linear methods have been proposed by researchers for Salt and pepper noise removal form more than four decades.</a:t>
            </a:r>
          </a:p>
          <a:p>
            <a:pPr marL="457200" indent="-457200">
              <a:buFont typeface="Wingdings" panose="05000000000000000000" pitchFamily="2" charset="2"/>
              <a:buChar char="Ø"/>
            </a:pPr>
            <a:endParaRPr lang="en-US" sz="2600" b="0" i="0" u="none" strike="noStrike" baseline="0" dirty="0">
              <a:latin typeface="Times New Roman" panose="02020603050405020304" pitchFamily="18" charset="0"/>
              <a:cs typeface="Times New Roman" panose="02020603050405020304" pitchFamily="18" charset="0"/>
            </a:endParaRPr>
          </a:p>
        </p:txBody>
      </p:sp>
      <p:sp>
        <p:nvSpPr>
          <p:cNvPr id="2" name="Rounded Rectangle 4">
            <a:extLst>
              <a:ext uri="{FF2B5EF4-FFF2-40B4-BE49-F238E27FC236}">
                <a16:creationId xmlns:a16="http://schemas.microsoft.com/office/drawing/2014/main" id="{5F53960D-DE83-C790-B56C-F64098DD12D0}"/>
              </a:ext>
            </a:extLst>
          </p:cNvPr>
          <p:cNvSpPr/>
          <p:nvPr/>
        </p:nvSpPr>
        <p:spPr>
          <a:xfrm>
            <a:off x="769074" y="1644002"/>
            <a:ext cx="3690190" cy="83820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bg1"/>
                </a:solidFill>
                <a:latin typeface="Times New Roman" pitchFamily="18" charset="0"/>
                <a:cs typeface="Times New Roman" pitchFamily="18" charset="0"/>
              </a:rPr>
              <a:t>Impulse Noise/Salt and Pepper noise Removal</a:t>
            </a:r>
          </a:p>
        </p:txBody>
      </p:sp>
      <p:sp>
        <p:nvSpPr>
          <p:cNvPr id="3" name="Rounded Rectangle 5">
            <a:extLst>
              <a:ext uri="{FF2B5EF4-FFF2-40B4-BE49-F238E27FC236}">
                <a16:creationId xmlns:a16="http://schemas.microsoft.com/office/drawing/2014/main" id="{30192A4D-01A9-8380-0550-1517F554F6EE}"/>
              </a:ext>
            </a:extLst>
          </p:cNvPr>
          <p:cNvSpPr/>
          <p:nvPr/>
        </p:nvSpPr>
        <p:spPr>
          <a:xfrm>
            <a:off x="732770" y="3093880"/>
            <a:ext cx="3762798" cy="83820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bg1"/>
                </a:solidFill>
                <a:latin typeface="Times New Roman" pitchFamily="18" charset="0"/>
                <a:cs typeface="Times New Roman" pitchFamily="18" charset="0"/>
              </a:rPr>
              <a:t>Non-Linear Methods</a:t>
            </a:r>
          </a:p>
        </p:txBody>
      </p:sp>
      <p:sp>
        <p:nvSpPr>
          <p:cNvPr id="4" name="Rounded Rectangle 7">
            <a:extLst>
              <a:ext uri="{FF2B5EF4-FFF2-40B4-BE49-F238E27FC236}">
                <a16:creationId xmlns:a16="http://schemas.microsoft.com/office/drawing/2014/main" id="{9FFF790A-90D5-9C9D-0848-5166CF73A300}"/>
              </a:ext>
            </a:extLst>
          </p:cNvPr>
          <p:cNvSpPr/>
          <p:nvPr/>
        </p:nvSpPr>
        <p:spPr>
          <a:xfrm>
            <a:off x="732771" y="4628108"/>
            <a:ext cx="3762797" cy="1692771"/>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latin typeface="Times New Roman" pitchFamily="18" charset="0"/>
              <a:cs typeface="Times New Roman" pitchFamily="18" charset="0"/>
            </a:endParaRPr>
          </a:p>
          <a:p>
            <a:pPr algn="ctr" fontAlgn="auto">
              <a:spcBef>
                <a:spcPts val="0"/>
              </a:spcBef>
              <a:spcAft>
                <a:spcPts val="0"/>
              </a:spcAft>
              <a:defRPr/>
            </a:pPr>
            <a:endParaRPr lang="en-US" dirty="0">
              <a:solidFill>
                <a:schemeClr val="bg1"/>
              </a:solidFill>
              <a:latin typeface="Times New Roman" pitchFamily="18" charset="0"/>
              <a:cs typeface="Times New Roman" pitchFamily="18" charset="0"/>
            </a:endParaRPr>
          </a:p>
          <a:p>
            <a:pPr fontAlgn="auto">
              <a:spcBef>
                <a:spcPts val="0"/>
              </a:spcBef>
              <a:spcAft>
                <a:spcPts val="0"/>
              </a:spcAft>
              <a:buFont typeface="Wingdings" pitchFamily="2" charset="2"/>
              <a:buChar char="Ø"/>
              <a:defRPr/>
            </a:pPr>
            <a:r>
              <a:rPr lang="en-US" dirty="0">
                <a:solidFill>
                  <a:schemeClr val="bg1"/>
                </a:solidFill>
                <a:latin typeface="Times New Roman" pitchFamily="18" charset="0"/>
                <a:cs typeface="Times New Roman" pitchFamily="18" charset="0"/>
              </a:rPr>
              <a:t>Median filter </a:t>
            </a:r>
          </a:p>
          <a:p>
            <a:pPr fontAlgn="auto">
              <a:spcBef>
                <a:spcPts val="0"/>
              </a:spcBef>
              <a:spcAft>
                <a:spcPts val="0"/>
              </a:spcAft>
              <a:buFont typeface="Wingdings" pitchFamily="2" charset="2"/>
              <a:buChar char="Ø"/>
              <a:defRPr/>
            </a:pPr>
            <a:r>
              <a:rPr lang="en-US" dirty="0">
                <a:solidFill>
                  <a:schemeClr val="bg1"/>
                </a:solidFill>
                <a:latin typeface="Times New Roman" pitchFamily="18" charset="0"/>
                <a:cs typeface="Times New Roman" pitchFamily="18" charset="0"/>
              </a:rPr>
              <a:t>Switching type Median Filters </a:t>
            </a:r>
          </a:p>
          <a:p>
            <a:pPr fontAlgn="auto">
              <a:spcBef>
                <a:spcPts val="0"/>
              </a:spcBef>
              <a:spcAft>
                <a:spcPts val="0"/>
              </a:spcAft>
              <a:buFont typeface="Wingdings" pitchFamily="2" charset="2"/>
              <a:buChar char="Ø"/>
              <a:defRPr/>
            </a:pPr>
            <a:r>
              <a:rPr lang="en-US" dirty="0">
                <a:solidFill>
                  <a:schemeClr val="bg1"/>
                </a:solidFill>
                <a:latin typeface="Times New Roman" pitchFamily="18" charset="0"/>
                <a:cs typeface="Times New Roman" pitchFamily="18" charset="0"/>
              </a:rPr>
              <a:t>Rank order Switching Median        </a:t>
            </a:r>
            <a:r>
              <a:rPr lang="en-US" dirty="0">
                <a:solidFill>
                  <a:schemeClr val="tx2"/>
                </a:solidFill>
                <a:latin typeface="Times New Roman" pitchFamily="18" charset="0"/>
                <a:cs typeface="Times New Roman" pitchFamily="18" charset="0"/>
              </a:rPr>
              <a:t>Fi</a:t>
            </a:r>
            <a:r>
              <a:rPr lang="en-US" dirty="0">
                <a:solidFill>
                  <a:schemeClr val="bg1"/>
                </a:solidFill>
                <a:latin typeface="Times New Roman" pitchFamily="18" charset="0"/>
                <a:cs typeface="Times New Roman" pitchFamily="18" charset="0"/>
              </a:rPr>
              <a:t> Filters</a:t>
            </a:r>
          </a:p>
          <a:p>
            <a:pPr fontAlgn="auto">
              <a:spcBef>
                <a:spcPts val="0"/>
              </a:spcBef>
              <a:spcAft>
                <a:spcPts val="0"/>
              </a:spcAft>
              <a:buFont typeface="Wingdings" pitchFamily="2" charset="2"/>
              <a:buChar char="Ø"/>
              <a:defRPr/>
            </a:pPr>
            <a:r>
              <a:rPr lang="en-US" dirty="0">
                <a:solidFill>
                  <a:schemeClr val="bg1"/>
                </a:solidFill>
                <a:latin typeface="Times New Roman" pitchFamily="18" charset="0"/>
                <a:cs typeface="Times New Roman" pitchFamily="18" charset="0"/>
              </a:rPr>
              <a:t>Adaptive based Median Filters </a:t>
            </a:r>
          </a:p>
          <a:p>
            <a:pPr fontAlgn="auto">
              <a:spcBef>
                <a:spcPts val="0"/>
              </a:spcBef>
              <a:spcAft>
                <a:spcPts val="0"/>
              </a:spcAft>
              <a:buFont typeface="Wingdings" pitchFamily="2" charset="2"/>
              <a:buChar char="Ø"/>
              <a:defRPr/>
            </a:pPr>
            <a:r>
              <a:rPr lang="en-US" dirty="0">
                <a:solidFill>
                  <a:schemeClr val="bg1"/>
                </a:solidFill>
                <a:latin typeface="Times New Roman" pitchFamily="18" charset="0"/>
                <a:cs typeface="Times New Roman" pitchFamily="18" charset="0"/>
              </a:rPr>
              <a:t>Hybrid Median Filters</a:t>
            </a:r>
          </a:p>
          <a:p>
            <a:pPr algn="ctr" fontAlgn="auto">
              <a:spcBef>
                <a:spcPts val="0"/>
              </a:spcBef>
              <a:spcAft>
                <a:spcPts val="0"/>
              </a:spcAft>
              <a:defRPr/>
            </a:pPr>
            <a:r>
              <a:rPr lang="en-US" dirty="0">
                <a:solidFill>
                  <a:schemeClr val="bg1"/>
                </a:solidFill>
                <a:latin typeface="Times New Roman" pitchFamily="18" charset="0"/>
                <a:cs typeface="Times New Roman" pitchFamily="18" charset="0"/>
              </a:rPr>
              <a:t> </a:t>
            </a:r>
          </a:p>
          <a:p>
            <a:pPr algn="ctr" fontAlgn="auto">
              <a:spcBef>
                <a:spcPts val="0"/>
              </a:spcBef>
              <a:spcAft>
                <a:spcPts val="0"/>
              </a:spcAft>
              <a:defRPr/>
            </a:pPr>
            <a:endParaRPr lang="en-US" dirty="0">
              <a:solidFill>
                <a:schemeClr val="bg1"/>
              </a:solidFill>
              <a:latin typeface="Times New Roman" pitchFamily="18" charset="0"/>
              <a:cs typeface="Times New Roman" pitchFamily="18" charset="0"/>
            </a:endParaRPr>
          </a:p>
        </p:txBody>
      </p:sp>
      <p:cxnSp>
        <p:nvCxnSpPr>
          <p:cNvPr id="8" name="Straight Arrow Connector 7">
            <a:extLst>
              <a:ext uri="{FF2B5EF4-FFF2-40B4-BE49-F238E27FC236}">
                <a16:creationId xmlns:a16="http://schemas.microsoft.com/office/drawing/2014/main" id="{1058C005-AFCB-A35D-118C-BB4B3354A583}"/>
              </a:ext>
            </a:extLst>
          </p:cNvPr>
          <p:cNvCxnSpPr>
            <a:cxnSpLocks/>
            <a:stCxn id="2" idx="2"/>
            <a:endCxn id="3" idx="0"/>
          </p:cNvCxnSpPr>
          <p:nvPr/>
        </p:nvCxnSpPr>
        <p:spPr>
          <a:xfrm>
            <a:off x="2614169" y="2482202"/>
            <a:ext cx="0" cy="61167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7A6D3E62-C3AD-8FF3-7144-88C1F8EC15EC}"/>
              </a:ext>
            </a:extLst>
          </p:cNvPr>
          <p:cNvCxnSpPr>
            <a:cxnSpLocks/>
            <a:stCxn id="3" idx="2"/>
            <a:endCxn id="4" idx="0"/>
          </p:cNvCxnSpPr>
          <p:nvPr/>
        </p:nvCxnSpPr>
        <p:spPr>
          <a:xfrm>
            <a:off x="2614169" y="3932080"/>
            <a:ext cx="1" cy="6960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C8E0A3C-2CEA-39CB-D41D-B2F7A64D88AF}"/>
              </a:ext>
            </a:extLst>
          </p:cNvPr>
          <p:cNvSpPr txBox="1"/>
          <p:nvPr/>
        </p:nvSpPr>
        <p:spPr>
          <a:xfrm>
            <a:off x="126783" y="6448037"/>
            <a:ext cx="4974771"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Figure 3: Categories of Non-linear methods</a:t>
            </a:r>
            <a:endParaRPr lang="en-IN" sz="16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7CAFDBB-07D7-F837-D8DE-14EE63571B77}"/>
              </a:ext>
            </a:extLst>
          </p:cNvPr>
          <p:cNvSpPr txBox="1"/>
          <p:nvPr/>
        </p:nvSpPr>
        <p:spPr>
          <a:xfrm>
            <a:off x="5206453" y="1382392"/>
            <a:ext cx="4691617"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Algorithm-1 (Median Filter)</a:t>
            </a:r>
          </a:p>
        </p:txBody>
      </p:sp>
      <p:pic>
        <p:nvPicPr>
          <p:cNvPr id="13" name="Picture 12">
            <a:extLst>
              <a:ext uri="{FF2B5EF4-FFF2-40B4-BE49-F238E27FC236}">
                <a16:creationId xmlns:a16="http://schemas.microsoft.com/office/drawing/2014/main" id="{2140C686-DD5A-26E9-2E4A-9723ECE3138C}"/>
              </a:ext>
            </a:extLst>
          </p:cNvPr>
          <p:cNvPicPr>
            <a:picLocks noChangeAspect="1"/>
          </p:cNvPicPr>
          <p:nvPr/>
        </p:nvPicPr>
        <p:blipFill>
          <a:blip r:embed="rId2"/>
          <a:stretch>
            <a:fillRect/>
          </a:stretch>
        </p:blipFill>
        <p:spPr>
          <a:xfrm>
            <a:off x="5101554" y="1905611"/>
            <a:ext cx="5934746" cy="4964959"/>
          </a:xfrm>
          <a:prstGeom prst="rect">
            <a:avLst/>
          </a:prstGeom>
        </p:spPr>
      </p:pic>
    </p:spTree>
    <p:extLst>
      <p:ext uri="{BB962C8B-B14F-4D97-AF65-F5344CB8AC3E}">
        <p14:creationId xmlns:p14="http://schemas.microsoft.com/office/powerpoint/2010/main" val="3105001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110E22A-BD62-F485-B1AE-C6AB55D201E2}"/>
              </a:ext>
            </a:extLst>
          </p:cNvPr>
          <p:cNvSpPr txBox="1"/>
          <p:nvPr/>
        </p:nvSpPr>
        <p:spPr>
          <a:xfrm>
            <a:off x="125217" y="0"/>
            <a:ext cx="5631694" cy="954107"/>
          </a:xfrm>
          <a:prstGeom prst="rect">
            <a:avLst/>
          </a:prstGeom>
          <a:noFill/>
        </p:spPr>
        <p:txBody>
          <a:bodyPr wrap="square" rtlCol="0">
            <a:spAutoFit/>
          </a:bodyPr>
          <a:lstStyle/>
          <a:p>
            <a:r>
              <a:rPr lang="en-US" sz="2800" b="1" dirty="0">
                <a:latin typeface="Times New Roman" pitchFamily="18" charset="0"/>
                <a:cs typeface="Times New Roman" pitchFamily="18" charset="0"/>
              </a:rPr>
              <a:t>Algorithm-2 </a:t>
            </a:r>
          </a:p>
          <a:p>
            <a:r>
              <a:rPr lang="en-US" sz="2800" b="1" dirty="0">
                <a:latin typeface="Times New Roman" pitchFamily="18" charset="0"/>
                <a:cs typeface="Times New Roman" pitchFamily="18" charset="0"/>
              </a:rPr>
              <a:t>(Switching Median Filter)</a:t>
            </a:r>
            <a:endParaRPr lang="en-IN" sz="28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17E16C4-1545-DD16-3E94-425E705E2FB7}"/>
              </a:ext>
            </a:extLst>
          </p:cNvPr>
          <p:cNvSpPr txBox="1"/>
          <p:nvPr/>
        </p:nvSpPr>
        <p:spPr>
          <a:xfrm>
            <a:off x="6096000" y="-13156"/>
            <a:ext cx="6113960" cy="954107"/>
          </a:xfrm>
          <a:prstGeom prst="rect">
            <a:avLst/>
          </a:prstGeom>
          <a:noFill/>
        </p:spPr>
        <p:txBody>
          <a:bodyPr wrap="square" rtlCol="0">
            <a:spAutoFit/>
          </a:bodyPr>
          <a:lstStyle/>
          <a:p>
            <a:r>
              <a:rPr lang="en-US" sz="2800" b="1" dirty="0">
                <a:latin typeface="Times New Roman" pitchFamily="18" charset="0"/>
                <a:cs typeface="Times New Roman" pitchFamily="18" charset="0"/>
              </a:rPr>
              <a:t>Algorithm-3 </a:t>
            </a:r>
          </a:p>
          <a:p>
            <a:r>
              <a:rPr lang="en-US" sz="2800" b="1" dirty="0">
                <a:latin typeface="Times New Roman" pitchFamily="18" charset="0"/>
                <a:cs typeface="Times New Roman" pitchFamily="18" charset="0"/>
              </a:rPr>
              <a:t>(Rank ordered Median Filter)</a:t>
            </a:r>
            <a:endParaRPr lang="en-IN" sz="2800" b="1"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096F2D75-4F05-C738-758D-6B6009314E87}"/>
              </a:ext>
            </a:extLst>
          </p:cNvPr>
          <p:cNvCxnSpPr>
            <a:cxnSpLocks/>
          </p:cNvCxnSpPr>
          <p:nvPr/>
        </p:nvCxnSpPr>
        <p:spPr>
          <a:xfrm flipH="1">
            <a:off x="6030688" y="1170044"/>
            <a:ext cx="22990" cy="516544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64430990-660B-C0AF-14E4-23476FD49F76}"/>
              </a:ext>
            </a:extLst>
          </p:cNvPr>
          <p:cNvPicPr>
            <a:picLocks noChangeAspect="1"/>
          </p:cNvPicPr>
          <p:nvPr/>
        </p:nvPicPr>
        <p:blipFill>
          <a:blip r:embed="rId2"/>
          <a:stretch>
            <a:fillRect/>
          </a:stretch>
        </p:blipFill>
        <p:spPr>
          <a:xfrm>
            <a:off x="229078" y="1080651"/>
            <a:ext cx="5654768" cy="5637649"/>
          </a:xfrm>
          <a:prstGeom prst="rect">
            <a:avLst/>
          </a:prstGeom>
        </p:spPr>
      </p:pic>
      <p:pic>
        <p:nvPicPr>
          <p:cNvPr id="4" name="Picture 3">
            <a:extLst>
              <a:ext uri="{FF2B5EF4-FFF2-40B4-BE49-F238E27FC236}">
                <a16:creationId xmlns:a16="http://schemas.microsoft.com/office/drawing/2014/main" id="{FC85B37A-94AF-9D98-A3BA-6A7281305142}"/>
              </a:ext>
            </a:extLst>
          </p:cNvPr>
          <p:cNvPicPr>
            <a:picLocks noChangeAspect="1"/>
          </p:cNvPicPr>
          <p:nvPr/>
        </p:nvPicPr>
        <p:blipFill>
          <a:blip r:embed="rId3"/>
          <a:stretch>
            <a:fillRect/>
          </a:stretch>
        </p:blipFill>
        <p:spPr>
          <a:xfrm>
            <a:off x="6166877" y="940951"/>
            <a:ext cx="6061388" cy="5777349"/>
          </a:xfrm>
          <a:prstGeom prst="rect">
            <a:avLst/>
          </a:prstGeom>
        </p:spPr>
      </p:pic>
    </p:spTree>
    <p:extLst>
      <p:ext uri="{BB962C8B-B14F-4D97-AF65-F5344CB8AC3E}">
        <p14:creationId xmlns:p14="http://schemas.microsoft.com/office/powerpoint/2010/main" val="3398520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A2A1EA-CDAF-C8C1-E60A-7141E3CB1AB2}"/>
              </a:ext>
            </a:extLst>
          </p:cNvPr>
          <p:cNvSpPr txBox="1"/>
          <p:nvPr/>
        </p:nvSpPr>
        <p:spPr>
          <a:xfrm>
            <a:off x="534325" y="1181100"/>
            <a:ext cx="10895162" cy="4832092"/>
          </a:xfrm>
          <a:prstGeom prst="rect">
            <a:avLst/>
          </a:prstGeom>
          <a:noFill/>
        </p:spPr>
        <p:txBody>
          <a:bodyPr wrap="square">
            <a:spAutoFit/>
          </a:bodyPr>
          <a:lstStyle/>
          <a:p>
            <a:pPr marL="457200" indent="-457200" algn="just">
              <a:buFont typeface="Wingdings" panose="05000000000000000000" pitchFamily="2" charset="2"/>
              <a:buChar char="Ø"/>
            </a:pPr>
            <a:r>
              <a:rPr lang="en-US" sz="2800" b="0" i="0" u="none" strike="noStrike" baseline="0" dirty="0">
                <a:latin typeface="Times New Roman" panose="02020603050405020304" pitchFamily="18" charset="0"/>
                <a:cs typeface="Times New Roman" panose="02020603050405020304" pitchFamily="18" charset="0"/>
              </a:rPr>
              <a:t>Hence, they are very easy to implement and most of them are not that much robust at middle and higher noise density circumstances. </a:t>
            </a:r>
          </a:p>
          <a:p>
            <a:pPr marL="457200" indent="-457200" algn="just">
              <a:buFont typeface="Wingdings" panose="05000000000000000000" pitchFamily="2" charset="2"/>
              <a:buChar char="Ø"/>
            </a:pPr>
            <a:endParaRPr lang="en-US" sz="2800" b="0" i="0" u="none" strike="noStrike" baseline="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800" b="0" i="0" u="none" strike="noStrike" baseline="0" dirty="0">
                <a:latin typeface="Times New Roman" panose="02020603050405020304" pitchFamily="18" charset="0"/>
                <a:cs typeface="Times New Roman" panose="02020603050405020304" pitchFamily="18" charset="0"/>
              </a:rPr>
              <a:t>Further, various researchers have been implemented wavelet transform based restoration methods such as SWT and DWT. In these, most of them work well up to 50% noise density conditions. Very few worked well at higher noise density conditions.</a:t>
            </a:r>
          </a:p>
          <a:p>
            <a:pPr algn="just"/>
            <a:endParaRPr lang="en-US" sz="2800" b="0" i="0" u="none" strike="noStrike" baseline="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800" b="0" i="0" u="none" strike="noStrike" baseline="0" dirty="0">
                <a:latin typeface="Times New Roman" panose="02020603050405020304" pitchFamily="18" charset="0"/>
                <a:cs typeface="Times New Roman" panose="02020603050405020304" pitchFamily="18" charset="0"/>
              </a:rPr>
              <a:t>To overcome these problems CNN’s based methods have been developed tremendously by various researchers from last decade and these methods require huge number of images </a:t>
            </a:r>
            <a:r>
              <a:rPr lang="en-US" sz="2800" dirty="0">
                <a:latin typeface="Times New Roman" panose="02020603050405020304" pitchFamily="18" charset="0"/>
                <a:cs typeface="Times New Roman" panose="02020603050405020304" pitchFamily="18" charset="0"/>
              </a:rPr>
              <a:t>to </a:t>
            </a:r>
            <a:r>
              <a:rPr lang="en-US" sz="2800" b="0" i="0" u="none" strike="noStrike" baseline="0" dirty="0">
                <a:latin typeface="Times New Roman" panose="02020603050405020304" pitchFamily="18" charset="0"/>
                <a:cs typeface="Times New Roman" panose="02020603050405020304" pitchFamily="18" charset="0"/>
              </a:rPr>
              <a:t>train the network.</a:t>
            </a:r>
          </a:p>
        </p:txBody>
      </p:sp>
    </p:spTree>
    <p:extLst>
      <p:ext uri="{BB962C8B-B14F-4D97-AF65-F5344CB8AC3E}">
        <p14:creationId xmlns:p14="http://schemas.microsoft.com/office/powerpoint/2010/main" val="1904477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16C10-C740-8262-FBB3-CC805B72C29A}"/>
              </a:ext>
            </a:extLst>
          </p:cNvPr>
          <p:cNvSpPr txBox="1">
            <a:spLocks/>
          </p:cNvSpPr>
          <p:nvPr/>
        </p:nvSpPr>
        <p:spPr>
          <a:xfrm>
            <a:off x="1981200" y="134938"/>
            <a:ext cx="8636000" cy="612548"/>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b="1" cap="none" dirty="0">
                <a:latin typeface="Times New Roman" panose="02020603050405020304" pitchFamily="18" charset="0"/>
                <a:cs typeface="Times New Roman" panose="02020603050405020304" pitchFamily="18" charset="0"/>
              </a:rPr>
              <a:t>Convolutional Neural </a:t>
            </a:r>
            <a:r>
              <a:rPr lang="en-US" sz="4000" cap="none" dirty="0">
                <a:latin typeface="Times New Roman" panose="02020603050405020304" pitchFamily="18" charset="0"/>
                <a:cs typeface="Times New Roman" panose="02020603050405020304" pitchFamily="18" charset="0"/>
              </a:rPr>
              <a:t>N</a:t>
            </a:r>
            <a:r>
              <a:rPr lang="en-US" sz="4000" b="1" cap="none" dirty="0">
                <a:latin typeface="Times New Roman" panose="02020603050405020304" pitchFamily="18" charset="0"/>
                <a:cs typeface="Times New Roman" panose="02020603050405020304" pitchFamily="18" charset="0"/>
              </a:rPr>
              <a:t>etwork (CNN) </a:t>
            </a:r>
          </a:p>
        </p:txBody>
      </p:sp>
      <p:sp>
        <p:nvSpPr>
          <p:cNvPr id="3" name="TextBox 2">
            <a:extLst>
              <a:ext uri="{FF2B5EF4-FFF2-40B4-BE49-F238E27FC236}">
                <a16:creationId xmlns:a16="http://schemas.microsoft.com/office/drawing/2014/main" id="{C3D76F23-15B4-E8F6-DB2A-14F743291F4E}"/>
              </a:ext>
            </a:extLst>
          </p:cNvPr>
          <p:cNvSpPr txBox="1"/>
          <p:nvPr/>
        </p:nvSpPr>
        <p:spPr>
          <a:xfrm>
            <a:off x="298450" y="998418"/>
            <a:ext cx="11595100" cy="5724644"/>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Convolutional neural network is one of the main categories to do image recognition, images classification, image restoration, Object detection and face recognition etc.…</a:t>
            </a:r>
          </a:p>
          <a:p>
            <a:pPr algn="just"/>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It has 5 layers:</a:t>
            </a:r>
          </a:p>
          <a:p>
            <a:r>
              <a:rPr lang="en-US" sz="2800" dirty="0">
                <a:latin typeface="Times New Roman" panose="02020603050405020304" pitchFamily="18" charset="0"/>
                <a:cs typeface="Times New Roman" panose="02020603050405020304" pitchFamily="18" charset="0"/>
              </a:rPr>
              <a:t>	1. Input layer</a:t>
            </a:r>
          </a:p>
          <a:p>
            <a:r>
              <a:rPr lang="en-US" sz="2800" dirty="0">
                <a:latin typeface="Times New Roman" panose="02020603050405020304" pitchFamily="18" charset="0"/>
                <a:cs typeface="Times New Roman" panose="02020603050405020304" pitchFamily="18" charset="0"/>
              </a:rPr>
              <a:t>	2. Convolutional layer</a:t>
            </a:r>
          </a:p>
          <a:p>
            <a:r>
              <a:rPr lang="en-US" sz="2800" dirty="0">
                <a:latin typeface="Times New Roman" panose="02020603050405020304" pitchFamily="18" charset="0"/>
                <a:cs typeface="Times New Roman" panose="02020603050405020304" pitchFamily="18" charset="0"/>
              </a:rPr>
              <a:t>	3. Pooling layer</a:t>
            </a:r>
          </a:p>
          <a:p>
            <a:r>
              <a:rPr lang="en-US" sz="2800" dirty="0">
                <a:latin typeface="Times New Roman" panose="02020603050405020304" pitchFamily="18" charset="0"/>
                <a:cs typeface="Times New Roman" panose="02020603050405020304" pitchFamily="18" charset="0"/>
              </a:rPr>
              <a:t>	4. Fully connected layer.</a:t>
            </a:r>
          </a:p>
          <a:p>
            <a:r>
              <a:rPr lang="en-US" sz="2800" dirty="0">
                <a:latin typeface="Times New Roman" panose="02020603050405020304" pitchFamily="18" charset="0"/>
                <a:cs typeface="Times New Roman" panose="02020603050405020304" pitchFamily="18" charset="0"/>
              </a:rPr>
              <a:t>	5. Output layer.</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Fig.4. General Architectural flow of  CNN</a:t>
            </a:r>
            <a:endParaRPr lang="en-US" dirty="0">
              <a:latin typeface="Times New Roman" panose="02020603050405020304" pitchFamily="18" charset="0"/>
              <a:cs typeface="Times New Roman" panose="02020603050405020304" pitchFamily="18" charset="0"/>
            </a:endParaRPr>
          </a:p>
          <a:p>
            <a:endParaRPr lang="en-US" sz="2600" b="1" dirty="0">
              <a:latin typeface="Times New Roman" panose="02020603050405020304" pitchFamily="18" charset="0"/>
              <a:cs typeface="Times New Roman" panose="02020603050405020304" pitchFamily="18" charset="0"/>
            </a:endParaRPr>
          </a:p>
          <a:p>
            <a:endParaRPr lang="en-US" sz="2600" b="1"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9E76A96-6095-02A5-91A4-4679B68A5BEA}"/>
              </a:ext>
            </a:extLst>
          </p:cNvPr>
          <p:cNvPicPr>
            <a:picLocks noChangeAspect="1"/>
          </p:cNvPicPr>
          <p:nvPr/>
        </p:nvPicPr>
        <p:blipFill>
          <a:blip r:embed="rId2"/>
          <a:srcRect/>
          <a:stretch>
            <a:fillRect/>
          </a:stretch>
        </p:blipFill>
        <p:spPr bwMode="auto">
          <a:xfrm>
            <a:off x="4635500" y="2133600"/>
            <a:ext cx="7556500" cy="2839488"/>
          </a:xfrm>
          <a:prstGeom prst="rect">
            <a:avLst/>
          </a:prstGeom>
          <a:noFill/>
          <a:ln w="9525">
            <a:noFill/>
            <a:miter lim="800000"/>
            <a:headEnd/>
            <a:tailEnd/>
          </a:ln>
        </p:spPr>
      </p:pic>
    </p:spTree>
    <p:extLst>
      <p:ext uri="{BB962C8B-B14F-4D97-AF65-F5344CB8AC3E}">
        <p14:creationId xmlns:p14="http://schemas.microsoft.com/office/powerpoint/2010/main" val="1608187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0828D32-43A7-EA44-BFD5-23BD0E6F6710}"/>
              </a:ext>
            </a:extLst>
          </p:cNvPr>
          <p:cNvSpPr txBox="1">
            <a:spLocks/>
          </p:cNvSpPr>
          <p:nvPr/>
        </p:nvSpPr>
        <p:spPr>
          <a:xfrm>
            <a:off x="1892300" y="0"/>
            <a:ext cx="8229600" cy="792162"/>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dirty="0">
                <a:latin typeface="Times New Roman" pitchFamily="18" charset="0"/>
                <a:cs typeface="Times New Roman" pitchFamily="18" charset="0"/>
              </a:rPr>
              <a:t>  </a:t>
            </a:r>
            <a:r>
              <a:rPr lang="en-US" sz="4000" cap="none" dirty="0">
                <a:latin typeface="Times New Roman" pitchFamily="18" charset="0"/>
                <a:cs typeface="Times New Roman" pitchFamily="18" charset="0"/>
              </a:rPr>
              <a:t>Literature Survey</a:t>
            </a:r>
            <a:endParaRPr lang="en-IN" sz="4000" dirty="0">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B5E8A58E-14B4-92AD-7FAF-9FF09F541F43}"/>
              </a:ext>
            </a:extLst>
          </p:cNvPr>
          <p:cNvSpPr txBox="1"/>
          <p:nvPr/>
        </p:nvSpPr>
        <p:spPr>
          <a:xfrm>
            <a:off x="336550" y="630622"/>
            <a:ext cx="11518900" cy="5924699"/>
          </a:xfrm>
          <a:prstGeom prst="rect">
            <a:avLst/>
          </a:prstGeom>
          <a:noFill/>
        </p:spPr>
        <p:txBody>
          <a:bodyPr wrap="square">
            <a:spAutoFit/>
          </a:bodyPr>
          <a:lstStyle/>
          <a:p>
            <a:pPr marL="457200" indent="-457200" algn="just">
              <a:spcAft>
                <a:spcPts val="600"/>
              </a:spcAf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 denoising CNN (</a:t>
            </a:r>
            <a:r>
              <a:rPr lang="en-US" sz="2600" dirty="0" err="1">
                <a:latin typeface="Times New Roman" panose="02020603050405020304" pitchFamily="18" charset="0"/>
                <a:cs typeface="Times New Roman" panose="02020603050405020304" pitchFamily="18" charset="0"/>
              </a:rPr>
              <a:t>DnCNN</a:t>
            </a:r>
            <a:r>
              <a:rPr lang="en-US" sz="2600" dirty="0">
                <a:latin typeface="Times New Roman" panose="02020603050405020304" pitchFamily="18" charset="0"/>
                <a:cs typeface="Times New Roman" panose="02020603050405020304" pitchFamily="18" charset="0"/>
              </a:rPr>
              <a:t>) is the framework designed to remove higher  density impulse noise. In this method predictor has detects the noise components based on feature vector map composed by statistical features such as rank-ordered absolute differences  (ROADs), clean pixel median deviation (CPMD), and edge  pixel difference (EPD). </a:t>
            </a:r>
          </a:p>
          <a:p>
            <a:pPr marL="457200" indent="-457200" algn="just">
              <a:spcAft>
                <a:spcPts val="600"/>
              </a:spcAf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An CNN network with twenty layers has been trained with 400 images accessed from Berkeley Segmentation Dataset (BSD) to remove higher level of impulse  noise. </a:t>
            </a:r>
          </a:p>
          <a:p>
            <a:pPr marL="457200" indent="-457200" algn="just">
              <a:spcAft>
                <a:spcPts val="600"/>
              </a:spcAf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The CNN frameworks to deny Gaussian mixed impulse noise by train the network with hyper spectral image dataset and simplified transfer learning methods. </a:t>
            </a:r>
          </a:p>
          <a:p>
            <a:pPr marL="457200" indent="-457200" algn="just">
              <a:spcAft>
                <a:spcPts val="600"/>
              </a:spcAf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 two-part CNN  model, trained by various levels of noise images with  features of noise models such as Impulse noise (IN) and AWGN. In testing phase of the network, removal of IN takes  place in first half, followed by Gaussian noise removal as  second half.</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8005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427</TotalTime>
  <Words>1520</Words>
  <Application>Microsoft Office PowerPoint</Application>
  <PresentationFormat>Widescreen</PresentationFormat>
  <Paragraphs>117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Bookman Old Style</vt:lpstr>
      <vt:lpstr>Calibri</vt:lpstr>
      <vt:lpstr>Rockwell</vt:lpstr>
      <vt:lpstr>Times New Roman</vt:lpstr>
      <vt:lpstr>Wingdings</vt:lpstr>
      <vt:lpstr>Damask</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 kanta</dc:creator>
  <cp:lastModifiedBy>Siddu Naraharisetty</cp:lastModifiedBy>
  <cp:revision>85</cp:revision>
  <dcterms:created xsi:type="dcterms:W3CDTF">2023-11-27T06:32:42Z</dcterms:created>
  <dcterms:modified xsi:type="dcterms:W3CDTF">2023-11-28T17:05:45Z</dcterms:modified>
</cp:coreProperties>
</file>