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84" r:id="rId6"/>
    <p:sldId id="280" r:id="rId7"/>
    <p:sldId id="281" r:id="rId8"/>
    <p:sldId id="286" r:id="rId9"/>
    <p:sldId id="288" r:id="rId10"/>
    <p:sldId id="295" r:id="rId11"/>
    <p:sldId id="294" r:id="rId12"/>
    <p:sldId id="291" r:id="rId13"/>
    <p:sldId id="290" r:id="rId14"/>
    <p:sldId id="292" r:id="rId15"/>
    <p:sldId id="293" r:id="rId16"/>
    <p:sldId id="282" r:id="rId17"/>
    <p:sldId id="26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jula Prakash Babu" initials="GP" lastIdx="1" clrIdx="0">
    <p:extLst>
      <p:ext uri="{19B8F6BF-5375-455C-9EA6-DF929625EA0E}">
        <p15:presenceInfo xmlns:p15="http://schemas.microsoft.com/office/powerpoint/2012/main" userId="f01d109881d1be5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65" autoAdjust="0"/>
    <p:restoredTop sz="92877" autoAdjust="0"/>
  </p:normalViewPr>
  <p:slideViewPr>
    <p:cSldViewPr snapToGrid="0">
      <p:cViewPr varScale="1">
        <p:scale>
          <a:sx n="59" d="100"/>
          <a:sy n="59" d="100"/>
        </p:scale>
        <p:origin x="676" y="2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5/17/2024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536951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t>1</a:t>
            </a:fld>
            <a:endParaRPr lang="en-US"/>
          </a:p>
        </p:txBody>
      </p:sp>
    </p:spTree>
    <p:extLst>
      <p:ext uri="{BB962C8B-B14F-4D97-AF65-F5344CB8AC3E}">
        <p14:creationId xmlns:p14="http://schemas.microsoft.com/office/powerpoint/2010/main" val="4016961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B2AA4F-B828-4D7C-AFD3-893933DAFCB4}" type="slidenum">
              <a:rPr lang="en-US" smtClean="0"/>
              <a:t>5</a:t>
            </a:fld>
            <a:endParaRPr lang="en-US"/>
          </a:p>
        </p:txBody>
      </p:sp>
    </p:spTree>
    <p:extLst>
      <p:ext uri="{BB962C8B-B14F-4D97-AF65-F5344CB8AC3E}">
        <p14:creationId xmlns:p14="http://schemas.microsoft.com/office/powerpoint/2010/main" val="3744276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B2AA4F-B828-4D7C-AFD3-893933DAFCB4}" type="slidenum">
              <a:rPr lang="en-US" smtClean="0"/>
              <a:t>11</a:t>
            </a:fld>
            <a:endParaRPr lang="en-US"/>
          </a:p>
        </p:txBody>
      </p:sp>
    </p:spTree>
    <p:extLst>
      <p:ext uri="{BB962C8B-B14F-4D97-AF65-F5344CB8AC3E}">
        <p14:creationId xmlns:p14="http://schemas.microsoft.com/office/powerpoint/2010/main" val="410586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B2AA4F-B828-4D7C-AFD3-893933DAFCB4}" type="slidenum">
              <a:rPr lang="en-US" smtClean="0"/>
              <a:t>12</a:t>
            </a:fld>
            <a:endParaRPr lang="en-US"/>
          </a:p>
        </p:txBody>
      </p:sp>
    </p:spTree>
    <p:extLst>
      <p:ext uri="{BB962C8B-B14F-4D97-AF65-F5344CB8AC3E}">
        <p14:creationId xmlns:p14="http://schemas.microsoft.com/office/powerpoint/2010/main" val="3452861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7522DF-BA85-47D1-AE6E-078A6101FF5E}" type="datetimeFigureOut">
              <a:rPr lang="en-IN" smtClean="0"/>
              <a:t>17-05-2024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9625D-30B7-40F5-AE72-76B7ED0E511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522DF-BA85-47D1-AE6E-078A6101FF5E}" type="datetimeFigureOut">
              <a:rPr lang="en-IN" smtClean="0"/>
              <a:t>17-05-2024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89625D-30B7-40F5-AE72-76B7ED0E511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522DF-BA85-47D1-AE6E-078A6101FF5E}" type="datetimeFigureOut">
              <a:rPr lang="en-IN" smtClean="0"/>
              <a:t>17-05-2024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89625D-30B7-40F5-AE72-76B7ED0E5114}"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522DF-BA85-47D1-AE6E-078A6101FF5E}" type="datetimeFigureOut">
              <a:rPr lang="en-IN" smtClean="0"/>
              <a:t>17-05-2024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89625D-30B7-40F5-AE72-76B7ED0E5114}"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522DF-BA85-47D1-AE6E-078A6101FF5E}" type="datetimeFigureOut">
              <a:rPr lang="en-IN" smtClean="0"/>
              <a:t>17-05-2024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89625D-30B7-40F5-AE72-76B7ED0E5114}"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47522DF-BA85-47D1-AE6E-078A6101FF5E}" type="datetimeFigureOut">
              <a:rPr lang="en-IN" smtClean="0"/>
              <a:t>17-05-2024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89625D-30B7-40F5-AE72-76B7ED0E5114}"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47522DF-BA85-47D1-AE6E-078A6101FF5E}" type="datetimeFigureOut">
              <a:rPr lang="en-IN" smtClean="0"/>
              <a:t>17-05-2024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89625D-30B7-40F5-AE72-76B7ED0E5114}"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522DF-BA85-47D1-AE6E-078A6101FF5E}" type="datetimeFigureOut">
              <a:rPr lang="en-IN" smtClean="0"/>
              <a:t>17-05-2024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9625D-30B7-40F5-AE72-76B7ED0E5114}"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522DF-BA85-47D1-AE6E-078A6101FF5E}" type="datetimeFigureOut">
              <a:rPr lang="en-IN" smtClean="0"/>
              <a:t>17-05-2024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9625D-30B7-40F5-AE72-76B7ED0E511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522DF-BA85-47D1-AE6E-078A6101FF5E}" type="datetimeFigureOut">
              <a:rPr lang="en-IN" smtClean="0"/>
              <a:t>17-05-2024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9625D-30B7-40F5-AE72-76B7ED0E511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7522DF-BA85-47D1-AE6E-078A6101FF5E}" type="datetimeFigureOut">
              <a:rPr lang="en-IN" smtClean="0"/>
              <a:t>17-05-2024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9625D-30B7-40F5-AE72-76B7ED0E511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7522DF-BA85-47D1-AE6E-078A6101FF5E}" type="datetimeFigureOut">
              <a:rPr lang="en-IN" smtClean="0"/>
              <a:t>17-05-2024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89625D-30B7-40F5-AE72-76B7ED0E511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7522DF-BA85-47D1-AE6E-078A6101FF5E}" type="datetimeFigureOut">
              <a:rPr lang="en-IN" smtClean="0"/>
              <a:t>17-05-2024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89625D-30B7-40F5-AE72-76B7ED0E511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7522DF-BA85-47D1-AE6E-078A6101FF5E}" type="datetimeFigureOut">
              <a:rPr lang="en-IN" smtClean="0"/>
              <a:t>17-05-2024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89625D-30B7-40F5-AE72-76B7ED0E511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7522DF-BA85-47D1-AE6E-078A6101FF5E}" type="datetimeFigureOut">
              <a:rPr lang="en-IN" smtClean="0"/>
              <a:t>17-05-2024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89625D-30B7-40F5-AE72-76B7ED0E511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522DF-BA85-47D1-AE6E-078A6101FF5E}" type="datetimeFigureOut">
              <a:rPr lang="en-IN" smtClean="0"/>
              <a:t>17-05-2024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89625D-30B7-40F5-AE72-76B7ED0E511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522DF-BA85-47D1-AE6E-078A6101FF5E}" type="datetimeFigureOut">
              <a:rPr lang="en-IN" smtClean="0"/>
              <a:t>17-05-2024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89625D-30B7-40F5-AE72-76B7ED0E511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47522DF-BA85-47D1-AE6E-078A6101FF5E}" type="datetimeFigureOut">
              <a:rPr lang="en-IN" smtClean="0"/>
              <a:t>17-05-2024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C89625D-30B7-40F5-AE72-76B7ED0E5114}"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package" Target="../embeddings/Microsoft_Visio_Drawing1.vsdx"/><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17001" y="1531984"/>
            <a:ext cx="7592438" cy="830997"/>
          </a:xfrm>
          <a:prstGeom prst="rect">
            <a:avLst/>
          </a:prstGeom>
          <a:noFill/>
        </p:spPr>
        <p:txBody>
          <a:bodyPr wrap="square">
            <a:spAutoFit/>
          </a:bodyPr>
          <a:lstStyle/>
          <a:p>
            <a:pPr algn="ctr"/>
            <a:r>
              <a:rPr lang="en-US" sz="2400" b="1" i="1" dirty="0">
                <a:latin typeface="Times New Roman" panose="02020603050405020304" pitchFamily="18" charset="0"/>
                <a:cs typeface="Times New Roman" panose="02020603050405020304" pitchFamily="18" charset="0"/>
              </a:rPr>
              <a:t>E</a:t>
            </a:r>
            <a:r>
              <a:rPr lang="en-IN" sz="2400" b="1" i="1" dirty="0">
                <a:latin typeface="Times New Roman" panose="02020603050405020304" pitchFamily="18" charset="0"/>
                <a:cs typeface="Times New Roman" panose="02020603050405020304" pitchFamily="18" charset="0"/>
              </a:rPr>
              <a:t>ARLY DETECTION OF MIGRANE DISEASE : </a:t>
            </a:r>
          </a:p>
          <a:p>
            <a:pPr algn="ctr"/>
            <a:r>
              <a:rPr lang="en-IN" sz="2400" b="1" i="1" dirty="0">
                <a:latin typeface="Times New Roman" panose="02020603050405020304" pitchFamily="18" charset="0"/>
                <a:cs typeface="Times New Roman" panose="02020603050405020304" pitchFamily="18" charset="0"/>
              </a:rPr>
              <a:t>CNN FRAMEWORK</a:t>
            </a:r>
          </a:p>
        </p:txBody>
      </p:sp>
      <p:sp>
        <p:nvSpPr>
          <p:cNvPr id="6" name="TextBox 5"/>
          <p:cNvSpPr txBox="1"/>
          <p:nvPr/>
        </p:nvSpPr>
        <p:spPr>
          <a:xfrm>
            <a:off x="455801" y="327535"/>
            <a:ext cx="14196370" cy="875290"/>
          </a:xfrm>
          <a:prstGeom prst="rect">
            <a:avLst/>
          </a:prstGeom>
          <a:noFill/>
        </p:spPr>
        <p:txBody>
          <a:bodyPr wrap="square" rtlCol="0">
            <a:noAutofit/>
          </a:bodyPr>
          <a:lstStyle/>
          <a:p>
            <a:pPr>
              <a:lnSpc>
                <a:spcPct val="150000"/>
              </a:lnSpc>
            </a:pPr>
            <a:r>
              <a:rPr lang="en-IN" sz="2400" b="1" dirty="0">
                <a:latin typeface="Times New Roman" panose="02020603050405020304" pitchFamily="18" charset="0"/>
                <a:cs typeface="Times New Roman" panose="02020603050405020304" pitchFamily="18" charset="0"/>
              </a:rPr>
              <a:t>INTERNATIONAL CONFERENCE ON VLSI AND MICROWAVE AND WIRELESS </a:t>
            </a:r>
          </a:p>
          <a:p>
            <a:pPr>
              <a:lnSpc>
                <a:spcPct val="150000"/>
              </a:lnSpc>
            </a:pPr>
            <a:r>
              <a:rPr lang="en-IN" sz="2400" b="1" dirty="0">
                <a:latin typeface="Times New Roman" panose="02020603050405020304" pitchFamily="18" charset="0"/>
                <a:cs typeface="Times New Roman" panose="02020603050405020304" pitchFamily="18" charset="0"/>
              </a:rPr>
              <a:t>                                              TECHNOLOGIES (ICVMWT 2024)</a:t>
            </a:r>
          </a:p>
        </p:txBody>
      </p:sp>
      <p:sp>
        <p:nvSpPr>
          <p:cNvPr id="7" name="TextBox 6"/>
          <p:cNvSpPr txBox="1"/>
          <p:nvPr/>
        </p:nvSpPr>
        <p:spPr>
          <a:xfrm>
            <a:off x="7750719" y="4776557"/>
            <a:ext cx="4917440" cy="830997"/>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		  PRESENTED BY</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G.PRAKASH BABU   (20PA1A0441)</a:t>
            </a:r>
          </a:p>
        </p:txBody>
      </p:sp>
      <p:sp>
        <p:nvSpPr>
          <p:cNvPr id="9" name="TextBox 8"/>
          <p:cNvSpPr txBox="1"/>
          <p:nvPr/>
        </p:nvSpPr>
        <p:spPr>
          <a:xfrm>
            <a:off x="3121796" y="4045049"/>
            <a:ext cx="8864381" cy="706755"/>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Department of Electronics and Communication Engineering</a:t>
            </a:r>
            <a:endParaRPr lang="en-GB" sz="2000" dirty="0">
              <a:latin typeface="Times New Roman" panose="02020603050405020304" pitchFamily="18" charset="0"/>
              <a:cs typeface="Times New Roman" panose="02020603050405020304" pitchFamily="18" charset="0"/>
            </a:endParaRPr>
          </a:p>
          <a:p>
            <a:endParaRPr lang="en-IN" sz="2000" dirty="0"/>
          </a:p>
        </p:txBody>
      </p:sp>
      <p:sp>
        <p:nvSpPr>
          <p:cNvPr id="10" name="TextBox 9"/>
          <p:cNvSpPr txBox="1"/>
          <p:nvPr/>
        </p:nvSpPr>
        <p:spPr>
          <a:xfrm>
            <a:off x="1209768" y="3567430"/>
            <a:ext cx="10124502" cy="523220"/>
          </a:xfrm>
          <a:prstGeom prst="rect">
            <a:avLst/>
          </a:prstGeom>
          <a:noFill/>
        </p:spPr>
        <p:txBody>
          <a:bodyPr wrap="square" rtlCol="0">
            <a:spAutoFit/>
          </a:bodyPr>
          <a:lstStyle/>
          <a:p>
            <a:pPr algn="ctr"/>
            <a:r>
              <a:rPr lang="en-IN" sz="2800" dirty="0">
                <a:latin typeface="Times New Roman" panose="02020603050405020304" pitchFamily="18" charset="0"/>
                <a:cs typeface="Times New Roman" panose="02020603050405020304" pitchFamily="18" charset="0"/>
              </a:rPr>
              <a:t>Vishnu Institute of Technology (Autonomous)</a:t>
            </a:r>
            <a:endParaRPr lang="en-GB" sz="2800" dirty="0">
              <a:latin typeface="Times New Roman" panose="02020603050405020304" pitchFamily="18" charset="0"/>
              <a:cs typeface="Times New Roman" panose="02020603050405020304" pitchFamily="18" charset="0"/>
            </a:endParaRPr>
          </a:p>
        </p:txBody>
      </p:sp>
      <p:pic>
        <p:nvPicPr>
          <p:cNvPr id="11" name="Picture 10" descr="VIT logo.jpg"/>
          <p:cNvPicPr>
            <a:picLocks noChangeAspect="1"/>
          </p:cNvPicPr>
          <p:nvPr/>
        </p:nvPicPr>
        <p:blipFill>
          <a:blip r:embed="rId3" cstate="print"/>
          <a:stretch>
            <a:fillRect/>
          </a:stretch>
        </p:blipFill>
        <p:spPr>
          <a:xfrm>
            <a:off x="1982599" y="3684660"/>
            <a:ext cx="886384" cy="8119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5BB57862-7242-4F8C-1979-9B223D9F8345}"/>
              </a:ext>
            </a:extLst>
          </p:cNvPr>
          <p:cNvSpPr txBox="1"/>
          <p:nvPr/>
        </p:nvSpPr>
        <p:spPr>
          <a:xfrm>
            <a:off x="3034709" y="2437655"/>
            <a:ext cx="6958375" cy="1200329"/>
          </a:xfrm>
          <a:prstGeom prst="rect">
            <a:avLst/>
          </a:prstGeom>
          <a:noFill/>
        </p:spPr>
        <p:txBody>
          <a:bodyPr wrap="square" rtlCol="0">
            <a:spAutoFit/>
          </a:bodyPr>
          <a:lstStyle/>
          <a:p>
            <a:pPr algn="just"/>
            <a:endParaRPr lang="en-US" dirty="0">
              <a:latin typeface="Aptos" panose="020B0004020202020204" pitchFamily="34" charset="0"/>
            </a:endParaRPr>
          </a:p>
          <a:p>
            <a:pPr algn="just"/>
            <a:r>
              <a:rPr lang="en-US" sz="1800" dirty="0">
                <a:effectLst/>
                <a:latin typeface="Aptos" panose="020B0004020202020204" pitchFamily="34" charset="0"/>
                <a:ea typeface="Times New Roman" panose="02020603050405020304" pitchFamily="18" charset="0"/>
              </a:rPr>
              <a:t>           Prudhvi Raj </a:t>
            </a:r>
            <a:r>
              <a:rPr lang="en-US" sz="1800" dirty="0" err="1">
                <a:effectLst/>
                <a:latin typeface="Aptos" panose="020B0004020202020204" pitchFamily="34" charset="0"/>
                <a:ea typeface="Times New Roman" panose="02020603050405020304" pitchFamily="18" charset="0"/>
              </a:rPr>
              <a:t>Budumuru</a:t>
            </a:r>
            <a:r>
              <a:rPr lang="en-US" sz="1800" dirty="0">
                <a:effectLst/>
                <a:latin typeface="Aptos" panose="020B0004020202020204" pitchFamily="34" charset="0"/>
                <a:ea typeface="Times New Roman" panose="02020603050405020304" pitchFamily="18" charset="0"/>
              </a:rPr>
              <a:t>, G. Prakash Babu, A. Uday Kiran,</a:t>
            </a:r>
          </a:p>
          <a:p>
            <a:pPr algn="just"/>
            <a:r>
              <a:rPr lang="en-US" dirty="0">
                <a:latin typeface="Aptos" panose="020B0004020202020204" pitchFamily="34" charset="0"/>
                <a:ea typeface="Times New Roman" panose="02020603050405020304" pitchFamily="18" charset="0"/>
              </a:rPr>
              <a:t>     </a:t>
            </a:r>
            <a:r>
              <a:rPr lang="en-US" sz="1800" dirty="0">
                <a:effectLst/>
                <a:latin typeface="Aptos" panose="020B0004020202020204" pitchFamily="34" charset="0"/>
                <a:ea typeface="Times New Roman" panose="02020603050405020304" pitchFamily="18" charset="0"/>
              </a:rPr>
              <a:t>              </a:t>
            </a:r>
            <a:r>
              <a:rPr lang="en-US" sz="1800" dirty="0" err="1">
                <a:effectLst/>
                <a:latin typeface="Aptos" panose="020B0004020202020204" pitchFamily="34" charset="0"/>
                <a:ea typeface="Times New Roman" panose="02020603050405020304" pitchFamily="18" charset="0"/>
              </a:rPr>
              <a:t>J.Komali</a:t>
            </a:r>
            <a:r>
              <a:rPr lang="en-US" sz="1800" dirty="0">
                <a:effectLst/>
                <a:latin typeface="Aptos" panose="020B0004020202020204" pitchFamily="34" charset="0"/>
                <a:ea typeface="Times New Roman" panose="02020603050405020304" pitchFamily="18" charset="0"/>
              </a:rPr>
              <a:t>, G. </a:t>
            </a:r>
            <a:r>
              <a:rPr lang="en-US" sz="1800" dirty="0" err="1">
                <a:effectLst/>
                <a:latin typeface="Aptos" panose="020B0004020202020204" pitchFamily="34" charset="0"/>
                <a:ea typeface="Times New Roman" panose="02020603050405020304" pitchFamily="18" charset="0"/>
              </a:rPr>
              <a:t>Phani</a:t>
            </a:r>
            <a:r>
              <a:rPr lang="en-US" sz="1800" dirty="0">
                <a:effectLst/>
                <a:latin typeface="Aptos" panose="020B0004020202020204" pitchFamily="34" charset="0"/>
                <a:ea typeface="Times New Roman" panose="02020603050405020304" pitchFamily="18" charset="0"/>
              </a:rPr>
              <a:t> Ram Sai and A. </a:t>
            </a:r>
            <a:r>
              <a:rPr lang="en-US" sz="1800" dirty="0" err="1">
                <a:effectLst/>
                <a:latin typeface="Aptos" panose="020B0004020202020204" pitchFamily="34" charset="0"/>
                <a:ea typeface="Times New Roman" panose="02020603050405020304" pitchFamily="18" charset="0"/>
              </a:rPr>
              <a:t>Nageswararao</a:t>
            </a:r>
            <a:endParaRPr lang="en-US" sz="1800" dirty="0">
              <a:effectLst/>
              <a:latin typeface="Aptos" panose="020B0004020202020204" pitchFamily="34" charset="0"/>
              <a:ea typeface="Times New Roman" panose="02020603050405020304" pitchFamily="18" charset="0"/>
            </a:endParaRPr>
          </a:p>
          <a:p>
            <a:endParaRPr lang="en-US" dirty="0"/>
          </a:p>
        </p:txBody>
      </p:sp>
      <p:sp>
        <p:nvSpPr>
          <p:cNvPr id="3" name="TextBox 2">
            <a:extLst>
              <a:ext uri="{FF2B5EF4-FFF2-40B4-BE49-F238E27FC236}">
                <a16:creationId xmlns:a16="http://schemas.microsoft.com/office/drawing/2014/main" id="{DFCAF9EE-D0C8-4AA4-9E94-79A337C7B830}"/>
              </a:ext>
            </a:extLst>
          </p:cNvPr>
          <p:cNvSpPr txBox="1"/>
          <p:nvPr/>
        </p:nvSpPr>
        <p:spPr>
          <a:xfrm rot="10800000" flipV="1">
            <a:off x="5791200" y="2373624"/>
            <a:ext cx="2503715" cy="369332"/>
          </a:xfrm>
          <a:prstGeom prst="rect">
            <a:avLst/>
          </a:prstGeom>
          <a:noFill/>
        </p:spPr>
        <p:txBody>
          <a:bodyPr wrap="square" rtlCol="0">
            <a:spAutoFit/>
          </a:bodyPr>
          <a:lstStyle/>
          <a:p>
            <a:r>
              <a:rPr lang="en-US" dirty="0"/>
              <a:t>Authors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B989CE-0AA8-27F1-5482-304ECA57A6F5}"/>
            </a:ext>
          </a:extLst>
        </p:cNvPr>
        <p:cNvGrpSpPr/>
        <p:nvPr/>
      </p:nvGrpSpPr>
      <p:grpSpPr>
        <a:xfrm>
          <a:off x="0" y="0"/>
          <a:ext cx="0" cy="0"/>
          <a:chOff x="0" y="0"/>
          <a:chExt cx="0" cy="0"/>
        </a:xfrm>
      </p:grpSpPr>
      <p:sp>
        <p:nvSpPr>
          <p:cNvPr id="2" name="Rectangle 2">
            <a:extLst>
              <a:ext uri="{FF2B5EF4-FFF2-40B4-BE49-F238E27FC236}">
                <a16:creationId xmlns:a16="http://schemas.microsoft.com/office/drawing/2014/main" id="{EF5CF6E9-095E-5213-3CB4-4AAEB0889D85}"/>
              </a:ext>
            </a:extLst>
          </p:cNvPr>
          <p:cNvSpPr>
            <a:spLocks noChangeArrowheads="1"/>
          </p:cNvSpPr>
          <p:nvPr/>
        </p:nvSpPr>
        <p:spPr bwMode="auto">
          <a:xfrm>
            <a:off x="-2272233" y="2233562"/>
            <a:ext cx="2462544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4" name="TextBox 3">
            <a:extLst>
              <a:ext uri="{FF2B5EF4-FFF2-40B4-BE49-F238E27FC236}">
                <a16:creationId xmlns:a16="http://schemas.microsoft.com/office/drawing/2014/main" id="{D40AE13D-47B6-742B-FBF1-26336AB1195C}"/>
              </a:ext>
            </a:extLst>
          </p:cNvPr>
          <p:cNvSpPr txBox="1"/>
          <p:nvPr/>
        </p:nvSpPr>
        <p:spPr>
          <a:xfrm>
            <a:off x="2634795" y="55753"/>
            <a:ext cx="7228019" cy="461665"/>
          </a:xfrm>
          <a:prstGeom prst="rect">
            <a:avLst/>
          </a:prstGeom>
          <a:noFill/>
        </p:spPr>
        <p:txBody>
          <a:bodyPr wrap="square" rtlCol="0">
            <a:spAutoFit/>
          </a:bodyPr>
          <a:lstStyle/>
          <a:p>
            <a:r>
              <a:rPr lang="en-US" sz="2400" b="1" dirty="0"/>
              <a:t>Network Architecture for proposed model</a:t>
            </a:r>
            <a:endParaRPr lang="en-IN" b="1" dirty="0"/>
          </a:p>
        </p:txBody>
      </p:sp>
      <p:sp>
        <p:nvSpPr>
          <p:cNvPr id="7" name="TextBox 6">
            <a:extLst>
              <a:ext uri="{FF2B5EF4-FFF2-40B4-BE49-F238E27FC236}">
                <a16:creationId xmlns:a16="http://schemas.microsoft.com/office/drawing/2014/main" id="{0991084A-CD2E-10C6-6FFC-E165E08544C7}"/>
              </a:ext>
            </a:extLst>
          </p:cNvPr>
          <p:cNvSpPr txBox="1"/>
          <p:nvPr/>
        </p:nvSpPr>
        <p:spPr>
          <a:xfrm>
            <a:off x="628244" y="3657386"/>
            <a:ext cx="10985091" cy="707886"/>
          </a:xfrm>
          <a:prstGeom prst="rect">
            <a:avLst/>
          </a:prstGeom>
          <a:noFill/>
        </p:spPr>
        <p:txBody>
          <a:bodyPr wrap="square">
            <a:spAutoFit/>
          </a:bodyPr>
          <a:lstStyle/>
          <a:p>
            <a:r>
              <a:rPr lang="en-IN" sz="2000" b="1" dirty="0"/>
              <a:t>Input Layer (227):   </a:t>
            </a:r>
            <a:r>
              <a:rPr lang="en-IN" sz="2000" dirty="0"/>
              <a:t>- This represents the input data, which has a size of 227. This could be the width or height of an image, for example.</a:t>
            </a:r>
          </a:p>
        </p:txBody>
      </p:sp>
      <p:sp>
        <p:nvSpPr>
          <p:cNvPr id="9" name="TextBox 8">
            <a:extLst>
              <a:ext uri="{FF2B5EF4-FFF2-40B4-BE49-F238E27FC236}">
                <a16:creationId xmlns:a16="http://schemas.microsoft.com/office/drawing/2014/main" id="{2E819F64-252A-A4CE-7B4A-03376CC09AC4}"/>
              </a:ext>
            </a:extLst>
          </p:cNvPr>
          <p:cNvSpPr txBox="1"/>
          <p:nvPr/>
        </p:nvSpPr>
        <p:spPr>
          <a:xfrm>
            <a:off x="603454" y="4670493"/>
            <a:ext cx="11563755" cy="1015663"/>
          </a:xfrm>
          <a:prstGeom prst="rect">
            <a:avLst/>
          </a:prstGeom>
          <a:noFill/>
        </p:spPr>
        <p:txBody>
          <a:bodyPr wrap="square">
            <a:spAutoFit/>
          </a:bodyPr>
          <a:lstStyle/>
          <a:p>
            <a:r>
              <a:rPr lang="en-IN" sz="2000" b="1" dirty="0"/>
              <a:t>Convolution (</a:t>
            </a:r>
            <a:r>
              <a:rPr lang="en-IN" sz="2000" b="1" dirty="0" err="1"/>
              <a:t>AxB</a:t>
            </a:r>
            <a:r>
              <a:rPr lang="en-IN" sz="2000" b="1" dirty="0"/>
              <a:t>):   </a:t>
            </a:r>
            <a:r>
              <a:rPr lang="en-IN" sz="2000" dirty="0"/>
              <a:t>- Convolutional layers apply a set of filters (in this case, A filters) to the input data.   - The “</a:t>
            </a:r>
            <a:r>
              <a:rPr lang="en-IN" sz="2000" dirty="0" err="1"/>
              <a:t>AxB</a:t>
            </a:r>
            <a:r>
              <a:rPr lang="en-IN" sz="2000" dirty="0"/>
              <a:t>" notation indicates that each filter has a size of </a:t>
            </a:r>
            <a:r>
              <a:rPr lang="en-IN" sz="2000" dirty="0" err="1"/>
              <a:t>AxB</a:t>
            </a:r>
            <a:r>
              <a:rPr lang="en-IN" sz="2000" dirty="0"/>
              <a:t>. This means the convolution operation involves sliding these filters across the input data to extract features.</a:t>
            </a:r>
          </a:p>
        </p:txBody>
      </p:sp>
      <p:graphicFrame>
        <p:nvGraphicFramePr>
          <p:cNvPr id="3" name="Object 2">
            <a:extLst>
              <a:ext uri="{FF2B5EF4-FFF2-40B4-BE49-F238E27FC236}">
                <a16:creationId xmlns:a16="http://schemas.microsoft.com/office/drawing/2014/main" id="{9D2C258A-E5C9-C738-50B1-4A4539E20931}"/>
              </a:ext>
            </a:extLst>
          </p:cNvPr>
          <p:cNvGraphicFramePr>
            <a:graphicFrameLocks noChangeAspect="1"/>
          </p:cNvGraphicFramePr>
          <p:nvPr/>
        </p:nvGraphicFramePr>
        <p:xfrm>
          <a:off x="603454" y="696927"/>
          <a:ext cx="10985091" cy="2436931"/>
        </p:xfrm>
        <a:graphic>
          <a:graphicData uri="http://schemas.openxmlformats.org/presentationml/2006/ole">
            <mc:AlternateContent xmlns:mc="http://schemas.openxmlformats.org/markup-compatibility/2006">
              <mc:Choice xmlns:v="urn:schemas-microsoft-com:vml" Requires="v">
                <p:oleObj r:id="rId2" imgW="13858766" imgH="1800373" progId="Visio.Drawing.15">
                  <p:embed/>
                </p:oleObj>
              </mc:Choice>
              <mc:Fallback>
                <p:oleObj r:id="rId2" imgW="13858766" imgH="1800373" progId="Visio.Drawing.15">
                  <p:embed/>
                  <p:pic>
                    <p:nvPicPr>
                      <p:cNvPr id="3" name="Object 2">
                        <a:extLst>
                          <a:ext uri="{FF2B5EF4-FFF2-40B4-BE49-F238E27FC236}">
                            <a16:creationId xmlns:a16="http://schemas.microsoft.com/office/drawing/2014/main" id="{AA53296E-6252-06ED-06D9-F881A74041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454" y="696927"/>
                        <a:ext cx="10985091" cy="2436931"/>
                      </a:xfrm>
                      <a:prstGeom prst="rect">
                        <a:avLst/>
                      </a:prstGeom>
                      <a:noFill/>
                    </p:spPr>
                  </p:pic>
                </p:oleObj>
              </mc:Fallback>
            </mc:AlternateContent>
          </a:graphicData>
        </a:graphic>
      </p:graphicFrame>
    </p:spTree>
    <p:extLst>
      <p:ext uri="{BB962C8B-B14F-4D97-AF65-F5344CB8AC3E}">
        <p14:creationId xmlns:p14="http://schemas.microsoft.com/office/powerpoint/2010/main" val="3777477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3739FA-A1E3-EFEA-A215-840BC301BC7A}"/>
              </a:ext>
            </a:extLst>
          </p:cNvPr>
          <p:cNvSpPr txBox="1"/>
          <p:nvPr/>
        </p:nvSpPr>
        <p:spPr>
          <a:xfrm>
            <a:off x="546538" y="1154329"/>
            <a:ext cx="10846676" cy="1015663"/>
          </a:xfrm>
          <a:prstGeom prst="rect">
            <a:avLst/>
          </a:prstGeom>
          <a:noFill/>
        </p:spPr>
        <p:txBody>
          <a:bodyPr wrap="square" anchor="ctr">
            <a:spAutoFit/>
          </a:bodyPr>
          <a:lstStyle/>
          <a:p>
            <a:r>
              <a:rPr lang="en-IN" sz="2000" b="1" dirty="0" err="1"/>
              <a:t>ReLU</a:t>
            </a:r>
            <a:r>
              <a:rPr lang="en-IN" sz="2000" b="1" dirty="0"/>
              <a:t> (Rectified Linear Unit): </a:t>
            </a:r>
            <a:r>
              <a:rPr lang="en-IN" sz="2000" dirty="0"/>
              <a:t>- </a:t>
            </a:r>
            <a:r>
              <a:rPr lang="en-IN" sz="2000" dirty="0" err="1"/>
              <a:t>ReLU</a:t>
            </a:r>
            <a:r>
              <a:rPr lang="en-IN" sz="2000" dirty="0"/>
              <a:t> is an activation function commonly used in neural networks.   - It introduces non-linearity by replacing all negative values in the output with zero.   - Mathematically, </a:t>
            </a:r>
            <a:r>
              <a:rPr lang="en-IN" sz="2000" dirty="0" err="1"/>
              <a:t>ReLU</a:t>
            </a:r>
            <a:r>
              <a:rPr lang="en-IN" sz="2000" dirty="0"/>
              <a:t>(x) = max(0, x).</a:t>
            </a:r>
          </a:p>
        </p:txBody>
      </p:sp>
      <p:sp>
        <p:nvSpPr>
          <p:cNvPr id="5" name="TextBox 4">
            <a:extLst>
              <a:ext uri="{FF2B5EF4-FFF2-40B4-BE49-F238E27FC236}">
                <a16:creationId xmlns:a16="http://schemas.microsoft.com/office/drawing/2014/main" id="{DE600C63-A4D8-9E04-CFD8-B2F755615ACD}"/>
              </a:ext>
            </a:extLst>
          </p:cNvPr>
          <p:cNvSpPr txBox="1"/>
          <p:nvPr/>
        </p:nvSpPr>
        <p:spPr>
          <a:xfrm>
            <a:off x="546538" y="2505670"/>
            <a:ext cx="10415752" cy="1015663"/>
          </a:xfrm>
          <a:prstGeom prst="rect">
            <a:avLst/>
          </a:prstGeom>
          <a:noFill/>
        </p:spPr>
        <p:txBody>
          <a:bodyPr wrap="square">
            <a:spAutoFit/>
          </a:bodyPr>
          <a:lstStyle/>
          <a:p>
            <a:r>
              <a:rPr lang="en-IN" sz="2000" b="1" dirty="0"/>
              <a:t>Pooling:   </a:t>
            </a:r>
            <a:r>
              <a:rPr lang="en-IN" sz="2000" dirty="0"/>
              <a:t>- Pooling layers </a:t>
            </a:r>
            <a:r>
              <a:rPr lang="en-IN" sz="2000" dirty="0" err="1"/>
              <a:t>downsample</a:t>
            </a:r>
            <a:r>
              <a:rPr lang="en-IN" sz="2000" dirty="0"/>
              <a:t> the spatial dimensions of the input.   - Common pooling operations include max pooling, which takes the maximum value from a group of values, or average pooling, which takes the average.</a:t>
            </a:r>
          </a:p>
        </p:txBody>
      </p:sp>
      <p:sp>
        <p:nvSpPr>
          <p:cNvPr id="7" name="TextBox 6">
            <a:extLst>
              <a:ext uri="{FF2B5EF4-FFF2-40B4-BE49-F238E27FC236}">
                <a16:creationId xmlns:a16="http://schemas.microsoft.com/office/drawing/2014/main" id="{37890270-FDF4-C240-0421-764915A98EC4}"/>
              </a:ext>
            </a:extLst>
          </p:cNvPr>
          <p:cNvSpPr txBox="1"/>
          <p:nvPr/>
        </p:nvSpPr>
        <p:spPr>
          <a:xfrm>
            <a:off x="546538" y="3730887"/>
            <a:ext cx="10720551" cy="1631216"/>
          </a:xfrm>
          <a:prstGeom prst="rect">
            <a:avLst/>
          </a:prstGeom>
          <a:noFill/>
        </p:spPr>
        <p:txBody>
          <a:bodyPr wrap="square">
            <a:spAutoFit/>
          </a:bodyPr>
          <a:lstStyle/>
          <a:p>
            <a:r>
              <a:rPr lang="en-IN" sz="2000" dirty="0"/>
              <a:t>Fully Connected Layers (128, 64, 2):   Fully connected layers connect every neuron in one layer to every neuron in the next layer. The numbers 128, 64, 2 represent the number of neurons in each fully connected layer.  Typically, the last fully connected layer has as many neurons as the number of classes in a classification task. In this case, there are 2 neurons, suggesting a binary classification task.</a:t>
            </a:r>
          </a:p>
        </p:txBody>
      </p:sp>
    </p:spTree>
    <p:extLst>
      <p:ext uri="{BB962C8B-B14F-4D97-AF65-F5344CB8AC3E}">
        <p14:creationId xmlns:p14="http://schemas.microsoft.com/office/powerpoint/2010/main" val="1381962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E833DB-8FA7-1D1C-93BF-6A9A92FD1609}"/>
              </a:ext>
            </a:extLst>
          </p:cNvPr>
          <p:cNvPicPr>
            <a:picLocks noChangeAspect="1"/>
          </p:cNvPicPr>
          <p:nvPr/>
        </p:nvPicPr>
        <p:blipFill>
          <a:blip r:embed="rId3"/>
          <a:stretch>
            <a:fillRect/>
          </a:stretch>
        </p:blipFill>
        <p:spPr>
          <a:xfrm>
            <a:off x="607023" y="1641481"/>
            <a:ext cx="5358874" cy="32983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1EF2DA9D-C2A3-5CC2-1770-E48BBF641DB2}"/>
              </a:ext>
            </a:extLst>
          </p:cNvPr>
          <p:cNvSpPr txBox="1"/>
          <p:nvPr/>
        </p:nvSpPr>
        <p:spPr>
          <a:xfrm>
            <a:off x="607023" y="1001948"/>
            <a:ext cx="3599234" cy="523220"/>
          </a:xfrm>
          <a:prstGeom prst="rect">
            <a:avLst/>
          </a:prstGeom>
          <a:noFill/>
        </p:spPr>
        <p:txBody>
          <a:bodyPr wrap="square" rtlCol="0">
            <a:spAutoFit/>
          </a:bodyPr>
          <a:lstStyle/>
          <a:p>
            <a:r>
              <a:rPr lang="en-IN" sz="2800" dirty="0"/>
              <a:t>Confusion matrix :</a:t>
            </a:r>
          </a:p>
        </p:txBody>
      </p:sp>
      <p:sp>
        <p:nvSpPr>
          <p:cNvPr id="3" name="TextBox 2">
            <a:extLst>
              <a:ext uri="{FF2B5EF4-FFF2-40B4-BE49-F238E27FC236}">
                <a16:creationId xmlns:a16="http://schemas.microsoft.com/office/drawing/2014/main" id="{DC16692A-B2ED-8105-2D03-82DE80C1D891}"/>
              </a:ext>
            </a:extLst>
          </p:cNvPr>
          <p:cNvSpPr txBox="1"/>
          <p:nvPr/>
        </p:nvSpPr>
        <p:spPr>
          <a:xfrm>
            <a:off x="6226105" y="1001948"/>
            <a:ext cx="5570482" cy="5016758"/>
          </a:xfrm>
          <a:prstGeom prst="rect">
            <a:avLst/>
          </a:prstGeom>
          <a:noFill/>
        </p:spPr>
        <p:txBody>
          <a:bodyPr wrap="square" rtlCol="0">
            <a:spAutoFit/>
          </a:bodyPr>
          <a:lstStyle/>
          <a:p>
            <a:r>
              <a:rPr lang="en-IN" sz="2000" dirty="0"/>
              <a:t>1.TP:True positive :this means person have disease and the model gave the result as </a:t>
            </a:r>
            <a:r>
              <a:rPr lang="en-IN" sz="2000" dirty="0" err="1"/>
              <a:t>migrane</a:t>
            </a:r>
            <a:r>
              <a:rPr lang="en-IN" sz="2000" dirty="0"/>
              <a:t> affected person</a:t>
            </a:r>
          </a:p>
          <a:p>
            <a:endParaRPr lang="en-IN" sz="2000" dirty="0"/>
          </a:p>
          <a:p>
            <a:r>
              <a:rPr lang="en-IN" sz="2000" dirty="0"/>
              <a:t>2.FP:False positive : this means person did not have disease and the model gave the result as </a:t>
            </a:r>
            <a:r>
              <a:rPr lang="en-IN" sz="2000" dirty="0" err="1"/>
              <a:t>migrane</a:t>
            </a:r>
            <a:r>
              <a:rPr lang="en-IN" sz="2000" dirty="0"/>
              <a:t> affected person</a:t>
            </a:r>
          </a:p>
          <a:p>
            <a:endParaRPr lang="en-IN" sz="2000" dirty="0"/>
          </a:p>
          <a:p>
            <a:r>
              <a:rPr lang="en-IN" sz="2000" dirty="0"/>
              <a:t>3.TN:TRUE NEGATIVE :this means person have disease and the model gave the result as not a </a:t>
            </a:r>
            <a:r>
              <a:rPr lang="en-IN" sz="2000" dirty="0" err="1"/>
              <a:t>migrane</a:t>
            </a:r>
            <a:r>
              <a:rPr lang="en-IN" sz="2000" dirty="0"/>
              <a:t> affected person</a:t>
            </a:r>
          </a:p>
          <a:p>
            <a:endParaRPr lang="en-IN" sz="2000" dirty="0"/>
          </a:p>
          <a:p>
            <a:r>
              <a:rPr lang="en-IN" sz="2000" dirty="0"/>
              <a:t>4.FN:FALSE NEGATIVE :this means person did not  have disease and the model gave the result as not a </a:t>
            </a:r>
            <a:r>
              <a:rPr lang="en-IN" sz="2000" dirty="0" err="1"/>
              <a:t>migrane</a:t>
            </a:r>
            <a:r>
              <a:rPr lang="en-IN" sz="2000" dirty="0"/>
              <a:t> affected person</a:t>
            </a:r>
          </a:p>
          <a:p>
            <a:endParaRPr lang="en-IN" sz="2000" dirty="0"/>
          </a:p>
        </p:txBody>
      </p:sp>
    </p:spTree>
    <p:extLst>
      <p:ext uri="{BB962C8B-B14F-4D97-AF65-F5344CB8AC3E}">
        <p14:creationId xmlns:p14="http://schemas.microsoft.com/office/powerpoint/2010/main" val="734633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EECCECE-44E2-CBDF-EF69-51F1CB5982B9}"/>
              </a:ext>
            </a:extLst>
          </p:cNvPr>
          <p:cNvGraphicFramePr>
            <a:graphicFrameLocks noGrp="1"/>
          </p:cNvGraphicFramePr>
          <p:nvPr>
            <p:extLst>
              <p:ext uri="{D42A27DB-BD31-4B8C-83A1-F6EECF244321}">
                <p14:modId xmlns:p14="http://schemas.microsoft.com/office/powerpoint/2010/main" val="2732095311"/>
              </p:ext>
            </p:extLst>
          </p:nvPr>
        </p:nvGraphicFramePr>
        <p:xfrm>
          <a:off x="976466" y="1798278"/>
          <a:ext cx="9915054" cy="4170632"/>
        </p:xfrm>
        <a:graphic>
          <a:graphicData uri="http://schemas.openxmlformats.org/drawingml/2006/table">
            <a:tbl>
              <a:tblPr firstRow="1" bandRow="1">
                <a:tableStyleId>{5C22544A-7EE6-4342-B048-85BDC9FD1C3A}</a:tableStyleId>
              </a:tblPr>
              <a:tblGrid>
                <a:gridCol w="1038860">
                  <a:extLst>
                    <a:ext uri="{9D8B030D-6E8A-4147-A177-3AD203B41FA5}">
                      <a16:colId xmlns:a16="http://schemas.microsoft.com/office/drawing/2014/main" val="766330248"/>
                    </a:ext>
                  </a:extLst>
                </a:gridCol>
                <a:gridCol w="1160778">
                  <a:extLst>
                    <a:ext uri="{9D8B030D-6E8A-4147-A177-3AD203B41FA5}">
                      <a16:colId xmlns:a16="http://schemas.microsoft.com/office/drawing/2014/main" val="4049410528"/>
                    </a:ext>
                  </a:extLst>
                </a:gridCol>
                <a:gridCol w="1163666">
                  <a:extLst>
                    <a:ext uri="{9D8B030D-6E8A-4147-A177-3AD203B41FA5}">
                      <a16:colId xmlns:a16="http://schemas.microsoft.com/office/drawing/2014/main" val="1709242703"/>
                    </a:ext>
                  </a:extLst>
                </a:gridCol>
                <a:gridCol w="1160778">
                  <a:extLst>
                    <a:ext uri="{9D8B030D-6E8A-4147-A177-3AD203B41FA5}">
                      <a16:colId xmlns:a16="http://schemas.microsoft.com/office/drawing/2014/main" val="85276311"/>
                    </a:ext>
                  </a:extLst>
                </a:gridCol>
                <a:gridCol w="744976">
                  <a:extLst>
                    <a:ext uri="{9D8B030D-6E8A-4147-A177-3AD203B41FA5}">
                      <a16:colId xmlns:a16="http://schemas.microsoft.com/office/drawing/2014/main" val="105001868"/>
                    </a:ext>
                  </a:extLst>
                </a:gridCol>
                <a:gridCol w="1160778">
                  <a:extLst>
                    <a:ext uri="{9D8B030D-6E8A-4147-A177-3AD203B41FA5}">
                      <a16:colId xmlns:a16="http://schemas.microsoft.com/office/drawing/2014/main" val="1113608252"/>
                    </a:ext>
                  </a:extLst>
                </a:gridCol>
                <a:gridCol w="1162220">
                  <a:extLst>
                    <a:ext uri="{9D8B030D-6E8A-4147-A177-3AD203B41FA5}">
                      <a16:colId xmlns:a16="http://schemas.microsoft.com/office/drawing/2014/main" val="1226700391"/>
                    </a:ext>
                  </a:extLst>
                </a:gridCol>
                <a:gridCol w="1160778">
                  <a:extLst>
                    <a:ext uri="{9D8B030D-6E8A-4147-A177-3AD203B41FA5}">
                      <a16:colId xmlns:a16="http://schemas.microsoft.com/office/drawing/2014/main" val="2580061633"/>
                    </a:ext>
                  </a:extLst>
                </a:gridCol>
                <a:gridCol w="1162220">
                  <a:extLst>
                    <a:ext uri="{9D8B030D-6E8A-4147-A177-3AD203B41FA5}">
                      <a16:colId xmlns:a16="http://schemas.microsoft.com/office/drawing/2014/main" val="2601650337"/>
                    </a:ext>
                  </a:extLst>
                </a:gridCol>
              </a:tblGrid>
              <a:tr h="1627502">
                <a:tc>
                  <a:txBody>
                    <a:bodyPr/>
                    <a:lstStyle/>
                    <a:p>
                      <a:endParaRPr lang="en-IN" sz="1100" kern="100" dirty="0">
                        <a:effectLst/>
                        <a:latin typeface="Calibri" panose="020F0502020204030204" pitchFamily="34" charset="0"/>
                        <a:cs typeface="Times New Roman" panose="02020603050405020304" pitchFamily="18" charset="0"/>
                      </a:endParaRPr>
                    </a:p>
                  </a:txBody>
                  <a:tcPr marL="68580" marR="68580" marT="0" marB="0"/>
                </a:tc>
                <a:tc gridSpan="2">
                  <a:txBody>
                    <a:bodyPr/>
                    <a:lstStyle/>
                    <a:p>
                      <a:pPr>
                        <a:lnSpc>
                          <a:spcPct val="107000"/>
                        </a:lnSpc>
                        <a:spcAft>
                          <a:spcPts val="800"/>
                        </a:spcAft>
                      </a:pPr>
                      <a:r>
                        <a:rPr lang="en-IN" sz="1800" kern="100" dirty="0">
                          <a:effectLst/>
                        </a:rPr>
                        <a:t>Alex net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gridSpan="2">
                  <a:txBody>
                    <a:bodyPr/>
                    <a:lstStyle/>
                    <a:p>
                      <a:pPr>
                        <a:lnSpc>
                          <a:spcPct val="107000"/>
                        </a:lnSpc>
                        <a:spcAft>
                          <a:spcPts val="800"/>
                        </a:spcAft>
                      </a:pPr>
                      <a:r>
                        <a:rPr lang="en-IN" sz="1800" kern="100" dirty="0">
                          <a:effectLst/>
                        </a:rPr>
                        <a:t>VGG16</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gridSpan="2">
                  <a:txBody>
                    <a:bodyPr/>
                    <a:lstStyle/>
                    <a:p>
                      <a:pPr>
                        <a:lnSpc>
                          <a:spcPct val="107000"/>
                        </a:lnSpc>
                        <a:spcAft>
                          <a:spcPts val="800"/>
                        </a:spcAft>
                      </a:pPr>
                      <a:r>
                        <a:rPr lang="en-IN" sz="1800" kern="100" dirty="0">
                          <a:effectLst/>
                        </a:rPr>
                        <a:t>Resnet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gridSpan="2">
                  <a:txBody>
                    <a:bodyPr/>
                    <a:lstStyle/>
                    <a:p>
                      <a:pPr algn="ctr">
                        <a:lnSpc>
                          <a:spcPct val="107000"/>
                        </a:lnSpc>
                        <a:spcAft>
                          <a:spcPts val="800"/>
                        </a:spcAft>
                      </a:pPr>
                      <a:r>
                        <a:rPr lang="en-IN" sz="1800" kern="100" dirty="0">
                          <a:effectLst/>
                        </a:rPr>
                        <a:t>Proposed CNN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extLst>
                  <a:ext uri="{0D108BD9-81ED-4DB2-BD59-A6C34878D82A}">
                    <a16:rowId xmlns:a16="http://schemas.microsoft.com/office/drawing/2014/main" val="2907809282"/>
                  </a:ext>
                </a:extLst>
              </a:tr>
              <a:tr h="847710">
                <a:tc>
                  <a:txBody>
                    <a:bodyPr/>
                    <a:lstStyle/>
                    <a:p>
                      <a:endParaRPr lang="en-IN" sz="1600" kern="100" dirty="0">
                        <a:effectLst/>
                        <a:latin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0</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1</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tc>
                <a:tc>
                  <a:txBody>
                    <a:bodyPr/>
                    <a:lstStyle/>
                    <a:p>
                      <a:pPr>
                        <a:lnSpc>
                          <a:spcPct val="107000"/>
                        </a:lnSpc>
                        <a:spcAft>
                          <a:spcPts val="800"/>
                        </a:spcAft>
                      </a:pPr>
                      <a:r>
                        <a:rPr lang="en-IN" sz="1600" kern="100" dirty="0">
                          <a:effectLst/>
                        </a:rPr>
                        <a:t>1</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0</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1</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0</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1</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1125812"/>
                  </a:ext>
                </a:extLst>
              </a:tr>
              <a:tr h="847710">
                <a:tc>
                  <a:txBody>
                    <a:bodyPr/>
                    <a:lstStyle/>
                    <a:p>
                      <a:pPr>
                        <a:lnSpc>
                          <a:spcPct val="107000"/>
                        </a:lnSpc>
                        <a:spcAft>
                          <a:spcPts val="800"/>
                        </a:spcAft>
                      </a:pPr>
                      <a:r>
                        <a:rPr lang="en-IN" sz="1600" kern="100" dirty="0">
                          <a:effectLst/>
                        </a:rPr>
                        <a:t>0</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176</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16</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a:effectLst/>
                        </a:rPr>
                        <a:t>181</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11</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174</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18</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186</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6</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48443446"/>
                  </a:ext>
                </a:extLst>
              </a:tr>
              <a:tr h="847710">
                <a:tc>
                  <a:txBody>
                    <a:bodyPr/>
                    <a:lstStyle/>
                    <a:p>
                      <a:pPr>
                        <a:lnSpc>
                          <a:spcPct val="107000"/>
                        </a:lnSpc>
                        <a:spcAft>
                          <a:spcPts val="800"/>
                        </a:spcAft>
                      </a:pPr>
                      <a:r>
                        <a:rPr lang="en-IN" sz="1600" kern="100">
                          <a:effectLst/>
                        </a:rPr>
                        <a:t>1</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a:effectLst/>
                        </a:rPr>
                        <a:t>10</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160</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6</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164</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a:effectLst/>
                        </a:rPr>
                        <a:t>10</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160</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8</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162</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49786943"/>
                  </a:ext>
                </a:extLst>
              </a:tr>
            </a:tbl>
          </a:graphicData>
        </a:graphic>
      </p:graphicFrame>
      <p:sp>
        <p:nvSpPr>
          <p:cNvPr id="4" name="Rectangle 2">
            <a:extLst>
              <a:ext uri="{FF2B5EF4-FFF2-40B4-BE49-F238E27FC236}">
                <a16:creationId xmlns:a16="http://schemas.microsoft.com/office/drawing/2014/main" id="{20B719E0-5CA9-0DFA-0E81-19B28BF86C10}"/>
              </a:ext>
            </a:extLst>
          </p:cNvPr>
          <p:cNvSpPr>
            <a:spLocks noChangeArrowheads="1"/>
          </p:cNvSpPr>
          <p:nvPr/>
        </p:nvSpPr>
        <p:spPr bwMode="auto">
          <a:xfrm>
            <a:off x="3790950" y="31321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3">
            <a:extLst>
              <a:ext uri="{FF2B5EF4-FFF2-40B4-BE49-F238E27FC236}">
                <a16:creationId xmlns:a16="http://schemas.microsoft.com/office/drawing/2014/main" id="{560306D3-9273-BA29-B241-D5053DA87550}"/>
              </a:ext>
            </a:extLst>
          </p:cNvPr>
          <p:cNvSpPr>
            <a:spLocks noChangeArrowheads="1"/>
          </p:cNvSpPr>
          <p:nvPr/>
        </p:nvSpPr>
        <p:spPr bwMode="auto">
          <a:xfrm>
            <a:off x="2409411" y="4261518"/>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4ADAF175-101C-B87E-CC14-F2E4E5D3D617}"/>
              </a:ext>
            </a:extLst>
          </p:cNvPr>
          <p:cNvSpPr txBox="1"/>
          <p:nvPr/>
        </p:nvSpPr>
        <p:spPr>
          <a:xfrm>
            <a:off x="877075" y="410799"/>
            <a:ext cx="7402221" cy="149271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Dataset;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Healthy Samples: 964</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Migraine samples: 858</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Testing: </a:t>
            </a:r>
            <a:r>
              <a:rPr lang="en-US" altLang="en-US" sz="2000" dirty="0">
                <a:latin typeface="Calibri" panose="020F0502020204030204" pitchFamily="34" charset="0"/>
                <a:ea typeface="Calibri" panose="020F0502020204030204" pitchFamily="34" charset="0"/>
                <a:cs typeface="Times New Roman" panose="02020603050405020304" pitchFamily="18" charset="0"/>
              </a:rPr>
              <a:t>170</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healthy ,192 </a:t>
            </a:r>
            <a:r>
              <a:rPr kumimoji="0" lang="en-US" altLang="en-US" sz="2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Migrane</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1288815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51D402-7C45-56CA-05DC-5D6D93545007}"/>
              </a:ext>
            </a:extLst>
          </p:cNvPr>
          <p:cNvPicPr>
            <a:picLocks noChangeAspect="1"/>
          </p:cNvPicPr>
          <p:nvPr/>
        </p:nvPicPr>
        <p:blipFill>
          <a:blip r:embed="rId2"/>
          <a:stretch>
            <a:fillRect/>
          </a:stretch>
        </p:blipFill>
        <p:spPr>
          <a:xfrm>
            <a:off x="1060774" y="1283058"/>
            <a:ext cx="9480310" cy="3921913"/>
          </a:xfrm>
          <a:prstGeom prst="rect">
            <a:avLst/>
          </a:prstGeom>
        </p:spPr>
      </p:pic>
      <p:sp>
        <p:nvSpPr>
          <p:cNvPr id="6" name="TextBox 5">
            <a:extLst>
              <a:ext uri="{FF2B5EF4-FFF2-40B4-BE49-F238E27FC236}">
                <a16:creationId xmlns:a16="http://schemas.microsoft.com/office/drawing/2014/main" id="{614ABFF7-05E2-3DCB-AA62-4C2A351D0F13}"/>
              </a:ext>
            </a:extLst>
          </p:cNvPr>
          <p:cNvSpPr txBox="1"/>
          <p:nvPr/>
        </p:nvSpPr>
        <p:spPr>
          <a:xfrm>
            <a:off x="4411492" y="1376464"/>
            <a:ext cx="7534074" cy="461665"/>
          </a:xfrm>
          <a:prstGeom prst="rect">
            <a:avLst/>
          </a:prstGeom>
          <a:noFill/>
        </p:spPr>
        <p:txBody>
          <a:bodyPr wrap="square" rtlCol="0">
            <a:spAutoFit/>
          </a:bodyPr>
          <a:lstStyle/>
          <a:p>
            <a:r>
              <a:rPr lang="en-IN" sz="2400" b="1" dirty="0"/>
              <a:t>to measure the parameters for proposed model</a:t>
            </a:r>
          </a:p>
        </p:txBody>
      </p:sp>
    </p:spTree>
    <p:extLst>
      <p:ext uri="{BB962C8B-B14F-4D97-AF65-F5344CB8AC3E}">
        <p14:creationId xmlns:p14="http://schemas.microsoft.com/office/powerpoint/2010/main" val="2628525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7B52C5B-47E1-46DF-7BC6-59FCB02DED72}"/>
              </a:ext>
            </a:extLst>
          </p:cNvPr>
          <p:cNvGraphicFramePr>
            <a:graphicFrameLocks noGrp="1"/>
          </p:cNvGraphicFramePr>
          <p:nvPr>
            <p:extLst>
              <p:ext uri="{D42A27DB-BD31-4B8C-83A1-F6EECF244321}">
                <p14:modId xmlns:p14="http://schemas.microsoft.com/office/powerpoint/2010/main" val="2367072384"/>
              </p:ext>
            </p:extLst>
          </p:nvPr>
        </p:nvGraphicFramePr>
        <p:xfrm>
          <a:off x="784832" y="2035564"/>
          <a:ext cx="10899169" cy="3460997"/>
        </p:xfrm>
        <a:graphic>
          <a:graphicData uri="http://schemas.openxmlformats.org/drawingml/2006/table">
            <a:tbl>
              <a:tblPr firstRow="1" firstCol="1" bandRow="1">
                <a:tableStyleId>{5C22544A-7EE6-4342-B048-85BDC9FD1C3A}</a:tableStyleId>
              </a:tblPr>
              <a:tblGrid>
                <a:gridCol w="1738813">
                  <a:extLst>
                    <a:ext uri="{9D8B030D-6E8A-4147-A177-3AD203B41FA5}">
                      <a16:colId xmlns:a16="http://schemas.microsoft.com/office/drawing/2014/main" val="2374769136"/>
                    </a:ext>
                  </a:extLst>
                </a:gridCol>
                <a:gridCol w="2041150">
                  <a:extLst>
                    <a:ext uri="{9D8B030D-6E8A-4147-A177-3AD203B41FA5}">
                      <a16:colId xmlns:a16="http://schemas.microsoft.com/office/drawing/2014/main" val="1221930541"/>
                    </a:ext>
                  </a:extLst>
                </a:gridCol>
                <a:gridCol w="1686168">
                  <a:extLst>
                    <a:ext uri="{9D8B030D-6E8A-4147-A177-3AD203B41FA5}">
                      <a16:colId xmlns:a16="http://schemas.microsoft.com/office/drawing/2014/main" val="478844767"/>
                    </a:ext>
                  </a:extLst>
                </a:gridCol>
                <a:gridCol w="1974966">
                  <a:extLst>
                    <a:ext uri="{9D8B030D-6E8A-4147-A177-3AD203B41FA5}">
                      <a16:colId xmlns:a16="http://schemas.microsoft.com/office/drawing/2014/main" val="1146655712"/>
                    </a:ext>
                  </a:extLst>
                </a:gridCol>
                <a:gridCol w="1804996">
                  <a:extLst>
                    <a:ext uri="{9D8B030D-6E8A-4147-A177-3AD203B41FA5}">
                      <a16:colId xmlns:a16="http://schemas.microsoft.com/office/drawing/2014/main" val="3460413519"/>
                    </a:ext>
                  </a:extLst>
                </a:gridCol>
                <a:gridCol w="1653076">
                  <a:extLst>
                    <a:ext uri="{9D8B030D-6E8A-4147-A177-3AD203B41FA5}">
                      <a16:colId xmlns:a16="http://schemas.microsoft.com/office/drawing/2014/main" val="3590578745"/>
                    </a:ext>
                  </a:extLst>
                </a:gridCol>
              </a:tblGrid>
              <a:tr h="1296839">
                <a:tc>
                  <a:txBody>
                    <a:bodyPr/>
                    <a:lstStyle/>
                    <a:p>
                      <a:pPr>
                        <a:lnSpc>
                          <a:spcPct val="107000"/>
                        </a:lnSpc>
                        <a:spcAft>
                          <a:spcPts val="800"/>
                        </a:spcAft>
                      </a:pPr>
                      <a:r>
                        <a:rPr lang="en-IN" sz="1000" kern="100" dirty="0">
                          <a:effectLst/>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Validation Accuracy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Test</a:t>
                      </a:r>
                    </a:p>
                    <a:p>
                      <a:pPr>
                        <a:lnSpc>
                          <a:spcPct val="107000"/>
                        </a:lnSpc>
                        <a:spcAft>
                          <a:spcPts val="800"/>
                        </a:spcAft>
                      </a:pPr>
                      <a:r>
                        <a:rPr lang="en-IN" sz="1600" kern="100" dirty="0">
                          <a:effectLst/>
                        </a:rPr>
                        <a:t>Accuracy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Precision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Recall</a:t>
                      </a:r>
                      <a:r>
                        <a:rPr lang="en-IN" sz="1000" kern="100" dirty="0">
                          <a:effectLst/>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F1 score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2388432"/>
                  </a:ext>
                </a:extLst>
              </a:tr>
              <a:tr h="537631">
                <a:tc>
                  <a:txBody>
                    <a:bodyPr/>
                    <a:lstStyle/>
                    <a:p>
                      <a:pPr>
                        <a:lnSpc>
                          <a:spcPct val="107000"/>
                        </a:lnSpc>
                        <a:spcAft>
                          <a:spcPts val="800"/>
                        </a:spcAft>
                      </a:pPr>
                      <a:r>
                        <a:rPr lang="en-IN" sz="1600" kern="100" dirty="0" err="1">
                          <a:effectLst/>
                        </a:rPr>
                        <a:t>Alexnet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92.7</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92.80</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91.66</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94.62</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93.11</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0829794"/>
                  </a:ext>
                </a:extLst>
              </a:tr>
              <a:tr h="344949">
                <a:tc>
                  <a:txBody>
                    <a:bodyPr/>
                    <a:lstStyle/>
                    <a:p>
                      <a:pPr>
                        <a:lnSpc>
                          <a:spcPct val="107000"/>
                        </a:lnSpc>
                        <a:spcAft>
                          <a:spcPts val="800"/>
                        </a:spcAft>
                      </a:pPr>
                      <a:r>
                        <a:rPr lang="en-IN" sz="1600" kern="100" dirty="0">
                          <a:effectLst/>
                        </a:rPr>
                        <a:t>VGG16</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93.3</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95.30</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94.22</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96.79</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a:effectLst/>
                        </a:rPr>
                        <a:t>95.48</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230157"/>
                  </a:ext>
                </a:extLst>
              </a:tr>
              <a:tr h="573735">
                <a:tc>
                  <a:txBody>
                    <a:bodyPr/>
                    <a:lstStyle/>
                    <a:p>
                      <a:pPr>
                        <a:lnSpc>
                          <a:spcPct val="107000"/>
                        </a:lnSpc>
                        <a:spcAft>
                          <a:spcPts val="800"/>
                        </a:spcAft>
                      </a:pPr>
                      <a:r>
                        <a:rPr lang="en-IN" sz="1600" kern="100" dirty="0">
                          <a:effectLst/>
                        </a:rPr>
                        <a:t>ResNet50</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a:effectLst/>
                        </a:rPr>
                        <a:t>93.1</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92.21</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90.66</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94.50</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a:effectLst/>
                        </a:rPr>
                        <a:t>92.54</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2458779"/>
                  </a:ext>
                </a:extLst>
              </a:tr>
              <a:tr h="707843">
                <a:tc>
                  <a:txBody>
                    <a:bodyPr/>
                    <a:lstStyle/>
                    <a:p>
                      <a:pPr>
                        <a:lnSpc>
                          <a:spcPct val="107000"/>
                        </a:lnSpc>
                        <a:spcAft>
                          <a:spcPts val="800"/>
                        </a:spcAft>
                      </a:pPr>
                      <a:r>
                        <a:rPr lang="en-IN" sz="1600" kern="100" dirty="0">
                          <a:effectLst/>
                        </a:rPr>
                        <a:t>Proposed CNN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a:effectLst/>
                        </a:rPr>
                        <a:t>95.3</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a:effectLst/>
                        </a:rPr>
                        <a:t>96.12</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96.20</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96.81</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97.00</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532566"/>
                  </a:ext>
                </a:extLst>
              </a:tr>
            </a:tbl>
          </a:graphicData>
        </a:graphic>
      </p:graphicFrame>
      <p:sp>
        <p:nvSpPr>
          <p:cNvPr id="6" name="TextBox 5">
            <a:extLst>
              <a:ext uri="{FF2B5EF4-FFF2-40B4-BE49-F238E27FC236}">
                <a16:creationId xmlns:a16="http://schemas.microsoft.com/office/drawing/2014/main" id="{89284561-45B0-7616-6D6A-C65B6AAE2CA9}"/>
              </a:ext>
            </a:extLst>
          </p:cNvPr>
          <p:cNvSpPr txBox="1"/>
          <p:nvPr/>
        </p:nvSpPr>
        <p:spPr>
          <a:xfrm>
            <a:off x="683231" y="1285444"/>
            <a:ext cx="9618359" cy="58477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Performance metric comparison with Adams optimizer</a:t>
            </a:r>
            <a:endParaRPr kumimoji="0" lang="en-US" altLang="en-US" sz="3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418579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40215" y="979715"/>
            <a:ext cx="11488420" cy="5995018"/>
          </a:xfrm>
          <a:prstGeom prst="rect">
            <a:avLst/>
          </a:prstGeom>
          <a:noFill/>
        </p:spPr>
        <p:txBody>
          <a:bodyPr wrap="square" rtlCol="0">
            <a:noAutofit/>
          </a:bodyPr>
          <a:lstStyle/>
          <a:p>
            <a:pPr marL="342900" marR="0" lvl="0" indent="-342900" algn="just" hangingPunct="0">
              <a:lnSpc>
                <a:spcPct val="150000"/>
              </a:lnSpc>
              <a:spcBef>
                <a:spcPts val="0"/>
              </a:spcBef>
              <a:spcAft>
                <a:spcPts val="0"/>
              </a:spcAft>
              <a:buFont typeface="+mj-lt"/>
              <a:buAutoNum type="arabicPeriod"/>
              <a:tabLst>
                <a:tab pos="216535" algn="l"/>
              </a:tabLst>
            </a:pPr>
            <a:r>
              <a:rPr lang="en-US" sz="1800" dirty="0" err="1">
                <a:effectLst/>
                <a:latin typeface="Times New Roman" panose="02020603050405020304" pitchFamily="18" charset="0"/>
                <a:ea typeface="Times New Roman" panose="02020603050405020304" pitchFamily="18" charset="0"/>
              </a:rPr>
              <a:t>Caliskan</a:t>
            </a:r>
            <a:r>
              <a:rPr lang="en-US" sz="1800" dirty="0">
                <a:effectLst/>
                <a:latin typeface="Times New Roman" panose="02020603050405020304" pitchFamily="18" charset="0"/>
                <a:ea typeface="Times New Roman" panose="02020603050405020304" pitchFamily="18" charset="0"/>
              </a:rPr>
              <a:t>, A. and </a:t>
            </a:r>
            <a:r>
              <a:rPr lang="en-US" sz="1800" dirty="0" err="1">
                <a:effectLst/>
                <a:latin typeface="Times New Roman" panose="02020603050405020304" pitchFamily="18" charset="0"/>
                <a:ea typeface="Times New Roman" panose="02020603050405020304" pitchFamily="18" charset="0"/>
              </a:rPr>
              <a:t>Rencuzogullari</a:t>
            </a:r>
            <a:r>
              <a:rPr lang="en-US" sz="1800" dirty="0">
                <a:effectLst/>
                <a:latin typeface="Times New Roman" panose="02020603050405020304" pitchFamily="18" charset="0"/>
                <a:ea typeface="Times New Roman" panose="02020603050405020304" pitchFamily="18" charset="0"/>
              </a:rPr>
              <a:t>, S.: Transfer learning to detect neonatal seizure from electroencephalography signals. Neural Computing and Applications. 33(18), 12087-12101 (2021). </a:t>
            </a:r>
          </a:p>
          <a:p>
            <a:pPr marL="342900" marR="0" lvl="0" indent="-342900" algn="just" hangingPunct="0">
              <a:lnSpc>
                <a:spcPct val="150000"/>
              </a:lnSpc>
              <a:spcBef>
                <a:spcPts val="0"/>
              </a:spcBef>
              <a:spcAft>
                <a:spcPts val="0"/>
              </a:spcAft>
              <a:buFont typeface="+mj-lt"/>
              <a:buAutoNum type="arabicPeriod"/>
              <a:tabLst>
                <a:tab pos="216535" algn="l"/>
              </a:tabLst>
            </a:pPr>
            <a:r>
              <a:rPr lang="en-US" sz="1800" dirty="0" err="1">
                <a:effectLst/>
                <a:latin typeface="Times New Roman" panose="02020603050405020304" pitchFamily="18" charset="0"/>
                <a:ea typeface="Times New Roman" panose="02020603050405020304" pitchFamily="18" charset="0"/>
              </a:rPr>
              <a:t>Byeon</a:t>
            </a:r>
            <a:r>
              <a:rPr lang="en-US" sz="1800" dirty="0">
                <a:effectLst/>
                <a:latin typeface="Times New Roman" panose="02020603050405020304" pitchFamily="18" charset="0"/>
                <a:ea typeface="Times New Roman" panose="02020603050405020304" pitchFamily="18" charset="0"/>
              </a:rPr>
              <a:t>, Y.H., Pan, S.B. and Kwak, K.C.: Intelligent deep models based on scalograms of electrocardiogram signals for biometrics. Sensors. 19(4), 935 (2019). </a:t>
            </a:r>
          </a:p>
          <a:p>
            <a:pPr marL="342900" marR="0" lvl="0" indent="-342900" algn="just" hangingPunct="0">
              <a:lnSpc>
                <a:spcPct val="150000"/>
              </a:lnSpc>
              <a:spcBef>
                <a:spcPts val="0"/>
              </a:spcBef>
              <a:spcAft>
                <a:spcPts val="0"/>
              </a:spcAft>
              <a:buFont typeface="+mj-lt"/>
              <a:buAutoNum type="arabicPeriod"/>
              <a:tabLst>
                <a:tab pos="216535" algn="l"/>
              </a:tabLst>
            </a:pPr>
            <a:r>
              <a:rPr lang="en-US" sz="1800" dirty="0" err="1">
                <a:effectLst/>
                <a:latin typeface="Times New Roman" panose="02020603050405020304" pitchFamily="18" charset="0"/>
                <a:ea typeface="Times New Roman" panose="02020603050405020304" pitchFamily="18" charset="0"/>
              </a:rPr>
              <a:t>Krizhevsky</a:t>
            </a:r>
            <a:r>
              <a:rPr lang="en-US" sz="1800" dirty="0">
                <a:effectLst/>
                <a:latin typeface="Times New Roman" panose="02020603050405020304" pitchFamily="18" charset="0"/>
                <a:ea typeface="Times New Roman" panose="02020603050405020304" pitchFamily="18" charset="0"/>
              </a:rPr>
              <a:t>, A., </a:t>
            </a:r>
            <a:r>
              <a:rPr lang="en-US" sz="1800" dirty="0" err="1">
                <a:effectLst/>
                <a:latin typeface="Times New Roman" panose="02020603050405020304" pitchFamily="18" charset="0"/>
                <a:ea typeface="Times New Roman" panose="02020603050405020304" pitchFamily="18" charset="0"/>
              </a:rPr>
              <a:t>Sutskever</a:t>
            </a:r>
            <a:r>
              <a:rPr lang="en-US" sz="1800" dirty="0">
                <a:effectLst/>
                <a:latin typeface="Times New Roman" panose="02020603050405020304" pitchFamily="18" charset="0"/>
                <a:ea typeface="Times New Roman" panose="02020603050405020304" pitchFamily="18" charset="0"/>
              </a:rPr>
              <a:t>, I. and Hinton, G.E.: ImageNet classification with deep convolutional neural networks. Advances in neural information processing systems. 25, 1097-1105 (2012). </a:t>
            </a:r>
          </a:p>
          <a:p>
            <a:pPr marL="342900" marR="0" lvl="0" indent="-342900" algn="just" hangingPunct="0">
              <a:lnSpc>
                <a:spcPct val="150000"/>
              </a:lnSpc>
              <a:spcBef>
                <a:spcPts val="0"/>
              </a:spcBef>
              <a:spcAft>
                <a:spcPts val="0"/>
              </a:spcAft>
              <a:buFont typeface="+mj-lt"/>
              <a:buAutoNum type="arabicPeriod"/>
              <a:tabLst>
                <a:tab pos="216535" algn="l"/>
              </a:tabLst>
            </a:pPr>
            <a:r>
              <a:rPr lang="en-US" sz="1800" dirty="0" err="1">
                <a:effectLst/>
                <a:latin typeface="Times New Roman" panose="02020603050405020304" pitchFamily="18" charset="0"/>
                <a:ea typeface="Times New Roman" panose="02020603050405020304" pitchFamily="18" charset="0"/>
              </a:rPr>
              <a:t>Prabhakara</a:t>
            </a:r>
            <a:r>
              <a:rPr lang="en-US" sz="1800" dirty="0">
                <a:effectLst/>
                <a:latin typeface="Times New Roman" panose="02020603050405020304" pitchFamily="18" charset="0"/>
                <a:ea typeface="Times New Roman" panose="02020603050405020304" pitchFamily="18" charset="0"/>
              </a:rPr>
              <a:t> Rao, A., Prasanna Kumar, G., Ranjan, R., Venkata </a:t>
            </a:r>
            <a:r>
              <a:rPr lang="en-US" sz="1800" dirty="0" err="1">
                <a:effectLst/>
                <a:latin typeface="Times New Roman" panose="02020603050405020304" pitchFamily="18" charset="0"/>
                <a:ea typeface="Times New Roman" panose="02020603050405020304" pitchFamily="18" charset="0"/>
              </a:rPr>
              <a:t>Subba</a:t>
            </a:r>
            <a:r>
              <a:rPr lang="en-US" sz="1800" dirty="0">
                <a:effectLst/>
                <a:latin typeface="Times New Roman" panose="02020603050405020304" pitchFamily="18" charset="0"/>
                <a:ea typeface="Times New Roman" panose="02020603050405020304" pitchFamily="18" charset="0"/>
              </a:rPr>
              <a:t> Rao, M., </a:t>
            </a:r>
            <a:r>
              <a:rPr lang="en-US" sz="1800" dirty="0" err="1">
                <a:effectLst/>
                <a:latin typeface="Times New Roman" panose="02020603050405020304" pitchFamily="18" charset="0"/>
                <a:ea typeface="Times New Roman" panose="02020603050405020304" pitchFamily="18" charset="0"/>
              </a:rPr>
              <a:t>Srinivasulu</a:t>
            </a:r>
            <a:r>
              <a:rPr lang="en-US" sz="1800" dirty="0">
                <a:effectLst/>
                <a:latin typeface="Times New Roman" panose="02020603050405020304" pitchFamily="18" charset="0"/>
                <a:ea typeface="Times New Roman" panose="02020603050405020304" pitchFamily="18" charset="0"/>
              </a:rPr>
              <a:t>, M. and </a:t>
            </a:r>
            <a:r>
              <a:rPr lang="en-US" sz="1800" dirty="0" err="1">
                <a:effectLst/>
                <a:latin typeface="Times New Roman" panose="02020603050405020304" pitchFamily="18" charset="0"/>
                <a:ea typeface="Times New Roman" panose="02020603050405020304" pitchFamily="18" charset="0"/>
              </a:rPr>
              <a:t>Sravya</a:t>
            </a:r>
            <a:r>
              <a:rPr lang="en-US" sz="1800" dirty="0">
                <a:effectLst/>
                <a:latin typeface="Times New Roman" panose="02020603050405020304" pitchFamily="18" charset="0"/>
                <a:ea typeface="Times New Roman" panose="02020603050405020304" pitchFamily="18" charset="0"/>
              </a:rPr>
              <a:t>, E.: Schizophrenia Identification Through Deep Learning on Spectrogram Images. In International Conference on Cognitive Computing and Cyber Physical Systems. Cham: Springer Nature Switzerland. 536, 3-11 (2023).</a:t>
            </a:r>
          </a:p>
          <a:p>
            <a:pPr marL="342900" marR="0" lvl="0" indent="-342900" algn="just" hangingPunct="0">
              <a:lnSpc>
                <a:spcPct val="150000"/>
              </a:lnSpc>
              <a:spcBef>
                <a:spcPts val="0"/>
              </a:spcBef>
              <a:spcAft>
                <a:spcPts val="0"/>
              </a:spcAft>
              <a:buFont typeface="+mj-lt"/>
              <a:buAutoNum type="arabicPeriod"/>
              <a:tabLst>
                <a:tab pos="216535" algn="l"/>
              </a:tabLst>
            </a:pPr>
            <a:r>
              <a:rPr lang="en-US" sz="1800" dirty="0" err="1">
                <a:effectLst/>
                <a:latin typeface="Times New Roman" panose="02020603050405020304" pitchFamily="18" charset="0"/>
                <a:ea typeface="Times New Roman" panose="02020603050405020304" pitchFamily="18" charset="0"/>
              </a:rPr>
              <a:t>Padmavathy</a:t>
            </a:r>
            <a:r>
              <a:rPr lang="en-US" sz="1800" dirty="0">
                <a:effectLst/>
                <a:latin typeface="Times New Roman" panose="02020603050405020304" pitchFamily="18" charset="0"/>
                <a:ea typeface="Times New Roman" panose="02020603050405020304" pitchFamily="18" charset="0"/>
              </a:rPr>
              <a:t>, N. and </a:t>
            </a:r>
            <a:r>
              <a:rPr lang="en-US" sz="1800" dirty="0" err="1">
                <a:effectLst/>
                <a:latin typeface="Times New Roman" panose="02020603050405020304" pitchFamily="18" charset="0"/>
                <a:ea typeface="Times New Roman" panose="02020603050405020304" pitchFamily="18" charset="0"/>
              </a:rPr>
              <a:t>Srilakshmi</a:t>
            </a:r>
            <a:r>
              <a:rPr lang="en-US" sz="1800" dirty="0">
                <a:effectLst/>
                <a:latin typeface="Times New Roman" panose="02020603050405020304" pitchFamily="18" charset="0"/>
                <a:ea typeface="Times New Roman" panose="02020603050405020304" pitchFamily="18" charset="0"/>
              </a:rPr>
              <a:t>, G.: Approaches to Detect Migraine using EEG Signals: A Review. Proceedings of the International Conference on Innovative Computing &amp; Communication (ICICC), (2022).</a:t>
            </a:r>
          </a:p>
          <a:p>
            <a:pPr marL="342900" marR="0" lvl="0" indent="-342900" algn="just" hangingPunct="0">
              <a:lnSpc>
                <a:spcPct val="150000"/>
              </a:lnSpc>
              <a:spcBef>
                <a:spcPts val="0"/>
              </a:spcBef>
              <a:spcAft>
                <a:spcPts val="0"/>
              </a:spcAft>
              <a:buFont typeface="+mj-lt"/>
              <a:buAutoNum type="arabicPeriod"/>
              <a:tabLst>
                <a:tab pos="216535" algn="l"/>
              </a:tabLst>
            </a:pPr>
            <a:r>
              <a:rPr lang="en-US" sz="1800" dirty="0">
                <a:effectLst/>
                <a:latin typeface="Times New Roman" panose="02020603050405020304" pitchFamily="18" charset="0"/>
                <a:ea typeface="Times New Roman" panose="02020603050405020304" pitchFamily="18" charset="0"/>
              </a:rPr>
              <a:t>Prasanna Kumar, G., Kiran, K., </a:t>
            </a:r>
            <a:r>
              <a:rPr lang="en-US" sz="1800" dirty="0" err="1">
                <a:effectLst/>
                <a:latin typeface="Times New Roman" panose="02020603050405020304" pitchFamily="18" charset="0"/>
                <a:ea typeface="Times New Roman" panose="02020603050405020304" pitchFamily="18" charset="0"/>
              </a:rPr>
              <a:t>Penmetsa</a:t>
            </a:r>
            <a:r>
              <a:rPr lang="en-US" sz="1800" dirty="0">
                <a:effectLst/>
                <a:latin typeface="Times New Roman" panose="02020603050405020304" pitchFamily="18" charset="0"/>
                <a:ea typeface="Times New Roman" panose="02020603050405020304" pitchFamily="18" charset="0"/>
              </a:rPr>
              <a:t>, K., Indira </a:t>
            </a:r>
            <a:r>
              <a:rPr lang="en-US" sz="1800" dirty="0" err="1">
                <a:effectLst/>
                <a:latin typeface="Times New Roman" panose="02020603050405020304" pitchFamily="18" charset="0"/>
                <a:ea typeface="Times New Roman" panose="02020603050405020304" pitchFamily="18" charset="0"/>
              </a:rPr>
              <a:t>Priyadarsini</a:t>
            </a:r>
            <a:r>
              <a:rPr lang="en-US" sz="1800" dirty="0">
                <a:effectLst/>
                <a:latin typeface="Times New Roman" panose="02020603050405020304" pitchFamily="18" charset="0"/>
                <a:ea typeface="Times New Roman" panose="02020603050405020304" pitchFamily="18" charset="0"/>
              </a:rPr>
              <a:t>, K., </a:t>
            </a:r>
            <a:r>
              <a:rPr lang="en-US" sz="1800" dirty="0" err="1">
                <a:effectLst/>
                <a:latin typeface="Times New Roman" panose="02020603050405020304" pitchFamily="18" charset="0"/>
                <a:ea typeface="Times New Roman" panose="02020603050405020304" pitchFamily="18" charset="0"/>
              </a:rPr>
              <a:t>Budumuru</a:t>
            </a:r>
            <a:r>
              <a:rPr lang="en-US" sz="1800" dirty="0">
                <a:effectLst/>
                <a:latin typeface="Times New Roman" panose="02020603050405020304" pitchFamily="18" charset="0"/>
                <a:ea typeface="Times New Roman" panose="02020603050405020304" pitchFamily="18" charset="0"/>
              </a:rPr>
              <a:t>, P.R. and Srinivas, Y.: Brain Tumor Classification Through MR Imaging: A Comparative Analysis. In International Conference on Cognitive Computing and Cyber Physical Systems. Cham: Springer Nature Switzerland, 536, 446-458 (2023).</a:t>
            </a:r>
          </a:p>
          <a:p>
            <a:pPr marL="342900" indent="-342900" algn="just">
              <a:lnSpc>
                <a:spcPct val="150000"/>
              </a:lnSpc>
              <a:spcAft>
                <a:spcPts val="600"/>
              </a:spcAft>
              <a:buAutoNum type="arabicPeriod"/>
            </a:pPr>
            <a:endParaRPr lang="en-US" sz="2000"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4508575" y="353885"/>
            <a:ext cx="2453186" cy="707886"/>
          </a:xfrm>
          <a:prstGeom prst="rect">
            <a:avLst/>
          </a:prstGeom>
          <a:noFill/>
        </p:spPr>
        <p:txBody>
          <a:bodyPr wrap="square" rtlCol="0">
            <a:spAutoFit/>
          </a:bodyPr>
          <a:lstStyle/>
          <a:p>
            <a:r>
              <a:rPr lang="en-IN" altLang="en-US" sz="4000" dirty="0">
                <a:latin typeface="Times New Roman" panose="02020603050405020304" pitchFamily="18" charset="0"/>
                <a:cs typeface="Times New Roman" panose="02020603050405020304" pitchFamily="18" charset="0"/>
              </a:rPr>
              <a:t>References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6260" y="2577947"/>
            <a:ext cx="9265186" cy="1015663"/>
          </a:xfrm>
          <a:prstGeom prst="rect">
            <a:avLst/>
          </a:prstGeom>
          <a:noFill/>
        </p:spPr>
        <p:txBody>
          <a:bodyPr wrap="square" rtlCol="0">
            <a:spAutoFit/>
          </a:bodyPr>
          <a:lstStyle/>
          <a:p>
            <a:pPr algn="ctr"/>
            <a:r>
              <a:rPr lang="en-IN" sz="6000" b="1"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2887" y="482253"/>
            <a:ext cx="4146226" cy="935407"/>
          </a:xfrm>
        </p:spPr>
        <p:txBody>
          <a:bodyPr>
            <a:normAutofit/>
          </a:bodyPr>
          <a:lstStyle/>
          <a:p>
            <a:pPr algn="ctr"/>
            <a:r>
              <a:rPr lang="en-US" sz="4000" b="1" cap="none" dirty="0">
                <a:latin typeface="Times New Roman" panose="02020603050405020304" pitchFamily="18" charset="0"/>
                <a:cs typeface="Times New Roman" panose="02020603050405020304" pitchFamily="18" charset="0"/>
              </a:rPr>
              <a:t>Contents</a:t>
            </a:r>
            <a:endParaRPr lang="en-IN" sz="4000" cap="none" dirty="0"/>
          </a:p>
        </p:txBody>
      </p:sp>
      <p:sp>
        <p:nvSpPr>
          <p:cNvPr id="3" name="Content Placeholder 2"/>
          <p:cNvSpPr>
            <a:spLocks noGrp="1"/>
          </p:cNvSpPr>
          <p:nvPr>
            <p:ph idx="1"/>
          </p:nvPr>
        </p:nvSpPr>
        <p:spPr>
          <a:xfrm>
            <a:off x="1193006" y="1608418"/>
            <a:ext cx="9805988" cy="4195481"/>
          </a:xfrm>
        </p:spPr>
        <p:txBody>
          <a:bodyPr>
            <a:normAutofit lnSpcReduction="10000"/>
          </a:bodyPr>
          <a:lstStyle/>
          <a:p>
            <a:pPr eaLnBrk="1" hangingPunct="1">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Abstract</a:t>
            </a:r>
          </a:p>
          <a:p>
            <a:pPr eaLnBrk="1" hangingPunct="1">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Objective</a:t>
            </a:r>
          </a:p>
          <a:p>
            <a:pPr eaLnBrk="1" hangingPunct="1">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Introduction</a:t>
            </a:r>
          </a:p>
          <a:p>
            <a:pPr eaLnBrk="1" hangingPunct="1">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sym typeface="+mn-ea"/>
              </a:rPr>
              <a:t>EEG-DL based </a:t>
            </a:r>
            <a:r>
              <a:rPr lang="en-AU" sz="2800" dirty="0">
                <a:latin typeface="Times New Roman" panose="02020603050405020304" pitchFamily="18" charset="0"/>
                <a:cs typeface="Times New Roman" panose="02020603050405020304" pitchFamily="18" charset="0"/>
              </a:rPr>
              <a:t>Migraine Disease</a:t>
            </a:r>
            <a:r>
              <a:rPr lang="en-US" sz="2800" dirty="0">
                <a:latin typeface="Times New Roman" panose="02020603050405020304" pitchFamily="18" charset="0"/>
                <a:cs typeface="Times New Roman" panose="02020603050405020304" pitchFamily="18" charset="0"/>
                <a:sym typeface="+mn-ea"/>
              </a:rPr>
              <a:t> Identification System</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C</a:t>
            </a:r>
            <a:r>
              <a:rPr lang="en-IN" sz="2800" dirty="0">
                <a:latin typeface="Times New Roman" panose="02020603050405020304" pitchFamily="18" charset="0"/>
                <a:cs typeface="Times New Roman" panose="02020603050405020304" pitchFamily="18" charset="0"/>
              </a:rPr>
              <a:t>NN Classification Models</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Literature Survey</a:t>
            </a:r>
          </a:p>
          <a:p>
            <a:pPr eaLnBrk="1" hangingPunct="1">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References</a:t>
            </a:r>
          </a:p>
          <a:p>
            <a:pPr marL="0" indent="0">
              <a:buNone/>
            </a:pPr>
            <a:endParaRPr lang="en-IN" sz="2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26246" y="172391"/>
            <a:ext cx="4957590"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Abstract</a:t>
            </a:r>
          </a:p>
        </p:txBody>
      </p:sp>
      <p:sp>
        <p:nvSpPr>
          <p:cNvPr id="3" name="TextBox 2"/>
          <p:cNvSpPr txBox="1"/>
          <p:nvPr/>
        </p:nvSpPr>
        <p:spPr>
          <a:xfrm>
            <a:off x="1035685" y="967105"/>
            <a:ext cx="10696575" cy="5342890"/>
          </a:xfrm>
          <a:prstGeom prst="rect">
            <a:avLst/>
          </a:prstGeom>
          <a:noFill/>
        </p:spPr>
        <p:txBody>
          <a:bodyPr wrap="square" rtlCol="0">
            <a:noAutofit/>
          </a:bodyPr>
          <a:lstStyle/>
          <a:p>
            <a:pPr marL="457200" indent="-457200" algn="just">
              <a:buFont typeface="Wingdings" panose="05000000000000000000" pitchFamily="2" charset="2"/>
              <a:buChar char="Ø"/>
              <a:defRPr/>
            </a:pPr>
            <a:r>
              <a:rPr lang="en-AU" sz="2400" dirty="0">
                <a:latin typeface="Times New Roman" panose="02020603050405020304" pitchFamily="18" charset="0"/>
                <a:cs typeface="Times New Roman" panose="02020603050405020304" pitchFamily="18" charset="0"/>
              </a:rPr>
              <a:t>Global Cancer Statistics 2020 report noticed over three hundred eight thousand new incidence cases </a:t>
            </a:r>
            <a:r>
              <a:rPr lang="en-AU" sz="2400" dirty="0">
                <a:latin typeface="Times New Roman" panose="02020603050405020304" pitchFamily="18" charset="0"/>
                <a:cs typeface="Times New Roman" panose="02020603050405020304" pitchFamily="18" charset="0"/>
                <a:sym typeface="+mn-ea"/>
              </a:rPr>
              <a:t>and two hundred and fifty thousand new deaths happened across the globe in 2020 alone due to Brain and nervous system disorders.</a:t>
            </a:r>
            <a:endParaRPr lang="en-AU" sz="24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defRPr/>
            </a:pPr>
            <a:endParaRPr lang="en-AU" sz="24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defRPr/>
            </a:pPr>
            <a:r>
              <a:rPr lang="en-AU" sz="2400" dirty="0">
                <a:latin typeface="Times New Roman" panose="02020603050405020304" pitchFamily="18" charset="0"/>
                <a:cs typeface="Times New Roman" panose="02020603050405020304" pitchFamily="18" charset="0"/>
              </a:rPr>
              <a:t>Hence, early-stage identification and diagnosis of Brain and nervous </a:t>
            </a:r>
            <a:r>
              <a:rPr lang="en-AU" sz="2400" dirty="0">
                <a:latin typeface="Times New Roman" panose="02020603050405020304" pitchFamily="18" charset="0"/>
                <a:cs typeface="Times New Roman" panose="02020603050405020304" pitchFamily="18" charset="0"/>
                <a:sym typeface="+mn-ea"/>
              </a:rPr>
              <a:t>system disorder is essential.</a:t>
            </a:r>
          </a:p>
          <a:p>
            <a:pPr marL="457200" indent="-457200" algn="just">
              <a:buFont typeface="Wingdings" panose="05000000000000000000" pitchFamily="2" charset="2"/>
              <a:buChar char="Ø"/>
              <a:defRPr/>
            </a:pPr>
            <a:endParaRPr lang="en-AU" sz="24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defRPr/>
            </a:pPr>
            <a:r>
              <a:rPr lang="en-AU" sz="2400" dirty="0">
                <a:latin typeface="Times New Roman" panose="02020603050405020304" pitchFamily="18" charset="0"/>
                <a:cs typeface="Times New Roman" panose="02020603050405020304" pitchFamily="18" charset="0"/>
              </a:rPr>
              <a:t> Migraine is a neurological disorder that is associated with severe headaches </a:t>
            </a:r>
            <a:r>
              <a:rPr lang="en-AU" sz="2400" dirty="0">
                <a:latin typeface="Times New Roman" panose="02020603050405020304" pitchFamily="18" charset="0"/>
                <a:cs typeface="Times New Roman" panose="02020603050405020304" pitchFamily="18" charset="0"/>
                <a:sym typeface="+mn-ea"/>
              </a:rPr>
              <a:t>and seriously affects the lives of patients. </a:t>
            </a:r>
            <a:endParaRPr lang="en-AU" sz="24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defRPr/>
            </a:pPr>
            <a:endParaRPr lang="en-AU" sz="24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defRPr/>
            </a:pPr>
            <a:r>
              <a:rPr lang="en-AU" sz="2400" dirty="0">
                <a:latin typeface="Times New Roman" panose="02020603050405020304" pitchFamily="18" charset="0"/>
                <a:cs typeface="Times New Roman" panose="02020603050405020304" pitchFamily="18" charset="0"/>
              </a:rPr>
              <a:t>Diagnosing Migraine Disease (MD) can be laborious and time-consuming for specialists. For this reason, systems that can assist specialists in the early diagnosis</a:t>
            </a:r>
            <a:r>
              <a:rPr lang="en-IN" sz="2400" dirty="0">
                <a:latin typeface="Times New Roman" panose="02020603050405020304" pitchFamily="18" charset="0"/>
                <a:cs typeface="Times New Roman" panose="02020603050405020304" pitchFamily="18" charset="0"/>
              </a:rPr>
              <a:t>.</a:t>
            </a:r>
            <a:endParaRPr lang="en-IN" altLang="en-AU"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3560" y="468086"/>
            <a:ext cx="11104245" cy="4005943"/>
          </a:xfrm>
          <a:prstGeom prst="rect">
            <a:avLst/>
          </a:prstGeom>
          <a:noFill/>
        </p:spPr>
        <p:txBody>
          <a:bodyPr wrap="square" rtlCol="0">
            <a:noAutofit/>
          </a:bodyPr>
          <a:lstStyle/>
          <a:p>
            <a:pPr algn="just"/>
            <a:endParaRPr lang="en-US" sz="2400" dirty="0">
              <a:latin typeface="Times New Roman" panose="02020603050405020304" pitchFamily="18" charset="0"/>
              <a:cs typeface="Times New Roman" panose="02020603050405020304" pitchFamily="18" charset="0"/>
            </a:endParaRPr>
          </a:p>
          <a:p>
            <a:pPr indent="0" algn="ctr">
              <a:buFont typeface="Wingdings" panose="05000000000000000000" pitchFamily="2" charset="2"/>
              <a:buNone/>
            </a:pPr>
            <a:r>
              <a:rPr lang="en-US" sz="4000" dirty="0">
                <a:latin typeface="Times New Roman" panose="02020603050405020304" pitchFamily="18" charset="0"/>
                <a:cs typeface="Times New Roman" panose="02020603050405020304" pitchFamily="18" charset="0"/>
              </a:rPr>
              <a:t>Objective</a:t>
            </a:r>
          </a:p>
          <a:p>
            <a:pPr indent="0" algn="just">
              <a:buFont typeface="Wingdings" panose="05000000000000000000" pitchFamily="2" charset="2"/>
              <a:buNone/>
            </a:pPr>
            <a:endParaRPr lang="en-US" sz="24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Although migraine is one of the most common neurological diseases, there are very few studies on the diagnosis of </a:t>
            </a:r>
            <a:r>
              <a:rPr lang="en-AU" sz="2400" dirty="0">
                <a:latin typeface="Times New Roman" panose="02020603050405020304" pitchFamily="18" charset="0"/>
                <a:cs typeface="Times New Roman" panose="02020603050405020304" pitchFamily="18" charset="0"/>
              </a:rPr>
              <a:t>Migraine Disease (</a:t>
            </a:r>
            <a:r>
              <a:rPr lang="en-US" sz="2400" dirty="0">
                <a:latin typeface="Times New Roman" panose="02020603050405020304" pitchFamily="18" charset="0"/>
                <a:cs typeface="Times New Roman" panose="02020603050405020304" pitchFamily="18" charset="0"/>
              </a:rPr>
              <a:t>MD), especially electroencephalogram (EEG) and deep learning (DL)-based studies. </a:t>
            </a:r>
          </a:p>
          <a:p>
            <a:pPr marL="457200" indent="-457200" algn="just">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aim is to propose an effective EEG- and DL-based system to support specialists in overcoming the challenges of time-consuming MD diagnosis. </a:t>
            </a:r>
          </a:p>
          <a:p>
            <a:pPr marL="457200" indent="-45720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indent="0" algn="just">
              <a:buFont typeface="Wingdings" panose="05000000000000000000" pitchFamily="2" charset="2"/>
              <a:buNone/>
            </a:pP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endParaRPr lang="en-US" sz="2400" b="0" i="0" u="none" strike="noStrike" baseline="0" dirty="0">
              <a:latin typeface="Times New Roman" panose="02020603050405020304" pitchFamily="18" charset="0"/>
              <a:cs typeface="Times New Roman" panose="02020603050405020304" pitchFamily="18" charset="0"/>
            </a:endParaRPr>
          </a:p>
          <a:p>
            <a:pPr algn="just"/>
            <a:endParaRPr lang="en-US" sz="26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endParaRPr lang="en-US" sz="2600" b="0" i="0" u="none" strike="noStrike" baseline="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endParaRPr lang="en-US" sz="26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endParaRPr lang="en-US" sz="2600" b="0" i="0" u="none" strike="noStrike" baseline="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endParaRPr lang="en-US" sz="26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endParaRPr lang="en-US" sz="2600" b="0" i="0" u="none" strike="noStrike" baseline="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endParaRPr lang="en-US" sz="2600" dirty="0">
              <a:latin typeface="Times New Roman" panose="02020603050405020304" pitchFamily="18" charset="0"/>
              <a:cs typeface="Times New Roman" panose="02020603050405020304" pitchFamily="18" charset="0"/>
            </a:endParaRPr>
          </a:p>
          <a:p>
            <a:pPr algn="just"/>
            <a:endParaRPr lang="en-US" sz="26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endParaRPr lang="en-US" sz="2600" b="0" i="0" u="none" strike="noStrike" baseline="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4A33EE4-4674-A1D7-630A-5257CC6B54E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82182" y="1368136"/>
            <a:ext cx="2847610" cy="2459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A54D6ACE-E1F4-4083-47DF-04D824156B43}"/>
              </a:ext>
            </a:extLst>
          </p:cNvPr>
          <p:cNvSpPr txBox="1"/>
          <p:nvPr/>
        </p:nvSpPr>
        <p:spPr>
          <a:xfrm>
            <a:off x="571154" y="1207440"/>
            <a:ext cx="8044775" cy="923330"/>
          </a:xfrm>
          <a:prstGeom prst="rect">
            <a:avLst/>
          </a:prstGeom>
          <a:noFill/>
        </p:spPr>
        <p:txBody>
          <a:bodyPr wrap="square" rtlCol="0">
            <a:spAutoFit/>
          </a:bodyPr>
          <a:lstStyle/>
          <a:p>
            <a:r>
              <a:rPr lang="en-IN" dirty="0"/>
              <a:t>EEG SIGNAL: </a:t>
            </a:r>
            <a:r>
              <a:rPr lang="en-US" dirty="0">
                <a:solidFill>
                  <a:srgbClr val="D1D5DB"/>
                </a:solidFill>
                <a:latin typeface="Söhne"/>
              </a:rPr>
              <a:t>An </a:t>
            </a:r>
            <a:r>
              <a:rPr lang="en-US" b="0" i="0" dirty="0">
                <a:solidFill>
                  <a:srgbClr val="D1D5DB"/>
                </a:solidFill>
                <a:effectLst/>
                <a:latin typeface="Söhne"/>
              </a:rPr>
              <a:t> EEG (electroencephalogram) signal records the brain’s electrical activity over time. This electrical activity is generated by firing neurons (nerve cells) in the brain and is crucial for various brain functions.</a:t>
            </a:r>
            <a:endParaRPr lang="en-IN" dirty="0"/>
          </a:p>
        </p:txBody>
      </p:sp>
      <p:sp>
        <p:nvSpPr>
          <p:cNvPr id="5" name="TextBox 4">
            <a:extLst>
              <a:ext uri="{FF2B5EF4-FFF2-40B4-BE49-F238E27FC236}">
                <a16:creationId xmlns:a16="http://schemas.microsoft.com/office/drawing/2014/main" id="{83E1B4C1-59EF-AC0E-0914-112DD43A1CD0}"/>
              </a:ext>
            </a:extLst>
          </p:cNvPr>
          <p:cNvSpPr txBox="1"/>
          <p:nvPr/>
        </p:nvSpPr>
        <p:spPr>
          <a:xfrm>
            <a:off x="571154" y="2294772"/>
            <a:ext cx="7968067" cy="4310309"/>
          </a:xfrm>
          <a:prstGeom prst="rect">
            <a:avLst/>
          </a:prstGeom>
          <a:noFill/>
        </p:spPr>
        <p:txBody>
          <a:bodyPr wrap="square" rtlCol="0">
            <a:spAutoFit/>
          </a:bodyPr>
          <a:lstStyle/>
          <a:p>
            <a:pPr algn="l">
              <a:buFont typeface="+mj-lt"/>
              <a:buAutoNum type="arabicPeriod"/>
            </a:pPr>
            <a:r>
              <a:rPr lang="en-US" b="1" i="0" dirty="0">
                <a:solidFill>
                  <a:srgbClr val="D1D5DB"/>
                </a:solidFill>
                <a:effectLst/>
                <a:latin typeface="Söhne"/>
              </a:rPr>
              <a:t>Electrodes:</a:t>
            </a:r>
            <a:r>
              <a:rPr lang="en-US" b="0" i="0" dirty="0">
                <a:solidFill>
                  <a:srgbClr val="D1D5DB"/>
                </a:solidFill>
                <a:effectLst/>
                <a:latin typeface="Söhne"/>
              </a:rPr>
              <a:t> Small metal discs (electrodes) are attached to the scalp using a conductive gel or paste. These electrodes detect the electrical signals produced by neurons.</a:t>
            </a:r>
          </a:p>
          <a:p>
            <a:pPr algn="l"/>
            <a:endParaRPr lang="en-US" b="0" i="0" dirty="0">
              <a:solidFill>
                <a:srgbClr val="D1D5DB"/>
              </a:solidFill>
              <a:effectLst/>
              <a:latin typeface="Söhne"/>
            </a:endParaRPr>
          </a:p>
          <a:p>
            <a:pPr algn="l"/>
            <a:r>
              <a:rPr lang="en-US" b="1" i="0" dirty="0">
                <a:solidFill>
                  <a:srgbClr val="D1D5DB"/>
                </a:solidFill>
                <a:effectLst/>
                <a:latin typeface="Söhne"/>
              </a:rPr>
              <a:t>2. Amplification:</a:t>
            </a:r>
            <a:r>
              <a:rPr lang="en-US" b="0" i="0" dirty="0">
                <a:solidFill>
                  <a:srgbClr val="D1D5DB"/>
                </a:solidFill>
                <a:effectLst/>
                <a:latin typeface="Söhne"/>
              </a:rPr>
              <a:t> The electrical signals detected by the electrodes are very weak, so they are amplified to make them measurable.</a:t>
            </a:r>
          </a:p>
          <a:p>
            <a:pPr algn="l"/>
            <a:endParaRPr lang="en-US" b="0" i="0" dirty="0">
              <a:solidFill>
                <a:srgbClr val="D1D5DB"/>
              </a:solidFill>
              <a:effectLst/>
              <a:latin typeface="Söhne"/>
            </a:endParaRPr>
          </a:p>
          <a:p>
            <a:pPr algn="l"/>
            <a:r>
              <a:rPr lang="en-US" b="1" i="0" dirty="0">
                <a:solidFill>
                  <a:srgbClr val="D1D5DB"/>
                </a:solidFill>
                <a:effectLst/>
                <a:latin typeface="Söhne"/>
              </a:rPr>
              <a:t>3. Recording:</a:t>
            </a:r>
            <a:r>
              <a:rPr lang="en-US" b="0" i="0" dirty="0">
                <a:solidFill>
                  <a:srgbClr val="D1D5DB"/>
                </a:solidFill>
                <a:effectLst/>
                <a:latin typeface="Söhne"/>
              </a:rPr>
              <a:t> The amplified signals are then recorded over time, creating a continuous waveform known as the EEG signal.</a:t>
            </a:r>
          </a:p>
          <a:p>
            <a:pPr algn="l"/>
            <a:endParaRPr lang="en-US" b="0" i="0" dirty="0">
              <a:solidFill>
                <a:srgbClr val="D1D5DB"/>
              </a:solidFill>
              <a:effectLst/>
              <a:latin typeface="Söhne"/>
            </a:endParaRPr>
          </a:p>
          <a:p>
            <a:pPr algn="l"/>
            <a:r>
              <a:rPr lang="en-US" dirty="0">
                <a:solidFill>
                  <a:srgbClr val="D1D5DB"/>
                </a:solidFill>
                <a:latin typeface="Söhne"/>
              </a:rPr>
              <a:t>4. </a:t>
            </a:r>
            <a:r>
              <a:rPr lang="en-US" b="1" i="0" dirty="0">
                <a:solidFill>
                  <a:srgbClr val="D1D5DB"/>
                </a:solidFill>
                <a:effectLst/>
                <a:latin typeface="Söhne"/>
              </a:rPr>
              <a:t>Frequency Bands:</a:t>
            </a:r>
            <a:r>
              <a:rPr lang="en-US" b="0" i="0" dirty="0">
                <a:solidFill>
                  <a:srgbClr val="D1D5DB"/>
                </a:solidFill>
                <a:effectLst/>
                <a:latin typeface="Söhne"/>
              </a:rPr>
              <a:t> EEG signals can be analyzed based on different frequency bands, which are associated with different brain activities. The main frequency bands include delta (0.5-4 Hz), theta (4-8 Hz), alpha (8-13 Hz), beta (13-30 Hz), and gamma (above 30 Hz).</a:t>
            </a:r>
          </a:p>
          <a:p>
            <a:pPr marL="342900" indent="-342900">
              <a:buFont typeface="Arial" panose="020B0604020202020204" pitchFamily="34" charset="0"/>
              <a:buChar char="•"/>
            </a:pPr>
            <a:endParaRPr lang="en-IN" dirty="0"/>
          </a:p>
        </p:txBody>
      </p:sp>
      <p:sp>
        <p:nvSpPr>
          <p:cNvPr id="6" name="TextBox 5">
            <a:extLst>
              <a:ext uri="{FF2B5EF4-FFF2-40B4-BE49-F238E27FC236}">
                <a16:creationId xmlns:a16="http://schemas.microsoft.com/office/drawing/2014/main" id="{7445E4D5-348A-B881-9E43-427647535EC2}"/>
              </a:ext>
            </a:extLst>
          </p:cNvPr>
          <p:cNvSpPr txBox="1"/>
          <p:nvPr/>
        </p:nvSpPr>
        <p:spPr>
          <a:xfrm>
            <a:off x="3463046" y="340609"/>
            <a:ext cx="5515583"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EEG SIGNAL PROCESSING</a:t>
            </a:r>
          </a:p>
        </p:txBody>
      </p:sp>
      <p:sp>
        <p:nvSpPr>
          <p:cNvPr id="7" name="AutoShape 4" descr="An Improved Decision Support System for Identification of Abnormal EEG Signals Using a 1D Convolutional Neural Network and Savitzky-Golay Filtering">
            <a:extLst>
              <a:ext uri="{FF2B5EF4-FFF2-40B4-BE49-F238E27FC236}">
                <a16:creationId xmlns:a16="http://schemas.microsoft.com/office/drawing/2014/main" id="{3F2B55E6-E059-D740-EDFF-956E144A9630}"/>
              </a:ext>
            </a:extLst>
          </p:cNvPr>
          <p:cNvSpPr>
            <a:spLocks noChangeAspect="1" noChangeArrowheads="1"/>
          </p:cNvSpPr>
          <p:nvPr/>
        </p:nvSpPr>
        <p:spPr bwMode="auto">
          <a:xfrm>
            <a:off x="5943600" y="3276600"/>
            <a:ext cx="3190672" cy="319067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409681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12.jpeg"/>
          <p:cNvPicPr>
            <a:picLocks noChangeAspect="1"/>
          </p:cNvPicPr>
          <p:nvPr/>
        </p:nvPicPr>
        <p:blipFill rotWithShape="1">
          <a:blip r:embed="rId2" cstate="print"/>
          <a:srcRect l="49667" t="50551"/>
          <a:stretch/>
        </p:blipFill>
        <p:spPr>
          <a:xfrm>
            <a:off x="498566" y="1301032"/>
            <a:ext cx="4053505" cy="32187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Box 3"/>
          <p:cNvSpPr txBox="1"/>
          <p:nvPr/>
        </p:nvSpPr>
        <p:spPr>
          <a:xfrm>
            <a:off x="4774278" y="683290"/>
            <a:ext cx="7317105" cy="1304925"/>
          </a:xfrm>
          <a:prstGeom prst="rect">
            <a:avLst/>
          </a:prstGeom>
          <a:noFill/>
        </p:spPr>
        <p:txBody>
          <a:bodyPr wrap="square" rtlCol="0">
            <a:noAutofit/>
          </a:bodyPr>
          <a:lstStyle/>
          <a:p>
            <a:pPr algn="just"/>
            <a:endParaRPr lang="en-IN" altLang="en-US" sz="2000" dirty="0">
              <a:latin typeface="Times New Roman" panose="02020603050405020304" pitchFamily="18" charset="0"/>
              <a:cs typeface="Times New Roman" panose="02020603050405020304" pitchFamily="18" charset="0"/>
            </a:endParaRPr>
          </a:p>
        </p:txBody>
      </p:sp>
      <p:sp>
        <p:nvSpPr>
          <p:cNvPr id="5" name="Text Box 4"/>
          <p:cNvSpPr txBox="1"/>
          <p:nvPr/>
        </p:nvSpPr>
        <p:spPr>
          <a:xfrm>
            <a:off x="4874895" y="843346"/>
            <a:ext cx="7317105" cy="1671298"/>
          </a:xfrm>
          <a:prstGeom prst="rect">
            <a:avLst/>
          </a:prstGeom>
          <a:noFill/>
        </p:spPr>
        <p:txBody>
          <a:bodyPr wrap="square" rtlCol="0">
            <a:noAutofit/>
          </a:bodyPr>
          <a:lstStyle/>
          <a:p>
            <a:pPr algn="just"/>
            <a:endParaRPr lang="en-IN" altLang="en-US" dirty="0">
              <a:latin typeface="Times New Roman" panose="02020603050405020304" pitchFamily="18" charset="0"/>
              <a:cs typeface="Times New Roman" panose="02020603050405020304" pitchFamily="18" charset="0"/>
            </a:endParaRPr>
          </a:p>
          <a:p>
            <a:endParaRPr lang="en-IN" altLang="en-US" dirty="0">
              <a:latin typeface="Times New Roman" panose="02020603050405020304" pitchFamily="18" charset="0"/>
              <a:cs typeface="Times New Roman" panose="02020603050405020304" pitchFamily="18" charset="0"/>
            </a:endParaRPr>
          </a:p>
          <a:p>
            <a:r>
              <a:rPr lang="en-IN" altLang="en-US" dirty="0">
                <a:latin typeface="Times New Roman" panose="02020603050405020304" pitchFamily="18" charset="0"/>
                <a:cs typeface="Times New Roman" panose="02020603050405020304" pitchFamily="18" charset="0"/>
              </a:rPr>
              <a:t> </a:t>
            </a:r>
          </a:p>
          <a:p>
            <a:endParaRPr lang="en-IN" alt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6" name="Text Box 5"/>
          <p:cNvSpPr txBox="1"/>
          <p:nvPr/>
        </p:nvSpPr>
        <p:spPr>
          <a:xfrm>
            <a:off x="4874895" y="1054285"/>
            <a:ext cx="7114354" cy="3712268"/>
          </a:xfrm>
          <a:prstGeom prst="rect">
            <a:avLst/>
          </a:prstGeom>
          <a:noFill/>
        </p:spPr>
        <p:txBody>
          <a:bodyPr wrap="square" rtlCol="0">
            <a:noAutofit/>
          </a:bodyPr>
          <a:lstStyle/>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Short-Time Fourier Transform (STFT) is a popular time-frequency analysis method. It is an upgraded version of the Fourier method. It divides signals in the time domain into blocks and evaluates the Fourier transform for each block. Acting like a symmetric band-pass filter, </a:t>
            </a: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Applying STFT to EEG signals produces spectrogram images. The transformation is represented by as X(t, f) where 'x(t)' is the signal, and 'w(t)' is the window function. The length of windows is uniform, assuming the signal is stationary within each window time.</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10" name="Picture 9" descr="stft"/>
          <p:cNvPicPr>
            <a:picLocks noChangeAspect="1"/>
          </p:cNvPicPr>
          <p:nvPr/>
        </p:nvPicPr>
        <p:blipFill>
          <a:blip r:embed="rId3"/>
          <a:stretch>
            <a:fillRect/>
          </a:stretch>
        </p:blipFill>
        <p:spPr>
          <a:xfrm>
            <a:off x="5717958" y="4555366"/>
            <a:ext cx="5630977" cy="84425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18035123-66FB-58E5-020F-45D3361E1A8E}"/>
              </a:ext>
            </a:extLst>
          </p:cNvPr>
          <p:cNvSpPr txBox="1"/>
          <p:nvPr/>
        </p:nvSpPr>
        <p:spPr>
          <a:xfrm>
            <a:off x="435427" y="4910637"/>
            <a:ext cx="4439468" cy="64633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Figure . (b) STFT images of healthy control group. </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764D760-ECF2-56DE-C7A5-35D138444EDE}"/>
              </a:ext>
            </a:extLst>
          </p:cNvPr>
          <p:cNvSpPr txBox="1"/>
          <p:nvPr/>
        </p:nvSpPr>
        <p:spPr>
          <a:xfrm>
            <a:off x="3068070" y="225729"/>
            <a:ext cx="6811654"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APPLYING TRANSFORM TO EEG SIGNALS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04800" y="1622754"/>
            <a:ext cx="11582400" cy="4444525"/>
          </a:xfrm>
          <a:prstGeom prst="rect">
            <a:avLst/>
          </a:prstGeom>
          <a:noFill/>
        </p:spPr>
        <p:txBody>
          <a:bodyPr wrap="square" rtlCol="0">
            <a:noAutofit/>
          </a:bodyPr>
          <a:lstStyle/>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Convolutional Neural Networks (CNNs) are popular for feature extraction and classification, especially in image and signal processing. </a:t>
            </a:r>
          </a:p>
          <a:p>
            <a:pPr marL="342900" indent="-34290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CNN consist of layers like convolution, pooling, and fully connected layers. </a:t>
            </a:r>
          </a:p>
          <a:p>
            <a:pPr marL="342900" indent="-34290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AlexNet, ResNet50,VGG16 commonly used CNN architectures for MD disease classification. </a:t>
            </a:r>
          </a:p>
          <a:p>
            <a:pPr marL="342900" indent="-34290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Additionally, a custom-designed DCNN model will propose and fine-tuned for optimal performance. The DCNN model includes layers like Input, Convolution, ReLU, Max Pooling, Fully Connected layer ,Classification.</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Deep Learning (DL) is a smart way to analyze data using neural networks. Unlike traditional methods, DL learns features automatically, making it superior. DL, especially using Convolutional Neural Networks (CNN), is vital for classifying EEG signals and diagnosing neurological diseases. </a:t>
            </a:r>
          </a:p>
          <a:p>
            <a:pPr algn="just"/>
            <a:r>
              <a:rPr lang="en-US" sz="2400" dirty="0">
                <a:latin typeface="Times New Roman" panose="02020603050405020304" pitchFamily="18" charset="0"/>
                <a:cs typeface="Times New Roman" panose="02020603050405020304" pitchFamily="18" charset="0"/>
              </a:rPr>
              <a:t>In the upcoming classification phase, we'll use well-known CNN architectures like AlexNet, ResNet50, and SqueezeNet, along with a recommended DCNN model, to compare their performance.</a:t>
            </a:r>
          </a:p>
          <a:p>
            <a:pPr algn="just"/>
            <a:endParaRPr lang="en-US" sz="24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2A3A4E5-A60F-267D-E500-6495459AC0CB}"/>
              </a:ext>
            </a:extLst>
          </p:cNvPr>
          <p:cNvSpPr txBox="1"/>
          <p:nvPr/>
        </p:nvSpPr>
        <p:spPr>
          <a:xfrm>
            <a:off x="3156858" y="327504"/>
            <a:ext cx="5878284" cy="707886"/>
          </a:xfrm>
          <a:prstGeom prst="rect">
            <a:avLst/>
          </a:prstGeom>
          <a:noFill/>
        </p:spPr>
        <p:txBody>
          <a:bodyPr wrap="square">
            <a:spAutoFit/>
          </a:bodyPr>
          <a:lstStyle/>
          <a:p>
            <a:pPr algn="ctr"/>
            <a:r>
              <a:rPr lang="en-US" sz="4000" dirty="0">
                <a:latin typeface="Times New Roman" panose="02020603050405020304" pitchFamily="18" charset="0"/>
                <a:cs typeface="Times New Roman" panose="02020603050405020304" pitchFamily="18" charset="0"/>
              </a:rPr>
              <a:t>C</a:t>
            </a:r>
            <a:r>
              <a:rPr lang="en-IN" sz="4000" dirty="0">
                <a:latin typeface="Times New Roman" panose="02020603050405020304" pitchFamily="18" charset="0"/>
                <a:cs typeface="Times New Roman" panose="02020603050405020304" pitchFamily="18" charset="0"/>
              </a:rPr>
              <a:t>NN Classification Models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FE9CC7-B73B-9672-7267-C9A84DA6A1F1}"/>
              </a:ext>
            </a:extLst>
          </p:cNvPr>
          <p:cNvSpPr txBox="1"/>
          <p:nvPr/>
        </p:nvSpPr>
        <p:spPr>
          <a:xfrm>
            <a:off x="457199" y="535020"/>
            <a:ext cx="11277601"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DCNN stands for "Deep Convolutional Neural Network." It is a type of artificial neural network designed for processing and analyzing visual data, with a focus on tasks like image classification, object detection, and image segmentation. The "deep" in DCNN refers to its multiple layers, allowing it to automatically learn hierarchical features from the input data.</a:t>
            </a:r>
            <a:endParaRPr lang="en-IN"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EC045EB-4B37-5E84-18F4-25296FA6AC9C}"/>
              </a:ext>
            </a:extLst>
          </p:cNvPr>
          <p:cNvSpPr txBox="1"/>
          <p:nvPr/>
        </p:nvSpPr>
        <p:spPr>
          <a:xfrm>
            <a:off x="512322" y="1935804"/>
            <a:ext cx="11222478" cy="2554545"/>
          </a:xfrm>
          <a:prstGeom prst="rect">
            <a:avLst/>
          </a:prstGeom>
          <a:noFill/>
        </p:spPr>
        <p:txBody>
          <a:bodyPr wrap="square" rtlCol="0">
            <a:spAutoFit/>
          </a:bodyPr>
          <a:lstStyle/>
          <a:p>
            <a:pPr marL="285750" indent="-285750">
              <a:buFont typeface="Arial" panose="020B0604020202020204" pitchFamily="34" charset="0"/>
              <a:buChar char="•"/>
            </a:pPr>
            <a:r>
              <a:rPr lang="en-US" sz="2000" i="0" dirty="0" err="1">
                <a:solidFill>
                  <a:srgbClr val="D1D5DB"/>
                </a:solidFill>
                <a:effectLst/>
                <a:latin typeface="Times New Roman" panose="02020603050405020304" pitchFamily="18" charset="0"/>
                <a:cs typeface="Times New Roman" panose="02020603050405020304" pitchFamily="18" charset="0"/>
              </a:rPr>
              <a:t>AlexNet</a:t>
            </a:r>
            <a:r>
              <a:rPr lang="en-US" sz="2000" i="0" dirty="0">
                <a:solidFill>
                  <a:srgbClr val="D1D5DB"/>
                </a:solidFill>
                <a:effectLst/>
                <a:latin typeface="Times New Roman" panose="02020603050405020304" pitchFamily="18" charset="0"/>
                <a:cs typeface="Times New Roman" panose="02020603050405020304" pitchFamily="18" charset="0"/>
              </a:rPr>
              <a:t>, as a deep convolutional neural network (DCNN) architecture, is primarily designed for image classification tasks. It excels at tasks such as image recognition and classification</a:t>
            </a:r>
          </a:p>
          <a:p>
            <a:pPr marL="285750" indent="-285750">
              <a:buFont typeface="Arial" panose="020B0604020202020204" pitchFamily="34" charset="0"/>
              <a:buChar char="•"/>
            </a:pPr>
            <a:endParaRPr lang="en-US" sz="2000" i="0" dirty="0">
              <a:solidFill>
                <a:srgbClr val="D1D5DB"/>
              </a:solidFill>
              <a:effectLst/>
              <a:latin typeface="Times New Roman" panose="02020603050405020304" pitchFamily="18" charset="0"/>
              <a:cs typeface="Times New Roman" panose="02020603050405020304" pitchFamily="18" charset="0"/>
            </a:endParaRPr>
          </a:p>
          <a:p>
            <a:endParaRPr lang="en-US" sz="2000" i="0" dirty="0">
              <a:solidFill>
                <a:srgbClr val="D1D5DB"/>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i="0" dirty="0" err="1">
                <a:solidFill>
                  <a:srgbClr val="D1D5DB"/>
                </a:solidFill>
                <a:effectLst/>
                <a:latin typeface="Times New Roman" panose="02020603050405020304" pitchFamily="18" charset="0"/>
                <a:cs typeface="Times New Roman" panose="02020603050405020304" pitchFamily="18" charset="0"/>
              </a:rPr>
              <a:t>ResNeSt</a:t>
            </a:r>
            <a:r>
              <a:rPr lang="en-US" sz="2000" i="0" dirty="0">
                <a:solidFill>
                  <a:srgbClr val="D1D5DB"/>
                </a:solidFill>
                <a:effectLst/>
                <a:latin typeface="Times New Roman" panose="02020603050405020304" pitchFamily="18" charset="0"/>
                <a:cs typeface="Times New Roman" panose="02020603050405020304" pitchFamily="18" charset="0"/>
              </a:rPr>
              <a:t> (Residual Neural Network with Squeeze-and-Excitation in Nest) is a deep neural network architecture designed for image classification tasks. </a:t>
            </a:r>
            <a:r>
              <a:rPr lang="en-US" sz="2000" i="0" dirty="0" err="1">
                <a:solidFill>
                  <a:srgbClr val="D1D5DB"/>
                </a:solidFill>
                <a:effectLst/>
                <a:latin typeface="Times New Roman" panose="02020603050405020304" pitchFamily="18" charset="0"/>
                <a:cs typeface="Times New Roman" panose="02020603050405020304" pitchFamily="18" charset="0"/>
              </a:rPr>
              <a:t>ResNeSt</a:t>
            </a:r>
            <a:r>
              <a:rPr lang="en-US" sz="2000" i="0" dirty="0">
                <a:solidFill>
                  <a:srgbClr val="D1D5DB"/>
                </a:solidFill>
                <a:effectLst/>
                <a:latin typeface="Times New Roman" panose="02020603050405020304" pitchFamily="18" charset="0"/>
                <a:cs typeface="Times New Roman" panose="02020603050405020304" pitchFamily="18" charset="0"/>
              </a:rPr>
              <a:t> builds upon the </a:t>
            </a:r>
            <a:r>
              <a:rPr lang="en-US" sz="2000" i="0" dirty="0" err="1">
                <a:solidFill>
                  <a:srgbClr val="D1D5DB"/>
                </a:solidFill>
                <a:effectLst/>
                <a:latin typeface="Times New Roman" panose="02020603050405020304" pitchFamily="18" charset="0"/>
                <a:cs typeface="Times New Roman" panose="02020603050405020304" pitchFamily="18" charset="0"/>
              </a:rPr>
              <a:t>ResNet</a:t>
            </a:r>
            <a:r>
              <a:rPr lang="en-US" sz="2000" i="0" dirty="0">
                <a:solidFill>
                  <a:srgbClr val="D1D5DB"/>
                </a:solidFill>
                <a:effectLst/>
                <a:latin typeface="Times New Roman" panose="02020603050405020304" pitchFamily="18" charset="0"/>
                <a:cs typeface="Times New Roman" panose="02020603050405020304" pitchFamily="18" charset="0"/>
              </a:rPr>
              <a:t> (Residual Network) architecture and incorporates the concept of Squeeze-and-Excitation (SE) blocks for better channel-wise feature recalibration.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6593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E8B5C5-2B51-E959-2EC2-2BDC4737B4CA}"/>
              </a:ext>
            </a:extLst>
          </p:cNvPr>
          <p:cNvGrpSpPr/>
          <p:nvPr/>
        </p:nvGrpSpPr>
        <p:grpSpPr>
          <a:xfrm>
            <a:off x="1625486" y="1454113"/>
            <a:ext cx="9454318" cy="4057129"/>
            <a:chOff x="-152815" y="-67053"/>
            <a:chExt cx="6540359" cy="4197753"/>
          </a:xfrm>
        </p:grpSpPr>
        <p:sp>
          <p:nvSpPr>
            <p:cNvPr id="3" name="Rectangle 2">
              <a:extLst>
                <a:ext uri="{FF2B5EF4-FFF2-40B4-BE49-F238E27FC236}">
                  <a16:creationId xmlns:a16="http://schemas.microsoft.com/office/drawing/2014/main" id="{3F0B046F-0972-22D2-673D-0AA5B83278DA}"/>
                </a:ext>
              </a:extLst>
            </p:cNvPr>
            <p:cNvSpPr/>
            <p:nvPr/>
          </p:nvSpPr>
          <p:spPr>
            <a:xfrm>
              <a:off x="1885912" y="723844"/>
              <a:ext cx="633893" cy="87006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en-IN" sz="1400" b="1" kern="1200">
                  <a:solidFill>
                    <a:srgbClr val="000000"/>
                  </a:solidFill>
                  <a:effectLst/>
                  <a:ea typeface="Calibri" panose="020F0502020204030204" pitchFamily="34" charset="0"/>
                  <a:cs typeface="Times New Roman" panose="02020603050405020304" pitchFamily="18" charset="0"/>
                </a:rPr>
                <a:t>STFT</a:t>
              </a:r>
              <a:endParaRPr lang="en-IN" sz="1100" kern="100">
                <a:effectLst/>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D09FE368-F707-6482-948C-923BF90146B5}"/>
                </a:ext>
              </a:extLst>
            </p:cNvPr>
            <p:cNvSpPr/>
            <p:nvPr/>
          </p:nvSpPr>
          <p:spPr>
            <a:xfrm>
              <a:off x="1885912" y="2699723"/>
              <a:ext cx="633893" cy="87006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en-IN" sz="1400" b="1" kern="1200">
                  <a:solidFill>
                    <a:srgbClr val="000000"/>
                  </a:solidFill>
                  <a:effectLst/>
                  <a:ea typeface="Calibri" panose="020F0502020204030204" pitchFamily="34" charset="0"/>
                  <a:cs typeface="Times New Roman" panose="02020603050405020304" pitchFamily="18" charset="0"/>
                </a:rPr>
                <a:t>STFT</a:t>
              </a:r>
              <a:endParaRPr lang="en-IN" sz="1100" kern="100">
                <a:effectLst/>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0527D79D-6329-787A-0418-D82CEB86FBA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726" y="409954"/>
              <a:ext cx="1509481" cy="1599867"/>
            </a:xfrm>
            <a:prstGeom prst="rect">
              <a:avLst/>
            </a:prstGeom>
            <a:noFill/>
            <a:ln>
              <a:noFill/>
            </a:ln>
          </p:spPr>
        </p:pic>
        <p:pic>
          <p:nvPicPr>
            <p:cNvPr id="6" name="Picture 5">
              <a:extLst>
                <a:ext uri="{FF2B5EF4-FFF2-40B4-BE49-F238E27FC236}">
                  <a16:creationId xmlns:a16="http://schemas.microsoft.com/office/drawing/2014/main" id="{F485AEDA-DBC0-8F03-3624-140EA70457E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461" y="2390044"/>
              <a:ext cx="1509481" cy="1740656"/>
            </a:xfrm>
            <a:prstGeom prst="rect">
              <a:avLst/>
            </a:prstGeom>
            <a:noFill/>
            <a:ln>
              <a:noFill/>
            </a:ln>
          </p:spPr>
        </p:pic>
        <p:sp>
          <p:nvSpPr>
            <p:cNvPr id="7" name="TextBox 7">
              <a:extLst>
                <a:ext uri="{FF2B5EF4-FFF2-40B4-BE49-F238E27FC236}">
                  <a16:creationId xmlns:a16="http://schemas.microsoft.com/office/drawing/2014/main" id="{F1BA16A3-863E-0419-FB63-AC5ED062D0E5}"/>
                </a:ext>
              </a:extLst>
            </p:cNvPr>
            <p:cNvSpPr txBox="1"/>
            <p:nvPr/>
          </p:nvSpPr>
          <p:spPr>
            <a:xfrm>
              <a:off x="-67091" y="-26055"/>
              <a:ext cx="2065655" cy="377190"/>
            </a:xfrm>
            <a:prstGeom prst="rect">
              <a:avLst/>
            </a:prstGeom>
            <a:noFill/>
          </p:spPr>
          <p:txBody>
            <a:bodyPr wrap="square" rtlCol="0">
              <a:noAutofit/>
            </a:bodyPr>
            <a:lstStyle/>
            <a:p>
              <a:pPr>
                <a:lnSpc>
                  <a:spcPct val="107000"/>
                </a:lnSpc>
                <a:spcAft>
                  <a:spcPts val="800"/>
                </a:spcAft>
              </a:pPr>
              <a:r>
                <a:rPr lang="en-IN" kern="1200" dirty="0">
                  <a:effectLst/>
                  <a:latin typeface="Calibri" panose="020F0502020204030204" pitchFamily="34" charset="0"/>
                  <a:ea typeface="Calibri" panose="020F0502020204030204" pitchFamily="34" charset="0"/>
                  <a:cs typeface="Times New Roman" panose="02020603050405020304" pitchFamily="18" charset="0"/>
                </a:rPr>
                <a:t>EEG Signal-Healthy Sample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8">
              <a:extLst>
                <a:ext uri="{FF2B5EF4-FFF2-40B4-BE49-F238E27FC236}">
                  <a16:creationId xmlns:a16="http://schemas.microsoft.com/office/drawing/2014/main" id="{A12E421C-ACBA-A73F-09F1-1E00F862EDE1}"/>
                </a:ext>
              </a:extLst>
            </p:cNvPr>
            <p:cNvSpPr txBox="1"/>
            <p:nvPr/>
          </p:nvSpPr>
          <p:spPr>
            <a:xfrm>
              <a:off x="-152815" y="1996272"/>
              <a:ext cx="2151380" cy="377190"/>
            </a:xfrm>
            <a:prstGeom prst="rect">
              <a:avLst/>
            </a:prstGeom>
            <a:noFill/>
          </p:spPr>
          <p:txBody>
            <a:bodyPr wrap="square" rtlCol="0">
              <a:noAutofit/>
            </a:bodyPr>
            <a:lstStyle/>
            <a:p>
              <a:pPr>
                <a:lnSpc>
                  <a:spcPct val="107000"/>
                </a:lnSpc>
                <a:spcAft>
                  <a:spcPts val="800"/>
                </a:spcAft>
              </a:pPr>
              <a:r>
                <a:rPr lang="en-IN" kern="1200" dirty="0">
                  <a:effectLst/>
                  <a:latin typeface="Calibri" panose="020F0502020204030204" pitchFamily="34" charset="0"/>
                  <a:ea typeface="Calibri" panose="020F0502020204030204" pitchFamily="34" charset="0"/>
                  <a:cs typeface="Times New Roman" panose="02020603050405020304" pitchFamily="18" charset="0"/>
                </a:rPr>
                <a:t>EEG Signal -Migraine Sample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Arrow: Right 8">
              <a:extLst>
                <a:ext uri="{FF2B5EF4-FFF2-40B4-BE49-F238E27FC236}">
                  <a16:creationId xmlns:a16="http://schemas.microsoft.com/office/drawing/2014/main" id="{BDF9B2E7-0AA0-978B-AEF2-E855A6AB6E1C}"/>
                </a:ext>
              </a:extLst>
            </p:cNvPr>
            <p:cNvSpPr/>
            <p:nvPr/>
          </p:nvSpPr>
          <p:spPr>
            <a:xfrm>
              <a:off x="5414304" y="1914412"/>
              <a:ext cx="285576" cy="29750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endParaRPr lang="en-IN"/>
            </a:p>
          </p:txBody>
        </p:sp>
        <p:pic>
          <p:nvPicPr>
            <p:cNvPr id="10" name="Picture 9">
              <a:extLst>
                <a:ext uri="{FF2B5EF4-FFF2-40B4-BE49-F238E27FC236}">
                  <a16:creationId xmlns:a16="http://schemas.microsoft.com/office/drawing/2014/main" id="{87025640-6585-E0CA-71FD-CA91833838A6}"/>
                </a:ext>
              </a:extLst>
            </p:cNvPr>
            <p:cNvPicPr>
              <a:picLocks noChangeAspect="1"/>
            </p:cNvPicPr>
            <p:nvPr/>
          </p:nvPicPr>
          <p:blipFill>
            <a:blip r:embed="rId4"/>
            <a:stretch>
              <a:fillRect/>
            </a:stretch>
          </p:blipFill>
          <p:spPr>
            <a:xfrm>
              <a:off x="2924696" y="403808"/>
              <a:ext cx="1352991" cy="1324384"/>
            </a:xfrm>
            <a:prstGeom prst="rect">
              <a:avLst/>
            </a:prstGeom>
          </p:spPr>
        </p:pic>
        <p:pic>
          <p:nvPicPr>
            <p:cNvPr id="11" name="Picture 10">
              <a:extLst>
                <a:ext uri="{FF2B5EF4-FFF2-40B4-BE49-F238E27FC236}">
                  <a16:creationId xmlns:a16="http://schemas.microsoft.com/office/drawing/2014/main" id="{481C9D4B-77B7-1218-8DA0-298DB1937426}"/>
                </a:ext>
              </a:extLst>
            </p:cNvPr>
            <p:cNvPicPr>
              <a:picLocks noChangeAspect="1"/>
            </p:cNvPicPr>
            <p:nvPr/>
          </p:nvPicPr>
          <p:blipFill>
            <a:blip r:embed="rId5"/>
            <a:stretch>
              <a:fillRect/>
            </a:stretch>
          </p:blipFill>
          <p:spPr>
            <a:xfrm>
              <a:off x="2924697" y="2296564"/>
              <a:ext cx="1463850" cy="1523973"/>
            </a:xfrm>
            <a:prstGeom prst="rect">
              <a:avLst/>
            </a:prstGeom>
          </p:spPr>
        </p:pic>
        <p:sp>
          <p:nvSpPr>
            <p:cNvPr id="12" name="TextBox 19">
              <a:extLst>
                <a:ext uri="{FF2B5EF4-FFF2-40B4-BE49-F238E27FC236}">
                  <a16:creationId xmlns:a16="http://schemas.microsoft.com/office/drawing/2014/main" id="{A9F97447-6A6D-E696-6BFB-AFCBC7FCCA37}"/>
                </a:ext>
              </a:extLst>
            </p:cNvPr>
            <p:cNvSpPr txBox="1"/>
            <p:nvPr/>
          </p:nvSpPr>
          <p:spPr>
            <a:xfrm>
              <a:off x="2839477" y="-67053"/>
              <a:ext cx="2200275" cy="427355"/>
            </a:xfrm>
            <a:prstGeom prst="rect">
              <a:avLst/>
            </a:prstGeom>
            <a:noFill/>
          </p:spPr>
          <p:txBody>
            <a:bodyPr wrap="square" rtlCol="0">
              <a:noAutofit/>
            </a:bodyPr>
            <a:lstStyle/>
            <a:p>
              <a:pPr>
                <a:lnSpc>
                  <a:spcPct val="107000"/>
                </a:lnSpc>
                <a:spcAft>
                  <a:spcPts val="800"/>
                </a:spcAft>
              </a:pPr>
              <a:r>
                <a:rPr lang="en-IN" kern="1200" dirty="0">
                  <a:effectLst/>
                  <a:latin typeface="Calibri" panose="020F0502020204030204" pitchFamily="34" charset="0"/>
                  <a:ea typeface="Calibri" panose="020F0502020204030204" pitchFamily="34" charset="0"/>
                  <a:cs typeface="Times New Roman" panose="02020603050405020304" pitchFamily="18" charset="0"/>
                </a:rPr>
                <a:t>Spectrogram-Healthy</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20">
              <a:extLst>
                <a:ext uri="{FF2B5EF4-FFF2-40B4-BE49-F238E27FC236}">
                  <a16:creationId xmlns:a16="http://schemas.microsoft.com/office/drawing/2014/main" id="{82980EB0-4FCD-D3A0-C144-1D9E9DC9002F}"/>
                </a:ext>
              </a:extLst>
            </p:cNvPr>
            <p:cNvSpPr txBox="1"/>
            <p:nvPr/>
          </p:nvSpPr>
          <p:spPr>
            <a:xfrm>
              <a:off x="2839477" y="1909379"/>
              <a:ext cx="1986915" cy="427355"/>
            </a:xfrm>
            <a:prstGeom prst="rect">
              <a:avLst/>
            </a:prstGeom>
            <a:noFill/>
          </p:spPr>
          <p:txBody>
            <a:bodyPr wrap="square" rtlCol="0">
              <a:noAutofit/>
            </a:bodyPr>
            <a:lstStyle/>
            <a:p>
              <a:pPr>
                <a:lnSpc>
                  <a:spcPct val="107000"/>
                </a:lnSpc>
                <a:spcAft>
                  <a:spcPts val="800"/>
                </a:spcAft>
              </a:pPr>
              <a:r>
                <a:rPr lang="en-IN" kern="1200" dirty="0">
                  <a:effectLst/>
                  <a:latin typeface="Calibri" panose="020F0502020204030204" pitchFamily="34" charset="0"/>
                  <a:ea typeface="Calibri" panose="020F0502020204030204" pitchFamily="34" charset="0"/>
                  <a:cs typeface="Times New Roman" panose="02020603050405020304" pitchFamily="18" charset="0"/>
                </a:rPr>
                <a:t>Spectrogram-Migraine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EA6CEE1E-7935-DBFA-46CA-7922BDF6A24D}"/>
                </a:ext>
              </a:extLst>
            </p:cNvPr>
            <p:cNvSpPr/>
            <p:nvPr/>
          </p:nvSpPr>
          <p:spPr>
            <a:xfrm>
              <a:off x="4766232" y="806675"/>
              <a:ext cx="626526" cy="2493299"/>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en-IN" sz="1400" b="1" kern="1200">
                  <a:solidFill>
                    <a:srgbClr val="000000"/>
                  </a:solidFill>
                  <a:effectLst/>
                  <a:ea typeface="Calibri" panose="020F0502020204030204" pitchFamily="34" charset="0"/>
                  <a:cs typeface="Times New Roman" panose="02020603050405020304" pitchFamily="18" charset="0"/>
                </a:rPr>
                <a:t>CNN</a:t>
              </a:r>
              <a:endParaRPr lang="en-IN" sz="1100" kern="100">
                <a:effectLst/>
                <a:ea typeface="Calibri" panose="020F0502020204030204" pitchFamily="34" charset="0"/>
                <a:cs typeface="Times New Roman" panose="02020603050405020304" pitchFamily="18" charset="0"/>
              </a:endParaRPr>
            </a:p>
          </p:txBody>
        </p:sp>
        <p:cxnSp>
          <p:nvCxnSpPr>
            <p:cNvPr id="15" name="Connector: Elbow 14">
              <a:extLst>
                <a:ext uri="{FF2B5EF4-FFF2-40B4-BE49-F238E27FC236}">
                  <a16:creationId xmlns:a16="http://schemas.microsoft.com/office/drawing/2014/main" id="{F6422A03-BC54-51C5-17E7-806091F53BF5}"/>
                </a:ext>
              </a:extLst>
            </p:cNvPr>
            <p:cNvCxnSpPr>
              <a:cxnSpLocks/>
            </p:cNvCxnSpPr>
            <p:nvPr/>
          </p:nvCxnSpPr>
          <p:spPr>
            <a:xfrm flipV="1">
              <a:off x="4388547" y="2699723"/>
              <a:ext cx="449693" cy="358828"/>
            </a:xfrm>
            <a:prstGeom prst="bentConnector3">
              <a:avLst/>
            </a:prstGeom>
            <a:ln w="412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A9C8A549-9FCE-FD17-48D8-A73A41E3EEE2}"/>
                </a:ext>
              </a:extLst>
            </p:cNvPr>
            <p:cNvCxnSpPr>
              <a:cxnSpLocks/>
            </p:cNvCxnSpPr>
            <p:nvPr/>
          </p:nvCxnSpPr>
          <p:spPr>
            <a:xfrm>
              <a:off x="4277687" y="1066000"/>
              <a:ext cx="560553" cy="523463"/>
            </a:xfrm>
            <a:prstGeom prst="bentConnector3">
              <a:avLst>
                <a:gd name="adj1" fmla="val 50000"/>
              </a:avLst>
            </a:prstGeom>
            <a:ln w="412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221E7F7-EEA0-AEC4-93E9-F9503BD686F9}"/>
                </a:ext>
              </a:extLst>
            </p:cNvPr>
            <p:cNvSpPr/>
            <p:nvPr/>
          </p:nvSpPr>
          <p:spPr>
            <a:xfrm>
              <a:off x="5699881" y="2089807"/>
              <a:ext cx="687663" cy="493907"/>
            </a:xfrm>
            <a:prstGeom prst="rect">
              <a:avLst/>
            </a:prstGeom>
            <a:solidFill>
              <a:srgbClr val="FC69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en-IN" sz="1100" b="1" kern="1200">
                  <a:solidFill>
                    <a:srgbClr val="000000"/>
                  </a:solidFill>
                  <a:effectLst/>
                  <a:ea typeface="Calibri" panose="020F0502020204030204" pitchFamily="34" charset="0"/>
                  <a:cs typeface="Times New Roman" panose="02020603050405020304" pitchFamily="18" charset="0"/>
                </a:rPr>
                <a:t>Migraine</a:t>
              </a:r>
              <a:endParaRPr lang="en-IN" sz="1100" kern="100">
                <a:effectLst/>
                <a:ea typeface="Calibri" panose="020F0502020204030204" pitchFamily="34" charset="0"/>
                <a:cs typeface="Times New Roman" panose="02020603050405020304" pitchFamily="18" charset="0"/>
              </a:endParaRPr>
            </a:p>
          </p:txBody>
        </p:sp>
        <p:sp>
          <p:nvSpPr>
            <p:cNvPr id="18" name="Rectangle 17">
              <a:extLst>
                <a:ext uri="{FF2B5EF4-FFF2-40B4-BE49-F238E27FC236}">
                  <a16:creationId xmlns:a16="http://schemas.microsoft.com/office/drawing/2014/main" id="{3CDA4B3B-A833-B2E9-FBAD-81E31D8C5859}"/>
                </a:ext>
              </a:extLst>
            </p:cNvPr>
            <p:cNvSpPr/>
            <p:nvPr/>
          </p:nvSpPr>
          <p:spPr>
            <a:xfrm>
              <a:off x="5699880" y="1589463"/>
              <a:ext cx="687664" cy="493907"/>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en-IN" sz="1100" b="1" kern="1200">
                  <a:solidFill>
                    <a:srgbClr val="000000"/>
                  </a:solidFill>
                  <a:effectLst/>
                  <a:ea typeface="Calibri" panose="020F0502020204030204" pitchFamily="34" charset="0"/>
                  <a:cs typeface="Times New Roman" panose="02020603050405020304" pitchFamily="18" charset="0"/>
                </a:rPr>
                <a:t>Healthy</a:t>
              </a:r>
              <a:endParaRPr lang="en-IN" sz="1100" kern="100">
                <a:effectLst/>
                <a:ea typeface="Calibri" panose="020F0502020204030204" pitchFamily="34" charset="0"/>
                <a:cs typeface="Times New Roman" panose="02020603050405020304" pitchFamily="18" charset="0"/>
              </a:endParaRPr>
            </a:p>
          </p:txBody>
        </p:sp>
        <p:sp>
          <p:nvSpPr>
            <p:cNvPr id="19" name="Arrow: Right 18">
              <a:extLst>
                <a:ext uri="{FF2B5EF4-FFF2-40B4-BE49-F238E27FC236}">
                  <a16:creationId xmlns:a16="http://schemas.microsoft.com/office/drawing/2014/main" id="{765852A4-7CB6-4EA3-08E6-64ED92F9DE09}"/>
                </a:ext>
              </a:extLst>
            </p:cNvPr>
            <p:cNvSpPr/>
            <p:nvPr/>
          </p:nvSpPr>
          <p:spPr>
            <a:xfrm>
              <a:off x="1552914" y="1094132"/>
              <a:ext cx="285576" cy="29750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endParaRPr lang="en-IN"/>
            </a:p>
          </p:txBody>
        </p:sp>
        <p:sp>
          <p:nvSpPr>
            <p:cNvPr id="20" name="Arrow: Right 19">
              <a:extLst>
                <a:ext uri="{FF2B5EF4-FFF2-40B4-BE49-F238E27FC236}">
                  <a16:creationId xmlns:a16="http://schemas.microsoft.com/office/drawing/2014/main" id="{A990E241-1855-B474-B2C3-93286C212204}"/>
                </a:ext>
              </a:extLst>
            </p:cNvPr>
            <p:cNvSpPr/>
            <p:nvPr/>
          </p:nvSpPr>
          <p:spPr>
            <a:xfrm>
              <a:off x="1559819" y="2960694"/>
              <a:ext cx="285576" cy="29750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endParaRPr lang="en-IN"/>
            </a:p>
          </p:txBody>
        </p:sp>
        <p:sp>
          <p:nvSpPr>
            <p:cNvPr id="21" name="Arrow: Right 20">
              <a:extLst>
                <a:ext uri="{FF2B5EF4-FFF2-40B4-BE49-F238E27FC236}">
                  <a16:creationId xmlns:a16="http://schemas.microsoft.com/office/drawing/2014/main" id="{2826B209-129B-D764-5C5B-582277573D93}"/>
                </a:ext>
              </a:extLst>
            </p:cNvPr>
            <p:cNvSpPr/>
            <p:nvPr/>
          </p:nvSpPr>
          <p:spPr>
            <a:xfrm>
              <a:off x="2601543" y="1080119"/>
              <a:ext cx="285576" cy="29750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endParaRPr lang="en-IN"/>
            </a:p>
          </p:txBody>
        </p:sp>
        <p:sp>
          <p:nvSpPr>
            <p:cNvPr id="22" name="Arrow: Right 21">
              <a:extLst>
                <a:ext uri="{FF2B5EF4-FFF2-40B4-BE49-F238E27FC236}">
                  <a16:creationId xmlns:a16="http://schemas.microsoft.com/office/drawing/2014/main" id="{883F91D1-72B8-9BC3-C6C8-D7F3F1931C52}"/>
                </a:ext>
              </a:extLst>
            </p:cNvPr>
            <p:cNvSpPr/>
            <p:nvPr/>
          </p:nvSpPr>
          <p:spPr>
            <a:xfrm>
              <a:off x="2608448" y="2946681"/>
              <a:ext cx="285576" cy="29750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endParaRPr lang="en-IN"/>
            </a:p>
          </p:txBody>
        </p:sp>
      </p:grpSp>
      <p:sp>
        <p:nvSpPr>
          <p:cNvPr id="24" name="TextBox 23">
            <a:extLst>
              <a:ext uri="{FF2B5EF4-FFF2-40B4-BE49-F238E27FC236}">
                <a16:creationId xmlns:a16="http://schemas.microsoft.com/office/drawing/2014/main" id="{85887E17-532E-5630-0633-8E90CC8CF3A2}"/>
              </a:ext>
            </a:extLst>
          </p:cNvPr>
          <p:cNvSpPr txBox="1"/>
          <p:nvPr/>
        </p:nvSpPr>
        <p:spPr>
          <a:xfrm>
            <a:off x="1798400" y="861696"/>
            <a:ext cx="8859090" cy="461665"/>
          </a:xfrm>
          <a:prstGeom prst="rect">
            <a:avLst/>
          </a:prstGeom>
          <a:noFill/>
        </p:spPr>
        <p:txBody>
          <a:bodyPr wrap="square" rtlCol="0">
            <a:spAutoFit/>
          </a:bodyPr>
          <a:lstStyle/>
          <a:p>
            <a:r>
              <a:rPr lang="en-IN" sz="2400" dirty="0"/>
              <a:t>Flow diagram for the proposed </a:t>
            </a:r>
            <a:r>
              <a:rPr lang="en-IN" sz="2400" dirty="0" err="1"/>
              <a:t>migrane</a:t>
            </a:r>
            <a:r>
              <a:rPr lang="en-IN" sz="2400" dirty="0"/>
              <a:t> detection model</a:t>
            </a:r>
          </a:p>
        </p:txBody>
      </p:sp>
    </p:spTree>
    <p:extLst>
      <p:ext uri="{BB962C8B-B14F-4D97-AF65-F5344CB8AC3E}">
        <p14:creationId xmlns:p14="http://schemas.microsoft.com/office/powerpoint/2010/main" val="6724824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1515</TotalTime>
  <Words>1635</Words>
  <Application>Microsoft Office PowerPoint</Application>
  <PresentationFormat>Widescreen</PresentationFormat>
  <Paragraphs>188</Paragraphs>
  <Slides>17</Slides>
  <Notes>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7" baseType="lpstr">
      <vt:lpstr>Aptos</vt:lpstr>
      <vt:lpstr>Arial</vt:lpstr>
      <vt:lpstr>Bookman Old Style</vt:lpstr>
      <vt:lpstr>Calibri</vt:lpstr>
      <vt:lpstr>Rockwell</vt:lpstr>
      <vt:lpstr>Söhne</vt:lpstr>
      <vt:lpstr>Times New Roman</vt:lpstr>
      <vt:lpstr>Wingdings</vt:lpstr>
      <vt:lpstr>Damask</vt:lpstr>
      <vt:lpstr>Visio.Drawing.15</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 kanta</dc:creator>
  <cp:lastModifiedBy>Gajula Sireesha</cp:lastModifiedBy>
  <cp:revision>126</cp:revision>
  <cp:lastPrinted>2023-11-30T10:42:41Z</cp:lastPrinted>
  <dcterms:created xsi:type="dcterms:W3CDTF">2023-11-27T06:32:00Z</dcterms:created>
  <dcterms:modified xsi:type="dcterms:W3CDTF">2024-05-17T07:11:59Z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22CEFA3A7CFD4B3F841D8F3DAF1BFB83_12</vt:lpwstr>
  </property>
  <property fmtid="{D5CDD505-2E9C-101B-9397-08002B2CF9AE}" pid="3" name="KSOProductBuildVer">
    <vt:lpwstr>1033-12.2.0.13292</vt:lpwstr>
  </property>
</Properties>
</file>