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61" r:id="rId3"/>
    <p:sldId id="262" r:id="rId4"/>
    <p:sldId id="259" r:id="rId5"/>
    <p:sldId id="260" r:id="rId6"/>
    <p:sldId id="257" r:id="rId7"/>
    <p:sldId id="25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la raja kumar" userId="bfb1af1ee2aaf451" providerId="LiveId" clId="{84288643-2C7C-4B0C-97E6-DCA777FC1AED}"/>
    <pc:docChg chg="undo custSel modSld sldOrd">
      <pc:chgData name="leela raja kumar" userId="bfb1af1ee2aaf451" providerId="LiveId" clId="{84288643-2C7C-4B0C-97E6-DCA777FC1AED}" dt="2024-03-10T04:30:35.363" v="20" actId="20577"/>
      <pc:docMkLst>
        <pc:docMk/>
      </pc:docMkLst>
      <pc:sldChg chg="addSp delSp modSp mod">
        <pc:chgData name="leela raja kumar" userId="bfb1af1ee2aaf451" providerId="LiveId" clId="{84288643-2C7C-4B0C-97E6-DCA777FC1AED}" dt="2024-03-10T04:29:28.715" v="2" actId="26606"/>
        <pc:sldMkLst>
          <pc:docMk/>
          <pc:sldMk cId="1945644288" sldId="256"/>
        </pc:sldMkLst>
        <pc:spChg chg="mod">
          <ac:chgData name="leela raja kumar" userId="bfb1af1ee2aaf451" providerId="LiveId" clId="{84288643-2C7C-4B0C-97E6-DCA777FC1AED}" dt="2024-03-10T04:29:28.715" v="2" actId="26606"/>
          <ac:spMkLst>
            <pc:docMk/>
            <pc:sldMk cId="1945644288" sldId="256"/>
            <ac:spMk id="2" creationId="{2D6CA9B0-7904-A8DA-FE21-D22DC6ADA38A}"/>
          </ac:spMkLst>
        </pc:spChg>
        <pc:spChg chg="mod ord">
          <ac:chgData name="leela raja kumar" userId="bfb1af1ee2aaf451" providerId="LiveId" clId="{84288643-2C7C-4B0C-97E6-DCA777FC1AED}" dt="2024-03-10T04:29:28.715" v="2" actId="26606"/>
          <ac:spMkLst>
            <pc:docMk/>
            <pc:sldMk cId="1945644288" sldId="256"/>
            <ac:spMk id="3" creationId="{1FF2D6D1-0BBE-2806-E950-16E3BD3C7680}"/>
          </ac:spMkLst>
        </pc:spChg>
        <pc:spChg chg="add del">
          <ac:chgData name="leela raja kumar" userId="bfb1af1ee2aaf451" providerId="LiveId" clId="{84288643-2C7C-4B0C-97E6-DCA777FC1AED}" dt="2024-03-10T04:29:28.715" v="1" actId="26606"/>
          <ac:spMkLst>
            <pc:docMk/>
            <pc:sldMk cId="1945644288" sldId="256"/>
            <ac:spMk id="9" creationId="{23E547B5-89CF-4EC0-96DE-25771AED0799}"/>
          </ac:spMkLst>
        </pc:spChg>
        <pc:spChg chg="add del">
          <ac:chgData name="leela raja kumar" userId="bfb1af1ee2aaf451" providerId="LiveId" clId="{84288643-2C7C-4B0C-97E6-DCA777FC1AED}" dt="2024-03-10T04:29:28.715" v="1" actId="26606"/>
          <ac:spMkLst>
            <pc:docMk/>
            <pc:sldMk cId="1945644288" sldId="256"/>
            <ac:spMk id="11" creationId="{3F0B8CEB-8279-4E5E-A0CE-1FC9F71736F2}"/>
          </ac:spMkLst>
        </pc:spChg>
        <pc:spChg chg="add">
          <ac:chgData name="leela raja kumar" userId="bfb1af1ee2aaf451" providerId="LiveId" clId="{84288643-2C7C-4B0C-97E6-DCA777FC1AED}" dt="2024-03-10T04:29:28.715" v="2" actId="26606"/>
          <ac:spMkLst>
            <pc:docMk/>
            <pc:sldMk cId="1945644288" sldId="256"/>
            <ac:spMk id="13" creationId="{AF2F604E-43BE-4DC3-B983-E071523364F8}"/>
          </ac:spMkLst>
        </pc:spChg>
        <pc:spChg chg="add">
          <ac:chgData name="leela raja kumar" userId="bfb1af1ee2aaf451" providerId="LiveId" clId="{84288643-2C7C-4B0C-97E6-DCA777FC1AED}" dt="2024-03-10T04:29:28.715" v="2" actId="26606"/>
          <ac:spMkLst>
            <pc:docMk/>
            <pc:sldMk cId="1945644288" sldId="256"/>
            <ac:spMk id="14" creationId="{E91DC736-0EF8-4F87-9146-EBF1D2EE4D3D}"/>
          </ac:spMkLst>
        </pc:spChg>
        <pc:spChg chg="add">
          <ac:chgData name="leela raja kumar" userId="bfb1af1ee2aaf451" providerId="LiveId" clId="{84288643-2C7C-4B0C-97E6-DCA777FC1AED}" dt="2024-03-10T04:29:28.715" v="2" actId="26606"/>
          <ac:spMkLst>
            <pc:docMk/>
            <pc:sldMk cId="1945644288" sldId="256"/>
            <ac:spMk id="15" creationId="{08C9B587-E65E-4B52-B37C-ABEBB6E87928}"/>
          </ac:spMkLst>
        </pc:spChg>
        <pc:spChg chg="add">
          <ac:chgData name="leela raja kumar" userId="bfb1af1ee2aaf451" providerId="LiveId" clId="{84288643-2C7C-4B0C-97E6-DCA777FC1AED}" dt="2024-03-10T04:29:28.715" v="2" actId="26606"/>
          <ac:spMkLst>
            <pc:docMk/>
            <pc:sldMk cId="1945644288" sldId="256"/>
            <ac:spMk id="16" creationId="{097CD68E-23E3-4007-8847-CD0944C4F7BE}"/>
          </ac:spMkLst>
        </pc:spChg>
        <pc:picChg chg="mod ord">
          <ac:chgData name="leela raja kumar" userId="bfb1af1ee2aaf451" providerId="LiveId" clId="{84288643-2C7C-4B0C-97E6-DCA777FC1AED}" dt="2024-03-10T04:29:28.715" v="2" actId="26606"/>
          <ac:picMkLst>
            <pc:docMk/>
            <pc:sldMk cId="1945644288" sldId="256"/>
            <ac:picMk id="4" creationId="{6835A93A-6595-0EF4-19BA-BEA37F43A358}"/>
          </ac:picMkLst>
        </pc:picChg>
      </pc:sldChg>
      <pc:sldChg chg="addSp delSp modSp mod ord">
        <pc:chgData name="leela raja kumar" userId="bfb1af1ee2aaf451" providerId="LiveId" clId="{84288643-2C7C-4B0C-97E6-DCA777FC1AED}" dt="2024-03-10T04:30:35.363" v="20" actId="20577"/>
        <pc:sldMkLst>
          <pc:docMk/>
          <pc:sldMk cId="2595430119" sldId="257"/>
        </pc:sldMkLst>
        <pc:spChg chg="mod">
          <ac:chgData name="leela raja kumar" userId="bfb1af1ee2aaf451" providerId="LiveId" clId="{84288643-2C7C-4B0C-97E6-DCA777FC1AED}" dt="2024-03-10T04:30:35.363" v="20" actId="20577"/>
          <ac:spMkLst>
            <pc:docMk/>
            <pc:sldMk cId="2595430119" sldId="257"/>
            <ac:spMk id="2" creationId="{4A5FDD3A-17D0-4DC1-0E13-523C8FAE3D2B}"/>
          </ac:spMkLst>
        </pc:spChg>
        <pc:spChg chg="mod">
          <ac:chgData name="leela raja kumar" userId="bfb1af1ee2aaf451" providerId="LiveId" clId="{84288643-2C7C-4B0C-97E6-DCA777FC1AED}" dt="2024-03-10T04:29:46.203" v="4" actId="26606"/>
          <ac:spMkLst>
            <pc:docMk/>
            <pc:sldMk cId="2595430119" sldId="257"/>
            <ac:spMk id="4" creationId="{B35DF2B4-ED96-63D1-EF74-C7B6EC732925}"/>
          </ac:spMkLst>
        </pc:spChg>
        <pc:spChg chg="mod">
          <ac:chgData name="leela raja kumar" userId="bfb1af1ee2aaf451" providerId="LiveId" clId="{84288643-2C7C-4B0C-97E6-DCA777FC1AED}" dt="2024-03-10T04:29:46.203" v="4" actId="26606"/>
          <ac:spMkLst>
            <pc:docMk/>
            <pc:sldMk cId="2595430119" sldId="257"/>
            <ac:spMk id="5" creationId="{C7EABE38-FC23-C5A5-C87A-AD49B500305A}"/>
          </ac:spMkLst>
        </pc:spChg>
        <pc:spChg chg="mod ord">
          <ac:chgData name="leela raja kumar" userId="bfb1af1ee2aaf451" providerId="LiveId" clId="{84288643-2C7C-4B0C-97E6-DCA777FC1AED}" dt="2024-03-10T04:29:46.203" v="4" actId="26606"/>
          <ac:spMkLst>
            <pc:docMk/>
            <pc:sldMk cId="2595430119" sldId="257"/>
            <ac:spMk id="6" creationId="{D75F0C7A-3E6F-CF6C-C47F-59A28EBFCEBF}"/>
          </ac:spMkLst>
        </pc:spChg>
        <pc:spChg chg="mod">
          <ac:chgData name="leela raja kumar" userId="bfb1af1ee2aaf451" providerId="LiveId" clId="{84288643-2C7C-4B0C-97E6-DCA777FC1AED}" dt="2024-03-10T04:29:46.203" v="4" actId="26606"/>
          <ac:spMkLst>
            <pc:docMk/>
            <pc:sldMk cId="2595430119" sldId="257"/>
            <ac:spMk id="14" creationId="{AEC82A31-2CDC-D470-8F1A-57CA9AE1D87B}"/>
          </ac:spMkLst>
        </pc:spChg>
        <pc:spChg chg="add del">
          <ac:chgData name="leela raja kumar" userId="bfb1af1ee2aaf451" providerId="LiveId" clId="{84288643-2C7C-4B0C-97E6-DCA777FC1AED}" dt="2024-03-10T04:29:46.203" v="4" actId="26606"/>
          <ac:spMkLst>
            <pc:docMk/>
            <pc:sldMk cId="2595430119" sldId="257"/>
            <ac:spMk id="19" creationId="{F4F2FC05-7D27-410F-BDA9-ADF4831368C7}"/>
          </ac:spMkLst>
        </pc:spChg>
        <pc:spChg chg="add del">
          <ac:chgData name="leela raja kumar" userId="bfb1af1ee2aaf451" providerId="LiveId" clId="{84288643-2C7C-4B0C-97E6-DCA777FC1AED}" dt="2024-03-10T04:29:46.203" v="4" actId="26606"/>
          <ac:spMkLst>
            <pc:docMk/>
            <pc:sldMk cId="2595430119" sldId="257"/>
            <ac:spMk id="21" creationId="{9080D120-BD54-46E1-BA37-82F5E8089E90}"/>
          </ac:spMkLst>
        </pc:spChg>
        <pc:spChg chg="add del">
          <ac:chgData name="leela raja kumar" userId="bfb1af1ee2aaf451" providerId="LiveId" clId="{84288643-2C7C-4B0C-97E6-DCA777FC1AED}" dt="2024-03-10T04:29:46.203" v="4" actId="26606"/>
          <ac:spMkLst>
            <pc:docMk/>
            <pc:sldMk cId="2595430119" sldId="257"/>
            <ac:spMk id="23" creationId="{81D83946-74FA-498A-AC80-9926F041B5C5}"/>
          </ac:spMkLst>
        </pc:spChg>
        <pc:spChg chg="add del">
          <ac:chgData name="leela raja kumar" userId="bfb1af1ee2aaf451" providerId="LiveId" clId="{84288643-2C7C-4B0C-97E6-DCA777FC1AED}" dt="2024-03-10T04:29:46.203" v="4" actId="26606"/>
          <ac:spMkLst>
            <pc:docMk/>
            <pc:sldMk cId="2595430119" sldId="257"/>
            <ac:spMk id="25" creationId="{5060D983-8B52-443A-8183-2A1DE05618B5}"/>
          </ac:spMkLst>
        </pc:spChg>
        <pc:picChg chg="mod ord">
          <ac:chgData name="leela raja kumar" userId="bfb1af1ee2aaf451" providerId="LiveId" clId="{84288643-2C7C-4B0C-97E6-DCA777FC1AED}" dt="2024-03-10T04:29:46.631" v="6" actId="27614"/>
          <ac:picMkLst>
            <pc:docMk/>
            <pc:sldMk cId="2595430119" sldId="257"/>
            <ac:picMk id="8" creationId="{BAE06A49-3CB0-BC42-3C24-BB58EF6F6AE5}"/>
          </ac:picMkLst>
        </pc:picChg>
        <pc:picChg chg="mod">
          <ac:chgData name="leela raja kumar" userId="bfb1af1ee2aaf451" providerId="LiveId" clId="{84288643-2C7C-4B0C-97E6-DCA777FC1AED}" dt="2024-03-10T04:29:46.631" v="5" actId="27614"/>
          <ac:picMkLst>
            <pc:docMk/>
            <pc:sldMk cId="2595430119" sldId="257"/>
            <ac:picMk id="10" creationId="{93A60973-D6C0-C62D-454D-16A364E9E2EE}"/>
          </ac:picMkLst>
        </pc:picChg>
      </pc:sldChg>
      <pc:sldChg chg="ord">
        <pc:chgData name="leela raja kumar" userId="bfb1af1ee2aaf451" providerId="LiveId" clId="{84288643-2C7C-4B0C-97E6-DCA777FC1AED}" dt="2024-03-10T04:30:02.044" v="10"/>
        <pc:sldMkLst>
          <pc:docMk/>
          <pc:sldMk cId="1004386343" sldId="258"/>
        </pc:sldMkLst>
      </pc:sldChg>
      <pc:sldChg chg="modSp mod ord">
        <pc:chgData name="leela raja kumar" userId="bfb1af1ee2aaf451" providerId="LiveId" clId="{84288643-2C7C-4B0C-97E6-DCA777FC1AED}" dt="2024-03-10T04:30:29.345" v="18" actId="20577"/>
        <pc:sldMkLst>
          <pc:docMk/>
          <pc:sldMk cId="2456743372" sldId="261"/>
        </pc:sldMkLst>
        <pc:spChg chg="mod">
          <ac:chgData name="leela raja kumar" userId="bfb1af1ee2aaf451" providerId="LiveId" clId="{84288643-2C7C-4B0C-97E6-DCA777FC1AED}" dt="2024-03-10T04:30:29.345" v="18" actId="20577"/>
          <ac:spMkLst>
            <pc:docMk/>
            <pc:sldMk cId="2456743372" sldId="261"/>
            <ac:spMk id="2" creationId="{CB0F7DBE-285B-2567-85D0-CCEA53481B75}"/>
          </ac:spMkLst>
        </pc:spChg>
      </pc:sldChg>
      <pc:sldChg chg="ord">
        <pc:chgData name="leela raja kumar" userId="bfb1af1ee2aaf451" providerId="LiveId" clId="{84288643-2C7C-4B0C-97E6-DCA777FC1AED}" dt="2024-03-10T04:30:22.732" v="16"/>
        <pc:sldMkLst>
          <pc:docMk/>
          <pc:sldMk cId="799826418"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1127-4E05-6966-0C9B-64E618955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C3BBD-E34A-3808-C209-75D0AF5FB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F67004-9436-A4D8-D7D7-7C1DF5758833}"/>
              </a:ext>
            </a:extLst>
          </p:cNvPr>
          <p:cNvSpPr>
            <a:spLocks noGrp="1"/>
          </p:cNvSpPr>
          <p:nvPr>
            <p:ph type="dt" sz="half" idx="10"/>
          </p:nvPr>
        </p:nvSpPr>
        <p:spPr/>
        <p:txBody>
          <a:bodyPr/>
          <a:lstStyle/>
          <a:p>
            <a:fld id="{17F50B8E-A176-49F2-A3C1-FEDA0200170B}" type="datetime2">
              <a:rPr lang="en-US" smtClean="0"/>
              <a:t>Sunday, March 10, 2024</a:t>
            </a:fld>
            <a:endParaRPr lang="en-US" dirty="0"/>
          </a:p>
        </p:txBody>
      </p:sp>
      <p:sp>
        <p:nvSpPr>
          <p:cNvPr id="5" name="Footer Placeholder 4">
            <a:extLst>
              <a:ext uri="{FF2B5EF4-FFF2-40B4-BE49-F238E27FC236}">
                <a16:creationId xmlns:a16="http://schemas.microsoft.com/office/drawing/2014/main" id="{413FBBB7-975A-485D-7D21-DB9EE94F8B5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E3AF933-8E13-15B9-A7F1-F20E93054D4D}"/>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65188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6AF0-2C97-5C66-839A-84C2F58EAD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3FE64-6C1A-1DAE-D315-3AC8F7DB9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E5037-70F9-5AB0-DB4A-98C465BC8228}"/>
              </a:ext>
            </a:extLst>
          </p:cNvPr>
          <p:cNvSpPr>
            <a:spLocks noGrp="1"/>
          </p:cNvSpPr>
          <p:nvPr>
            <p:ph type="dt" sz="half" idx="10"/>
          </p:nvPr>
        </p:nvSpPr>
        <p:spPr/>
        <p:txBody>
          <a:bodyPr/>
          <a:lstStyle/>
          <a:p>
            <a:fld id="{0512A49D-4A7C-4944-9802-8EE0B5A6CEDD}" type="datetime2">
              <a:rPr lang="en-US" smtClean="0"/>
              <a:t>Sunday, March 10, 2024</a:t>
            </a:fld>
            <a:endParaRPr lang="en-US"/>
          </a:p>
        </p:txBody>
      </p:sp>
      <p:sp>
        <p:nvSpPr>
          <p:cNvPr id="5" name="Footer Placeholder 4">
            <a:extLst>
              <a:ext uri="{FF2B5EF4-FFF2-40B4-BE49-F238E27FC236}">
                <a16:creationId xmlns:a16="http://schemas.microsoft.com/office/drawing/2014/main" id="{0C3CFFFE-90C5-132B-4B97-1D8840B2B5B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8377BDB-2177-7A6E-6E96-23805E316BF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4213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2CE14-A05A-C3F5-2420-7C8FBF9F39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D64D9-5969-C727-962A-67E5FF98E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B143E-5B6A-3BF3-AE37-8722C826EDF2}"/>
              </a:ext>
            </a:extLst>
          </p:cNvPr>
          <p:cNvSpPr>
            <a:spLocks noGrp="1"/>
          </p:cNvSpPr>
          <p:nvPr>
            <p:ph type="dt" sz="half" idx="10"/>
          </p:nvPr>
        </p:nvSpPr>
        <p:spPr/>
        <p:txBody>
          <a:bodyPr/>
          <a:lstStyle/>
          <a:p>
            <a:fld id="{5D689DDD-3B11-4150-8B39-3662C10D8BF9}" type="datetime2">
              <a:rPr lang="en-US" smtClean="0"/>
              <a:t>Sunday, March 10, 2024</a:t>
            </a:fld>
            <a:endParaRPr lang="en-US"/>
          </a:p>
        </p:txBody>
      </p:sp>
      <p:sp>
        <p:nvSpPr>
          <p:cNvPr id="5" name="Footer Placeholder 4">
            <a:extLst>
              <a:ext uri="{FF2B5EF4-FFF2-40B4-BE49-F238E27FC236}">
                <a16:creationId xmlns:a16="http://schemas.microsoft.com/office/drawing/2014/main" id="{624C689D-8CD0-BDB2-C259-ACB82786F1B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3925A09-16F6-941E-0B25-C3D8BA96EDDE}"/>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928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B6A8-CBD6-66F7-6D36-C0256AFBDC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8B92BE-9C0C-47B6-F082-8DE1838FA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E49470-12DF-083F-D4B8-997B2A2EA5F6}"/>
              </a:ext>
            </a:extLst>
          </p:cNvPr>
          <p:cNvSpPr>
            <a:spLocks noGrp="1"/>
          </p:cNvSpPr>
          <p:nvPr>
            <p:ph type="dt" sz="half" idx="10"/>
          </p:nvPr>
        </p:nvSpPr>
        <p:spPr/>
        <p:txBody>
          <a:bodyPr/>
          <a:lstStyle/>
          <a:p>
            <a:fld id="{57997BA6-BEF8-495F-ACCD-8D19769E4FC6}" type="datetime2">
              <a:rPr lang="en-US" smtClean="0"/>
              <a:t>Sunday, March 10, 2024</a:t>
            </a:fld>
            <a:endParaRPr lang="en-US" dirty="0"/>
          </a:p>
        </p:txBody>
      </p:sp>
      <p:sp>
        <p:nvSpPr>
          <p:cNvPr id="5" name="Footer Placeholder 4">
            <a:extLst>
              <a:ext uri="{FF2B5EF4-FFF2-40B4-BE49-F238E27FC236}">
                <a16:creationId xmlns:a16="http://schemas.microsoft.com/office/drawing/2014/main" id="{8FBEDD22-0151-66AC-D381-9314721CB8E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39C52A00-886C-EF96-AA4F-22EDD71B39A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25742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D2A1-FA63-2F3B-C56A-2409DE38D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7AAB37-480D-FDA0-5CAA-952EE66DBE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9B180-F616-DFC0-1A37-6DC7E056A6B5}"/>
              </a:ext>
            </a:extLst>
          </p:cNvPr>
          <p:cNvSpPr>
            <a:spLocks noGrp="1"/>
          </p:cNvSpPr>
          <p:nvPr>
            <p:ph type="dt" sz="half" idx="10"/>
          </p:nvPr>
        </p:nvSpPr>
        <p:spPr/>
        <p:txBody>
          <a:bodyPr/>
          <a:lstStyle/>
          <a:p>
            <a:fld id="{4857292D-4609-4E55-92E3-C12C6A1234E8}" type="datetime2">
              <a:rPr lang="en-US" smtClean="0"/>
              <a:t>Sunday, March 10, 2024</a:t>
            </a:fld>
            <a:endParaRPr lang="en-US" dirty="0"/>
          </a:p>
        </p:txBody>
      </p:sp>
      <p:sp>
        <p:nvSpPr>
          <p:cNvPr id="5" name="Footer Placeholder 4">
            <a:extLst>
              <a:ext uri="{FF2B5EF4-FFF2-40B4-BE49-F238E27FC236}">
                <a16:creationId xmlns:a16="http://schemas.microsoft.com/office/drawing/2014/main" id="{08A33A6B-720F-B6AB-D7C8-B354D42E70A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4B28B4D-6A54-66FE-AFEA-6FD6419F66F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1815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A27C-F0A6-116F-2509-64FDE7AB6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AFDD1-0710-A9B2-3FFD-52E68C855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9B9225-D768-C28C-0F62-3D309FB7F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F946E-EBA9-6A58-FEBC-B72E056B5CAD}"/>
              </a:ext>
            </a:extLst>
          </p:cNvPr>
          <p:cNvSpPr>
            <a:spLocks noGrp="1"/>
          </p:cNvSpPr>
          <p:nvPr>
            <p:ph type="dt" sz="half" idx="10"/>
          </p:nvPr>
        </p:nvSpPr>
        <p:spPr/>
        <p:txBody>
          <a:bodyPr/>
          <a:lstStyle/>
          <a:p>
            <a:fld id="{003E0E29-2C79-4A2A-B61C-A21B8362A50A}" type="datetime2">
              <a:rPr lang="en-US" smtClean="0"/>
              <a:t>Sunday, March 10, 2024</a:t>
            </a:fld>
            <a:endParaRPr lang="en-US"/>
          </a:p>
        </p:txBody>
      </p:sp>
      <p:sp>
        <p:nvSpPr>
          <p:cNvPr id="6" name="Footer Placeholder 5">
            <a:extLst>
              <a:ext uri="{FF2B5EF4-FFF2-40B4-BE49-F238E27FC236}">
                <a16:creationId xmlns:a16="http://schemas.microsoft.com/office/drawing/2014/main" id="{EFFACFC0-0C36-6D92-D8BE-A009021945B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E0DDD73-5EB6-0EF4-F382-F712F0F6866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6484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3564-9690-CAB4-03E3-E75ECE8A62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72D4B-7AAE-12F2-6EC2-7917A11CF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90A73-C70A-99EF-C84B-0251E67D1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DEC96C-CD3B-59C4-E3FE-9A569C755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19C6E-DDB3-DE55-A7C6-F870AB244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EBC1BD-A366-F1CB-DDFE-A50135FC21DD}"/>
              </a:ext>
            </a:extLst>
          </p:cNvPr>
          <p:cNvSpPr>
            <a:spLocks noGrp="1"/>
          </p:cNvSpPr>
          <p:nvPr>
            <p:ph type="dt" sz="half" idx="10"/>
          </p:nvPr>
        </p:nvSpPr>
        <p:spPr/>
        <p:txBody>
          <a:bodyPr/>
          <a:lstStyle/>
          <a:p>
            <a:fld id="{B0CA0177-5432-41AC-9593-8EC96BFF4F82}" type="datetime2">
              <a:rPr lang="en-US" smtClean="0"/>
              <a:t>Sunday, March 10, 2024</a:t>
            </a:fld>
            <a:endParaRPr lang="en-US" dirty="0"/>
          </a:p>
        </p:txBody>
      </p:sp>
      <p:sp>
        <p:nvSpPr>
          <p:cNvPr id="8" name="Footer Placeholder 7">
            <a:extLst>
              <a:ext uri="{FF2B5EF4-FFF2-40B4-BE49-F238E27FC236}">
                <a16:creationId xmlns:a16="http://schemas.microsoft.com/office/drawing/2014/main" id="{3EF65E89-AA1A-5F16-AF12-3FE01D5E5C6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75755BD-2F91-D82C-D876-B2EF0B1DC31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19109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3D5C-41AB-1F89-C08B-7D0F693EEF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D91BD-4F60-8210-7DEA-7298A226676B}"/>
              </a:ext>
            </a:extLst>
          </p:cNvPr>
          <p:cNvSpPr>
            <a:spLocks noGrp="1"/>
          </p:cNvSpPr>
          <p:nvPr>
            <p:ph type="dt" sz="half" idx="10"/>
          </p:nvPr>
        </p:nvSpPr>
        <p:spPr/>
        <p:txBody>
          <a:bodyPr/>
          <a:lstStyle/>
          <a:p>
            <a:fld id="{EED29A7B-B2F1-41A3-B969-4E25F618B967}" type="datetime2">
              <a:rPr lang="en-US" smtClean="0"/>
              <a:t>Sunday, March 10, 2024</a:t>
            </a:fld>
            <a:endParaRPr lang="en-US" dirty="0"/>
          </a:p>
        </p:txBody>
      </p:sp>
      <p:sp>
        <p:nvSpPr>
          <p:cNvPr id="4" name="Footer Placeholder 3">
            <a:extLst>
              <a:ext uri="{FF2B5EF4-FFF2-40B4-BE49-F238E27FC236}">
                <a16:creationId xmlns:a16="http://schemas.microsoft.com/office/drawing/2014/main" id="{7A121B93-024B-0DAA-5ECE-2CCF9CEB934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0DB6C6D-A3BC-D16F-042C-C17531F5B834}"/>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433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3F908-E86F-6CDC-2993-D61F237AB729}"/>
              </a:ext>
            </a:extLst>
          </p:cNvPr>
          <p:cNvSpPr>
            <a:spLocks noGrp="1"/>
          </p:cNvSpPr>
          <p:nvPr>
            <p:ph type="dt" sz="half" idx="10"/>
          </p:nvPr>
        </p:nvSpPr>
        <p:spPr/>
        <p:txBody>
          <a:bodyPr/>
          <a:lstStyle/>
          <a:p>
            <a:fld id="{4EE98B79-F222-4FD1-8713-07459E1B5004}" type="datetime2">
              <a:rPr lang="en-US" smtClean="0"/>
              <a:t>Sunday, March 10, 2024</a:t>
            </a:fld>
            <a:endParaRPr lang="en-US"/>
          </a:p>
        </p:txBody>
      </p:sp>
      <p:sp>
        <p:nvSpPr>
          <p:cNvPr id="3" name="Footer Placeholder 2">
            <a:extLst>
              <a:ext uri="{FF2B5EF4-FFF2-40B4-BE49-F238E27FC236}">
                <a16:creationId xmlns:a16="http://schemas.microsoft.com/office/drawing/2014/main" id="{0EECF874-6256-61C5-3B45-F7F9D056BBF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22FF789-2D00-6B9D-B576-DA8B5DD0EF0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5680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61D-ACA0-7DD5-B9C9-2891A4E8C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4EE4C-1F6A-40CE-3603-347655970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D0A3DD-E5FC-4E31-932C-B172E6717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7B506-9D81-28C0-FBB5-4FF3F78F042D}"/>
              </a:ext>
            </a:extLst>
          </p:cNvPr>
          <p:cNvSpPr>
            <a:spLocks noGrp="1"/>
          </p:cNvSpPr>
          <p:nvPr>
            <p:ph type="dt" sz="half" idx="10"/>
          </p:nvPr>
        </p:nvSpPr>
        <p:spPr/>
        <p:txBody>
          <a:bodyPr/>
          <a:lstStyle/>
          <a:p>
            <a:fld id="{792630FD-0818-4065-B5FE-410552D9B1BC}" type="datetime2">
              <a:rPr lang="en-US" smtClean="0"/>
              <a:t>Sunday, March 10, 2024</a:t>
            </a:fld>
            <a:endParaRPr lang="en-US"/>
          </a:p>
        </p:txBody>
      </p:sp>
      <p:sp>
        <p:nvSpPr>
          <p:cNvPr id="6" name="Footer Placeholder 5">
            <a:extLst>
              <a:ext uri="{FF2B5EF4-FFF2-40B4-BE49-F238E27FC236}">
                <a16:creationId xmlns:a16="http://schemas.microsoft.com/office/drawing/2014/main" id="{12FE6B67-C79C-55CD-6887-48EBA223640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D99F116-EB95-5780-69F2-C7E47F88BB71}"/>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9017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4DB8-8155-9C89-870C-A4B4E897A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7DCE24-AA78-7C38-EABB-FCDE016BC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9B67EA-2DDC-BB97-2BD3-0564FEA2F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83A65-0B54-A0A7-3F97-EE4D8298DE7B}"/>
              </a:ext>
            </a:extLst>
          </p:cNvPr>
          <p:cNvSpPr>
            <a:spLocks noGrp="1"/>
          </p:cNvSpPr>
          <p:nvPr>
            <p:ph type="dt" sz="half" idx="10"/>
          </p:nvPr>
        </p:nvSpPr>
        <p:spPr/>
        <p:txBody>
          <a:bodyPr/>
          <a:lstStyle/>
          <a:p>
            <a:fld id="{93C2D289-0EBF-40C7-B6E8-60285281F180}" type="datetime2">
              <a:rPr lang="en-US" smtClean="0"/>
              <a:t>Sunday, March 10, 2024</a:t>
            </a:fld>
            <a:endParaRPr lang="en-US"/>
          </a:p>
        </p:txBody>
      </p:sp>
      <p:sp>
        <p:nvSpPr>
          <p:cNvPr id="6" name="Footer Placeholder 5">
            <a:extLst>
              <a:ext uri="{FF2B5EF4-FFF2-40B4-BE49-F238E27FC236}">
                <a16:creationId xmlns:a16="http://schemas.microsoft.com/office/drawing/2014/main" id="{D2C8DC41-1332-EA93-831A-07E576B4CF5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9FC7B2C-7B1A-1966-1BA6-BF508F05CCB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5266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61924D-E292-19C9-6DD4-25E9E88AC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74E85-162C-D218-64AC-8745E6380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77062-1B3D-8AF6-5559-BCF62A4F0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CDC665-7415-4DAF-AE09-B9BBC1907393}" type="datetime2">
              <a:rPr lang="en-US" smtClean="0"/>
              <a:t>Sunday, March 10, 2024</a:t>
            </a:fld>
            <a:endParaRPr lang="en-US" dirty="0"/>
          </a:p>
        </p:txBody>
      </p:sp>
      <p:sp>
        <p:nvSpPr>
          <p:cNvPr id="5" name="Footer Placeholder 4">
            <a:extLst>
              <a:ext uri="{FF2B5EF4-FFF2-40B4-BE49-F238E27FC236}">
                <a16:creationId xmlns:a16="http://schemas.microsoft.com/office/drawing/2014/main" id="{EE8777E0-1C1F-A19D-3909-DF26B239B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5F422392-81B6-CFAC-7E65-632D5C74D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39747461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igsaw puzzles in plastic figures">
            <a:extLst>
              <a:ext uri="{FF2B5EF4-FFF2-40B4-BE49-F238E27FC236}">
                <a16:creationId xmlns:a16="http://schemas.microsoft.com/office/drawing/2014/main" id="{6835A93A-6595-0EF4-19BA-BEA37F43A358}"/>
              </a:ext>
            </a:extLst>
          </p:cNvPr>
          <p:cNvPicPr>
            <a:picLocks noChangeAspect="1"/>
          </p:cNvPicPr>
          <p:nvPr/>
        </p:nvPicPr>
        <p:blipFill rotWithShape="1">
          <a:blip r:embed="rId2"/>
          <a:srcRect t="3207" r="19733" b="5093"/>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6CA9B0-7904-A8DA-FE21-D22DC6ADA38A}"/>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Learnathon</a:t>
            </a:r>
          </a:p>
        </p:txBody>
      </p:sp>
      <p:sp>
        <p:nvSpPr>
          <p:cNvPr id="3" name="Subtitle 2">
            <a:extLst>
              <a:ext uri="{FF2B5EF4-FFF2-40B4-BE49-F238E27FC236}">
                <a16:creationId xmlns:a16="http://schemas.microsoft.com/office/drawing/2014/main" id="{1FF2D6D1-0BBE-2806-E950-16E3BD3C7680}"/>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indent="-228600" algn="l">
              <a:buFont typeface="Wingdings 2" panose="05020102010507070707" pitchFamily="18" charset="2"/>
              <a:buChar char=""/>
            </a:pPr>
            <a:r>
              <a:rPr lang="en-US" sz="1300" dirty="0"/>
              <a:t>Name:                              Id no:</a:t>
            </a:r>
          </a:p>
          <a:p>
            <a:pPr indent="-228600" algn="l">
              <a:buFont typeface="Wingdings 2" panose="05020102010507070707" pitchFamily="18" charset="2"/>
              <a:buChar char=""/>
            </a:pPr>
            <a:r>
              <a:rPr lang="en-US" sz="1300" dirty="0"/>
              <a:t>Sree prad       	2200040153</a:t>
            </a:r>
          </a:p>
          <a:p>
            <a:pPr indent="-228600" algn="l">
              <a:buFont typeface="Wingdings 2" panose="05020102010507070707" pitchFamily="18" charset="2"/>
              <a:buChar char=""/>
            </a:pPr>
            <a:r>
              <a:rPr lang="en-US" sz="1300" dirty="0"/>
              <a:t>P manjunaath                 2200040173</a:t>
            </a:r>
          </a:p>
          <a:p>
            <a:pPr indent="-228600" algn="l">
              <a:buFont typeface="Wingdings 2" panose="05020102010507070707" pitchFamily="18" charset="2"/>
              <a:buChar char=""/>
            </a:pPr>
            <a:r>
              <a:rPr lang="en-US" sz="1300" dirty="0" err="1"/>
              <a:t>Satyaprakash</a:t>
            </a:r>
            <a:r>
              <a:rPr lang="en-US" sz="1300"/>
              <a:t>                   2200040186</a:t>
            </a:r>
            <a:endParaRPr lang="en-US" sz="13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56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7DBE-285B-2567-85D0-CCEA53481B75}"/>
              </a:ext>
            </a:extLst>
          </p:cNvPr>
          <p:cNvSpPr>
            <a:spLocks noGrp="1"/>
          </p:cNvSpPr>
          <p:nvPr>
            <p:ph type="title"/>
          </p:nvPr>
        </p:nvSpPr>
        <p:spPr>
          <a:xfrm>
            <a:off x="212684" y="225827"/>
            <a:ext cx="6827516" cy="1312551"/>
          </a:xfrm>
        </p:spPr>
        <p:txBody>
          <a:bodyPr anchor="b">
            <a:normAutofit fontScale="90000"/>
          </a:bodyPr>
          <a:lstStyle/>
          <a:p>
            <a:r>
              <a:rPr lang="en-IN" sz="4800" dirty="0">
                <a:solidFill>
                  <a:schemeClr val="tx1"/>
                </a:solidFill>
              </a:rPr>
              <a:t>Task 1: </a:t>
            </a:r>
            <a:r>
              <a:rPr lang="en-US" sz="4800" dirty="0">
                <a:solidFill>
                  <a:schemeClr val="tx1"/>
                </a:solidFill>
              </a:rPr>
              <a:t>interrupt based audio input from I2S microphone</a:t>
            </a:r>
            <a:endParaRPr lang="en-IN" sz="4800" dirty="0">
              <a:solidFill>
                <a:schemeClr val="tx1"/>
              </a:solidFill>
            </a:endParaRPr>
          </a:p>
        </p:txBody>
      </p:sp>
      <p:sp>
        <p:nvSpPr>
          <p:cNvPr id="13" name="Content Placeholder 12">
            <a:extLst>
              <a:ext uri="{FF2B5EF4-FFF2-40B4-BE49-F238E27FC236}">
                <a16:creationId xmlns:a16="http://schemas.microsoft.com/office/drawing/2014/main" id="{63456F15-1A8D-A930-2B1D-CA28FB6F7A18}"/>
              </a:ext>
            </a:extLst>
          </p:cNvPr>
          <p:cNvSpPr>
            <a:spLocks noGrp="1"/>
          </p:cNvSpPr>
          <p:nvPr>
            <p:ph idx="1"/>
          </p:nvPr>
        </p:nvSpPr>
        <p:spPr>
          <a:xfrm>
            <a:off x="311139" y="1626247"/>
            <a:ext cx="5846419" cy="4471262"/>
          </a:xfrm>
        </p:spPr>
        <p:txBody>
          <a:bodyPr anchor="t">
            <a:normAutofit/>
          </a:bodyPr>
          <a:lstStyle/>
          <a:p>
            <a:pPr marL="0" indent="0">
              <a:buNone/>
            </a:pPr>
            <a:r>
              <a:rPr lang="en-US" sz="1800" b="1" dirty="0">
                <a:solidFill>
                  <a:schemeClr val="tx1"/>
                </a:solidFill>
              </a:rPr>
              <a:t>Introduction:</a:t>
            </a:r>
          </a:p>
          <a:p>
            <a:pPr marL="0" indent="0" algn="just">
              <a:buNone/>
            </a:pPr>
            <a:r>
              <a:rPr lang="en-US" sz="1400" b="0" i="0" dirty="0">
                <a:solidFill>
                  <a:schemeClr val="tx1"/>
                </a:solidFill>
                <a:effectLst/>
                <a:latin typeface="Söhne"/>
              </a:rPr>
              <a:t>interrupt-based audio input from I2S microphones is a cutting-edge technology revolutionizing real-time audio capture. By utilizing hardware interrupts, this method ensures efficient, low-latency processing, making it ideal for applications like voice recognition and audio streaming. Let's explore its benefits and implementation details.</a:t>
            </a:r>
          </a:p>
          <a:p>
            <a:pPr marL="0" indent="0" algn="just">
              <a:buNone/>
            </a:pPr>
            <a:endParaRPr lang="en-US" sz="1400" dirty="0">
              <a:solidFill>
                <a:schemeClr val="tx1"/>
              </a:solidFill>
              <a:latin typeface="Söhne"/>
            </a:endParaRPr>
          </a:p>
          <a:p>
            <a:pPr marL="0" indent="0" algn="just">
              <a:buNone/>
            </a:pPr>
            <a:r>
              <a:rPr lang="en-US" sz="1800" b="1" dirty="0">
                <a:solidFill>
                  <a:schemeClr val="tx1"/>
                </a:solidFill>
                <a:latin typeface="+mj-lt"/>
              </a:rPr>
              <a:t>Aim: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To explore the advantages and implementation intricacies of interrupt-based audio input from I2S microphones for real-time, low-latency audio processing.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Components required:</a:t>
            </a:r>
          </a:p>
          <a:p>
            <a:pPr algn="just" eaLnBrk="0" fontAlgn="base" hangingPunct="0">
              <a:spcBef>
                <a:spcPct val="0"/>
              </a:spcBef>
              <a:spcAft>
                <a:spcPct val="0"/>
              </a:spcAft>
              <a:buClrTx/>
            </a:pPr>
            <a:r>
              <a:rPr lang="en-US" altLang="en-US" sz="1400" dirty="0">
                <a:solidFill>
                  <a:schemeClr val="tx1"/>
                </a:solidFill>
                <a:latin typeface="Sabon Next LT" panose="02000500000000000000" pitchFamily="2" charset="0"/>
                <a:cs typeface="Sabon Next LT" panose="02000500000000000000" pitchFamily="2" charset="0"/>
              </a:rPr>
              <a:t>ESP 32</a:t>
            </a:r>
          </a:p>
          <a:p>
            <a:pPr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Sabon Next LT" panose="02000500000000000000" pitchFamily="2" charset="0"/>
                <a:cs typeface="Sabon Next LT" panose="02000500000000000000" pitchFamily="2" charset="0"/>
              </a:rPr>
              <a:t>I2C Microphone </a:t>
            </a:r>
          </a:p>
          <a:p>
            <a:pPr algn="just" eaLnBrk="0" fontAlgn="base" hangingPunct="0">
              <a:spcBef>
                <a:spcPct val="0"/>
              </a:spcBef>
              <a:spcAft>
                <a:spcPct val="0"/>
              </a:spcAft>
              <a:buClrTx/>
            </a:pPr>
            <a:r>
              <a:rPr lang="en-US" altLang="en-US" sz="1400" dirty="0">
                <a:solidFill>
                  <a:schemeClr val="tx1"/>
                </a:solidFill>
                <a:latin typeface="Sabon Next LT" panose="02000500000000000000" pitchFamily="2" charset="0"/>
                <a:cs typeface="Sabon Next LT" panose="02000500000000000000" pitchFamily="2" charset="0"/>
              </a:rPr>
              <a:t>Bread Board</a:t>
            </a:r>
          </a:p>
          <a:p>
            <a:pPr algn="just" eaLnBrk="0" fontAlgn="base" hangingPunct="0">
              <a:spcBef>
                <a:spcPct val="0"/>
              </a:spcBef>
              <a:spcAft>
                <a:spcPct val="0"/>
              </a:spcAft>
              <a:buClrTx/>
            </a:pPr>
            <a:r>
              <a:rPr kumimoji="0" lang="en-US" altLang="en-US" sz="1400" i="0" u="none" strike="noStrike" cap="none" normalizeH="0" baseline="0" dirty="0">
                <a:ln>
                  <a:noFill/>
                </a:ln>
                <a:solidFill>
                  <a:schemeClr val="tx1"/>
                </a:solidFill>
                <a:effectLst/>
                <a:latin typeface="Sabon Next LT" panose="02000500000000000000" pitchFamily="2" charset="0"/>
                <a:cs typeface="Sabon Next LT" panose="02000500000000000000" pitchFamily="2" charset="0"/>
              </a:rPr>
              <a:t>Jumper wires</a:t>
            </a:r>
            <a:endParaRPr lang="en-US" sz="1400" dirty="0">
              <a:solidFill>
                <a:schemeClr val="tx1"/>
              </a:solidFill>
              <a:latin typeface="+mj-lt"/>
            </a:endParaRPr>
          </a:p>
          <a:p>
            <a:pPr marL="0" indent="0">
              <a:buNone/>
            </a:pPr>
            <a:endParaRPr lang="en-US" sz="1400" b="1" dirty="0">
              <a:solidFill>
                <a:schemeClr val="tx1"/>
              </a:solidFill>
            </a:endParaRPr>
          </a:p>
        </p:txBody>
      </p:sp>
      <p:sp>
        <p:nvSpPr>
          <p:cNvPr id="4" name="Date Placeholder 3">
            <a:extLst>
              <a:ext uri="{FF2B5EF4-FFF2-40B4-BE49-F238E27FC236}">
                <a16:creationId xmlns:a16="http://schemas.microsoft.com/office/drawing/2014/main" id="{D8111BC3-6710-D21F-FE66-06E325D54D3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9FC259A6-DDCC-02D3-7632-B37F4FFC466B}"/>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9008B9D6-3F28-7718-346E-748F8B04FF8E}"/>
              </a:ext>
            </a:extLst>
          </p:cNvPr>
          <p:cNvSpPr>
            <a:spLocks noGrp="1"/>
          </p:cNvSpPr>
          <p:nvPr>
            <p:ph type="sldNum" sz="quarter" idx="12"/>
          </p:nvPr>
        </p:nvSpPr>
        <p:spPr/>
        <p:txBody>
          <a:bodyPr>
            <a:normAutofit/>
          </a:bodyPr>
          <a:lstStyle/>
          <a:p>
            <a:pPr>
              <a:spcAft>
                <a:spcPts val="600"/>
              </a:spcAft>
            </a:pPr>
            <a:fld id="{7BE69E03-4804-4553-A1EC-F089884EF50F}" type="slidenum">
              <a:rPr lang="en-US" smtClean="0"/>
              <a:pPr>
                <a:spcAft>
                  <a:spcPts val="600"/>
                </a:spcAft>
              </a:pPr>
              <a:t>2</a:t>
            </a:fld>
            <a:endParaRPr lang="en-US"/>
          </a:p>
        </p:txBody>
      </p:sp>
      <p:pic>
        <p:nvPicPr>
          <p:cNvPr id="8" name="Content Placeholder 7">
            <a:extLst>
              <a:ext uri="{FF2B5EF4-FFF2-40B4-BE49-F238E27FC236}">
                <a16:creationId xmlns:a16="http://schemas.microsoft.com/office/drawing/2014/main" id="{47BBDE9A-87DF-4174-11F6-FA1BAA1C63AE}"/>
              </a:ext>
            </a:extLst>
          </p:cNvPr>
          <p:cNvPicPr>
            <a:picLocks noChangeAspect="1"/>
          </p:cNvPicPr>
          <p:nvPr/>
        </p:nvPicPr>
        <p:blipFill rotWithShape="1">
          <a:blip r:embed="rId2"/>
          <a:srcRect r="-1" b="1775"/>
          <a:stretch/>
        </p:blipFill>
        <p:spPr>
          <a:xfrm>
            <a:off x="7033353" y="681186"/>
            <a:ext cx="4468272" cy="2513403"/>
          </a:xfrm>
          <a:prstGeom prst="rect">
            <a:avLst/>
          </a:prstGeom>
        </p:spPr>
      </p:pic>
      <p:pic>
        <p:nvPicPr>
          <p:cNvPr id="9" name="Picture 8">
            <a:extLst>
              <a:ext uri="{FF2B5EF4-FFF2-40B4-BE49-F238E27FC236}">
                <a16:creationId xmlns:a16="http://schemas.microsoft.com/office/drawing/2014/main" id="{436235D8-DC00-1575-985F-593C596B895C}"/>
              </a:ext>
            </a:extLst>
          </p:cNvPr>
          <p:cNvPicPr>
            <a:picLocks noChangeAspect="1"/>
          </p:cNvPicPr>
          <p:nvPr/>
        </p:nvPicPr>
        <p:blipFill rotWithShape="1">
          <a:blip r:embed="rId3">
            <a:extLst>
              <a:ext uri="{28A0092B-C50C-407E-A947-70E740481C1C}">
                <a14:useLocalDpi xmlns:a14="http://schemas.microsoft.com/office/drawing/2010/main" val="0"/>
              </a:ext>
            </a:extLst>
          </a:blip>
          <a:srcRect t="14561" r="4" b="4507"/>
          <a:stretch/>
        </p:blipFill>
        <p:spPr>
          <a:xfrm>
            <a:off x="7040204" y="3312406"/>
            <a:ext cx="4461431" cy="2509555"/>
          </a:xfrm>
          <a:prstGeom prst="rect">
            <a:avLst/>
          </a:prstGeom>
        </p:spPr>
      </p:pic>
    </p:spTree>
    <p:extLst>
      <p:ext uri="{BB962C8B-B14F-4D97-AF65-F5344CB8AC3E}">
        <p14:creationId xmlns:p14="http://schemas.microsoft.com/office/powerpoint/2010/main" val="245674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2F827-D7D4-E596-AB5D-A3E9EADDCAE6}"/>
              </a:ext>
            </a:extLst>
          </p:cNvPr>
          <p:cNvSpPr>
            <a:spLocks noGrp="1"/>
          </p:cNvSpPr>
          <p:nvPr>
            <p:ph idx="1"/>
          </p:nvPr>
        </p:nvSpPr>
        <p:spPr>
          <a:xfrm>
            <a:off x="422898" y="802641"/>
            <a:ext cx="7031449" cy="5173256"/>
          </a:xfrm>
        </p:spPr>
        <p:txBody>
          <a:bodyPr anchor="t">
            <a:normAutofit/>
          </a:bodyPr>
          <a:lstStyle/>
          <a:p>
            <a:pPr marL="0" indent="0">
              <a:lnSpc>
                <a:spcPct val="90000"/>
              </a:lnSpc>
              <a:buNone/>
            </a:pPr>
            <a:r>
              <a:rPr lang="en-US" sz="1800" b="1" i="0" dirty="0">
                <a:solidFill>
                  <a:schemeClr val="tx1"/>
                </a:solidFill>
                <a:effectLst/>
              </a:rPr>
              <a:t>Benefits of this project:</a:t>
            </a:r>
          </a:p>
          <a:p>
            <a:pPr>
              <a:lnSpc>
                <a:spcPct val="90000"/>
              </a:lnSpc>
            </a:pPr>
            <a:r>
              <a:rPr lang="en-US" sz="1400" b="0" i="0" dirty="0">
                <a:solidFill>
                  <a:schemeClr val="tx1"/>
                </a:solidFill>
                <a:effectLst/>
                <a:latin typeface="Söhne"/>
              </a:rPr>
              <a:t>Achieved through interrupt-driven input from I2S microphones.</a:t>
            </a:r>
          </a:p>
          <a:p>
            <a:pPr>
              <a:lnSpc>
                <a:spcPct val="90000"/>
              </a:lnSpc>
            </a:pPr>
            <a:r>
              <a:rPr lang="en-US" sz="1400" b="0" i="0" dirty="0">
                <a:solidFill>
                  <a:schemeClr val="tx1"/>
                </a:solidFill>
                <a:effectLst/>
                <a:latin typeface="Söhne"/>
              </a:rPr>
              <a:t>Enables immediate processing of audio data, crucial for time-sensitive applications.</a:t>
            </a:r>
            <a:endParaRPr lang="en-US" sz="1400" dirty="0">
              <a:solidFill>
                <a:schemeClr val="tx1"/>
              </a:solidFill>
              <a:latin typeface="Söhne"/>
            </a:endParaRPr>
          </a:p>
          <a:p>
            <a:pPr>
              <a:lnSpc>
                <a:spcPct val="90000"/>
              </a:lnSpc>
            </a:pPr>
            <a:r>
              <a:rPr lang="en-US" sz="1400" b="0" i="0" dirty="0">
                <a:solidFill>
                  <a:schemeClr val="tx1"/>
                </a:solidFill>
                <a:effectLst/>
                <a:latin typeface="Söhne"/>
              </a:rPr>
              <a:t>Utilizes hardware interrupts for optimized performance and minimal overhead.</a:t>
            </a:r>
          </a:p>
          <a:p>
            <a:pPr>
              <a:lnSpc>
                <a:spcPct val="90000"/>
              </a:lnSpc>
            </a:pPr>
            <a:r>
              <a:rPr lang="en-US" sz="1400" b="0" i="0" dirty="0">
                <a:solidFill>
                  <a:schemeClr val="tx1"/>
                </a:solidFill>
                <a:effectLst/>
                <a:latin typeface="Söhne"/>
              </a:rPr>
              <a:t>Provides timely response for accurate recognition of spoken commands.</a:t>
            </a:r>
            <a:endParaRPr lang="en-US" sz="1400" dirty="0">
              <a:solidFill>
                <a:schemeClr val="tx1"/>
              </a:solidFill>
              <a:latin typeface="Söhne"/>
            </a:endParaRPr>
          </a:p>
          <a:p>
            <a:pPr>
              <a:lnSpc>
                <a:spcPct val="90000"/>
              </a:lnSpc>
            </a:pPr>
            <a:r>
              <a:rPr lang="en-US" sz="1400" b="0" i="0" dirty="0">
                <a:solidFill>
                  <a:schemeClr val="tx1"/>
                </a:solidFill>
                <a:effectLst/>
                <a:latin typeface="Söhne"/>
              </a:rPr>
              <a:t>Enables rapid detection and processing of environmental sounds.</a:t>
            </a:r>
          </a:p>
          <a:p>
            <a:pPr>
              <a:lnSpc>
                <a:spcPct val="90000"/>
              </a:lnSpc>
            </a:pPr>
            <a:r>
              <a:rPr lang="en-US" sz="1400" b="0" i="0" dirty="0">
                <a:solidFill>
                  <a:schemeClr val="tx1"/>
                </a:solidFill>
                <a:effectLst/>
                <a:latin typeface="Söhne"/>
              </a:rPr>
              <a:t>Facilitates smooth and uninterrupted audio streaming experiences.</a:t>
            </a:r>
            <a:endParaRPr lang="en-US" sz="1400" dirty="0">
              <a:solidFill>
                <a:schemeClr val="tx1"/>
              </a:solidFill>
              <a:latin typeface="Söhne"/>
            </a:endParaRPr>
          </a:p>
          <a:p>
            <a:pPr>
              <a:lnSpc>
                <a:spcPct val="90000"/>
              </a:lnSpc>
            </a:pPr>
            <a:r>
              <a:rPr lang="en-US" sz="1400" b="0" i="0" dirty="0">
                <a:solidFill>
                  <a:schemeClr val="tx1"/>
                </a:solidFill>
                <a:effectLst/>
                <a:latin typeface="Söhne"/>
              </a:rPr>
              <a:t>Requires careful handling of interrupt routines and buffer management for seamless operation.</a:t>
            </a:r>
          </a:p>
          <a:p>
            <a:pPr marL="0" indent="0">
              <a:lnSpc>
                <a:spcPct val="90000"/>
              </a:lnSpc>
              <a:buNone/>
            </a:pPr>
            <a:endParaRPr lang="en-US" sz="900" b="0" i="0" dirty="0">
              <a:solidFill>
                <a:schemeClr val="tx1"/>
              </a:solidFill>
              <a:effectLst/>
              <a:latin typeface="Söhne"/>
            </a:endParaRPr>
          </a:p>
          <a:p>
            <a:pPr marL="0" indent="0">
              <a:lnSpc>
                <a:spcPct val="90000"/>
              </a:lnSpc>
              <a:buNone/>
            </a:pPr>
            <a:r>
              <a:rPr lang="en-US" sz="1800" b="1" dirty="0">
                <a:solidFill>
                  <a:schemeClr val="tx1"/>
                </a:solidFill>
                <a:latin typeface="+mj-lt"/>
              </a:rPr>
              <a:t>Conclusion:</a:t>
            </a:r>
          </a:p>
          <a:p>
            <a:pPr marL="0" indent="0" algn="just">
              <a:lnSpc>
                <a:spcPct val="90000"/>
              </a:lnSpc>
              <a:buNone/>
            </a:pPr>
            <a:r>
              <a:rPr lang="en-US" sz="1400" b="0" i="0" dirty="0">
                <a:solidFill>
                  <a:schemeClr val="tx1"/>
                </a:solidFill>
                <a:effectLst/>
                <a:latin typeface="Söhne"/>
              </a:rPr>
              <a:t>In summary, interrupt-based audio input from I2S microphones revolutionizes real-time audio processing with minimal latency. Its efficient use of hardware interrupts ensures immediate response, making it ideal for applications like voice recognition and acoustic event detection. With careful implementation, this technology promises seamless audio streaming experiences and holds potential for further advancements in audio processing systems.</a:t>
            </a:r>
            <a:endParaRPr lang="en-US" sz="1400" b="1" dirty="0">
              <a:solidFill>
                <a:schemeClr val="tx1"/>
              </a:solidFill>
              <a:latin typeface="+mj-lt"/>
            </a:endParaRPr>
          </a:p>
        </p:txBody>
      </p:sp>
      <p:sp>
        <p:nvSpPr>
          <p:cNvPr id="4" name="Date Placeholder 3">
            <a:extLst>
              <a:ext uri="{FF2B5EF4-FFF2-40B4-BE49-F238E27FC236}">
                <a16:creationId xmlns:a16="http://schemas.microsoft.com/office/drawing/2014/main" id="{B24C848A-4EB4-BAA1-922E-90F6D7F59730}"/>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F721343E-DF4D-4768-A729-210760CE4609}"/>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dirty="0"/>
              <a:t>Sample Footer Text</a:t>
            </a:r>
            <a:endParaRPr lang="en-US"/>
          </a:p>
        </p:txBody>
      </p:sp>
      <p:sp>
        <p:nvSpPr>
          <p:cNvPr id="6" name="Slide Number Placeholder 5">
            <a:extLst>
              <a:ext uri="{FF2B5EF4-FFF2-40B4-BE49-F238E27FC236}">
                <a16:creationId xmlns:a16="http://schemas.microsoft.com/office/drawing/2014/main" id="{112A2A6B-47BF-87FD-A97E-09A83A5F48F4}"/>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pic>
        <p:nvPicPr>
          <p:cNvPr id="8" name="Picture 7" descr="A white wire on a white keyboard&#10;&#10;Description automatically generated">
            <a:extLst>
              <a:ext uri="{FF2B5EF4-FFF2-40B4-BE49-F238E27FC236}">
                <a16:creationId xmlns:a16="http://schemas.microsoft.com/office/drawing/2014/main" id="{0F2B7EB3-BEEB-F6C6-27EC-45B2F88C63AD}"/>
              </a:ext>
            </a:extLst>
          </p:cNvPr>
          <p:cNvPicPr>
            <a:picLocks noChangeAspect="1"/>
          </p:cNvPicPr>
          <p:nvPr/>
        </p:nvPicPr>
        <p:blipFill rotWithShape="1">
          <a:blip r:embed="rId2">
            <a:extLst>
              <a:ext uri="{28A0092B-C50C-407E-A947-70E740481C1C}">
                <a14:useLocalDpi xmlns:a14="http://schemas.microsoft.com/office/drawing/2010/main" val="0"/>
              </a:ext>
            </a:extLst>
          </a:blip>
          <a:srcRect l="27182" r="12376" b="-3"/>
          <a:stretch/>
        </p:blipFill>
        <p:spPr>
          <a:xfrm>
            <a:off x="8148656" y="685800"/>
            <a:ext cx="3339034" cy="3093769"/>
          </a:xfrm>
          <a:prstGeom prst="rect">
            <a:avLst/>
          </a:prstGeom>
        </p:spPr>
      </p:pic>
      <p:pic>
        <p:nvPicPr>
          <p:cNvPr id="10" name="Picture 9" descr="A person pointing at a screen&#10;&#10;Description automatically generated">
            <a:extLst>
              <a:ext uri="{FF2B5EF4-FFF2-40B4-BE49-F238E27FC236}">
                <a16:creationId xmlns:a16="http://schemas.microsoft.com/office/drawing/2014/main" id="{3438ECE7-213D-6613-4D35-AB576387E5B8}"/>
              </a:ext>
            </a:extLst>
          </p:cNvPr>
          <p:cNvPicPr>
            <a:picLocks noChangeAspect="1"/>
          </p:cNvPicPr>
          <p:nvPr/>
        </p:nvPicPr>
        <p:blipFill rotWithShape="1">
          <a:blip r:embed="rId3">
            <a:extLst>
              <a:ext uri="{28A0092B-C50C-407E-A947-70E740481C1C}">
                <a14:useLocalDpi xmlns:a14="http://schemas.microsoft.com/office/drawing/2010/main" val="0"/>
              </a:ext>
            </a:extLst>
          </a:blip>
          <a:srcRect l="5282" r="-1" b="-1"/>
          <a:stretch/>
        </p:blipFill>
        <p:spPr>
          <a:xfrm>
            <a:off x="8148653" y="3883992"/>
            <a:ext cx="3339034" cy="2282597"/>
          </a:xfrm>
          <a:prstGeom prst="rect">
            <a:avLst/>
          </a:prstGeom>
        </p:spPr>
      </p:pic>
    </p:spTree>
    <p:extLst>
      <p:ext uri="{BB962C8B-B14F-4D97-AF65-F5344CB8AC3E}">
        <p14:creationId xmlns:p14="http://schemas.microsoft.com/office/powerpoint/2010/main" val="7998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6426-38D5-3C4F-F174-01F8E9B149E8}"/>
              </a:ext>
            </a:extLst>
          </p:cNvPr>
          <p:cNvSpPr>
            <a:spLocks noGrp="1"/>
          </p:cNvSpPr>
          <p:nvPr>
            <p:ph type="title"/>
          </p:nvPr>
        </p:nvSpPr>
        <p:spPr>
          <a:xfrm>
            <a:off x="4572000" y="142244"/>
            <a:ext cx="7619999" cy="1209542"/>
          </a:xfrm>
        </p:spPr>
        <p:txBody>
          <a:bodyPr anchor="b">
            <a:normAutofit fontScale="90000"/>
          </a:bodyPr>
          <a:lstStyle/>
          <a:p>
            <a:r>
              <a:rPr lang="en-IN" sz="4800" dirty="0">
                <a:solidFill>
                  <a:schemeClr val="tx1"/>
                </a:solidFill>
              </a:rPr>
              <a:t>Task 2: Bluetooth Based Home Automation</a:t>
            </a:r>
          </a:p>
        </p:txBody>
      </p:sp>
      <p:sp>
        <p:nvSpPr>
          <p:cNvPr id="12" name="Content Placeholder 11">
            <a:extLst>
              <a:ext uri="{FF2B5EF4-FFF2-40B4-BE49-F238E27FC236}">
                <a16:creationId xmlns:a16="http://schemas.microsoft.com/office/drawing/2014/main" id="{3D532B90-0CAE-A7BD-0D7A-C258ED7EB950}"/>
              </a:ext>
            </a:extLst>
          </p:cNvPr>
          <p:cNvSpPr>
            <a:spLocks noGrp="1"/>
          </p:cNvSpPr>
          <p:nvPr>
            <p:ph idx="1"/>
          </p:nvPr>
        </p:nvSpPr>
        <p:spPr>
          <a:xfrm>
            <a:off x="4570479" y="1351786"/>
            <a:ext cx="7438641" cy="4624111"/>
          </a:xfrm>
        </p:spPr>
        <p:txBody>
          <a:bodyPr anchor="t">
            <a:normAutofit fontScale="92500" lnSpcReduction="20000"/>
          </a:bodyPr>
          <a:lstStyle/>
          <a:p>
            <a:pPr algn="just"/>
            <a:r>
              <a:rPr lang="en-US" sz="1800" b="1" dirty="0">
                <a:solidFill>
                  <a:schemeClr val="tx1"/>
                </a:solidFill>
              </a:rPr>
              <a:t>Introduction: </a:t>
            </a:r>
            <a:r>
              <a:rPr lang="en-US" sz="1400" b="0" i="0" dirty="0">
                <a:solidFill>
                  <a:schemeClr val="tx1"/>
                </a:solidFill>
                <a:effectLst/>
                <a:latin typeface="Söhne"/>
              </a:rPr>
              <a:t>Bluetooth-based home automation is revolutionizing the way we interact with our living spaces. Leveraging the widespread adoption of Bluetooth technology, this innovation empowers users to seamlessly control and monitor household devices from their smartphones or tablets. From adjusting lighting and temperature to enhancing security, Bluetooth-based home automation offers unparalleled convenience and customization. Let's explore its advantages and implications for modern living.</a:t>
            </a:r>
          </a:p>
          <a:p>
            <a:pPr algn="just"/>
            <a:endParaRPr lang="en-US" sz="1400" dirty="0">
              <a:solidFill>
                <a:schemeClr val="tx1"/>
              </a:solidFill>
              <a:latin typeface="Söhne"/>
            </a:endParaRPr>
          </a:p>
          <a:p>
            <a:pPr algn="just"/>
            <a:r>
              <a:rPr lang="en-US" sz="1800" b="1" dirty="0">
                <a:solidFill>
                  <a:schemeClr val="tx1"/>
                </a:solidFill>
                <a:latin typeface="+mj-lt"/>
              </a:rPr>
              <a:t>Aim</a:t>
            </a:r>
            <a:r>
              <a:rPr lang="en-US" sz="1800" b="1" dirty="0">
                <a:solidFill>
                  <a:schemeClr val="tx1"/>
                </a:solidFill>
                <a:latin typeface="Söhne"/>
              </a:rPr>
              <a:t>: </a:t>
            </a:r>
            <a:r>
              <a:rPr lang="en-US" sz="1400" b="0" i="0" dirty="0">
                <a:solidFill>
                  <a:schemeClr val="tx1"/>
                </a:solidFill>
                <a:effectLst/>
                <a:latin typeface="Söhne"/>
              </a:rPr>
              <a:t>This exploration aims to uncover the advantages and functionalities of Bluetooth-based home automation, highlighting its potential to enhance convenience, efficiency, and connectivity within modern homes.</a:t>
            </a:r>
          </a:p>
          <a:p>
            <a:pPr algn="just"/>
            <a:endParaRPr lang="en-US" sz="1400" dirty="0">
              <a:solidFill>
                <a:schemeClr val="tx1"/>
              </a:solidFill>
              <a:latin typeface="Söhne"/>
            </a:endParaRPr>
          </a:p>
          <a:p>
            <a:pPr algn="just"/>
            <a:r>
              <a:rPr lang="en-US" sz="1800" b="1" dirty="0">
                <a:solidFill>
                  <a:schemeClr val="tx1"/>
                </a:solidFill>
                <a:latin typeface="+mj-lt"/>
              </a:rPr>
              <a:t>Components required:</a:t>
            </a:r>
          </a:p>
          <a:p>
            <a:pPr algn="just"/>
            <a:r>
              <a:rPr lang="en-US" sz="1600" dirty="0">
                <a:solidFill>
                  <a:schemeClr val="tx1"/>
                </a:solidFill>
                <a:latin typeface="+mj-lt"/>
              </a:rPr>
              <a:t>ESP32</a:t>
            </a:r>
          </a:p>
          <a:p>
            <a:pPr algn="just"/>
            <a:r>
              <a:rPr lang="en-US" sz="1600" dirty="0">
                <a:solidFill>
                  <a:schemeClr val="tx1"/>
                </a:solidFill>
                <a:latin typeface="+mj-lt"/>
              </a:rPr>
              <a:t>Relay</a:t>
            </a:r>
          </a:p>
          <a:p>
            <a:pPr algn="just"/>
            <a:r>
              <a:rPr lang="en-US" sz="1600" dirty="0">
                <a:solidFill>
                  <a:schemeClr val="tx1"/>
                </a:solidFill>
                <a:latin typeface="+mj-lt"/>
              </a:rPr>
              <a:t>Buzzer</a:t>
            </a:r>
          </a:p>
          <a:p>
            <a:pPr algn="just"/>
            <a:r>
              <a:rPr lang="en-US" sz="1600" dirty="0">
                <a:solidFill>
                  <a:schemeClr val="tx1"/>
                </a:solidFill>
                <a:latin typeface="+mj-lt"/>
              </a:rPr>
              <a:t>Led</a:t>
            </a:r>
          </a:p>
          <a:p>
            <a:pPr algn="just"/>
            <a:r>
              <a:rPr lang="en-US" sz="1600" dirty="0">
                <a:solidFill>
                  <a:schemeClr val="tx1"/>
                </a:solidFill>
                <a:latin typeface="+mj-lt"/>
              </a:rPr>
              <a:t>Jumper wires</a:t>
            </a:r>
          </a:p>
          <a:p>
            <a:pPr algn="just"/>
            <a:r>
              <a:rPr lang="en-US" sz="1600" dirty="0">
                <a:solidFill>
                  <a:schemeClr val="tx1"/>
                </a:solidFill>
                <a:latin typeface="+mj-lt"/>
              </a:rPr>
              <a:t>Bread board</a:t>
            </a:r>
          </a:p>
          <a:p>
            <a:pPr algn="just"/>
            <a:r>
              <a:rPr lang="en-US" sz="1600" dirty="0" err="1">
                <a:solidFill>
                  <a:schemeClr val="tx1"/>
                </a:solidFill>
                <a:latin typeface="+mj-lt"/>
              </a:rPr>
              <a:t>Sritu</a:t>
            </a:r>
            <a:r>
              <a:rPr lang="en-US" sz="1600" dirty="0">
                <a:solidFill>
                  <a:schemeClr val="tx1"/>
                </a:solidFill>
                <a:latin typeface="+mj-lt"/>
              </a:rPr>
              <a:t> hobby app</a:t>
            </a:r>
          </a:p>
        </p:txBody>
      </p:sp>
      <p:sp>
        <p:nvSpPr>
          <p:cNvPr id="4" name="Date Placeholder 3">
            <a:extLst>
              <a:ext uri="{FF2B5EF4-FFF2-40B4-BE49-F238E27FC236}">
                <a16:creationId xmlns:a16="http://schemas.microsoft.com/office/drawing/2014/main" id="{E18C7C76-A1B8-3627-AA39-B27E7B647E95}"/>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B5BA0D6E-0A8D-BBC9-221A-9E6587026E5B}"/>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0A232FC-4ABA-57F8-E196-848E38D92C4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pic>
        <p:nvPicPr>
          <p:cNvPr id="8" name="Content Placeholder 7">
            <a:extLst>
              <a:ext uri="{FF2B5EF4-FFF2-40B4-BE49-F238E27FC236}">
                <a16:creationId xmlns:a16="http://schemas.microsoft.com/office/drawing/2014/main" id="{51877C38-2AA5-AC39-E43D-A66239C870B5}"/>
              </a:ext>
            </a:extLst>
          </p:cNvPr>
          <p:cNvPicPr>
            <a:picLocks noChangeAspect="1"/>
          </p:cNvPicPr>
          <p:nvPr/>
        </p:nvPicPr>
        <p:blipFill rotWithShape="1">
          <a:blip r:embed="rId2"/>
          <a:srcRect l="1445" r="9091"/>
          <a:stretch/>
        </p:blipFill>
        <p:spPr>
          <a:xfrm>
            <a:off x="413003" y="685800"/>
            <a:ext cx="4073933" cy="5486400"/>
          </a:xfrm>
          <a:prstGeom prst="rect">
            <a:avLst/>
          </a:prstGeom>
        </p:spPr>
      </p:pic>
    </p:spTree>
    <p:extLst>
      <p:ext uri="{BB962C8B-B14F-4D97-AF65-F5344CB8AC3E}">
        <p14:creationId xmlns:p14="http://schemas.microsoft.com/office/powerpoint/2010/main" val="177634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72D4B-2744-9D05-C4D6-00547CC4BC71}"/>
              </a:ext>
            </a:extLst>
          </p:cNvPr>
          <p:cNvSpPr>
            <a:spLocks noGrp="1"/>
          </p:cNvSpPr>
          <p:nvPr>
            <p:ph idx="1"/>
          </p:nvPr>
        </p:nvSpPr>
        <p:spPr>
          <a:xfrm>
            <a:off x="4582160" y="671602"/>
            <a:ext cx="6920992" cy="5540706"/>
          </a:xfrm>
        </p:spPr>
        <p:txBody>
          <a:bodyPr anchor="t">
            <a:normAutofit lnSpcReduction="10000"/>
          </a:bodyPr>
          <a:lstStyle/>
          <a:p>
            <a:pPr marL="0" indent="0">
              <a:lnSpc>
                <a:spcPct val="90000"/>
              </a:lnSpc>
              <a:spcAft>
                <a:spcPts val="600"/>
              </a:spcAft>
              <a:buClr>
                <a:schemeClr val="accent2"/>
              </a:buClr>
              <a:buNone/>
            </a:pPr>
            <a:r>
              <a:rPr lang="en-US" sz="1800" b="1" i="0" dirty="0">
                <a:solidFill>
                  <a:schemeClr val="tx1"/>
                </a:solidFill>
                <a:effectLst/>
              </a:rPr>
              <a:t>Benefits of this project:</a:t>
            </a:r>
          </a:p>
          <a:p>
            <a:pPr>
              <a:lnSpc>
                <a:spcPct val="90000"/>
              </a:lnSpc>
            </a:pPr>
            <a:r>
              <a:rPr lang="en-US" sz="1400" b="0" i="0" dirty="0">
                <a:solidFill>
                  <a:schemeClr val="tx1"/>
                </a:solidFill>
                <a:effectLst/>
                <a:latin typeface="Söhne"/>
              </a:rPr>
              <a:t>Enables effortless communication between devices without complex wiring.</a:t>
            </a:r>
          </a:p>
          <a:p>
            <a:pPr>
              <a:lnSpc>
                <a:spcPct val="90000"/>
              </a:lnSpc>
            </a:pPr>
            <a:r>
              <a:rPr lang="en-US" sz="1400" b="0" i="0" dirty="0">
                <a:solidFill>
                  <a:schemeClr val="tx1"/>
                </a:solidFill>
                <a:effectLst/>
                <a:latin typeface="Söhne"/>
              </a:rPr>
              <a:t>Remote management of appliances via smartphones or tablets for flexibility.</a:t>
            </a:r>
            <a:endParaRPr lang="en-US" sz="1400" dirty="0">
              <a:solidFill>
                <a:schemeClr val="tx1"/>
              </a:solidFill>
              <a:latin typeface="Söhne"/>
            </a:endParaRPr>
          </a:p>
          <a:p>
            <a:pPr>
              <a:lnSpc>
                <a:spcPct val="90000"/>
              </a:lnSpc>
            </a:pPr>
            <a:r>
              <a:rPr lang="en-US" sz="1400" b="0" i="0" dirty="0">
                <a:solidFill>
                  <a:schemeClr val="tx1"/>
                </a:solidFill>
                <a:effectLst/>
                <a:latin typeface="Söhne"/>
              </a:rPr>
              <a:t>Supports a wide range of smart devices for integration, including appliances, lighting, and security systems.</a:t>
            </a:r>
          </a:p>
          <a:p>
            <a:pPr>
              <a:lnSpc>
                <a:spcPct val="90000"/>
              </a:lnSpc>
              <a:buFont typeface="Arial" panose="020B0604020202020204" pitchFamily="34" charset="0"/>
              <a:buChar char="•"/>
            </a:pPr>
            <a:r>
              <a:rPr lang="en-US" sz="1400" b="0" i="0" dirty="0">
                <a:solidFill>
                  <a:schemeClr val="tx1"/>
                </a:solidFill>
                <a:effectLst/>
                <a:latin typeface="Söhne"/>
              </a:rPr>
              <a:t>Optimizes energy usage through remote monitoring and control, reducing utility bills.</a:t>
            </a:r>
          </a:p>
          <a:p>
            <a:pPr>
              <a:lnSpc>
                <a:spcPct val="90000"/>
              </a:lnSpc>
            </a:pPr>
            <a:r>
              <a:rPr lang="en-US" sz="1400" b="0" i="0" dirty="0">
                <a:solidFill>
                  <a:schemeClr val="tx1"/>
                </a:solidFill>
                <a:effectLst/>
                <a:latin typeface="Söhne"/>
              </a:rPr>
              <a:t>Affordable Bluetooth-enabled devices make home automation accessible.</a:t>
            </a:r>
          </a:p>
          <a:p>
            <a:pPr>
              <a:lnSpc>
                <a:spcPct val="90000"/>
              </a:lnSpc>
            </a:pPr>
            <a:r>
              <a:rPr lang="en-US" sz="1400" b="0" i="0" dirty="0">
                <a:solidFill>
                  <a:schemeClr val="tx1"/>
                </a:solidFill>
                <a:effectLst/>
                <a:latin typeface="Söhne"/>
              </a:rPr>
              <a:t>Simple pairing processes minimize setup time and effort.</a:t>
            </a:r>
            <a:endParaRPr lang="en-US" sz="1400" dirty="0">
              <a:solidFill>
                <a:schemeClr val="tx1"/>
              </a:solidFill>
              <a:latin typeface="Söhne"/>
            </a:endParaRPr>
          </a:p>
          <a:p>
            <a:pPr>
              <a:lnSpc>
                <a:spcPct val="90000"/>
              </a:lnSpc>
            </a:pPr>
            <a:r>
              <a:rPr lang="en-US" sz="1400" b="0" i="0" dirty="0">
                <a:solidFill>
                  <a:schemeClr val="tx1"/>
                </a:solidFill>
                <a:effectLst/>
                <a:latin typeface="Söhne"/>
              </a:rPr>
              <a:t>Customized automation routines and schedules enhance user experience.</a:t>
            </a:r>
          </a:p>
          <a:p>
            <a:pPr>
              <a:lnSpc>
                <a:spcPct val="90000"/>
              </a:lnSpc>
            </a:pPr>
            <a:r>
              <a:rPr lang="en-US" sz="1400" b="0" i="0" dirty="0">
                <a:solidFill>
                  <a:schemeClr val="tx1"/>
                </a:solidFill>
                <a:effectLst/>
                <a:latin typeface="Söhne"/>
              </a:rPr>
              <a:t>Encrypted Bluetooth connections ensure data protection.</a:t>
            </a:r>
          </a:p>
          <a:p>
            <a:pPr>
              <a:lnSpc>
                <a:spcPct val="90000"/>
              </a:lnSpc>
            </a:pPr>
            <a:r>
              <a:rPr lang="en-US" sz="1400" b="0" i="0" dirty="0">
                <a:solidFill>
                  <a:schemeClr val="tx1"/>
                </a:solidFill>
                <a:effectLst/>
                <a:latin typeface="Söhne"/>
              </a:rPr>
              <a:t>Integration with other smart home platforms expands functionality.</a:t>
            </a:r>
          </a:p>
          <a:p>
            <a:pPr>
              <a:lnSpc>
                <a:spcPct val="90000"/>
              </a:lnSpc>
            </a:pPr>
            <a:r>
              <a:rPr lang="en-US" sz="1400" b="0" i="0" dirty="0">
                <a:solidFill>
                  <a:schemeClr val="tx1"/>
                </a:solidFill>
                <a:effectLst/>
                <a:latin typeface="Söhne"/>
              </a:rPr>
              <a:t>Easily expandable setup with the addition of new devices over time</a:t>
            </a:r>
            <a:r>
              <a:rPr lang="en-US" sz="500" b="0" i="0" dirty="0">
                <a:solidFill>
                  <a:schemeClr val="tx1"/>
                </a:solidFill>
                <a:effectLst/>
                <a:latin typeface="Söhne"/>
              </a:rPr>
              <a:t>.</a:t>
            </a:r>
          </a:p>
          <a:p>
            <a:pPr>
              <a:lnSpc>
                <a:spcPct val="90000"/>
              </a:lnSpc>
            </a:pPr>
            <a:endParaRPr lang="en-US" sz="500" b="0" i="0" dirty="0">
              <a:solidFill>
                <a:schemeClr val="tx1"/>
              </a:solidFill>
              <a:effectLst/>
              <a:latin typeface="Söhne"/>
            </a:endParaRPr>
          </a:p>
          <a:p>
            <a:pPr marL="0" indent="0">
              <a:lnSpc>
                <a:spcPct val="90000"/>
              </a:lnSpc>
              <a:buNone/>
            </a:pPr>
            <a:r>
              <a:rPr lang="en-US" sz="1800" b="1" dirty="0">
                <a:solidFill>
                  <a:schemeClr val="tx1"/>
                </a:solidFill>
                <a:latin typeface="+mj-lt"/>
              </a:rPr>
              <a:t>Conclusion: </a:t>
            </a:r>
          </a:p>
          <a:p>
            <a:pPr marL="0" indent="0" algn="just">
              <a:lnSpc>
                <a:spcPct val="90000"/>
              </a:lnSpc>
              <a:buNone/>
            </a:pPr>
            <a:r>
              <a:rPr lang="en-US" sz="1400" b="0" i="0" dirty="0">
                <a:solidFill>
                  <a:schemeClr val="tx1"/>
                </a:solidFill>
                <a:effectLst/>
                <a:latin typeface="Söhne"/>
              </a:rPr>
              <a:t>In summary, Bluetooth-based home automation offers a convenient, versatile, and cost-effective solution for modern living. Its seamless connectivity, easy installation, and scalability make it accessible to a wide range of users. With the ability to optimize energy usage, enhance security, and personalize routines, Bluetooth automation systems are poised to revolutionize the way we interact with our homes, providing greater comfort and convenience for users everywhere.</a:t>
            </a:r>
            <a:endParaRPr lang="en-US" sz="1400" dirty="0">
              <a:solidFill>
                <a:schemeClr val="tx1"/>
              </a:solidFill>
              <a:latin typeface="+mj-lt"/>
            </a:endParaRPr>
          </a:p>
        </p:txBody>
      </p:sp>
      <p:sp>
        <p:nvSpPr>
          <p:cNvPr id="4" name="Date Placeholder 3">
            <a:extLst>
              <a:ext uri="{FF2B5EF4-FFF2-40B4-BE49-F238E27FC236}">
                <a16:creationId xmlns:a16="http://schemas.microsoft.com/office/drawing/2014/main" id="{4AF238FC-53FD-A3D3-8BB5-250AE7497318}"/>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05CE1957-87ED-A231-EBCB-7E22DA5D54C7}"/>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E63DC5A9-D60D-D02D-C203-70ECB0C7EEF9}"/>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5</a:t>
            </a:fld>
            <a:endParaRPr lang="en-US"/>
          </a:p>
        </p:txBody>
      </p:sp>
      <p:pic>
        <p:nvPicPr>
          <p:cNvPr id="8" name="Picture 7" descr="A device with wires connected to it&#10;&#10;Description automatically generated">
            <a:extLst>
              <a:ext uri="{FF2B5EF4-FFF2-40B4-BE49-F238E27FC236}">
                <a16:creationId xmlns:a16="http://schemas.microsoft.com/office/drawing/2014/main" id="{69799249-1EE6-EA6F-6B2E-D345E5B79FED}"/>
              </a:ext>
            </a:extLst>
          </p:cNvPr>
          <p:cNvPicPr>
            <a:picLocks noChangeAspect="1"/>
          </p:cNvPicPr>
          <p:nvPr/>
        </p:nvPicPr>
        <p:blipFill rotWithShape="1">
          <a:blip r:embed="rId2">
            <a:extLst>
              <a:ext uri="{28A0092B-C50C-407E-A947-70E740481C1C}">
                <a14:useLocalDpi xmlns:a14="http://schemas.microsoft.com/office/drawing/2010/main" val="0"/>
              </a:ext>
            </a:extLst>
          </a:blip>
          <a:srcRect l="31457" r="10254" b="2"/>
          <a:stretch/>
        </p:blipFill>
        <p:spPr>
          <a:xfrm>
            <a:off x="413003" y="685800"/>
            <a:ext cx="4073933" cy="5486400"/>
          </a:xfrm>
          <a:prstGeom prst="rect">
            <a:avLst/>
          </a:prstGeom>
        </p:spPr>
      </p:pic>
    </p:spTree>
    <p:extLst>
      <p:ext uri="{BB962C8B-B14F-4D97-AF65-F5344CB8AC3E}">
        <p14:creationId xmlns:p14="http://schemas.microsoft.com/office/powerpoint/2010/main" val="263594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DD3A-17D0-4DC1-0E13-523C8FAE3D2B}"/>
              </a:ext>
            </a:extLst>
          </p:cNvPr>
          <p:cNvSpPr>
            <a:spLocks noGrp="1"/>
          </p:cNvSpPr>
          <p:nvPr>
            <p:ph type="title"/>
          </p:nvPr>
        </p:nvSpPr>
        <p:spPr>
          <a:xfrm>
            <a:off x="52666" y="182884"/>
            <a:ext cx="8649980" cy="582640"/>
          </a:xfrm>
        </p:spPr>
        <p:txBody>
          <a:bodyPr anchor="b">
            <a:normAutofit fontScale="90000"/>
          </a:bodyPr>
          <a:lstStyle/>
          <a:p>
            <a:r>
              <a:rPr lang="en-IN" sz="4800" dirty="0">
                <a:solidFill>
                  <a:schemeClr val="tx1"/>
                </a:solidFill>
              </a:rPr>
              <a:t>Task 3: WIFI Based Home Automation</a:t>
            </a:r>
          </a:p>
        </p:txBody>
      </p:sp>
      <p:sp>
        <p:nvSpPr>
          <p:cNvPr id="14" name="Content Placeholder 13">
            <a:extLst>
              <a:ext uri="{FF2B5EF4-FFF2-40B4-BE49-F238E27FC236}">
                <a16:creationId xmlns:a16="http://schemas.microsoft.com/office/drawing/2014/main" id="{AEC82A31-2CDC-D470-8F1A-57CA9AE1D87B}"/>
              </a:ext>
            </a:extLst>
          </p:cNvPr>
          <p:cNvSpPr>
            <a:spLocks noGrp="1"/>
          </p:cNvSpPr>
          <p:nvPr>
            <p:ph idx="1"/>
          </p:nvPr>
        </p:nvSpPr>
        <p:spPr>
          <a:xfrm>
            <a:off x="422899" y="811244"/>
            <a:ext cx="6427530" cy="5355346"/>
          </a:xfrm>
        </p:spPr>
        <p:txBody>
          <a:bodyPr anchor="t">
            <a:normAutofit/>
          </a:bodyPr>
          <a:lstStyle/>
          <a:p>
            <a:pPr marL="0" indent="0" algn="just">
              <a:buNone/>
            </a:pPr>
            <a:r>
              <a:rPr lang="en-US" sz="1400" b="1" dirty="0">
                <a:solidFill>
                  <a:schemeClr val="tx1"/>
                </a:solidFill>
              </a:rPr>
              <a:t>Introduction: </a:t>
            </a:r>
            <a:r>
              <a:rPr lang="en-US" sz="1400" b="0" i="0" dirty="0">
                <a:solidFill>
                  <a:schemeClr val="tx1"/>
                </a:solidFill>
                <a:effectLst/>
                <a:latin typeface="Söhne"/>
              </a:rPr>
              <a:t>In the realm of modern living, home automation has emerged as a game-changer, reshaping how we interact with our spaces. </a:t>
            </a:r>
            <a:r>
              <a:rPr lang="en-US" sz="1400" b="0" i="0" dirty="0" err="1">
                <a:solidFill>
                  <a:schemeClr val="tx1"/>
                </a:solidFill>
                <a:effectLst/>
                <a:latin typeface="Söhne"/>
              </a:rPr>
              <a:t>WiFi</a:t>
            </a:r>
            <a:r>
              <a:rPr lang="en-US" sz="1400" b="0" i="0" dirty="0">
                <a:solidFill>
                  <a:schemeClr val="tx1"/>
                </a:solidFill>
                <a:effectLst/>
                <a:latin typeface="Söhne"/>
              </a:rPr>
              <a:t>-based home automation, utilizing ubiquitous networks, offers unparalleled convenience, flexibility, and efficiency. From remote device control to energy management, it heralds a new era of interconnected living. Let's explore its benefits and functionalities.</a:t>
            </a:r>
          </a:p>
          <a:p>
            <a:pPr marL="0" indent="0" algn="just">
              <a:buNone/>
            </a:pPr>
            <a:endParaRPr lang="en-US" sz="1400" dirty="0">
              <a:solidFill>
                <a:schemeClr val="tx1"/>
              </a:solidFill>
              <a:latin typeface="Söhne"/>
            </a:endParaRPr>
          </a:p>
          <a:p>
            <a:pPr marL="0" indent="0" algn="just">
              <a:buNone/>
            </a:pPr>
            <a:r>
              <a:rPr lang="en-US" sz="1400" b="1" dirty="0">
                <a:solidFill>
                  <a:schemeClr val="tx1"/>
                </a:solidFill>
              </a:rPr>
              <a:t>Aim: </a:t>
            </a:r>
            <a:r>
              <a:rPr lang="en-US" sz="1400" b="0" i="0" dirty="0">
                <a:solidFill>
                  <a:schemeClr val="tx1"/>
                </a:solidFill>
                <a:effectLst/>
                <a:latin typeface="Söhne"/>
              </a:rPr>
              <a:t>This exploration aims to unravel the benefits and functionalities of </a:t>
            </a:r>
            <a:r>
              <a:rPr lang="en-US" sz="1400" b="0" i="0" dirty="0" err="1">
                <a:solidFill>
                  <a:schemeClr val="tx1"/>
                </a:solidFill>
                <a:effectLst/>
                <a:latin typeface="Söhne"/>
              </a:rPr>
              <a:t>WiFi</a:t>
            </a:r>
            <a:r>
              <a:rPr lang="en-US" sz="1400" b="0" i="0" dirty="0">
                <a:solidFill>
                  <a:schemeClr val="tx1"/>
                </a:solidFill>
                <a:effectLst/>
                <a:latin typeface="Söhne"/>
              </a:rPr>
              <a:t>-based home automation, highlighting its potential to enhance convenience, efficiency, and connectivity in modern living environments.</a:t>
            </a:r>
          </a:p>
          <a:p>
            <a:pPr marL="0" indent="0" algn="just">
              <a:buNone/>
            </a:pPr>
            <a:endParaRPr lang="en-US" sz="1400" dirty="0">
              <a:solidFill>
                <a:schemeClr val="tx1"/>
              </a:solidFill>
              <a:latin typeface="Söhne"/>
            </a:endParaRPr>
          </a:p>
          <a:p>
            <a:pPr marL="0" indent="0" algn="just">
              <a:buNone/>
            </a:pPr>
            <a:r>
              <a:rPr lang="en-US" sz="1400" b="1" dirty="0">
                <a:solidFill>
                  <a:schemeClr val="tx1"/>
                </a:solidFill>
              </a:rPr>
              <a:t>Components required: </a:t>
            </a:r>
          </a:p>
          <a:p>
            <a:pPr marL="342900" indent="-342900" algn="just">
              <a:buAutoNum type="arabicPeriod"/>
            </a:pPr>
            <a:r>
              <a:rPr lang="en-US" sz="1400" dirty="0">
                <a:solidFill>
                  <a:schemeClr val="tx1"/>
                </a:solidFill>
              </a:rPr>
              <a:t>ESP32</a:t>
            </a:r>
          </a:p>
          <a:p>
            <a:pPr marL="342900" indent="-342900" algn="just">
              <a:buAutoNum type="arabicPeriod"/>
            </a:pPr>
            <a:r>
              <a:rPr lang="en-US" sz="1400" dirty="0">
                <a:solidFill>
                  <a:schemeClr val="tx1"/>
                </a:solidFill>
              </a:rPr>
              <a:t>9W Battery</a:t>
            </a:r>
          </a:p>
          <a:p>
            <a:pPr marL="342900" indent="-342900" algn="just">
              <a:buAutoNum type="arabicPeriod"/>
            </a:pPr>
            <a:r>
              <a:rPr lang="en-US" sz="1400" dirty="0" err="1">
                <a:solidFill>
                  <a:schemeClr val="tx1"/>
                </a:solidFill>
              </a:rPr>
              <a:t>Led’s</a:t>
            </a:r>
            <a:endParaRPr lang="en-US" sz="1400" dirty="0">
              <a:solidFill>
                <a:schemeClr val="tx1"/>
              </a:solidFill>
            </a:endParaRPr>
          </a:p>
          <a:p>
            <a:pPr marL="342900" indent="-342900" algn="just">
              <a:buAutoNum type="arabicPeriod"/>
            </a:pPr>
            <a:r>
              <a:rPr lang="en-US" sz="1400" dirty="0">
                <a:solidFill>
                  <a:schemeClr val="tx1"/>
                </a:solidFill>
              </a:rPr>
              <a:t>Relay’s</a:t>
            </a:r>
          </a:p>
          <a:p>
            <a:pPr marL="342900" indent="-342900" algn="just">
              <a:buAutoNum type="arabicPeriod"/>
            </a:pPr>
            <a:r>
              <a:rPr lang="en-US" sz="1400" dirty="0">
                <a:solidFill>
                  <a:schemeClr val="tx1"/>
                </a:solidFill>
              </a:rPr>
              <a:t>Bread board</a:t>
            </a:r>
          </a:p>
          <a:p>
            <a:pPr marL="342900" indent="-342900" algn="just">
              <a:buAutoNum type="arabicPeriod"/>
            </a:pPr>
            <a:r>
              <a:rPr lang="en-US" sz="1400" dirty="0">
                <a:solidFill>
                  <a:schemeClr val="tx1"/>
                </a:solidFill>
              </a:rPr>
              <a:t>Connecting wires</a:t>
            </a:r>
          </a:p>
          <a:p>
            <a:pPr marL="342900" indent="-342900" algn="just">
              <a:buAutoNum type="arabicPeriod"/>
            </a:pPr>
            <a:r>
              <a:rPr lang="en-US" sz="1400" dirty="0">
                <a:solidFill>
                  <a:schemeClr val="tx1"/>
                </a:solidFill>
              </a:rPr>
              <a:t>Blynk app</a:t>
            </a:r>
          </a:p>
          <a:p>
            <a:pPr marL="342900" indent="-342900" algn="just">
              <a:buAutoNum type="arabicPeriod"/>
            </a:pPr>
            <a:endParaRPr lang="en-US" sz="1800" b="1" dirty="0">
              <a:solidFill>
                <a:schemeClr val="tx1"/>
              </a:solidFill>
            </a:endParaRPr>
          </a:p>
        </p:txBody>
      </p:sp>
      <p:sp>
        <p:nvSpPr>
          <p:cNvPr id="4" name="Date Placeholder 3">
            <a:extLst>
              <a:ext uri="{FF2B5EF4-FFF2-40B4-BE49-F238E27FC236}">
                <a16:creationId xmlns:a16="http://schemas.microsoft.com/office/drawing/2014/main" id="{B35DF2B4-ED96-63D1-EF74-C7B6EC732925}"/>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C7EABE38-FC23-C5A5-C87A-AD49B500305A}"/>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D75F0C7A-3E6F-CF6C-C47F-59A28EBFCEBF}"/>
              </a:ext>
            </a:extLst>
          </p:cNvPr>
          <p:cNvSpPr>
            <a:spLocks noGrp="1"/>
          </p:cNvSpPr>
          <p:nvPr>
            <p:ph type="sldNum" sz="quarter" idx="12"/>
          </p:nvPr>
        </p:nvSpPr>
        <p:spPr/>
        <p:txBody>
          <a:bodyPr>
            <a:normAutofit/>
          </a:bodyPr>
          <a:lstStyle/>
          <a:p>
            <a:pPr>
              <a:spcAft>
                <a:spcPts val="600"/>
              </a:spcAft>
            </a:pPr>
            <a:fld id="{7BE69E03-4804-4553-A1EC-F089884EF50F}" type="slidenum">
              <a:rPr lang="en-US" smtClean="0"/>
              <a:pPr>
                <a:spcAft>
                  <a:spcPts val="600"/>
                </a:spcAft>
              </a:pPr>
              <a:t>6</a:t>
            </a:fld>
            <a:endParaRPr lang="en-US"/>
          </a:p>
        </p:txBody>
      </p:sp>
      <p:pic>
        <p:nvPicPr>
          <p:cNvPr id="10" name="Picture 9" descr="A circuit board with lights and wires&#10;&#10;Description automatically generated">
            <a:extLst>
              <a:ext uri="{FF2B5EF4-FFF2-40B4-BE49-F238E27FC236}">
                <a16:creationId xmlns:a16="http://schemas.microsoft.com/office/drawing/2014/main" id="{93A60973-D6C0-C62D-454D-16A364E9E2EE}"/>
              </a:ext>
            </a:extLst>
          </p:cNvPr>
          <p:cNvPicPr>
            <a:picLocks noChangeAspect="1"/>
          </p:cNvPicPr>
          <p:nvPr/>
        </p:nvPicPr>
        <p:blipFill rotWithShape="1">
          <a:blip r:embed="rId2"/>
          <a:srcRect l="889" r="1" b="1"/>
          <a:stretch/>
        </p:blipFill>
        <p:spPr>
          <a:xfrm>
            <a:off x="7033353" y="681186"/>
            <a:ext cx="4468272" cy="2513403"/>
          </a:xfrm>
          <a:prstGeom prst="rect">
            <a:avLst/>
          </a:prstGeom>
        </p:spPr>
      </p:pic>
      <p:pic>
        <p:nvPicPr>
          <p:cNvPr id="8" name="Content Placeholder 7" descr="A diagram of a circuit board&#10;&#10;Description automatically generated">
            <a:extLst>
              <a:ext uri="{FF2B5EF4-FFF2-40B4-BE49-F238E27FC236}">
                <a16:creationId xmlns:a16="http://schemas.microsoft.com/office/drawing/2014/main" id="{BAE06A49-3CB0-BC42-3C24-BB58EF6F6AE5}"/>
              </a:ext>
            </a:extLst>
          </p:cNvPr>
          <p:cNvPicPr>
            <a:picLocks noChangeAspect="1"/>
          </p:cNvPicPr>
          <p:nvPr/>
        </p:nvPicPr>
        <p:blipFill rotWithShape="1">
          <a:blip r:embed="rId3"/>
          <a:srcRect t="10675" r="4" b="2790"/>
          <a:stretch/>
        </p:blipFill>
        <p:spPr>
          <a:xfrm>
            <a:off x="7040204" y="3312406"/>
            <a:ext cx="4461431" cy="2509555"/>
          </a:xfrm>
          <a:prstGeom prst="rect">
            <a:avLst/>
          </a:prstGeom>
        </p:spPr>
      </p:pic>
    </p:spTree>
    <p:extLst>
      <p:ext uri="{BB962C8B-B14F-4D97-AF65-F5344CB8AC3E}">
        <p14:creationId xmlns:p14="http://schemas.microsoft.com/office/powerpoint/2010/main" val="259543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60BC07-A9F1-46EF-5E1F-E21F6ACD396A}"/>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defRPr/>
            </a:pPr>
            <a:fld id="{57997BA6-BEF8-495F-ACCD-8D19769E4FC6}" type="datetime2">
              <a:rPr lang="en-US" smtClean="0">
                <a:solidFill>
                  <a:prstClr val="black">
                    <a:tint val="75000"/>
                  </a:prstClr>
                </a:solidFill>
                <a:latin typeface="Calibri" panose="020F0502020204030204"/>
              </a:rPr>
              <a:pPr>
                <a:spcAft>
                  <a:spcPts val="600"/>
                </a:spcAft>
                <a:defRPr/>
              </a:pPr>
              <a:t>Sunday, March 10, 2024</a:t>
            </a:fld>
            <a:endParaRPr lang="en-US">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242B71FB-5820-0936-3A3B-A35FE24146A5}"/>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Sample Footer Text</a:t>
            </a:r>
          </a:p>
        </p:txBody>
      </p:sp>
      <p:sp>
        <p:nvSpPr>
          <p:cNvPr id="6" name="Slide Number Placeholder 5">
            <a:extLst>
              <a:ext uri="{FF2B5EF4-FFF2-40B4-BE49-F238E27FC236}">
                <a16:creationId xmlns:a16="http://schemas.microsoft.com/office/drawing/2014/main" id="{FB410428-3D5B-9B43-E048-21ACDD6B6816}"/>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7BE69E03-4804-4553-A1EC-F089884EF50F}"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
        <p:nvSpPr>
          <p:cNvPr id="10" name="TextBox 9">
            <a:extLst>
              <a:ext uri="{FF2B5EF4-FFF2-40B4-BE49-F238E27FC236}">
                <a16:creationId xmlns:a16="http://schemas.microsoft.com/office/drawing/2014/main" id="{C81BA138-E5CA-DB3B-98C5-30DD7D7425EB}"/>
              </a:ext>
            </a:extLst>
          </p:cNvPr>
          <p:cNvSpPr txBox="1"/>
          <p:nvPr/>
        </p:nvSpPr>
        <p:spPr>
          <a:xfrm>
            <a:off x="422896" y="193050"/>
            <a:ext cx="5503185" cy="6024870"/>
          </a:xfrm>
          <a:prstGeom prst="rect">
            <a:avLst/>
          </a:prstGeom>
        </p:spPr>
        <p:txBody>
          <a:bodyPr vert="horz" lIns="91440" tIns="45720" rIns="91440" bIns="45720" rtlCol="0">
            <a:normAutofit lnSpcReduction="10000"/>
          </a:bodyPr>
          <a:lstStyle/>
          <a:p>
            <a:pPr marL="57150">
              <a:lnSpc>
                <a:spcPts val="2800"/>
              </a:lnSpc>
              <a:spcAft>
                <a:spcPts val="600"/>
              </a:spcAft>
              <a:buClr>
                <a:schemeClr val="accent2"/>
              </a:buClr>
            </a:pPr>
            <a:r>
              <a:rPr lang="en-US" b="1" i="0" dirty="0">
                <a:effectLst/>
              </a:rPr>
              <a:t>Benefits of this project:</a:t>
            </a:r>
          </a:p>
          <a:p>
            <a:pPr marL="285750" indent="-228600">
              <a:lnSpc>
                <a:spcPts val="2800"/>
              </a:lnSpc>
              <a:spcAft>
                <a:spcPts val="600"/>
              </a:spcAft>
              <a:buClr>
                <a:schemeClr val="accent2"/>
              </a:buClr>
              <a:buFont typeface="Wingdings 2" panose="05020102010507070707" pitchFamily="18" charset="2"/>
              <a:buChar char=""/>
            </a:pPr>
            <a:r>
              <a:rPr lang="en-US" sz="1400" i="0" dirty="0">
                <a:effectLst/>
              </a:rPr>
              <a:t>Control devices remotely via smartphone.</a:t>
            </a: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Integrate various smart devices easily.</a:t>
            </a:r>
            <a:endParaRPr lang="en-US" sz="1400" dirty="0">
              <a:latin typeface="Söhne"/>
            </a:endParaRP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Expand system with minimal infrastructure changes.</a:t>
            </a: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Simple setup process through mobile apps.</a:t>
            </a:r>
            <a:endParaRPr lang="en-US" sz="1400" dirty="0">
              <a:latin typeface="Söhne"/>
            </a:endParaRP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Compatible with popular smart home platforms.</a:t>
            </a: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Monitor and control from anywhere with internet.</a:t>
            </a:r>
            <a:endParaRPr lang="en-US" sz="1400" dirty="0">
              <a:latin typeface="Söhne"/>
            </a:endParaRP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Personalize schedules and automation routines.</a:t>
            </a: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Optimize energy usage, reduce bills.</a:t>
            </a:r>
          </a:p>
          <a:p>
            <a:pPr marL="285750" indent="-228600">
              <a:lnSpc>
                <a:spcPts val="2800"/>
              </a:lnSpc>
              <a:spcAft>
                <a:spcPts val="600"/>
              </a:spcAft>
              <a:buClr>
                <a:schemeClr val="accent2"/>
              </a:buClr>
              <a:buFont typeface="Wingdings 2" panose="05020102010507070707" pitchFamily="18" charset="2"/>
              <a:buChar char=""/>
            </a:pPr>
            <a:r>
              <a:rPr lang="en-IN" sz="1400" i="0" dirty="0">
                <a:effectLst/>
                <a:latin typeface="Söhne"/>
              </a:rPr>
              <a:t>Employ encryption, authentication for data protection.</a:t>
            </a:r>
            <a:endParaRPr lang="en-US" sz="1400" dirty="0">
              <a:latin typeface="Söhne"/>
            </a:endParaRPr>
          </a:p>
          <a:p>
            <a:pPr marL="285750" indent="-228600">
              <a:lnSpc>
                <a:spcPts val="2800"/>
              </a:lnSpc>
              <a:spcAft>
                <a:spcPts val="600"/>
              </a:spcAft>
              <a:buClr>
                <a:schemeClr val="accent2"/>
              </a:buClr>
              <a:buFont typeface="Wingdings 2" panose="05020102010507070707" pitchFamily="18" charset="2"/>
              <a:buChar char=""/>
            </a:pPr>
            <a:r>
              <a:rPr lang="en-US" sz="1400" i="0" dirty="0">
                <a:effectLst/>
                <a:latin typeface="Söhne"/>
              </a:rPr>
              <a:t>Affordable setup, especially for DIY enthusiasts.</a:t>
            </a:r>
          </a:p>
          <a:p>
            <a:pPr algn="l"/>
            <a:r>
              <a:rPr lang="en-US" sz="1400" dirty="0">
                <a:latin typeface="Söhne"/>
              </a:rPr>
              <a:t>Conclusion:</a:t>
            </a:r>
            <a:endParaRPr lang="en-US" sz="1400" b="0" i="0" dirty="0">
              <a:solidFill>
                <a:srgbClr val="ECECEC"/>
              </a:solidFill>
              <a:effectLst/>
              <a:latin typeface="Söhne"/>
            </a:endParaRPr>
          </a:p>
          <a:p>
            <a:pPr algn="just"/>
            <a:r>
              <a:rPr lang="en-US" sz="1400" b="0" i="0" dirty="0">
                <a:effectLst/>
                <a:latin typeface="Söhne"/>
              </a:rPr>
              <a:t>In summary, </a:t>
            </a:r>
            <a:r>
              <a:rPr lang="en-US" sz="1400" b="0" i="0" dirty="0" err="1">
                <a:effectLst/>
                <a:latin typeface="Söhne"/>
              </a:rPr>
              <a:t>WiFi</a:t>
            </a:r>
            <a:r>
              <a:rPr lang="en-US" sz="1400" b="0" i="0" dirty="0">
                <a:effectLst/>
                <a:latin typeface="Söhne"/>
              </a:rPr>
              <a:t> - based home automation offers unparalleled convenience, flexibility, and efficiency in modern living. Its seamless integration of devices enhances daily tasks, optimizes energy usage, and boosts security. As technology advances, embracing this transformative solution promises smarter, more connected homes for the future</a:t>
            </a:r>
            <a:r>
              <a:rPr lang="en-US" sz="1400" b="0" i="0" dirty="0">
                <a:solidFill>
                  <a:srgbClr val="ECECEC"/>
                </a:solidFill>
                <a:effectLst/>
                <a:latin typeface="Söhne"/>
              </a:rPr>
              <a:t>.</a:t>
            </a:r>
          </a:p>
          <a:p>
            <a:pPr marL="57150">
              <a:lnSpc>
                <a:spcPts val="2800"/>
              </a:lnSpc>
              <a:spcAft>
                <a:spcPts val="600"/>
              </a:spcAft>
              <a:buClr>
                <a:schemeClr val="accent2"/>
              </a:buClr>
            </a:pPr>
            <a:endParaRPr lang="en-US" sz="1400" dirty="0">
              <a:latin typeface="Söhne"/>
            </a:endParaRPr>
          </a:p>
        </p:txBody>
      </p:sp>
      <p:pic>
        <p:nvPicPr>
          <p:cNvPr id="8" name="Picture 7" descr="A circuit board with wires and a phone&#10;&#10;Description automatically generated">
            <a:extLst>
              <a:ext uri="{FF2B5EF4-FFF2-40B4-BE49-F238E27FC236}">
                <a16:creationId xmlns:a16="http://schemas.microsoft.com/office/drawing/2014/main" id="{000F29B9-EA6D-70D6-1299-9AF5AB9965B3}"/>
              </a:ext>
            </a:extLst>
          </p:cNvPr>
          <p:cNvPicPr>
            <a:picLocks noChangeAspect="1"/>
          </p:cNvPicPr>
          <p:nvPr/>
        </p:nvPicPr>
        <p:blipFill rotWithShape="1">
          <a:blip r:embed="rId2">
            <a:extLst>
              <a:ext uri="{28A0092B-C50C-407E-A947-70E740481C1C}">
                <a14:useLocalDpi xmlns:a14="http://schemas.microsoft.com/office/drawing/2010/main" val="0"/>
              </a:ext>
            </a:extLst>
          </a:blip>
          <a:srcRect l="21816" r="21934"/>
          <a:stretch/>
        </p:blipFill>
        <p:spPr>
          <a:xfrm>
            <a:off x="6620386" y="1246946"/>
            <a:ext cx="4364109" cy="4364109"/>
          </a:xfrm>
          <a:prstGeom prst="rect">
            <a:avLst/>
          </a:prstGeom>
        </p:spPr>
      </p:pic>
    </p:spTree>
    <p:extLst>
      <p:ext uri="{BB962C8B-B14F-4D97-AF65-F5344CB8AC3E}">
        <p14:creationId xmlns:p14="http://schemas.microsoft.com/office/powerpoint/2010/main" val="100438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EBF4-FF06-2625-EF13-97976FA45D27}"/>
              </a:ext>
            </a:extLst>
          </p:cNvPr>
          <p:cNvSpPr>
            <a:spLocks noGrp="1"/>
          </p:cNvSpPr>
          <p:nvPr>
            <p:ph type="title"/>
          </p:nvPr>
        </p:nvSpPr>
        <p:spPr>
          <a:xfrm>
            <a:off x="6602551" y="540167"/>
            <a:ext cx="4616981" cy="2135867"/>
          </a:xfrm>
        </p:spPr>
        <p:txBody>
          <a:bodyPr anchor="b">
            <a:normAutofit/>
          </a:bodyPr>
          <a:lstStyle/>
          <a:p>
            <a:r>
              <a:rPr lang="en-IN" sz="4100" dirty="0">
                <a:solidFill>
                  <a:schemeClr val="tx1"/>
                </a:solidFill>
              </a:rPr>
              <a:t>Task 4: Agricultural Monitoring Through </a:t>
            </a:r>
            <a:r>
              <a:rPr lang="en-IN" sz="4100" dirty="0" err="1">
                <a:solidFill>
                  <a:schemeClr val="tx1"/>
                </a:solidFill>
              </a:rPr>
              <a:t>Thingspeak</a:t>
            </a:r>
            <a:endParaRPr lang="en-IN" sz="4100" dirty="0">
              <a:solidFill>
                <a:schemeClr val="tx1"/>
              </a:solidFill>
            </a:endParaRPr>
          </a:p>
        </p:txBody>
      </p:sp>
      <p:sp>
        <p:nvSpPr>
          <p:cNvPr id="14" name="Content Placeholder 13">
            <a:extLst>
              <a:ext uri="{FF2B5EF4-FFF2-40B4-BE49-F238E27FC236}">
                <a16:creationId xmlns:a16="http://schemas.microsoft.com/office/drawing/2014/main" id="{11EB7289-CFAF-E0CA-2E05-7ED81280E5DC}"/>
              </a:ext>
            </a:extLst>
          </p:cNvPr>
          <p:cNvSpPr>
            <a:spLocks noGrp="1"/>
          </p:cNvSpPr>
          <p:nvPr>
            <p:ph idx="1"/>
          </p:nvPr>
        </p:nvSpPr>
        <p:spPr>
          <a:xfrm>
            <a:off x="3124388" y="3032736"/>
            <a:ext cx="8095144" cy="3095445"/>
          </a:xfrm>
        </p:spPr>
        <p:txBody>
          <a:bodyPr anchor="t">
            <a:normAutofit/>
          </a:bodyPr>
          <a:lstStyle/>
          <a:p>
            <a:pPr marL="0" indent="0">
              <a:buNone/>
            </a:pPr>
            <a:r>
              <a:rPr lang="en-US" sz="1800" b="1" dirty="0">
                <a:solidFill>
                  <a:schemeClr val="tx1"/>
                </a:solidFill>
              </a:rPr>
              <a:t>Introduction: </a:t>
            </a:r>
            <a:endParaRPr lang="en-US" sz="1400" b="0" i="0" dirty="0">
              <a:solidFill>
                <a:schemeClr val="tx1"/>
              </a:solidFill>
              <a:effectLst/>
              <a:latin typeface="Söhne"/>
            </a:endParaRPr>
          </a:p>
          <a:p>
            <a:pPr marL="0" indent="0" algn="just">
              <a:buNone/>
            </a:pPr>
            <a:r>
              <a:rPr lang="en-US" sz="1400" b="0" i="0" dirty="0">
                <a:solidFill>
                  <a:schemeClr val="tx1"/>
                </a:solidFill>
                <a:effectLst/>
                <a:latin typeface="Söhne"/>
              </a:rPr>
              <a:t>Agricultural monitoring through </a:t>
            </a:r>
            <a:r>
              <a:rPr lang="en-US" sz="1400" b="0" i="0" dirty="0" err="1">
                <a:solidFill>
                  <a:schemeClr val="tx1"/>
                </a:solidFill>
                <a:effectLst/>
                <a:latin typeface="Söhne"/>
              </a:rPr>
              <a:t>ThingSpeak</a:t>
            </a:r>
            <a:r>
              <a:rPr lang="en-US" sz="1400" b="0" i="0" dirty="0">
                <a:solidFill>
                  <a:schemeClr val="tx1"/>
                </a:solidFill>
                <a:effectLst/>
                <a:latin typeface="Söhne"/>
              </a:rPr>
              <a:t> revolutionizes farming practices by integrating IoT technology. Developed by MathWorks, </a:t>
            </a:r>
            <a:r>
              <a:rPr lang="en-US" sz="1400" b="0" i="0" dirty="0" err="1">
                <a:solidFill>
                  <a:schemeClr val="tx1"/>
                </a:solidFill>
                <a:effectLst/>
                <a:latin typeface="Söhne"/>
              </a:rPr>
              <a:t>ThingSpeak</a:t>
            </a:r>
            <a:r>
              <a:rPr lang="en-US" sz="1400" b="0" i="0" dirty="0">
                <a:solidFill>
                  <a:schemeClr val="tx1"/>
                </a:solidFill>
                <a:effectLst/>
                <a:latin typeface="Söhne"/>
              </a:rPr>
              <a:t> enables real-time data collection and analysis from sensors deployed in fields. This facilitates informed decision-making for farmers regarding soil conditions, environmental variables, and resource allocation. Let's delve into the transformative impact and applications of this innovative platform in modern agriculture.</a:t>
            </a:r>
            <a:endParaRPr lang="en-US" sz="1400" dirty="0">
              <a:solidFill>
                <a:schemeClr val="tx1"/>
              </a:solidFill>
              <a:latin typeface="Söhne"/>
            </a:endParaRPr>
          </a:p>
          <a:p>
            <a:pPr marL="0" indent="0" algn="just">
              <a:buNone/>
            </a:pPr>
            <a:r>
              <a:rPr lang="en-US" sz="1800" b="1" i="0" dirty="0">
                <a:solidFill>
                  <a:schemeClr val="tx1"/>
                </a:solidFill>
                <a:effectLst/>
                <a:latin typeface="+mj-lt"/>
              </a:rPr>
              <a:t>Aim:</a:t>
            </a:r>
          </a:p>
          <a:p>
            <a:pPr marL="0" indent="0" algn="just">
              <a:buNone/>
            </a:pPr>
            <a:r>
              <a:rPr lang="en-US" sz="1400" b="0" i="0" dirty="0">
                <a:solidFill>
                  <a:schemeClr val="tx1"/>
                </a:solidFill>
                <a:effectLst/>
                <a:latin typeface="Söhne"/>
              </a:rPr>
              <a:t>To explore the transformative impact, benefits, and applications of agricultural monitoring through </a:t>
            </a:r>
            <a:r>
              <a:rPr lang="en-US" sz="1400" b="0" i="0" dirty="0" err="1">
                <a:solidFill>
                  <a:schemeClr val="tx1"/>
                </a:solidFill>
                <a:effectLst/>
                <a:latin typeface="Söhne"/>
              </a:rPr>
              <a:t>ThingSpeak</a:t>
            </a:r>
            <a:r>
              <a:rPr lang="en-US" sz="1400" b="0" i="0" dirty="0">
                <a:solidFill>
                  <a:schemeClr val="tx1"/>
                </a:solidFill>
                <a:effectLst/>
                <a:latin typeface="Söhne"/>
              </a:rPr>
              <a:t>, emphasizing its role in modernizing farming practices and optimizing resource management.</a:t>
            </a:r>
            <a:endParaRPr lang="en-US" sz="1800" b="1" i="0" dirty="0">
              <a:solidFill>
                <a:schemeClr val="tx1"/>
              </a:solidFill>
              <a:effectLst/>
              <a:latin typeface="+mj-lt"/>
            </a:endParaRPr>
          </a:p>
          <a:p>
            <a:pPr marL="0" indent="0">
              <a:buNone/>
            </a:pPr>
            <a:endParaRPr lang="en-US" sz="1800" b="1" dirty="0">
              <a:solidFill>
                <a:schemeClr val="tx1"/>
              </a:solidFill>
            </a:endParaRPr>
          </a:p>
        </p:txBody>
      </p:sp>
      <p:sp>
        <p:nvSpPr>
          <p:cNvPr id="4" name="Date Placeholder 3">
            <a:extLst>
              <a:ext uri="{FF2B5EF4-FFF2-40B4-BE49-F238E27FC236}">
                <a16:creationId xmlns:a16="http://schemas.microsoft.com/office/drawing/2014/main" id="{0FF1FDAA-C3C6-A34D-07DF-3C3F8B42BFA5}"/>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45A31B0F-17BA-967D-D01F-8C057DA8C42C}"/>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ADB6ECA1-5236-AD59-BAAA-7758692AB95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8</a:t>
            </a:fld>
            <a:endParaRPr lang="en-US"/>
          </a:p>
        </p:txBody>
      </p:sp>
      <p:pic>
        <p:nvPicPr>
          <p:cNvPr id="8" name="Content Placeholder 7" descr="A diagram of a flowchart&#10;&#10;Description automatically generated">
            <a:extLst>
              <a:ext uri="{FF2B5EF4-FFF2-40B4-BE49-F238E27FC236}">
                <a16:creationId xmlns:a16="http://schemas.microsoft.com/office/drawing/2014/main" id="{A149B15D-0AD1-E24C-CA25-56C2DC90E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685828"/>
            <a:ext cx="3069082" cy="5384354"/>
          </a:xfrm>
          <a:prstGeom prst="rect">
            <a:avLst/>
          </a:prstGeom>
        </p:spPr>
      </p:pic>
      <p:pic>
        <p:nvPicPr>
          <p:cNvPr id="10" name="Picture 9" descr="A diagram of a system&#10;&#10;Description automatically generated">
            <a:extLst>
              <a:ext uri="{FF2B5EF4-FFF2-40B4-BE49-F238E27FC236}">
                <a16:creationId xmlns:a16="http://schemas.microsoft.com/office/drawing/2014/main" id="{CF3B7624-93D1-F807-5C86-33FC35E47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88" y="399649"/>
            <a:ext cx="3069082" cy="2416902"/>
          </a:xfrm>
          <a:prstGeom prst="rect">
            <a:avLst/>
          </a:prstGeom>
        </p:spPr>
      </p:pic>
    </p:spTree>
    <p:extLst>
      <p:ext uri="{BB962C8B-B14F-4D97-AF65-F5344CB8AC3E}">
        <p14:creationId xmlns:p14="http://schemas.microsoft.com/office/powerpoint/2010/main" val="4131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CA6B4-C17D-93A6-60B4-066EFAD61CF1}"/>
              </a:ext>
            </a:extLst>
          </p:cNvPr>
          <p:cNvSpPr>
            <a:spLocks noGrp="1"/>
          </p:cNvSpPr>
          <p:nvPr>
            <p:ph idx="1"/>
          </p:nvPr>
        </p:nvSpPr>
        <p:spPr>
          <a:xfrm>
            <a:off x="5659015" y="213361"/>
            <a:ext cx="6268825" cy="5768288"/>
          </a:xfrm>
        </p:spPr>
        <p:txBody>
          <a:bodyPr anchor="t">
            <a:normAutofit fontScale="92500" lnSpcReduction="10000"/>
          </a:bodyPr>
          <a:lstStyle/>
          <a:p>
            <a:pPr marL="0" indent="0">
              <a:lnSpc>
                <a:spcPct val="90000"/>
              </a:lnSpc>
              <a:buNone/>
            </a:pPr>
            <a:r>
              <a:rPr lang="en-IN" sz="1800" b="1" dirty="0">
                <a:solidFill>
                  <a:schemeClr val="tx1"/>
                </a:solidFill>
              </a:rPr>
              <a:t>Components required:</a:t>
            </a:r>
          </a:p>
          <a:p>
            <a:pPr>
              <a:lnSpc>
                <a:spcPct val="90000"/>
              </a:lnSpc>
            </a:pPr>
            <a:r>
              <a:rPr lang="en-IN" sz="1200" dirty="0">
                <a:solidFill>
                  <a:schemeClr val="tx1"/>
                </a:solidFill>
              </a:rPr>
              <a:t>ESP32</a:t>
            </a:r>
          </a:p>
          <a:p>
            <a:pPr>
              <a:lnSpc>
                <a:spcPct val="90000"/>
              </a:lnSpc>
            </a:pPr>
            <a:r>
              <a:rPr lang="en-IN" sz="1200" dirty="0">
                <a:solidFill>
                  <a:schemeClr val="tx1"/>
                </a:solidFill>
              </a:rPr>
              <a:t>Bread Board </a:t>
            </a:r>
          </a:p>
          <a:p>
            <a:pPr>
              <a:lnSpc>
                <a:spcPct val="90000"/>
              </a:lnSpc>
            </a:pPr>
            <a:r>
              <a:rPr lang="en-IN" sz="1200" dirty="0">
                <a:solidFill>
                  <a:schemeClr val="tx1"/>
                </a:solidFill>
              </a:rPr>
              <a:t>Jumper wires</a:t>
            </a:r>
          </a:p>
          <a:p>
            <a:pPr>
              <a:lnSpc>
                <a:spcPct val="90000"/>
              </a:lnSpc>
            </a:pPr>
            <a:r>
              <a:rPr lang="en-IN" sz="1200" dirty="0">
                <a:solidFill>
                  <a:schemeClr val="tx1"/>
                </a:solidFill>
              </a:rPr>
              <a:t>Soli moisture sensor</a:t>
            </a:r>
          </a:p>
          <a:p>
            <a:pPr>
              <a:lnSpc>
                <a:spcPct val="90000"/>
              </a:lnSpc>
            </a:pPr>
            <a:r>
              <a:rPr lang="en-IN" sz="1200" dirty="0">
                <a:solidFill>
                  <a:schemeClr val="tx1"/>
                </a:solidFill>
              </a:rPr>
              <a:t>DHT11 sensor</a:t>
            </a:r>
          </a:p>
          <a:p>
            <a:pPr>
              <a:lnSpc>
                <a:spcPct val="90000"/>
              </a:lnSpc>
            </a:pPr>
            <a:r>
              <a:rPr lang="en-IN" sz="1200" dirty="0">
                <a:solidFill>
                  <a:schemeClr val="tx1"/>
                </a:solidFill>
              </a:rPr>
              <a:t>I2c module</a:t>
            </a:r>
          </a:p>
          <a:p>
            <a:pPr marL="0" indent="0">
              <a:lnSpc>
                <a:spcPct val="90000"/>
              </a:lnSpc>
              <a:buNone/>
            </a:pPr>
            <a:r>
              <a:rPr lang="en-US" sz="1800" b="1" i="0" dirty="0">
                <a:solidFill>
                  <a:schemeClr val="tx1"/>
                </a:solidFill>
                <a:effectLst/>
              </a:rPr>
              <a:t>Benefits of this project:</a:t>
            </a:r>
          </a:p>
          <a:p>
            <a:pPr>
              <a:lnSpc>
                <a:spcPct val="90000"/>
              </a:lnSpc>
            </a:pPr>
            <a:r>
              <a:rPr lang="en-US" sz="1200" b="0" i="0" dirty="0" err="1">
                <a:solidFill>
                  <a:schemeClr val="tx1"/>
                </a:solidFill>
                <a:effectLst/>
                <a:latin typeface="Söhne"/>
              </a:rPr>
              <a:t>ThingSpeak</a:t>
            </a:r>
            <a:r>
              <a:rPr lang="en-US" sz="1200" b="0" i="0" dirty="0">
                <a:solidFill>
                  <a:schemeClr val="tx1"/>
                </a:solidFill>
                <a:effectLst/>
                <a:latin typeface="Söhne"/>
              </a:rPr>
              <a:t> revolutionizes farming by integrating IoT technology.</a:t>
            </a:r>
            <a:endParaRPr lang="en-US" sz="1200" b="1" dirty="0">
              <a:solidFill>
                <a:schemeClr val="tx1"/>
              </a:solidFill>
              <a:latin typeface="Söhne"/>
            </a:endParaRPr>
          </a:p>
          <a:p>
            <a:pPr>
              <a:lnSpc>
                <a:spcPct val="90000"/>
              </a:lnSpc>
            </a:pPr>
            <a:r>
              <a:rPr lang="en-US" sz="1200" b="0" i="0" dirty="0">
                <a:solidFill>
                  <a:schemeClr val="tx1"/>
                </a:solidFill>
                <a:effectLst/>
                <a:latin typeface="Söhne"/>
              </a:rPr>
              <a:t>Enables continuous data collection from field sensors.</a:t>
            </a:r>
            <a:endParaRPr lang="en-US" sz="1200" b="1" i="0" dirty="0">
              <a:solidFill>
                <a:schemeClr val="tx1"/>
              </a:solidFill>
              <a:effectLst/>
              <a:latin typeface="Söhne"/>
            </a:endParaRPr>
          </a:p>
          <a:p>
            <a:pPr>
              <a:lnSpc>
                <a:spcPct val="90000"/>
              </a:lnSpc>
            </a:pPr>
            <a:r>
              <a:rPr lang="en-US" sz="1200" b="0" i="0" dirty="0">
                <a:solidFill>
                  <a:schemeClr val="tx1"/>
                </a:solidFill>
                <a:effectLst/>
                <a:latin typeface="Söhne"/>
              </a:rPr>
              <a:t>Provides actionable insights for optimizing resource allocation.</a:t>
            </a:r>
            <a:endParaRPr lang="en-US" sz="1200" b="1" dirty="0">
              <a:solidFill>
                <a:schemeClr val="tx1"/>
              </a:solidFill>
              <a:latin typeface="Söhne"/>
            </a:endParaRPr>
          </a:p>
          <a:p>
            <a:pPr>
              <a:lnSpc>
                <a:spcPct val="90000"/>
              </a:lnSpc>
            </a:pPr>
            <a:r>
              <a:rPr lang="en-US" sz="1200" b="0" i="0" dirty="0">
                <a:solidFill>
                  <a:schemeClr val="tx1"/>
                </a:solidFill>
                <a:effectLst/>
                <a:latin typeface="Söhne"/>
              </a:rPr>
              <a:t>Facilitates targeted interventions to maximize crop yield and quality.</a:t>
            </a:r>
            <a:endParaRPr lang="en-US" sz="1200" b="1" i="0" dirty="0">
              <a:solidFill>
                <a:schemeClr val="tx1"/>
              </a:solidFill>
              <a:effectLst/>
              <a:latin typeface="Söhne"/>
            </a:endParaRPr>
          </a:p>
          <a:p>
            <a:pPr>
              <a:lnSpc>
                <a:spcPct val="90000"/>
              </a:lnSpc>
            </a:pPr>
            <a:r>
              <a:rPr lang="en-US" sz="1200" b="0" i="0" dirty="0">
                <a:solidFill>
                  <a:schemeClr val="tx1"/>
                </a:solidFill>
                <a:effectLst/>
                <a:latin typeface="Söhne"/>
              </a:rPr>
              <a:t>Helps conserve water, energy, and minimize chemical usage.</a:t>
            </a:r>
            <a:endParaRPr lang="en-US" sz="1200" b="1" dirty="0">
              <a:solidFill>
                <a:schemeClr val="tx1"/>
              </a:solidFill>
              <a:latin typeface="Söhne"/>
            </a:endParaRPr>
          </a:p>
          <a:p>
            <a:pPr>
              <a:lnSpc>
                <a:spcPct val="90000"/>
              </a:lnSpc>
            </a:pPr>
            <a:r>
              <a:rPr lang="en-US" sz="1200" b="0" i="0" dirty="0">
                <a:solidFill>
                  <a:schemeClr val="tx1"/>
                </a:solidFill>
                <a:effectLst/>
                <a:latin typeface="Söhne"/>
              </a:rPr>
              <a:t>Allows for remote monitoring and management of field conditions.</a:t>
            </a:r>
            <a:endParaRPr lang="en-US" sz="1200" b="1" i="0" dirty="0">
              <a:solidFill>
                <a:schemeClr val="tx1"/>
              </a:solidFill>
              <a:effectLst/>
              <a:latin typeface="Söhne"/>
            </a:endParaRPr>
          </a:p>
          <a:p>
            <a:pPr>
              <a:lnSpc>
                <a:spcPct val="90000"/>
              </a:lnSpc>
            </a:pPr>
            <a:r>
              <a:rPr lang="en-US" sz="1200" b="0" i="0" dirty="0">
                <a:solidFill>
                  <a:schemeClr val="tx1"/>
                </a:solidFill>
                <a:effectLst/>
                <a:latin typeface="Söhne"/>
              </a:rPr>
              <a:t>Adaptable to farms of all sizes for widespread adoption.</a:t>
            </a:r>
            <a:endParaRPr lang="en-US" sz="1200" b="1" dirty="0">
              <a:solidFill>
                <a:schemeClr val="tx1"/>
              </a:solidFill>
              <a:latin typeface="Söhne"/>
            </a:endParaRPr>
          </a:p>
          <a:p>
            <a:pPr>
              <a:lnSpc>
                <a:spcPct val="90000"/>
              </a:lnSpc>
            </a:pPr>
            <a:r>
              <a:rPr lang="en-US" sz="1200" b="0" i="0" dirty="0">
                <a:solidFill>
                  <a:schemeClr val="tx1"/>
                </a:solidFill>
                <a:effectLst/>
                <a:latin typeface="Söhne"/>
              </a:rPr>
              <a:t>Enables farmers to share insights and learn from each other.</a:t>
            </a:r>
            <a:endParaRPr lang="en-US" sz="1200" b="1" i="0" dirty="0">
              <a:solidFill>
                <a:schemeClr val="tx1"/>
              </a:solidFill>
              <a:effectLst/>
              <a:latin typeface="Söhne"/>
            </a:endParaRPr>
          </a:p>
          <a:p>
            <a:pPr>
              <a:lnSpc>
                <a:spcPct val="90000"/>
              </a:lnSpc>
            </a:pPr>
            <a:r>
              <a:rPr lang="en-IN" sz="1200" b="0" i="0" dirty="0">
                <a:solidFill>
                  <a:schemeClr val="tx1"/>
                </a:solidFill>
                <a:effectLst/>
                <a:latin typeface="Söhne"/>
              </a:rPr>
              <a:t>Promotes environmentally-friendly farming practices.</a:t>
            </a:r>
          </a:p>
          <a:p>
            <a:pPr>
              <a:lnSpc>
                <a:spcPct val="90000"/>
              </a:lnSpc>
            </a:pPr>
            <a:r>
              <a:rPr lang="en-US" sz="1200" b="0" i="0" dirty="0">
                <a:solidFill>
                  <a:schemeClr val="tx1"/>
                </a:solidFill>
                <a:effectLst/>
                <a:latin typeface="Söhne"/>
              </a:rPr>
              <a:t>Holds promise for further advancements in agricultural technology.</a:t>
            </a:r>
            <a:endParaRPr lang="en-US" sz="1200" b="1" i="0" dirty="0">
              <a:solidFill>
                <a:schemeClr val="tx1"/>
              </a:solidFill>
              <a:effectLst/>
            </a:endParaRPr>
          </a:p>
          <a:p>
            <a:pPr marL="0" indent="0">
              <a:lnSpc>
                <a:spcPct val="90000"/>
              </a:lnSpc>
              <a:buNone/>
            </a:pPr>
            <a:r>
              <a:rPr lang="en-IN" sz="1800" b="1" dirty="0">
                <a:solidFill>
                  <a:schemeClr val="tx1"/>
                </a:solidFill>
              </a:rPr>
              <a:t>Conclusion:</a:t>
            </a:r>
          </a:p>
          <a:p>
            <a:pPr marL="0" indent="0" algn="just">
              <a:lnSpc>
                <a:spcPct val="90000"/>
              </a:lnSpc>
              <a:buNone/>
            </a:pPr>
            <a:r>
              <a:rPr lang="en-US" sz="1200" b="0" i="0" dirty="0">
                <a:solidFill>
                  <a:schemeClr val="tx1"/>
                </a:solidFill>
                <a:effectLst/>
                <a:latin typeface="Söhne"/>
              </a:rPr>
              <a:t>In brief, </a:t>
            </a:r>
            <a:r>
              <a:rPr lang="en-US" sz="1200" b="0" i="0" dirty="0" err="1">
                <a:solidFill>
                  <a:schemeClr val="tx1"/>
                </a:solidFill>
                <a:effectLst/>
                <a:latin typeface="Söhne"/>
              </a:rPr>
              <a:t>ThingSpeak</a:t>
            </a:r>
            <a:r>
              <a:rPr lang="en-US" sz="1200" b="0" i="0" dirty="0">
                <a:solidFill>
                  <a:schemeClr val="tx1"/>
                </a:solidFill>
                <a:effectLst/>
                <a:latin typeface="Söhne"/>
              </a:rPr>
              <a:t> revolutionizes farming through IoT integration, enabling real-time monitoring, informed decision-making, and resource optimization. With its scalable and collaborative features, </a:t>
            </a:r>
            <a:r>
              <a:rPr lang="en-US" sz="1200" b="0" i="0" dirty="0" err="1">
                <a:solidFill>
                  <a:schemeClr val="tx1"/>
                </a:solidFill>
                <a:effectLst/>
                <a:latin typeface="Söhne"/>
              </a:rPr>
              <a:t>ThingSpeak</a:t>
            </a:r>
            <a:r>
              <a:rPr lang="en-US" sz="1200" b="0" i="0" dirty="0">
                <a:solidFill>
                  <a:schemeClr val="tx1"/>
                </a:solidFill>
                <a:effectLst/>
                <a:latin typeface="Söhne"/>
              </a:rPr>
              <a:t> holds promise for advancing productivity and sustainability in agriculture.</a:t>
            </a:r>
            <a:endParaRPr lang="en-IN" sz="1200" b="1" dirty="0">
              <a:solidFill>
                <a:schemeClr val="tx1"/>
              </a:solidFill>
            </a:endParaRPr>
          </a:p>
        </p:txBody>
      </p:sp>
      <p:sp>
        <p:nvSpPr>
          <p:cNvPr id="4" name="Date Placeholder 3">
            <a:extLst>
              <a:ext uri="{FF2B5EF4-FFF2-40B4-BE49-F238E27FC236}">
                <a16:creationId xmlns:a16="http://schemas.microsoft.com/office/drawing/2014/main" id="{CB3B6F3A-A4BF-B06D-9FDF-A8950AD92BBB}"/>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Sunday, March 10, 2024</a:t>
            </a:fld>
            <a:endParaRPr lang="en-US"/>
          </a:p>
        </p:txBody>
      </p:sp>
      <p:sp>
        <p:nvSpPr>
          <p:cNvPr id="5" name="Footer Placeholder 4">
            <a:extLst>
              <a:ext uri="{FF2B5EF4-FFF2-40B4-BE49-F238E27FC236}">
                <a16:creationId xmlns:a16="http://schemas.microsoft.com/office/drawing/2014/main" id="{9D395FFA-39A3-5C44-E7DC-9BF8751970B5}"/>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D052448B-5878-4BED-42A5-0062A25BCD0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C53A7E84-0BD4-E23A-7763-540A43EE0418}"/>
              </a:ext>
            </a:extLst>
          </p:cNvPr>
          <p:cNvPicPr>
            <a:picLocks noChangeAspect="1"/>
          </p:cNvPicPr>
          <p:nvPr/>
        </p:nvPicPr>
        <p:blipFill>
          <a:blip r:embed="rId2"/>
          <a:stretch>
            <a:fillRect/>
          </a:stretch>
        </p:blipFill>
        <p:spPr>
          <a:xfrm>
            <a:off x="1242383" y="640081"/>
            <a:ext cx="3553157" cy="2691517"/>
          </a:xfrm>
          <a:prstGeom prst="rect">
            <a:avLst/>
          </a:prstGeom>
        </p:spPr>
      </p:pic>
      <p:pic>
        <p:nvPicPr>
          <p:cNvPr id="8" name="Picture 7">
            <a:extLst>
              <a:ext uri="{FF2B5EF4-FFF2-40B4-BE49-F238E27FC236}">
                <a16:creationId xmlns:a16="http://schemas.microsoft.com/office/drawing/2014/main" id="{D2DE5ABE-0DD1-EC79-D84F-50452669A2A6}"/>
              </a:ext>
            </a:extLst>
          </p:cNvPr>
          <p:cNvPicPr>
            <a:picLocks noChangeAspect="1"/>
          </p:cNvPicPr>
          <p:nvPr/>
        </p:nvPicPr>
        <p:blipFill>
          <a:blip r:embed="rId3"/>
          <a:stretch>
            <a:fillRect/>
          </a:stretch>
        </p:blipFill>
        <p:spPr>
          <a:xfrm>
            <a:off x="698073" y="3478654"/>
            <a:ext cx="4633410" cy="1772278"/>
          </a:xfrm>
          <a:prstGeom prst="rect">
            <a:avLst/>
          </a:prstGeom>
        </p:spPr>
      </p:pic>
    </p:spTree>
    <p:extLst>
      <p:ext uri="{BB962C8B-B14F-4D97-AF65-F5344CB8AC3E}">
        <p14:creationId xmlns:p14="http://schemas.microsoft.com/office/powerpoint/2010/main" val="173657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TotalTime>
  <Words>1102</Words>
  <Application>Microsoft Office PowerPoint</Application>
  <PresentationFormat>Widescreen</PresentationFormat>
  <Paragraphs>131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Calibri</vt:lpstr>
      <vt:lpstr>Sabon Next LT</vt:lpstr>
      <vt:lpstr>Söhne</vt:lpstr>
      <vt:lpstr>Wingdings 2</vt:lpstr>
      <vt:lpstr>Office Theme</vt:lpstr>
      <vt:lpstr>Learnathon</vt:lpstr>
      <vt:lpstr>Task 1: interrupt based audio input from I2S microphone</vt:lpstr>
      <vt:lpstr>PowerPoint Presentation</vt:lpstr>
      <vt:lpstr>Task 2: Bluetooth Based Home Automation</vt:lpstr>
      <vt:lpstr>PowerPoint Presentation</vt:lpstr>
      <vt:lpstr>Task 3: WIFI Based Home Automation</vt:lpstr>
      <vt:lpstr>PowerPoint Presentation</vt:lpstr>
      <vt:lpstr>Task 4: Agricultural Monitoring Through Thingspeak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Learnathon</dc:title>
  <dc:creator>leela raja kumar</dc:creator>
  <cp:lastModifiedBy>PILLUTLA   MANJUNAATH</cp:lastModifiedBy>
  <cp:revision>3</cp:revision>
  <dcterms:created xsi:type="dcterms:W3CDTF">2024-03-10T02:44:41Z</dcterms:created>
  <dcterms:modified xsi:type="dcterms:W3CDTF">2024-03-10T04:57:02Z</dcterms:modified>
</cp:coreProperties>
</file>