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9" r:id="rId4"/>
    <p:sldId id="270" r:id="rId5"/>
    <p:sldId id="271" r:id="rId6"/>
    <p:sldId id="277" r:id="rId7"/>
    <p:sldId id="272" r:id="rId8"/>
    <p:sldId id="274" r:id="rId9"/>
    <p:sldId id="273" r:id="rId10"/>
    <p:sldId id="275" r:id="rId11"/>
    <p:sldId id="278" r:id="rId12"/>
    <p:sldId id="276" r:id="rId13"/>
  </p:sldIdLst>
  <p:sldSz cx="9144000" cy="6858000" type="screen4x3"/>
  <p:notesSz cx="6858000" cy="9144000"/>
  <p:embeddedFontLst>
    <p:embeddedFont>
      <p:font typeface="Helvetica Neue" panose="020005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>
      <p:cViewPr>
        <p:scale>
          <a:sx n="94" d="100"/>
          <a:sy n="94" d="100"/>
        </p:scale>
        <p:origin x="16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B8D8A912-9C98-6A34-0D43-327BD133D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>
            <a:extLst>
              <a:ext uri="{FF2B5EF4-FFF2-40B4-BE49-F238E27FC236}">
                <a16:creationId xmlns:a16="http://schemas.microsoft.com/office/drawing/2014/main" id="{96EBC488-924E-8CFF-6EF6-F02090F3D3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2DDCDF80-94CC-D6CE-B0DB-DE90607463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28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72B8252-77B3-A52B-60C0-C7AC67762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>
            <a:extLst>
              <a:ext uri="{FF2B5EF4-FFF2-40B4-BE49-F238E27FC236}">
                <a16:creationId xmlns:a16="http://schemas.microsoft.com/office/drawing/2014/main" id="{8DD4FAA5-B1CF-BC4E-74DE-9E21F795D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C273A1EC-B4EE-40CB-7A16-AEDA717A4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52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F1ABCA93-0F8E-D485-7B01-337324155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>
            <a:extLst>
              <a:ext uri="{FF2B5EF4-FFF2-40B4-BE49-F238E27FC236}">
                <a16:creationId xmlns:a16="http://schemas.microsoft.com/office/drawing/2014/main" id="{A1CC136C-F4FE-AB1C-ED60-76743597C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70613EF7-C3F6-D0D3-6F23-5DEA1C368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09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43AD8696-88A7-BABE-22EA-E5BDCBCF5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>
            <a:extLst>
              <a:ext uri="{FF2B5EF4-FFF2-40B4-BE49-F238E27FC236}">
                <a16:creationId xmlns:a16="http://schemas.microsoft.com/office/drawing/2014/main" id="{C023F11E-6C35-B9E3-4A37-3226720F0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>
            <a:extLst>
              <a:ext uri="{FF2B5EF4-FFF2-40B4-BE49-F238E27FC236}">
                <a16:creationId xmlns:a16="http://schemas.microsoft.com/office/drawing/2014/main" id="{A99618E0-AB10-996C-7396-1C6AFCEFC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810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613DFC1-CC00-2A20-B18A-049A4872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>
            <a:extLst>
              <a:ext uri="{FF2B5EF4-FFF2-40B4-BE49-F238E27FC236}">
                <a16:creationId xmlns:a16="http://schemas.microsoft.com/office/drawing/2014/main" id="{0EEF7EB4-3967-D78B-F06D-236BBCBF6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>
            <a:extLst>
              <a:ext uri="{FF2B5EF4-FFF2-40B4-BE49-F238E27FC236}">
                <a16:creationId xmlns:a16="http://schemas.microsoft.com/office/drawing/2014/main" id="{7F55549D-163E-5D19-1C12-6521C4A45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07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CF7537F7-64CA-7655-71B8-BE0AF2ED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>
            <a:extLst>
              <a:ext uri="{FF2B5EF4-FFF2-40B4-BE49-F238E27FC236}">
                <a16:creationId xmlns:a16="http://schemas.microsoft.com/office/drawing/2014/main" id="{895FC4AC-1BE5-8195-F505-E490D97EB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224D6A98-FB95-5B3D-398E-12820E6A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12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94919890-E001-A437-A789-E951A3C23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>
            <a:extLst>
              <a:ext uri="{FF2B5EF4-FFF2-40B4-BE49-F238E27FC236}">
                <a16:creationId xmlns:a16="http://schemas.microsoft.com/office/drawing/2014/main" id="{54B19A41-1F0E-A5AE-6E7A-894C1D4EB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E6F3A306-622E-BCF2-25B9-47F35048B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2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EB883784-B927-8235-91BD-1E301618F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>
            <a:extLst>
              <a:ext uri="{FF2B5EF4-FFF2-40B4-BE49-F238E27FC236}">
                <a16:creationId xmlns:a16="http://schemas.microsoft.com/office/drawing/2014/main" id="{F6C03648-32C0-D497-4111-BE57CF8C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>
            <a:extLst>
              <a:ext uri="{FF2B5EF4-FFF2-40B4-BE49-F238E27FC236}">
                <a16:creationId xmlns:a16="http://schemas.microsoft.com/office/drawing/2014/main" id="{67769DD9-8DBF-4F9C-801A-E5E07E268F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185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DEA6FD64-E6B0-5AED-F589-0E541BD9E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>
            <a:extLst>
              <a:ext uri="{FF2B5EF4-FFF2-40B4-BE49-F238E27FC236}">
                <a16:creationId xmlns:a16="http://schemas.microsoft.com/office/drawing/2014/main" id="{8E578552-BB1B-9BAA-43FF-174BF5AE08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CC06A38C-672D-95F9-6BA1-E95BCBEB1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11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765CA9B3-9129-CF51-2C52-78C349C53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>
            <a:extLst>
              <a:ext uri="{FF2B5EF4-FFF2-40B4-BE49-F238E27FC236}">
                <a16:creationId xmlns:a16="http://schemas.microsoft.com/office/drawing/2014/main" id="{2D3357D2-5B90-E7C3-D7CC-B3948B6CA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FFA27490-6195-396A-6967-19DEC62B22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34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ITC 6000 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Database Management Systems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Final Project Presentation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2024 Fall B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Nutrition and Wellness Tracking</a:t>
            </a:r>
            <a:br>
              <a:rPr lang="en-US" sz="4000" b="1" dirty="0">
                <a:solidFill>
                  <a:schemeClr val="dk1"/>
                </a:solidFill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Satya Sai Srinivas </a:t>
            </a:r>
            <a:r>
              <a:rPr lang="en-US" sz="2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Yendru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yendru.s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@northeastern.edu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8F55418A-DF14-E763-8004-5C28F751F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>
            <a:extLst>
              <a:ext uri="{FF2B5EF4-FFF2-40B4-BE49-F238E27FC236}">
                <a16:creationId xmlns:a16="http://schemas.microsoft.com/office/drawing/2014/main" id="{853720E5-C38F-80AC-789F-638B833751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Query2: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Water Intake Report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21802958-60B1-D42C-BF6A-A85005A068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Analytics and Metrics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5AE6CE1-F872-3D4F-38F1-14E2FFF3F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3" y="2269012"/>
            <a:ext cx="7192645" cy="40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7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9E20BB19-8444-4D79-42B8-C017B988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>
            <a:extLst>
              <a:ext uri="{FF2B5EF4-FFF2-40B4-BE49-F238E27FC236}">
                <a16:creationId xmlns:a16="http://schemas.microsoft.com/office/drawing/2014/main" id="{F7E4D4C7-26A3-1F07-8A32-DCF672DE61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primary security concerns include: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 Data Privacy: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Protecting sensitive personal data like email and weight.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Role-Based Access Control (RBAC):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Ensuring coaches and admins have limited access to data.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SQL Injection Prevention: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Using parameterized queries to avoid database attacks.</a:t>
            </a:r>
          </a:p>
        </p:txBody>
      </p:sp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79234B03-A987-7025-2F6E-7BE44BBF43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3200" b="1" kern="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Security Concerns</a:t>
            </a:r>
            <a:endParaRPr lang="en-US" sz="3200" kern="1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7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A152476A-ED61-A19B-CEC7-4CD596BD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>
            <a:extLst>
              <a:ext uri="{FF2B5EF4-FFF2-40B4-BE49-F238E27FC236}">
                <a16:creationId xmlns:a16="http://schemas.microsoft.com/office/drawing/2014/main" id="{68BF6B47-0825-BEEC-2EF1-96C017331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Future Enhancements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with wearables for real-time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ntegrating machine learning for predictive analytics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B81D72F9-80DF-319E-D30F-9BCF7A0F9D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Considerations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14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Title</a:t>
            </a:r>
            <a:r>
              <a:rPr lang="en-US" sz="2400" dirty="0"/>
              <a:t>: Nutrition and Wellness Tracking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Purpose</a:t>
            </a:r>
            <a:r>
              <a:rPr lang="en-US" sz="2400" dirty="0"/>
              <a:t>: Empower users to maintain healthy lifestyles by tracking dietary intake, exercise routines, and wellness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Business Model</a:t>
            </a:r>
            <a:r>
              <a:rPr lang="en-US" sz="2400" dirty="0"/>
              <a:t>: Freemium model offering free basic features and subscription-based advanced analytics and coach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Features</a:t>
            </a:r>
            <a:r>
              <a:rPr lang="en-US" sz="2400" dirty="0"/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Daily tracking for food, water, and exercise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Personalized insights and progress monitoring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Coach-driven recommendations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23FE6041-453E-9695-767A-CC1438810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>
            <a:extLst>
              <a:ext uri="{FF2B5EF4-FFF2-40B4-BE49-F238E27FC236}">
                <a16:creationId xmlns:a16="http://schemas.microsoft.com/office/drawing/2014/main" id="{DFC600B0-3DDC-091C-4A3C-3ED29744F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8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End-Users</a:t>
            </a: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Potentially millions of users.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an End-User, I want to: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Track my daily nutrition, exercise, and water intake.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 personal wellness goals and monitor my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Receive personalized recommendations for diet and exercise.</a:t>
            </a:r>
          </a:p>
          <a:p>
            <a:pPr marL="114300" indent="0">
              <a:buNone/>
            </a:pP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Nutrition Coaches</a:t>
            </a: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Potentially thousands of coaches.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a Coach, I want to: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 client logs to provide tailored advice.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analytics tools to understand client habits.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Share wellness recommendations and track adherence.</a:t>
            </a:r>
          </a:p>
          <a:p>
            <a:pPr marL="114300" indent="0">
              <a:buNone/>
            </a:pP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Administrators</a:t>
            </a: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dozen or two back-end admins.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Administrators need to: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Ensure data security and system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Monitor and resolve any technical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 and enforce policies for users and coaches.</a:t>
            </a:r>
          </a:p>
        </p:txBody>
      </p:sp>
      <p:sp>
        <p:nvSpPr>
          <p:cNvPr id="95" name="Google Shape;95;p3">
            <a:extLst>
              <a:ext uri="{FF2B5EF4-FFF2-40B4-BE49-F238E27FC236}">
                <a16:creationId xmlns:a16="http://schemas.microsoft.com/office/drawing/2014/main" id="{66661A4F-59A8-2919-9A93-FA6DCEE7C0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65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DDC5F81D-94B0-D30F-1CDF-8650EF882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>
            <a:extLst>
              <a:ext uri="{FF2B5EF4-FFF2-40B4-BE49-F238E27FC236}">
                <a16:creationId xmlns:a16="http://schemas.microsoft.com/office/drawing/2014/main" id="{3E890D7B-B0ED-AE68-3A97-5652E1A055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 dirty="0"/>
              <a:t>Registration</a:t>
            </a:r>
            <a:r>
              <a:rPr lang="en-US" sz="2800" dirty="0"/>
              <a:t>: Secure user authentication with unique credentials.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 dirty="0"/>
              <a:t>Daily Logs</a:t>
            </a:r>
            <a:r>
              <a:rPr lang="en-US" sz="2800" dirty="0"/>
              <a:t>: Timestamped entries for food, water, and exercise.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 dirty="0"/>
              <a:t>Goal Setting</a:t>
            </a:r>
            <a:r>
              <a:rPr lang="en-US" sz="2800" dirty="0"/>
              <a:t>: Tracks metrics like weight and calorie burn.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 dirty="0"/>
              <a:t>Access Control</a:t>
            </a:r>
            <a:r>
              <a:rPr lang="en-US" sz="2800" dirty="0"/>
              <a:t>: Role-based access for users, coaches, and admins.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 dirty="0"/>
              <a:t>Data Integrity</a:t>
            </a:r>
            <a:r>
              <a:rPr lang="en-US" sz="2800" dirty="0"/>
              <a:t>: Enforced relationships via foreign keys and indexed fields.</a:t>
            </a:r>
          </a:p>
        </p:txBody>
      </p:sp>
      <p:sp>
        <p:nvSpPr>
          <p:cNvPr id="95" name="Google Shape;95;p3">
            <a:extLst>
              <a:ext uri="{FF2B5EF4-FFF2-40B4-BE49-F238E27FC236}">
                <a16:creationId xmlns:a16="http://schemas.microsoft.com/office/drawing/2014/main" id="{2DF4A73D-6767-7EB6-2A5B-E142551D4A0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Rules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7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BE741DD-5E78-04F3-FCAF-A6EB64D1D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5D8FFAF0-A0B7-BE5A-6537-667EE8716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ERD Diagram</a:t>
            </a:r>
          </a:p>
        </p:txBody>
      </p:sp>
      <p:sp>
        <p:nvSpPr>
          <p:cNvPr id="101" name="Google Shape;101;p4">
            <a:extLst>
              <a:ext uri="{FF2B5EF4-FFF2-40B4-BE49-F238E27FC236}">
                <a16:creationId xmlns:a16="http://schemas.microsoft.com/office/drawing/2014/main" id="{9A996460-9D52-1054-2036-6EDCAC1DFB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562100"/>
            <a:ext cx="3924300" cy="4352544"/>
          </a:xfrm>
        </p:spPr>
        <p:txBody>
          <a:bodyPr spcFirstLastPara="1" lIns="91425" tIns="45700" rIns="91425" bIns="45700" anchor="t" anchorCtr="0">
            <a:normAutofit/>
          </a:bodyPr>
          <a:lstStyle/>
          <a:p>
            <a:pPr marL="25400" indent="0"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</a:rPr>
              <a:t>Entities</a:t>
            </a:r>
            <a:r>
              <a:rPr lang="en-US" sz="2800" b="0" i="0" u="none" strike="noStrike" cap="none" dirty="0">
                <a:solidFill>
                  <a:schemeClr val="tx1"/>
                </a:solidFill>
              </a:rPr>
              <a:t>: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tx1"/>
                </a:solidFill>
              </a:rPr>
              <a:t>User, Nutrition Coach, Daily Log, Food Item, Exercise Data, Goal, Recommendation.</a:t>
            </a:r>
          </a:p>
          <a:p>
            <a:pPr marL="25400" indent="0"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en-US" sz="2800" b="0" i="0" u="none" strike="noStrike" cap="none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8F7094-FF6E-AE73-B986-06C3583D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86" b="-3"/>
          <a:stretch/>
        </p:blipFill>
        <p:spPr>
          <a:xfrm>
            <a:off x="4762500" y="1562100"/>
            <a:ext cx="3924300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59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D803FBEC-C40D-AC53-455C-A1C437C7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>
            <a:extLst>
              <a:ext uri="{FF2B5EF4-FFF2-40B4-BE49-F238E27FC236}">
                <a16:creationId xmlns:a16="http://schemas.microsoft.com/office/drawing/2014/main" id="{0760CECD-7A28-7101-4A5B-708AA7D0E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3318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000" b="1" dirty="0"/>
              <a:t>Database Architecture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Client/Server Architecture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app uses a </a:t>
            </a:r>
            <a:r>
              <a:rPr lang="en-US" sz="2000" b="1" dirty="0"/>
              <a:t>two-tier architecture</a:t>
            </a:r>
            <a:r>
              <a:rPr lang="en-US" sz="2000" dirty="0"/>
              <a:t>, where the client (frontend app) communicates directly with the SQLite database as a lightweight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Cloud Hosting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database is not cloud-hosted in this scenario but can be hosted on cloud platforms like AWS RDS or Azure for scalability and global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Storage Requirements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SQLite is sufficient for lightweight applications. For larger datasets or concurrent user access, transitioning to a relational database like MySQL or PostgreSQL is recommended.</a:t>
            </a:r>
          </a:p>
        </p:txBody>
      </p:sp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50C39880-7240-0D6B-8AE6-59D02B7DE5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8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1894BA79-92A7-11D2-FB94-33CD1E0C0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>
            <a:extLst>
              <a:ext uri="{FF2B5EF4-FFF2-40B4-BE49-F238E27FC236}">
                <a16:creationId xmlns:a16="http://schemas.microsoft.com/office/drawing/2014/main" id="{5A983DC9-6A50-3F9F-1565-5B305F565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Query: </a:t>
            </a:r>
            <a:r>
              <a:rPr lang="en-US" sz="2400" kern="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Retrieve Comprehensive Daily Log for a User</a:t>
            </a:r>
          </a:p>
        </p:txBody>
      </p:sp>
      <p:sp>
        <p:nvSpPr>
          <p:cNvPr id="95" name="Google Shape;95;p3">
            <a:extLst>
              <a:ext uri="{FF2B5EF4-FFF2-40B4-BE49-F238E27FC236}">
                <a16:creationId xmlns:a16="http://schemas.microsoft.com/office/drawing/2014/main" id="{03954E71-DD42-61C5-6514-2F4CD61275D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Example1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15EC74-1A78-82AA-1199-EAF8811B7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2013902"/>
            <a:ext cx="7315200" cy="43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CA2F5DDE-21E5-6ADA-5F79-DFF2405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>
            <a:extLst>
              <a:ext uri="{FF2B5EF4-FFF2-40B4-BE49-F238E27FC236}">
                <a16:creationId xmlns:a16="http://schemas.microsoft.com/office/drawing/2014/main" id="{0424C071-13F4-48EF-79C3-BEED2E9D0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Query: </a:t>
            </a:r>
            <a:r>
              <a:rPr lang="en-US" sz="24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Fetch Recommendations by a Coach 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92A72367-D4A4-FE5B-5339-6333270AD7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Example2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3A050EE-5EB1-B572-9B70-48B301889D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" y="2238532"/>
            <a:ext cx="7492621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EE06451B-C28E-9200-A5AB-827422B78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>
            <a:extLst>
              <a:ext uri="{FF2B5EF4-FFF2-40B4-BE49-F238E27FC236}">
                <a16:creationId xmlns:a16="http://schemas.microsoft.com/office/drawing/2014/main" id="{B71BC3B0-54F2-068E-CBD8-D6458B51D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Query1: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Popular Food Items and Exercises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3D088E96-C015-C7DE-2B24-F82AA8EB241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Analytics and Metrics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F250BD9-1A6F-B1B4-10D1-12B8D8A95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1063"/>
            <a:ext cx="7799696" cy="38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0180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497</Words>
  <Application>Microsoft Macintosh PowerPoint</Application>
  <PresentationFormat>On-screen Show (4:3)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Times New Roman</vt:lpstr>
      <vt:lpstr>Helvetica Neue</vt:lpstr>
      <vt:lpstr>Calibri</vt:lpstr>
      <vt:lpstr>powerpoint_newNEU</vt:lpstr>
      <vt:lpstr>ITC 6000  Database Management Systems Final Project Presentation 2024 Fall B Nutrition and Wellness Tracking </vt:lpstr>
      <vt:lpstr>Project Overview</vt:lpstr>
      <vt:lpstr>Personas</vt:lpstr>
      <vt:lpstr>Business Rules</vt:lpstr>
      <vt:lpstr>ERD Diagram</vt:lpstr>
      <vt:lpstr>Solution Architecture</vt:lpstr>
      <vt:lpstr>SQL Example1</vt:lpstr>
      <vt:lpstr>SQL Example2</vt:lpstr>
      <vt:lpstr>Analytics and Metrics</vt:lpstr>
      <vt:lpstr>Analytics and Metrics</vt:lpstr>
      <vt:lpstr>Security Concerns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m.lyons</dc:creator>
  <cp:lastModifiedBy>Satya Sai Srinivas Yendru</cp:lastModifiedBy>
  <cp:revision>1</cp:revision>
  <dcterms:created xsi:type="dcterms:W3CDTF">2010-04-13T14:21:50Z</dcterms:created>
  <dcterms:modified xsi:type="dcterms:W3CDTF">2024-12-12T22:07:03Z</dcterms:modified>
</cp:coreProperties>
</file>