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6"/>
  </p:notesMasterIdLst>
  <p:sldIdLst>
    <p:sldId id="256" r:id="rId2"/>
    <p:sldId id="257" r:id="rId3"/>
    <p:sldId id="258" r:id="rId4"/>
    <p:sldId id="259" r:id="rId5"/>
    <p:sldId id="261" r:id="rId6"/>
    <p:sldId id="260" r:id="rId7"/>
    <p:sldId id="263" r:id="rId8"/>
    <p:sldId id="262" r:id="rId9"/>
    <p:sldId id="264" r:id="rId10"/>
    <p:sldId id="266" r:id="rId11"/>
    <p:sldId id="265" r:id="rId12"/>
    <p:sldId id="267" r:id="rId13"/>
    <p:sldId id="268" r:id="rId14"/>
    <p:sldId id="269" r:id="rId15"/>
    <p:sldId id="270" r:id="rId16"/>
    <p:sldId id="271" r:id="rId17"/>
    <p:sldId id="272" r:id="rId18"/>
    <p:sldId id="273" r:id="rId19"/>
    <p:sldId id="274" r:id="rId20"/>
    <p:sldId id="284" r:id="rId21"/>
    <p:sldId id="297" r:id="rId22"/>
    <p:sldId id="364" r:id="rId23"/>
    <p:sldId id="298" r:id="rId24"/>
    <p:sldId id="354" r:id="rId25"/>
    <p:sldId id="355" r:id="rId26"/>
    <p:sldId id="356" r:id="rId27"/>
    <p:sldId id="357" r:id="rId28"/>
    <p:sldId id="358" r:id="rId29"/>
    <p:sldId id="359" r:id="rId30"/>
    <p:sldId id="360" r:id="rId31"/>
    <p:sldId id="361" r:id="rId32"/>
    <p:sldId id="362" r:id="rId33"/>
    <p:sldId id="363" r:id="rId34"/>
    <p:sldId id="365" r:id="rId35"/>
    <p:sldId id="366" r:id="rId36"/>
    <p:sldId id="367" r:id="rId37"/>
    <p:sldId id="368" r:id="rId38"/>
    <p:sldId id="369" r:id="rId39"/>
    <p:sldId id="370" r:id="rId40"/>
    <p:sldId id="371" r:id="rId41"/>
    <p:sldId id="374" r:id="rId42"/>
    <p:sldId id="372" r:id="rId43"/>
    <p:sldId id="373" r:id="rId44"/>
    <p:sldId id="35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9" d="100"/>
          <a:sy n="79" d="100"/>
        </p:scale>
        <p:origin x="3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56FE87-EAE8-42FD-8687-A33C1740F6E6}"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ED6EA-1C1B-4C89-9E1C-2A8E1B198534}" type="slidenum">
              <a:rPr lang="en-IN" smtClean="0"/>
              <a:t>‹#›</a:t>
            </a:fld>
            <a:endParaRPr lang="en-IN"/>
          </a:p>
        </p:txBody>
      </p:sp>
    </p:spTree>
    <p:extLst>
      <p:ext uri="{BB962C8B-B14F-4D97-AF65-F5344CB8AC3E}">
        <p14:creationId xmlns:p14="http://schemas.microsoft.com/office/powerpoint/2010/main" val="462258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B2D58-3774-82F4-A18E-998CD85F357C}"/>
              </a:ext>
            </a:extLst>
          </p:cNvPr>
          <p:cNvSpPr>
            <a:spLocks noGrp="1"/>
          </p:cNvSpPr>
          <p:nvPr>
            <p:ph type="ctrTitle"/>
          </p:nvPr>
        </p:nvSpPr>
        <p:spPr>
          <a:xfrm>
            <a:off x="1876425" y="1122363"/>
            <a:ext cx="7913752" cy="974661"/>
          </a:xfrm>
        </p:spPr>
        <p:txBody>
          <a:bodyPr>
            <a:normAutofit/>
          </a:bodyPr>
          <a:lstStyle/>
          <a:p>
            <a:r>
              <a:rPr lang="en-US" sz="4000" b="1" kern="0" dirty="0">
                <a:solidFill>
                  <a:schemeClr val="accent3">
                    <a:lumMod val="75000"/>
                  </a:schemeClr>
                </a:solidFill>
                <a:effectLst/>
                <a:latin typeface="Times New Roman" panose="02020603050405020304" pitchFamily="18" charset="0"/>
                <a:ea typeface="Times New Roman" panose="02020603050405020304" pitchFamily="18" charset="0"/>
              </a:rPr>
              <a:t>Unit 1 : CPU Organization</a:t>
            </a:r>
            <a:endParaRPr lang="en-IN" sz="8800" dirty="0">
              <a:solidFill>
                <a:schemeClr val="accent3">
                  <a:lumMod val="75000"/>
                </a:schemeClr>
              </a:solidFill>
            </a:endParaRPr>
          </a:p>
        </p:txBody>
      </p:sp>
      <p:sp>
        <p:nvSpPr>
          <p:cNvPr id="3" name="Subtitle 2">
            <a:extLst>
              <a:ext uri="{FF2B5EF4-FFF2-40B4-BE49-F238E27FC236}">
                <a16:creationId xmlns:a16="http://schemas.microsoft.com/office/drawing/2014/main" id="{F7BBD8DA-992D-256A-DB15-493341904EC0}"/>
              </a:ext>
            </a:extLst>
          </p:cNvPr>
          <p:cNvSpPr>
            <a:spLocks noGrp="1"/>
          </p:cNvSpPr>
          <p:nvPr>
            <p:ph type="subTitle" idx="1"/>
          </p:nvPr>
        </p:nvSpPr>
        <p:spPr>
          <a:xfrm>
            <a:off x="6632448" y="2797366"/>
            <a:ext cx="4035552" cy="1655762"/>
          </a:xfrm>
        </p:spPr>
        <p:txBody>
          <a:bodyPr>
            <a:normAutofit/>
          </a:bodyPr>
          <a:lstStyle/>
          <a:p>
            <a:r>
              <a:rPr lang="en-US" sz="3200" dirty="0"/>
              <a:t>Prof. </a:t>
            </a:r>
            <a:r>
              <a:rPr lang="en-US" sz="3200" dirty="0" err="1"/>
              <a:t>shankar</a:t>
            </a:r>
            <a:r>
              <a:rPr lang="en-US" sz="3200" dirty="0"/>
              <a:t> </a:t>
            </a:r>
            <a:r>
              <a:rPr lang="en-US" sz="3200" dirty="0" err="1"/>
              <a:t>mali</a:t>
            </a:r>
            <a:endParaRPr lang="en-IN" sz="3200" dirty="0"/>
          </a:p>
        </p:txBody>
      </p:sp>
    </p:spTree>
    <p:extLst>
      <p:ext uri="{BB962C8B-B14F-4D97-AF65-F5344CB8AC3E}">
        <p14:creationId xmlns:p14="http://schemas.microsoft.com/office/powerpoint/2010/main" val="128490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1584" y="260649"/>
            <a:ext cx="7772400" cy="792088"/>
          </a:xfrm>
        </p:spPr>
        <p:txBody>
          <a:bodyPr/>
          <a:lstStyle/>
          <a:p>
            <a:r>
              <a:rPr lang="en-IN" dirty="0">
                <a:solidFill>
                  <a:schemeClr val="accent3">
                    <a:lumMod val="75000"/>
                  </a:schemeClr>
                </a:solidFill>
              </a:rPr>
              <a:t>COMPUTER COMPONENTS</a:t>
            </a:r>
          </a:p>
        </p:txBody>
      </p:sp>
      <p:sp>
        <p:nvSpPr>
          <p:cNvPr id="3" name="Subtitle 2"/>
          <p:cNvSpPr>
            <a:spLocks noGrp="1"/>
          </p:cNvSpPr>
          <p:nvPr>
            <p:ph type="subTitle" idx="1"/>
          </p:nvPr>
        </p:nvSpPr>
        <p:spPr>
          <a:xfrm>
            <a:off x="1847528" y="1268760"/>
            <a:ext cx="8352928" cy="5040560"/>
          </a:xfrm>
        </p:spPr>
        <p:txBody>
          <a:bodyPr/>
          <a:lstStyle/>
          <a:p>
            <a:endParaRPr lang="en-IN" dirty="0">
              <a:solidFill>
                <a:schemeClr val="tx1"/>
              </a:solidFill>
            </a:endParaRPr>
          </a:p>
          <a:p>
            <a:pPr algn="just"/>
            <a:r>
              <a:rPr lang="en-IN" sz="2400" cap="none" dirty="0">
                <a:solidFill>
                  <a:schemeClr val="tx1"/>
                </a:solidFill>
              </a:rPr>
              <a:t>The process of connecting the various components in the desired configuration as a form of programming. the resulting “program” is in the form of hardware and is termed a </a:t>
            </a:r>
            <a:r>
              <a:rPr lang="en-IN" sz="2400" i="1" cap="none" dirty="0">
                <a:solidFill>
                  <a:schemeClr val="tx1"/>
                </a:solidFill>
              </a:rPr>
              <a:t>hardwired program</a:t>
            </a:r>
            <a:endParaRPr lang="en-IN" sz="2400" cap="none" dirty="0">
              <a:solidFill>
                <a:schemeClr val="tx1"/>
              </a:solidFill>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4149080"/>
            <a:ext cx="6694122" cy="2557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582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8484" y="679407"/>
            <a:ext cx="9069517" cy="5544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3040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04665"/>
            <a:ext cx="8229600" cy="5721499"/>
          </a:xfrm>
        </p:spPr>
        <p:txBody>
          <a:bodyPr>
            <a:normAutofit lnSpcReduction="10000"/>
          </a:bodyPr>
          <a:lstStyle/>
          <a:p>
            <a:pPr algn="just"/>
            <a:r>
              <a:rPr lang="en-IN" dirty="0"/>
              <a:t>Figure 3.1b indicates two major components of the system: an instruction interpreter and a module of general-purpose arithmetic and logic functions.</a:t>
            </a:r>
          </a:p>
          <a:p>
            <a:pPr algn="just"/>
            <a:r>
              <a:rPr lang="en-IN" dirty="0"/>
              <a:t>These two constitute the CPU. Several other components are needed to yield a functioning computer.</a:t>
            </a:r>
          </a:p>
          <a:p>
            <a:pPr algn="just"/>
            <a:r>
              <a:rPr lang="en-IN" dirty="0"/>
              <a:t> Data and instructions must be put into the system. For this we need some sort of input module.</a:t>
            </a:r>
          </a:p>
          <a:p>
            <a:pPr algn="just"/>
            <a:r>
              <a:rPr lang="en-IN" dirty="0"/>
              <a:t>This module contains basic components for accepting data and instructions in some form and converting them into an internal form of signals usable by the system. A means of reporting results is needed, and this is in the form of an output module.</a:t>
            </a:r>
          </a:p>
          <a:p>
            <a:pPr algn="just"/>
            <a:r>
              <a:rPr lang="en-IN" dirty="0"/>
              <a:t>Taken together, these are referred to as I/O components</a:t>
            </a:r>
          </a:p>
        </p:txBody>
      </p:sp>
    </p:spTree>
    <p:extLst>
      <p:ext uri="{BB962C8B-B14F-4D97-AF65-F5344CB8AC3E}">
        <p14:creationId xmlns:p14="http://schemas.microsoft.com/office/powerpoint/2010/main" val="159941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60649"/>
            <a:ext cx="8229600" cy="5865515"/>
          </a:xfrm>
        </p:spPr>
        <p:txBody>
          <a:bodyPr>
            <a:normAutofit/>
          </a:bodyPr>
          <a:lstStyle/>
          <a:p>
            <a:pPr algn="just"/>
            <a:r>
              <a:rPr lang="en-IN" dirty="0"/>
              <a:t>One more component is needed. An input device will bring instructions and data in sequentially. But a program is not invariably executed sequentially; it may</a:t>
            </a:r>
          </a:p>
          <a:p>
            <a:pPr algn="just"/>
            <a:r>
              <a:rPr lang="en-IN" dirty="0"/>
              <a:t>jump around (e.g., jump instruction). Similarly, operations on data may require access to more than just one element at a time in a predetermined sequence.</a:t>
            </a:r>
          </a:p>
          <a:p>
            <a:pPr algn="just"/>
            <a:r>
              <a:rPr lang="en-IN" dirty="0"/>
              <a:t>Thus, there must be a place to store temporarily both instructions and data. </a:t>
            </a:r>
          </a:p>
          <a:p>
            <a:pPr algn="just"/>
            <a:r>
              <a:rPr lang="en-IN" dirty="0"/>
              <a:t>That module is called memory, or main memory to distinguish it from external storage or peripheral devices.</a:t>
            </a:r>
          </a:p>
        </p:txBody>
      </p:sp>
    </p:spTree>
    <p:extLst>
      <p:ext uri="{BB962C8B-B14F-4D97-AF65-F5344CB8AC3E}">
        <p14:creationId xmlns:p14="http://schemas.microsoft.com/office/powerpoint/2010/main" val="250207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57802"/>
            <a:ext cx="7848872" cy="673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62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8427" y="28575"/>
            <a:ext cx="9477698" cy="8010524"/>
          </a:xfrm>
        </p:spPr>
        <p:txBody>
          <a:bodyPr>
            <a:noAutofit/>
          </a:bodyPr>
          <a:lstStyle/>
          <a:p>
            <a:pPr marL="0" indent="0" algn="just">
              <a:spcBef>
                <a:spcPts val="0"/>
              </a:spcBef>
              <a:buNone/>
            </a:pPr>
            <a:r>
              <a:rPr lang="en-IN" sz="2300" dirty="0"/>
              <a:t>       Figure 3.2 illustrates these top-level components and suggests the interactions among them. </a:t>
            </a:r>
          </a:p>
          <a:p>
            <a:pPr algn="just">
              <a:spcBef>
                <a:spcPts val="0"/>
              </a:spcBef>
            </a:pPr>
            <a:r>
              <a:rPr lang="en-IN" sz="2300" dirty="0"/>
              <a:t>The CPU exchanges data with memory. For this purpose, it typically makes use of two internal (to the CPU) registers: a memory address register (MAR), which specifies the address in memory for the next read or write, and a memory buffer register (MBR), which contains the data to be written into memory or receives the data read from memory. </a:t>
            </a:r>
          </a:p>
          <a:p>
            <a:pPr algn="just">
              <a:spcBef>
                <a:spcPts val="0"/>
              </a:spcBef>
            </a:pPr>
            <a:r>
              <a:rPr lang="en-IN" sz="2300" dirty="0"/>
              <a:t>Similarly, an I/O address register (I/O AR) specifies a particular I/O device. An I/O buffer (I/O BR) register is used for the exchange of data between an I/O module and the CPU.</a:t>
            </a:r>
          </a:p>
          <a:p>
            <a:pPr algn="just">
              <a:spcBef>
                <a:spcPts val="0"/>
              </a:spcBef>
            </a:pPr>
            <a:r>
              <a:rPr lang="en-IN" sz="2300" dirty="0"/>
              <a:t>A memory module consists of a set of locations, defined by sequentially numbered addresses. Each location contains a binary number that can be interpreted as either an instruction or data. An I/O module transfers data from external devices to</a:t>
            </a:r>
          </a:p>
          <a:p>
            <a:pPr algn="just">
              <a:spcBef>
                <a:spcPts val="0"/>
              </a:spcBef>
            </a:pPr>
            <a:r>
              <a:rPr lang="en-IN" sz="2300" dirty="0"/>
              <a:t>CPU and memory, and vice versa. It contains internal buffers for temporarily holding these data until they can be sent on.</a:t>
            </a:r>
          </a:p>
        </p:txBody>
      </p:sp>
    </p:spTree>
    <p:extLst>
      <p:ext uri="{BB962C8B-B14F-4D97-AF65-F5344CB8AC3E}">
        <p14:creationId xmlns:p14="http://schemas.microsoft.com/office/powerpoint/2010/main" val="367047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IN" b="1" dirty="0">
                <a:solidFill>
                  <a:schemeClr val="accent3">
                    <a:lumMod val="75000"/>
                  </a:schemeClr>
                </a:solidFill>
              </a:rPr>
              <a:t>COMPUTER FUNCTION</a:t>
            </a:r>
            <a:endParaRPr lang="en-IN" dirty="0">
              <a:solidFill>
                <a:schemeClr val="accent3">
                  <a:lumMod val="75000"/>
                </a:schemeClr>
              </a:solidFill>
            </a:endParaRPr>
          </a:p>
        </p:txBody>
      </p:sp>
      <p:sp>
        <p:nvSpPr>
          <p:cNvPr id="3" name="Content Placeholder 2"/>
          <p:cNvSpPr>
            <a:spLocks noGrp="1"/>
          </p:cNvSpPr>
          <p:nvPr>
            <p:ph idx="1"/>
          </p:nvPr>
        </p:nvSpPr>
        <p:spPr>
          <a:xfrm>
            <a:off x="1981200" y="1340768"/>
            <a:ext cx="8291264" cy="5256584"/>
          </a:xfrm>
        </p:spPr>
        <p:txBody>
          <a:bodyPr>
            <a:normAutofit/>
          </a:bodyPr>
          <a:lstStyle/>
          <a:p>
            <a:pPr algn="just"/>
            <a:r>
              <a:rPr lang="en-IN" dirty="0"/>
              <a:t>The basic function performed by a computer is execution of a program, which consists of a set of instructions stored in memory.</a:t>
            </a:r>
          </a:p>
          <a:p>
            <a:pPr algn="just"/>
            <a:r>
              <a:rPr lang="en-IN" dirty="0"/>
              <a:t>The processor does the actual work by executing instructions specified in the program </a:t>
            </a:r>
          </a:p>
          <a:p>
            <a:pPr algn="just"/>
            <a:r>
              <a:rPr lang="en-IN" dirty="0"/>
              <a:t>In its simplest form, instruction processing consists of two steps: The processor reads ( </a:t>
            </a:r>
            <a:r>
              <a:rPr lang="en-IN" i="1" dirty="0"/>
              <a:t>fetches</a:t>
            </a:r>
            <a:r>
              <a:rPr lang="en-IN" dirty="0"/>
              <a:t>) instructions from memory one at a time and executes each instruction. </a:t>
            </a:r>
          </a:p>
          <a:p>
            <a:pPr algn="just"/>
            <a:r>
              <a:rPr lang="en-IN" dirty="0"/>
              <a:t>Program execution consists of repeating the process of instruction fetch and instruction execution.</a:t>
            </a:r>
          </a:p>
        </p:txBody>
      </p:sp>
    </p:spTree>
    <p:extLst>
      <p:ext uri="{BB962C8B-B14F-4D97-AF65-F5344CB8AC3E}">
        <p14:creationId xmlns:p14="http://schemas.microsoft.com/office/powerpoint/2010/main" val="128208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47528" y="116633"/>
            <a:ext cx="8229600" cy="4525963"/>
          </a:xfrm>
        </p:spPr>
        <p:txBody>
          <a:bodyPr>
            <a:normAutofit/>
          </a:bodyPr>
          <a:lstStyle/>
          <a:p>
            <a:pPr algn="just"/>
            <a:r>
              <a:rPr lang="en-IN" dirty="0"/>
              <a:t>The processing required for a single instruction is called an instruction cycle.</a:t>
            </a:r>
          </a:p>
          <a:p>
            <a:pPr algn="just"/>
            <a:r>
              <a:rPr lang="en-IN" dirty="0"/>
              <a:t>Using the simplified two-step description given previously, the instruction cycle is depicted in Figure 3.3. </a:t>
            </a:r>
          </a:p>
          <a:p>
            <a:pPr algn="just"/>
            <a:r>
              <a:rPr lang="en-IN" dirty="0"/>
              <a:t>The two steps are referred to as the fetch cycle and the execute cycle.</a:t>
            </a:r>
          </a:p>
          <a:p>
            <a:pPr algn="just"/>
            <a:r>
              <a:rPr lang="en-IN" dirty="0"/>
              <a:t> Program execution halts only if the machine is turned off, some sort of unrecoverable error occurs, or a program instruction that halts the computer is encountered</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3" y="4433889"/>
            <a:ext cx="8181975"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1551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IN" dirty="0">
                <a:solidFill>
                  <a:schemeClr val="accent3">
                    <a:lumMod val="75000"/>
                  </a:schemeClr>
                </a:solidFill>
              </a:rPr>
              <a:t>Instruction Fetch and Execute</a:t>
            </a:r>
          </a:p>
        </p:txBody>
      </p:sp>
      <p:sp>
        <p:nvSpPr>
          <p:cNvPr id="3" name="Content Placeholder 2"/>
          <p:cNvSpPr>
            <a:spLocks noGrp="1"/>
          </p:cNvSpPr>
          <p:nvPr>
            <p:ph idx="1"/>
          </p:nvPr>
        </p:nvSpPr>
        <p:spPr>
          <a:xfrm>
            <a:off x="1981200" y="1196753"/>
            <a:ext cx="8229600" cy="4929411"/>
          </a:xfrm>
        </p:spPr>
        <p:txBody>
          <a:bodyPr>
            <a:noAutofit/>
          </a:bodyPr>
          <a:lstStyle/>
          <a:p>
            <a:pPr algn="just"/>
            <a:r>
              <a:rPr lang="en-IN" dirty="0"/>
              <a:t>At the beginning of each instruction cycle, the processor fetches an instruction from memory. </a:t>
            </a:r>
            <a:r>
              <a:rPr lang="en-IN" b="1" dirty="0"/>
              <a:t>In a typical processor, a register called the program counter (PC) holds the address of the instruction to be fetched next. </a:t>
            </a:r>
          </a:p>
          <a:p>
            <a:pPr algn="just"/>
            <a:r>
              <a:rPr lang="en-IN" dirty="0"/>
              <a:t>The processor always increments the PC after each instruction fetch so that it will fetch the next instruction in sequence (i.e., the instruction located at the next higher memory address).</a:t>
            </a:r>
          </a:p>
          <a:p>
            <a:pPr algn="just"/>
            <a:r>
              <a:rPr lang="en-IN" dirty="0"/>
              <a:t>So, for example, consider a computer in which each instruction occupies one 16-bit word of memory. Assume that the program counter is set to location 300.The processor will next fetch the instruction at location 300. On succeeding instruction cycles, it will fetch instructions from locations 301, 302, 303, and so on.</a:t>
            </a:r>
          </a:p>
        </p:txBody>
      </p:sp>
    </p:spTree>
    <p:extLst>
      <p:ext uri="{BB962C8B-B14F-4D97-AF65-F5344CB8AC3E}">
        <p14:creationId xmlns:p14="http://schemas.microsoft.com/office/powerpoint/2010/main" val="2508011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260648"/>
            <a:ext cx="9085154"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735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7EA3E-42B1-955F-01F5-53F9D03CE32D}"/>
              </a:ext>
            </a:extLst>
          </p:cNvPr>
          <p:cNvSpPr>
            <a:spLocks noGrp="1"/>
          </p:cNvSpPr>
          <p:nvPr>
            <p:ph type="title"/>
          </p:nvPr>
        </p:nvSpPr>
        <p:spPr/>
        <p:txBody>
          <a:bodyPr/>
          <a:lstStyle/>
          <a:p>
            <a:r>
              <a:rPr lang="en-US" b="1" i="0" dirty="0">
                <a:solidFill>
                  <a:schemeClr val="accent3">
                    <a:lumMod val="75000"/>
                  </a:schemeClr>
                </a:solidFill>
                <a:effectLst/>
                <a:latin typeface="Source Sans 3"/>
              </a:rPr>
              <a:t>Bus organization of 8085 microprocessor</a:t>
            </a:r>
            <a:br>
              <a:rPr lang="en-US" b="1" i="0" dirty="0">
                <a:solidFill>
                  <a:schemeClr val="accent3">
                    <a:lumMod val="75000"/>
                  </a:schemeClr>
                </a:solidFill>
                <a:effectLst/>
                <a:latin typeface="Source Sans 3"/>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D761F6C-D491-D28C-117D-0D589A1D1D77}"/>
              </a:ext>
            </a:extLst>
          </p:cNvPr>
          <p:cNvSpPr>
            <a:spLocks noGrp="1"/>
          </p:cNvSpPr>
          <p:nvPr>
            <p:ph idx="1"/>
          </p:nvPr>
        </p:nvSpPr>
        <p:spPr>
          <a:xfrm>
            <a:off x="958532" y="1761806"/>
            <a:ext cx="10282492" cy="4578033"/>
          </a:xfrm>
        </p:spPr>
        <p:txBody>
          <a:bodyPr>
            <a:normAutofit fontScale="62500" lnSpcReduction="20000"/>
          </a:bodyPr>
          <a:lstStyle/>
          <a:p>
            <a:pPr algn="l" fontAlgn="base">
              <a:spcAft>
                <a:spcPts val="750"/>
              </a:spcAft>
            </a:pPr>
            <a:r>
              <a:rPr lang="en-US" sz="3800" b="0" i="0" dirty="0">
                <a:effectLst/>
                <a:latin typeface="Nunito" pitchFamily="2" charset="0"/>
              </a:rPr>
              <a:t>The bus organization of the 8085 microprocessor is the way in which the microprocessor communicates with other devices in a computer system. The 8085 microprocessor has a </a:t>
            </a:r>
            <a:r>
              <a:rPr lang="en-US" sz="3800" b="0" i="0" dirty="0">
                <a:solidFill>
                  <a:srgbClr val="FF0000"/>
                </a:solidFill>
                <a:effectLst/>
                <a:latin typeface="Nunito" pitchFamily="2" charset="0"/>
              </a:rPr>
              <a:t>16-bit address </a:t>
            </a:r>
            <a:r>
              <a:rPr lang="en-US" sz="3800" b="0" i="0" dirty="0">
                <a:effectLst/>
                <a:latin typeface="Nunito" pitchFamily="2" charset="0"/>
              </a:rPr>
              <a:t>bus, </a:t>
            </a:r>
            <a:r>
              <a:rPr lang="en-US" sz="3800" b="0" i="0" dirty="0">
                <a:solidFill>
                  <a:srgbClr val="FF0000"/>
                </a:solidFill>
                <a:effectLst/>
                <a:latin typeface="Nunito" pitchFamily="2" charset="0"/>
              </a:rPr>
              <a:t>an 8-bit data bus</a:t>
            </a:r>
            <a:r>
              <a:rPr lang="en-US" sz="3800" b="0" i="0" dirty="0">
                <a:effectLst/>
                <a:latin typeface="Nunito" pitchFamily="2" charset="0"/>
              </a:rPr>
              <a:t>, and various control signals that are used to manage data transfer and other operations.</a:t>
            </a:r>
          </a:p>
          <a:p>
            <a:pPr algn="l" fontAlgn="base">
              <a:spcAft>
                <a:spcPts val="750"/>
              </a:spcAft>
            </a:pPr>
            <a:r>
              <a:rPr lang="en-US" sz="3800" b="0" i="0" dirty="0">
                <a:effectLst/>
                <a:latin typeface="Nunito" pitchFamily="2" charset="0"/>
              </a:rPr>
              <a:t>The address bus is used to specify the memory location or device with which the microprocessor wants to communicate. It is 16 bits wide, which allows the microprocessor to address up to 64K bytes of memory. The address bus is unidirectional, which means that data can only flow in one direction from the microprocessor to the addressed device.</a:t>
            </a:r>
          </a:p>
          <a:p>
            <a:endParaRPr lang="en-IN" dirty="0"/>
          </a:p>
        </p:txBody>
      </p:sp>
    </p:spTree>
    <p:extLst>
      <p:ext uri="{BB962C8B-B14F-4D97-AF65-F5344CB8AC3E}">
        <p14:creationId xmlns:p14="http://schemas.microsoft.com/office/powerpoint/2010/main" val="734684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1504" y="188640"/>
            <a:ext cx="9028848"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5" y="1988840"/>
            <a:ext cx="9075771"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86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6" y="188640"/>
            <a:ext cx="7056784" cy="6444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77773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CFABE63-E005-91C8-2553-269090E81223}"/>
              </a:ext>
            </a:extLst>
          </p:cNvPr>
          <p:cNvGraphicFramePr>
            <a:graphicFrameLocks noGrp="1"/>
          </p:cNvGraphicFramePr>
          <p:nvPr>
            <p:extLst>
              <p:ext uri="{D42A27DB-BD31-4B8C-83A1-F6EECF244321}">
                <p14:modId xmlns:p14="http://schemas.microsoft.com/office/powerpoint/2010/main" val="180154"/>
              </p:ext>
            </p:extLst>
          </p:nvPr>
        </p:nvGraphicFramePr>
        <p:xfrm>
          <a:off x="1457960" y="1519046"/>
          <a:ext cx="3647440" cy="4817750"/>
        </p:xfrm>
        <a:graphic>
          <a:graphicData uri="http://schemas.openxmlformats.org/drawingml/2006/table">
            <a:tbl>
              <a:tblPr>
                <a:tableStyleId>{5C22544A-7EE6-4342-B048-85BDC9FD1C3A}</a:tableStyleId>
              </a:tblPr>
              <a:tblGrid>
                <a:gridCol w="2289351">
                  <a:extLst>
                    <a:ext uri="{9D8B030D-6E8A-4147-A177-3AD203B41FA5}">
                      <a16:colId xmlns:a16="http://schemas.microsoft.com/office/drawing/2014/main" val="3527237422"/>
                    </a:ext>
                  </a:extLst>
                </a:gridCol>
                <a:gridCol w="1358089">
                  <a:extLst>
                    <a:ext uri="{9D8B030D-6E8A-4147-A177-3AD203B41FA5}">
                      <a16:colId xmlns:a16="http://schemas.microsoft.com/office/drawing/2014/main" val="2477160280"/>
                    </a:ext>
                  </a:extLst>
                </a:gridCol>
              </a:tblGrid>
              <a:tr h="481775">
                <a:tc gridSpan="2">
                  <a:txBody>
                    <a:bodyPr/>
                    <a:lstStyle/>
                    <a:p>
                      <a:pPr algn="ctr" fontAlgn="ctr"/>
                      <a:r>
                        <a:rPr lang="en-IN" sz="1400" b="1" u="none" strike="noStrike" dirty="0">
                          <a:effectLst/>
                        </a:rPr>
                        <a:t>Arithmetic Instructions</a:t>
                      </a:r>
                      <a:endParaRPr lang="en-IN" sz="1400" b="1" i="0" u="none" strike="noStrike" dirty="0">
                        <a:solidFill>
                          <a:srgbClr val="000000"/>
                        </a:solidFill>
                        <a:effectLst/>
                        <a:latin typeface="Aptos Narrow" panose="020B000402020202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1945929746"/>
                  </a:ext>
                </a:extLst>
              </a:tr>
              <a:tr h="481775">
                <a:tc>
                  <a:txBody>
                    <a:bodyPr/>
                    <a:lstStyle/>
                    <a:p>
                      <a:pPr algn="ctr" fontAlgn="ctr"/>
                      <a:r>
                        <a:rPr lang="en-IN" sz="1400" u="none" strike="noStrike" dirty="0">
                          <a:effectLst/>
                        </a:rPr>
                        <a:t>Instruction</a:t>
                      </a:r>
                      <a:endParaRPr lang="en-IN" sz="1400" b="1"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Opcode</a:t>
                      </a:r>
                      <a:endParaRPr lang="en-IN" sz="1400" b="1" i="0" u="none" strike="noStrike">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val="695921893"/>
                  </a:ext>
                </a:extLst>
              </a:tr>
              <a:tr h="481775">
                <a:tc>
                  <a:txBody>
                    <a:bodyPr/>
                    <a:lstStyle/>
                    <a:p>
                      <a:pPr algn="ctr" fontAlgn="ctr"/>
                      <a:r>
                        <a:rPr lang="en-IN" sz="1400" u="none" strike="noStrike" dirty="0">
                          <a:effectLst/>
                        </a:rPr>
                        <a:t>ADD</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3854154012"/>
                  </a:ext>
                </a:extLst>
              </a:tr>
              <a:tr h="481775">
                <a:tc>
                  <a:txBody>
                    <a:bodyPr/>
                    <a:lstStyle/>
                    <a:p>
                      <a:pPr algn="ctr" fontAlgn="ctr"/>
                      <a:r>
                        <a:rPr lang="en-IN" sz="1400" u="none" strike="noStrike" dirty="0">
                          <a:effectLst/>
                        </a:rPr>
                        <a:t>SUB</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10</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2183108292"/>
                  </a:ext>
                </a:extLst>
              </a:tr>
              <a:tr h="481775">
                <a:tc>
                  <a:txBody>
                    <a:bodyPr/>
                    <a:lstStyle/>
                    <a:p>
                      <a:pPr algn="ctr" fontAlgn="ctr"/>
                      <a:r>
                        <a:rPr lang="en-IN" sz="1400" u="none" strike="noStrike" dirty="0">
                          <a:effectLst/>
                        </a:rPr>
                        <a:t>MUL</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11</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1468526291"/>
                  </a:ext>
                </a:extLst>
              </a:tr>
              <a:tr h="481775">
                <a:tc>
                  <a:txBody>
                    <a:bodyPr/>
                    <a:lstStyle/>
                    <a:p>
                      <a:pPr algn="ctr" fontAlgn="ctr"/>
                      <a:r>
                        <a:rPr lang="en-IN" sz="1400" u="none" strike="noStrike" dirty="0">
                          <a:effectLst/>
                        </a:rPr>
                        <a:t>DIV</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100</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1927320149"/>
                  </a:ext>
                </a:extLst>
              </a:tr>
              <a:tr h="481775">
                <a:tc gridSpan="2">
                  <a:txBody>
                    <a:bodyPr/>
                    <a:lstStyle/>
                    <a:p>
                      <a:pPr algn="ctr" fontAlgn="ctr"/>
                      <a:r>
                        <a:rPr lang="en-IN" sz="1400" b="1" u="none" strike="noStrike" dirty="0">
                          <a:effectLst/>
                        </a:rPr>
                        <a:t>Data Transfer Instructions</a:t>
                      </a:r>
                      <a:endParaRPr lang="en-IN" sz="1400" b="1" i="0" u="none" strike="noStrike" dirty="0">
                        <a:solidFill>
                          <a:srgbClr val="000000"/>
                        </a:solidFill>
                        <a:effectLst/>
                        <a:latin typeface="Aptos Narrow" panose="020B000402020202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3473964391"/>
                  </a:ext>
                </a:extLst>
              </a:tr>
              <a:tr h="481775">
                <a:tc>
                  <a:txBody>
                    <a:bodyPr/>
                    <a:lstStyle/>
                    <a:p>
                      <a:pPr algn="ctr" fontAlgn="ctr"/>
                      <a:r>
                        <a:rPr lang="en-IN" sz="1400" u="none" strike="noStrike" dirty="0">
                          <a:effectLst/>
                        </a:rPr>
                        <a:t>LOAD</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101</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2046783983"/>
                  </a:ext>
                </a:extLst>
              </a:tr>
              <a:tr h="481775">
                <a:tc>
                  <a:txBody>
                    <a:bodyPr/>
                    <a:lstStyle/>
                    <a:p>
                      <a:pPr algn="ctr" fontAlgn="ctr"/>
                      <a:r>
                        <a:rPr lang="en-IN" sz="1400" u="none" strike="noStrike" dirty="0">
                          <a:effectLst/>
                        </a:rPr>
                        <a:t>STORE</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a:effectLst/>
                        </a:rPr>
                        <a:t>110</a:t>
                      </a:r>
                      <a:endParaRPr lang="en-IN" sz="14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825254903"/>
                  </a:ext>
                </a:extLst>
              </a:tr>
              <a:tr h="481775">
                <a:tc>
                  <a:txBody>
                    <a:bodyPr/>
                    <a:lstStyle/>
                    <a:p>
                      <a:pPr algn="ctr" fontAlgn="ctr"/>
                      <a:r>
                        <a:rPr lang="en-IN" sz="1400" u="none" strike="noStrike" dirty="0">
                          <a:effectLst/>
                        </a:rPr>
                        <a:t>MOVE</a:t>
                      </a:r>
                      <a:endParaRPr lang="en-IN" sz="14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400" u="none" strike="noStrike" dirty="0">
                          <a:effectLst/>
                        </a:rPr>
                        <a:t>111</a:t>
                      </a:r>
                      <a:endParaRPr lang="en-IN" sz="1400" b="0" i="0" u="none" strike="noStrike" dirty="0">
                        <a:solidFill>
                          <a:srgbClr val="000000"/>
                        </a:solidFill>
                        <a:effectLst/>
                        <a:latin typeface="Arial Unicode MS"/>
                      </a:endParaRPr>
                    </a:p>
                  </a:txBody>
                  <a:tcPr marL="9525" marR="9525" marT="9525" marB="0" anchor="ctr"/>
                </a:tc>
                <a:extLst>
                  <a:ext uri="{0D108BD9-81ED-4DB2-BD59-A6C34878D82A}">
                    <a16:rowId xmlns:a16="http://schemas.microsoft.com/office/drawing/2014/main" val="2851912590"/>
                  </a:ext>
                </a:extLst>
              </a:tr>
            </a:tbl>
          </a:graphicData>
        </a:graphic>
      </p:graphicFrame>
      <p:graphicFrame>
        <p:nvGraphicFramePr>
          <p:cNvPr id="4" name="Table 3">
            <a:extLst>
              <a:ext uri="{FF2B5EF4-FFF2-40B4-BE49-F238E27FC236}">
                <a16:creationId xmlns:a16="http://schemas.microsoft.com/office/drawing/2014/main" id="{57FC6C88-8A0D-6918-C0E0-24E21A1372D9}"/>
              </a:ext>
            </a:extLst>
          </p:cNvPr>
          <p:cNvGraphicFramePr>
            <a:graphicFrameLocks noGrp="1"/>
          </p:cNvGraphicFramePr>
          <p:nvPr>
            <p:extLst>
              <p:ext uri="{D42A27DB-BD31-4B8C-83A1-F6EECF244321}">
                <p14:modId xmlns:p14="http://schemas.microsoft.com/office/powerpoint/2010/main" val="68734054"/>
              </p:ext>
            </p:extLst>
          </p:nvPr>
        </p:nvGraphicFramePr>
        <p:xfrm>
          <a:off x="6571488" y="1519046"/>
          <a:ext cx="3200400" cy="4817750"/>
        </p:xfrm>
        <a:graphic>
          <a:graphicData uri="http://schemas.openxmlformats.org/drawingml/2006/table">
            <a:tbl>
              <a:tblPr>
                <a:tableStyleId>{5C22544A-7EE6-4342-B048-85BDC9FD1C3A}</a:tableStyleId>
              </a:tblPr>
              <a:tblGrid>
                <a:gridCol w="2008762">
                  <a:extLst>
                    <a:ext uri="{9D8B030D-6E8A-4147-A177-3AD203B41FA5}">
                      <a16:colId xmlns:a16="http://schemas.microsoft.com/office/drawing/2014/main" val="1613946667"/>
                    </a:ext>
                  </a:extLst>
                </a:gridCol>
                <a:gridCol w="1191638">
                  <a:extLst>
                    <a:ext uri="{9D8B030D-6E8A-4147-A177-3AD203B41FA5}">
                      <a16:colId xmlns:a16="http://schemas.microsoft.com/office/drawing/2014/main" val="2774356459"/>
                    </a:ext>
                  </a:extLst>
                </a:gridCol>
              </a:tblGrid>
              <a:tr h="481775">
                <a:tc gridSpan="2">
                  <a:txBody>
                    <a:bodyPr/>
                    <a:lstStyle/>
                    <a:p>
                      <a:pPr algn="ctr" fontAlgn="ctr"/>
                      <a:r>
                        <a:rPr lang="en-IN" sz="1600" b="1" u="none" strike="noStrike" dirty="0">
                          <a:effectLst/>
                        </a:rPr>
                        <a:t>Control Instructions</a:t>
                      </a:r>
                      <a:endParaRPr lang="en-IN" sz="1600" b="1" i="0" u="none" strike="noStrike" dirty="0">
                        <a:solidFill>
                          <a:srgbClr val="000000"/>
                        </a:solidFill>
                        <a:effectLst/>
                        <a:latin typeface="Aptos Narrow" panose="020B000402020202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1087750500"/>
                  </a:ext>
                </a:extLst>
              </a:tr>
              <a:tr h="481775">
                <a:tc>
                  <a:txBody>
                    <a:bodyPr/>
                    <a:lstStyle/>
                    <a:p>
                      <a:pPr algn="ctr" fontAlgn="ctr"/>
                      <a:r>
                        <a:rPr lang="en-IN" sz="1600" u="none" strike="noStrike" dirty="0">
                          <a:effectLst/>
                        </a:rPr>
                        <a:t>JMP</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1000</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3018395158"/>
                  </a:ext>
                </a:extLst>
              </a:tr>
              <a:tr h="481775">
                <a:tc>
                  <a:txBody>
                    <a:bodyPr/>
                    <a:lstStyle/>
                    <a:p>
                      <a:pPr algn="ctr" fontAlgn="ctr"/>
                      <a:r>
                        <a:rPr lang="en-IN" sz="1600" u="none" strike="noStrike" dirty="0">
                          <a:effectLst/>
                        </a:rPr>
                        <a:t>JZ</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1001</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2741932103"/>
                  </a:ext>
                </a:extLst>
              </a:tr>
              <a:tr h="481775">
                <a:tc>
                  <a:txBody>
                    <a:bodyPr/>
                    <a:lstStyle/>
                    <a:p>
                      <a:pPr algn="ctr" fontAlgn="ctr"/>
                      <a:r>
                        <a:rPr lang="en-IN" sz="1600" u="none" strike="noStrike" dirty="0">
                          <a:effectLst/>
                        </a:rPr>
                        <a:t>CALL</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1010</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3457325656"/>
                  </a:ext>
                </a:extLst>
              </a:tr>
              <a:tr h="481775">
                <a:tc>
                  <a:txBody>
                    <a:bodyPr/>
                    <a:lstStyle/>
                    <a:p>
                      <a:pPr algn="ctr" fontAlgn="ctr"/>
                      <a:r>
                        <a:rPr lang="en-IN" sz="1600" u="none" strike="noStrike" dirty="0">
                          <a:effectLst/>
                        </a:rPr>
                        <a:t>RET</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1011</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3396251744"/>
                  </a:ext>
                </a:extLst>
              </a:tr>
              <a:tr h="481775">
                <a:tc gridSpan="2">
                  <a:txBody>
                    <a:bodyPr/>
                    <a:lstStyle/>
                    <a:p>
                      <a:pPr algn="ctr" fontAlgn="ctr"/>
                      <a:r>
                        <a:rPr lang="en-IN" sz="1600" b="1" u="none" strike="noStrike" dirty="0">
                          <a:effectLst/>
                        </a:rPr>
                        <a:t>Logical Instructions</a:t>
                      </a:r>
                      <a:endParaRPr lang="en-IN" sz="1600" b="1" i="0" u="none" strike="noStrike" dirty="0">
                        <a:solidFill>
                          <a:srgbClr val="000000"/>
                        </a:solidFill>
                        <a:effectLst/>
                        <a:latin typeface="Aptos Narrow" panose="020B0004020202020204" pitchFamily="34" charset="0"/>
                      </a:endParaRPr>
                    </a:p>
                  </a:txBody>
                  <a:tcPr marL="9525" marR="9525" marT="9525" marB="0" anchor="ctr"/>
                </a:tc>
                <a:tc hMerge="1">
                  <a:txBody>
                    <a:bodyPr/>
                    <a:lstStyle/>
                    <a:p>
                      <a:endParaRPr lang="en-IN"/>
                    </a:p>
                  </a:txBody>
                  <a:tcPr/>
                </a:tc>
                <a:extLst>
                  <a:ext uri="{0D108BD9-81ED-4DB2-BD59-A6C34878D82A}">
                    <a16:rowId xmlns:a16="http://schemas.microsoft.com/office/drawing/2014/main" val="1906631265"/>
                  </a:ext>
                </a:extLst>
              </a:tr>
              <a:tr h="481775">
                <a:tc>
                  <a:txBody>
                    <a:bodyPr/>
                    <a:lstStyle/>
                    <a:p>
                      <a:pPr algn="ctr" fontAlgn="ctr"/>
                      <a:r>
                        <a:rPr lang="en-IN" sz="1600" u="none" strike="noStrike" dirty="0">
                          <a:effectLst/>
                        </a:rPr>
                        <a:t>AND</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1100</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326243749"/>
                  </a:ext>
                </a:extLst>
              </a:tr>
              <a:tr h="481775">
                <a:tc>
                  <a:txBody>
                    <a:bodyPr/>
                    <a:lstStyle/>
                    <a:p>
                      <a:pPr algn="ctr" fontAlgn="ctr"/>
                      <a:r>
                        <a:rPr lang="en-IN" sz="1600" u="none" strike="noStrike" dirty="0">
                          <a:effectLst/>
                        </a:rPr>
                        <a:t>OR</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1101</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1878815681"/>
                  </a:ext>
                </a:extLst>
              </a:tr>
              <a:tr h="481775">
                <a:tc>
                  <a:txBody>
                    <a:bodyPr/>
                    <a:lstStyle/>
                    <a:p>
                      <a:pPr algn="ctr" fontAlgn="ctr"/>
                      <a:r>
                        <a:rPr lang="en-IN" sz="1600" u="none" strike="noStrike" dirty="0">
                          <a:effectLst/>
                        </a:rPr>
                        <a:t>XOR</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a:effectLst/>
                        </a:rPr>
                        <a:t>1110</a:t>
                      </a:r>
                      <a:endParaRPr lang="en-IN" sz="1600" b="0" i="0" u="none" strike="noStrike">
                        <a:solidFill>
                          <a:srgbClr val="000000"/>
                        </a:solidFill>
                        <a:effectLst/>
                        <a:latin typeface="Arial Unicode MS"/>
                      </a:endParaRPr>
                    </a:p>
                  </a:txBody>
                  <a:tcPr marL="9525" marR="9525" marT="9525" marB="0" anchor="ctr"/>
                </a:tc>
                <a:extLst>
                  <a:ext uri="{0D108BD9-81ED-4DB2-BD59-A6C34878D82A}">
                    <a16:rowId xmlns:a16="http://schemas.microsoft.com/office/drawing/2014/main" val="2417370635"/>
                  </a:ext>
                </a:extLst>
              </a:tr>
              <a:tr h="481775">
                <a:tc>
                  <a:txBody>
                    <a:bodyPr/>
                    <a:lstStyle/>
                    <a:p>
                      <a:pPr algn="ctr" fontAlgn="ctr"/>
                      <a:r>
                        <a:rPr lang="en-IN" sz="1600" u="none" strike="noStrike" dirty="0">
                          <a:effectLst/>
                        </a:rPr>
                        <a:t>NOT</a:t>
                      </a:r>
                      <a:endParaRPr lang="en-IN" sz="16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IN" sz="1600" u="none" strike="noStrike" dirty="0">
                          <a:effectLst/>
                        </a:rPr>
                        <a:t>1111</a:t>
                      </a:r>
                      <a:endParaRPr lang="en-IN" sz="1600" b="0" i="0" u="none" strike="noStrike" dirty="0">
                        <a:solidFill>
                          <a:srgbClr val="000000"/>
                        </a:solidFill>
                        <a:effectLst/>
                        <a:latin typeface="Arial Unicode MS"/>
                      </a:endParaRPr>
                    </a:p>
                  </a:txBody>
                  <a:tcPr marL="9525" marR="9525" marT="9525" marB="0" anchor="ctr"/>
                </a:tc>
                <a:extLst>
                  <a:ext uri="{0D108BD9-81ED-4DB2-BD59-A6C34878D82A}">
                    <a16:rowId xmlns:a16="http://schemas.microsoft.com/office/drawing/2014/main" val="1747059787"/>
                  </a:ext>
                </a:extLst>
              </a:tr>
            </a:tbl>
          </a:graphicData>
        </a:graphic>
      </p:graphicFrame>
      <p:sp>
        <p:nvSpPr>
          <p:cNvPr id="5" name="Title 1">
            <a:extLst>
              <a:ext uri="{FF2B5EF4-FFF2-40B4-BE49-F238E27FC236}">
                <a16:creationId xmlns:a16="http://schemas.microsoft.com/office/drawing/2014/main" id="{A90B3360-9E28-B5D1-4B2F-94CB2B2D1911}"/>
              </a:ext>
            </a:extLst>
          </p:cNvPr>
          <p:cNvSpPr txBox="1">
            <a:spLocks/>
          </p:cNvSpPr>
          <p:nvPr/>
        </p:nvSpPr>
        <p:spPr>
          <a:xfrm>
            <a:off x="1141412" y="0"/>
            <a:ext cx="9905998" cy="632012"/>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IN" b="1" dirty="0">
                <a:solidFill>
                  <a:schemeClr val="accent3">
                    <a:lumMod val="75000"/>
                  </a:schemeClr>
                </a:solidFill>
              </a:rPr>
              <a:t>Hypothetical Opcodes</a:t>
            </a:r>
          </a:p>
        </p:txBody>
      </p:sp>
    </p:spTree>
    <p:extLst>
      <p:ext uri="{BB962C8B-B14F-4D97-AF65-F5344CB8AC3E}">
        <p14:creationId xmlns:p14="http://schemas.microsoft.com/office/powerpoint/2010/main" val="988991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6519" y="260647"/>
            <a:ext cx="11604810" cy="6355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04615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F71B0-9164-7C97-347E-62192EF720F7}"/>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E6BA297C-1733-3BDD-248D-2544C88390E6}"/>
              </a:ext>
            </a:extLst>
          </p:cNvPr>
          <p:cNvSpPr>
            <a:spLocks noGrp="1"/>
          </p:cNvSpPr>
          <p:nvPr>
            <p:ph idx="1"/>
          </p:nvPr>
        </p:nvSpPr>
        <p:spPr>
          <a:xfrm>
            <a:off x="1141412" y="632012"/>
            <a:ext cx="9905999" cy="5715000"/>
          </a:xfrm>
        </p:spPr>
        <p:txBody>
          <a:bodyPr/>
          <a:lstStyle/>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Interrupt is an interruption of the normal sequence of execution.\</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the interrupt processing is completed, execution resumes.</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processor and the operating system are responsible for suspending the user program and then resuming it at the same point.</a:t>
            </a:r>
          </a:p>
          <a:p>
            <a:r>
              <a:rPr lang="en-US" dirty="0">
                <a:latin typeface="Times New Roman" panose="02020603050405020304" pitchFamily="18" charset="0"/>
                <a:cs typeface="Times New Roman" panose="02020603050405020304" pitchFamily="18" charset="0"/>
              </a:rPr>
              <a:t>To accommodate interrupts, an interrupt cycle is added to the instruction cycle.</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interrupt cycle, the processor checks to see if any interrupts have occurred, indicated by the presence of an interrupt signal. </a:t>
            </a:r>
          </a:p>
          <a:p>
            <a:pPr marL="257175" indent="-257175"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no interrupts are pending, the processor proceeds to the fetch cycle and fetches the next instruction of the current program.</a:t>
            </a:r>
          </a:p>
          <a:p>
            <a:endParaRPr lang="en-IN" dirty="0"/>
          </a:p>
        </p:txBody>
      </p:sp>
    </p:spTree>
    <p:extLst>
      <p:ext uri="{BB962C8B-B14F-4D97-AF65-F5344CB8AC3E}">
        <p14:creationId xmlns:p14="http://schemas.microsoft.com/office/powerpoint/2010/main" val="335713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BAD8D4-AEE4-4240-654A-8E82B2800060}"/>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4C6A813-586F-7501-66B3-BDECD6FC8A30}"/>
              </a:ext>
            </a:extLst>
          </p:cNvPr>
          <p:cNvSpPr>
            <a:spLocks noGrp="1"/>
          </p:cNvSpPr>
          <p:nvPr>
            <p:ph type="title"/>
          </p:nvPr>
        </p:nvSpPr>
        <p:spPr>
          <a:xfrm>
            <a:off x="855266" y="618518"/>
            <a:ext cx="2851417" cy="1478570"/>
          </a:xfrm>
        </p:spPr>
        <p:txBody>
          <a:bodyPr>
            <a:normAutofit/>
          </a:bodyPr>
          <a:lstStyle/>
          <a:p>
            <a:r>
              <a:rPr lang="en-US" sz="3200" b="1" dirty="0">
                <a:solidFill>
                  <a:schemeClr val="accent3">
                    <a:lumMod val="75000"/>
                  </a:schemeClr>
                </a:solidFill>
              </a:rPr>
              <a:t>Interrupts</a:t>
            </a:r>
            <a:endParaRPr lang="en-IN" sz="3200" dirty="0">
              <a:solidFill>
                <a:schemeClr val="accent3">
                  <a:lumMod val="75000"/>
                </a:schemeClr>
              </a:solidFill>
            </a:endParaRPr>
          </a:p>
        </p:txBody>
      </p:sp>
      <p:sp>
        <p:nvSpPr>
          <p:cNvPr id="3" name="Content Placeholder 2">
            <a:extLst>
              <a:ext uri="{FF2B5EF4-FFF2-40B4-BE49-F238E27FC236}">
                <a16:creationId xmlns:a16="http://schemas.microsoft.com/office/drawing/2014/main" id="{DD1D391F-83B3-810E-05AD-FCA35C4C9731}"/>
              </a:ext>
            </a:extLst>
          </p:cNvPr>
          <p:cNvSpPr>
            <a:spLocks noGrp="1"/>
          </p:cNvSpPr>
          <p:nvPr>
            <p:ph idx="1"/>
          </p:nvPr>
        </p:nvSpPr>
        <p:spPr>
          <a:xfrm>
            <a:off x="844620" y="2249487"/>
            <a:ext cx="2862444" cy="3957302"/>
          </a:xfrm>
        </p:spPr>
        <p:txBody>
          <a:bodyPr>
            <a:normAutofit/>
          </a:bodyPr>
          <a:lstStyle/>
          <a:p>
            <a:pPr marL="0" indent="0">
              <a:buNone/>
            </a:pPr>
            <a:endParaRPr lang="en-US" sz="1400">
              <a:solidFill>
                <a:srgbClr val="FFFFFF"/>
              </a:solidFill>
              <a:latin typeface="Times New Roman" panose="02020603050405020304" pitchFamily="18" charset="0"/>
              <a:cs typeface="Times New Roman" panose="02020603050405020304" pitchFamily="18" charset="0"/>
            </a:endParaRPr>
          </a:p>
          <a:p>
            <a:endParaRPr lang="en-IN" sz="140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4" name="Picture 3">
            <a:extLst>
              <a:ext uri="{FF2B5EF4-FFF2-40B4-BE49-F238E27FC236}">
                <a16:creationId xmlns:a16="http://schemas.microsoft.com/office/drawing/2014/main" id="{26B504DE-7449-A1A7-49BB-6A35AE0C9BCA}"/>
              </a:ext>
            </a:extLst>
          </p:cNvPr>
          <p:cNvPicPr>
            <a:picLocks noChangeAspect="1"/>
          </p:cNvPicPr>
          <p:nvPr/>
        </p:nvPicPr>
        <p:blipFill>
          <a:blip r:embed="rId3"/>
          <a:stretch>
            <a:fillRect/>
          </a:stretch>
        </p:blipFill>
        <p:spPr>
          <a:xfrm>
            <a:off x="4711778" y="1823963"/>
            <a:ext cx="6844045" cy="3205569"/>
          </a:xfrm>
          <a:prstGeom prst="rect">
            <a:avLst/>
          </a:prstGeom>
        </p:spPr>
      </p:pic>
    </p:spTree>
    <p:extLst>
      <p:ext uri="{BB962C8B-B14F-4D97-AF65-F5344CB8AC3E}">
        <p14:creationId xmlns:p14="http://schemas.microsoft.com/office/powerpoint/2010/main" val="1368717558"/>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41792-A9EF-56AC-86BA-07BC96589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BD4E6-3D21-BE6D-C4AB-D18573A4626B}"/>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85DFF64-2E61-E3EB-C37B-106CF973E479}"/>
              </a:ext>
            </a:extLst>
          </p:cNvPr>
          <p:cNvSpPr>
            <a:spLocks noGrp="1"/>
          </p:cNvSpPr>
          <p:nvPr>
            <p:ph idx="1"/>
          </p:nvPr>
        </p:nvSpPr>
        <p:spPr>
          <a:xfrm>
            <a:off x="1141412" y="632012"/>
            <a:ext cx="9905999" cy="5715000"/>
          </a:xfrm>
        </p:spPr>
        <p:txBody>
          <a:bodyPr/>
          <a:lstStyle/>
          <a:p>
            <a:pPr marL="214313" indent="-214313"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If an interrupt is pending, the processor does the following:</a:t>
            </a:r>
          </a:p>
          <a:p>
            <a:pPr algn="just"/>
            <a:r>
              <a:rPr lang="en-US" sz="2400" dirty="0">
                <a:solidFill>
                  <a:schemeClr val="tx1"/>
                </a:solidFill>
                <a:latin typeface="Times New Roman" panose="02020603050405020304" pitchFamily="18" charset="0"/>
                <a:cs typeface="Times New Roman" panose="02020603050405020304" pitchFamily="18" charset="0"/>
              </a:rPr>
              <a:t>It suspends execution of the current program being executed and saves its context. This means saving the address of the next instruction to be executed (current contents of the program counter) and any other data relevant to the processor’s current activity.</a:t>
            </a:r>
          </a:p>
          <a:p>
            <a:pPr algn="just"/>
            <a:r>
              <a:rPr lang="en-US" sz="2400" dirty="0">
                <a:solidFill>
                  <a:schemeClr val="tx1"/>
                </a:solidFill>
                <a:latin typeface="Times New Roman" panose="02020603050405020304" pitchFamily="18" charset="0"/>
                <a:cs typeface="Times New Roman" panose="02020603050405020304" pitchFamily="18" charset="0"/>
              </a:rPr>
              <a:t>It sets the program counter to the starting address of an </a:t>
            </a:r>
            <a:r>
              <a:rPr lang="en-US" sz="2400" i="1" dirty="0">
                <a:solidFill>
                  <a:schemeClr val="tx1"/>
                </a:solidFill>
                <a:latin typeface="Times New Roman" panose="02020603050405020304" pitchFamily="18" charset="0"/>
                <a:cs typeface="Times New Roman" panose="02020603050405020304" pitchFamily="18" charset="0"/>
              </a:rPr>
              <a:t>interrupt handler </a:t>
            </a:r>
            <a:r>
              <a:rPr lang="en-US" sz="2400" dirty="0">
                <a:solidFill>
                  <a:schemeClr val="tx1"/>
                </a:solidFill>
                <a:latin typeface="Times New Roman" panose="02020603050405020304" pitchFamily="18" charset="0"/>
                <a:cs typeface="Times New Roman" panose="02020603050405020304" pitchFamily="18" charset="0"/>
              </a:rPr>
              <a:t>routine.</a:t>
            </a:r>
          </a:p>
          <a:p>
            <a:pPr marL="214313" indent="-214313"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The processor now proceeds to the fetch cycle and fetches the first instruction in the interrupt handler program, which will service the interrupt.</a:t>
            </a:r>
          </a:p>
          <a:p>
            <a:pPr marL="214313" indent="-214313"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When the interrupt handler routine is completed, the processor can resume execution of the user program at the point of interruption.</a:t>
            </a:r>
          </a:p>
          <a:p>
            <a:endParaRPr lang="en-IN" dirty="0"/>
          </a:p>
        </p:txBody>
      </p:sp>
    </p:spTree>
    <p:extLst>
      <p:ext uri="{BB962C8B-B14F-4D97-AF65-F5344CB8AC3E}">
        <p14:creationId xmlns:p14="http://schemas.microsoft.com/office/powerpoint/2010/main" val="1254364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7C9FA-AD80-CA46-B8BD-283A4018B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8B0EF5-6036-7C47-E42D-539BD2CEE027}"/>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MULTIPLE 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A55E363-5E3C-CBFE-E765-24B9557191BC}"/>
              </a:ext>
            </a:extLst>
          </p:cNvPr>
          <p:cNvSpPr>
            <a:spLocks noGrp="1"/>
          </p:cNvSpPr>
          <p:nvPr>
            <p:ph idx="1"/>
          </p:nvPr>
        </p:nvSpPr>
        <p:spPr>
          <a:xfrm>
            <a:off x="1141412" y="632012"/>
            <a:ext cx="9905999" cy="5715000"/>
          </a:xfrm>
        </p:spPr>
        <p:txBody>
          <a:bodyPr/>
          <a:lstStyle/>
          <a:p>
            <a:pPr marL="257175" indent="-257175"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Two approaches can be taken to dealing with multiple interrupts.</a:t>
            </a:r>
          </a:p>
          <a:p>
            <a:pPr marL="342900" indent="-342900" algn="just">
              <a:buAutoNum type="arabicPeriod"/>
            </a:pPr>
            <a:r>
              <a:rPr lang="en-US" sz="2400" dirty="0">
                <a:solidFill>
                  <a:schemeClr val="tx1"/>
                </a:solidFill>
                <a:latin typeface="Times New Roman" panose="02020603050405020304" pitchFamily="18" charset="0"/>
                <a:cs typeface="Times New Roman" panose="02020603050405020304" pitchFamily="18" charset="0"/>
              </a:rPr>
              <a:t>The first is to disable interrupts while an interrupt is being processed. </a:t>
            </a:r>
          </a:p>
          <a:p>
            <a:pPr marL="257175" indent="-257175"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 disabled interrupt simply means that the processor can and will ignore that interrupt request signal. </a:t>
            </a:r>
          </a:p>
          <a:p>
            <a:pPr marL="257175" indent="-257175"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If an interrupt occurs during this time, it generally remains pending and will be checked by the processor after the processor has enabled interrupts. </a:t>
            </a:r>
          </a:p>
          <a:p>
            <a:pPr marL="257175" indent="-257175"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Thus, when a user program is executing and an interrupt occurs, interrupts are disabled immediately. </a:t>
            </a:r>
          </a:p>
          <a:p>
            <a:pPr marL="257175" indent="-257175" algn="just">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After the interrupt handler routine completes, interrupts are enabled before resuming the user program, and the processor checks to see if additional interrupts have occurred.</a:t>
            </a:r>
          </a:p>
          <a:p>
            <a:pPr marL="0" indent="0">
              <a:buNone/>
            </a:pPr>
            <a:endParaRPr lang="en-IN" dirty="0"/>
          </a:p>
        </p:txBody>
      </p:sp>
    </p:spTree>
    <p:extLst>
      <p:ext uri="{BB962C8B-B14F-4D97-AF65-F5344CB8AC3E}">
        <p14:creationId xmlns:p14="http://schemas.microsoft.com/office/powerpoint/2010/main" val="1680941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772EC-8B2E-DB64-589F-D79B75FEF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E3EEC7-CA55-0648-CB3B-4AD8E8E574BA}"/>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WORKFLOW OF 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F4AC062A-A14C-0328-5A83-70F96DD7F7C1}"/>
              </a:ext>
            </a:extLst>
          </p:cNvPr>
          <p:cNvSpPr>
            <a:spLocks noGrp="1"/>
          </p:cNvSpPr>
          <p:nvPr>
            <p:ph idx="1"/>
          </p:nvPr>
        </p:nvSpPr>
        <p:spPr>
          <a:xfrm>
            <a:off x="1141412" y="632012"/>
            <a:ext cx="9905999" cy="5715000"/>
          </a:xfrm>
        </p:spPr>
        <p:txBody>
          <a:bodyPr>
            <a:normAutofit fontScale="92500" lnSpcReduction="20000"/>
          </a:bodyPr>
          <a:lstStyle/>
          <a:p>
            <a:pPr marL="457200" indent="-457200">
              <a:buFont typeface="+mj-lt"/>
              <a:buAutoNum type="arabicPeriod"/>
            </a:pPr>
            <a:r>
              <a:rPr lang="en-US" dirty="0"/>
              <a:t>Interrupt Generation: A hardware device (e.g., keyboard, mouse, disk) or software raises an interrupt signal. This signal is sent to the CPU via the interrupt controller (e.g., Programmable Interrupt Controller, or PIC).</a:t>
            </a:r>
          </a:p>
          <a:p>
            <a:pPr marL="457200" indent="-457200">
              <a:buFont typeface="+mj-lt"/>
              <a:buAutoNum type="arabicPeriod"/>
            </a:pPr>
            <a:r>
              <a:rPr lang="en-US" dirty="0"/>
              <a:t>Interrupt Request (IRQ): The CPU checks for interrupt signals at specific points, usually after completing an instruction. If interrupts are enabled, the CPU acknowledges the signal.</a:t>
            </a:r>
          </a:p>
          <a:p>
            <a:pPr marL="457200" indent="-457200">
              <a:buFont typeface="+mj-lt"/>
              <a:buAutoNum type="arabicPeriod"/>
            </a:pPr>
            <a:r>
              <a:rPr lang="en-US" dirty="0"/>
              <a:t>Saving Context: Before handling the interrupt, the CPU saves the current execution state (program counter, registers, flags) to a stack or memory.</a:t>
            </a:r>
          </a:p>
          <a:p>
            <a:pPr marL="457200" indent="-457200">
              <a:buFont typeface="+mj-lt"/>
              <a:buAutoNum type="arabicPeriod"/>
            </a:pPr>
            <a:r>
              <a:rPr lang="en-US" dirty="0"/>
              <a:t>ISR Execution: The CPU locates the ISR by using: Vector Table: Contains addresses of ISRs for vectored interrupts and Fixed Address: Used for non-vectored interrupts.</a:t>
            </a:r>
          </a:p>
          <a:p>
            <a:pPr marL="457200" indent="-457200">
              <a:buFont typeface="+mj-lt"/>
              <a:buAutoNum type="arabicPeriod"/>
            </a:pPr>
            <a:r>
              <a:rPr lang="en-US" dirty="0"/>
              <a:t>Restoring Context: Once the ISR completes, the CPU restores the saved execution state from the stack. </a:t>
            </a:r>
          </a:p>
          <a:p>
            <a:pPr marL="457200" indent="-457200">
              <a:buFont typeface="+mj-lt"/>
              <a:buAutoNum type="arabicPeriod"/>
            </a:pPr>
            <a:r>
              <a:rPr lang="en-US" dirty="0"/>
              <a:t>Resuming Program: The CPU resumes execution of the interrupted program.</a:t>
            </a:r>
          </a:p>
          <a:p>
            <a:pPr marL="457200" indent="-457200">
              <a:buFont typeface="+mj-lt"/>
              <a:buAutoNum type="arabicPeriod"/>
            </a:pPr>
            <a:endParaRPr lang="en-US" dirty="0"/>
          </a:p>
          <a:p>
            <a:pPr marL="0" indent="0">
              <a:buNone/>
            </a:pPr>
            <a:endParaRPr lang="en-IN" dirty="0"/>
          </a:p>
        </p:txBody>
      </p:sp>
    </p:spTree>
    <p:extLst>
      <p:ext uri="{BB962C8B-B14F-4D97-AF65-F5344CB8AC3E}">
        <p14:creationId xmlns:p14="http://schemas.microsoft.com/office/powerpoint/2010/main" val="398308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CDFED-5842-5260-76C0-3065A291DD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0541E-2829-EA9F-AA6C-CE920A2D056D}"/>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STACK BASED CPU ORGANIZATION</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00526097-007F-F786-F542-0074AFED622A}"/>
              </a:ext>
            </a:extLst>
          </p:cNvPr>
          <p:cNvSpPr>
            <a:spLocks noGrp="1"/>
          </p:cNvSpPr>
          <p:nvPr>
            <p:ph idx="1"/>
          </p:nvPr>
        </p:nvSpPr>
        <p:spPr>
          <a:xfrm>
            <a:off x="1141412" y="632012"/>
            <a:ext cx="9905999" cy="5715000"/>
          </a:xfrm>
        </p:spPr>
        <p:txBody>
          <a:bodyPr>
            <a:normAutofit fontScale="92500" lnSpcReduction="20000"/>
          </a:bodyPr>
          <a:lstStyle/>
          <a:p>
            <a:pPr marL="0" indent="0">
              <a:buNone/>
            </a:pPr>
            <a:r>
              <a:rPr lang="en-US" dirty="0"/>
              <a:t>In a stack-based CPU organization, the central processing unit (CPU) uses a stack as the primary structure to perform operations. All instructions operate implicitly on the stack, and operands are pushed to or popped from the stack rather than being accessed directly from registers or memory.</a:t>
            </a:r>
          </a:p>
          <a:p>
            <a:pPr marL="0" indent="0">
              <a:buNone/>
            </a:pPr>
            <a:r>
              <a:rPr lang="en-US" b="1" dirty="0"/>
              <a:t>Stack as the Core:</a:t>
            </a:r>
          </a:p>
          <a:p>
            <a:pPr marL="0" indent="0">
              <a:buNone/>
            </a:pPr>
            <a:r>
              <a:rPr lang="en-US" dirty="0"/>
              <a:t>All operations use a stack to store operands and results.</a:t>
            </a:r>
          </a:p>
          <a:p>
            <a:pPr marL="0" indent="0">
              <a:buNone/>
            </a:pPr>
            <a:r>
              <a:rPr lang="en-US" dirty="0"/>
              <a:t>Operands are pushed (stored) onto the stack and popped (retrieved) from it.</a:t>
            </a:r>
          </a:p>
          <a:p>
            <a:pPr marL="0" indent="0">
              <a:buNone/>
            </a:pPr>
            <a:r>
              <a:rPr lang="en-US" b="1" dirty="0"/>
              <a:t>Implicit Addressing:</a:t>
            </a:r>
          </a:p>
          <a:p>
            <a:pPr marL="0" indent="0">
              <a:buNone/>
            </a:pPr>
            <a:r>
              <a:rPr lang="en-US" dirty="0"/>
              <a:t>Instructions do not specify operands explicitly.</a:t>
            </a:r>
          </a:p>
          <a:p>
            <a:pPr marL="0" indent="0">
              <a:buNone/>
            </a:pPr>
            <a:r>
              <a:rPr lang="en-US" dirty="0"/>
              <a:t>Operands are implicitly at the top of the stack (TOS).</a:t>
            </a:r>
          </a:p>
          <a:p>
            <a:pPr marL="0" indent="0">
              <a:buNone/>
            </a:pPr>
            <a:r>
              <a:rPr lang="en-US" b="1" dirty="0"/>
              <a:t>No General-Purpose Registers</a:t>
            </a:r>
            <a:r>
              <a:rPr lang="en-US" dirty="0"/>
              <a:t>:</a:t>
            </a:r>
          </a:p>
          <a:p>
            <a:pPr marL="0" indent="0">
              <a:buNone/>
            </a:pPr>
            <a:r>
              <a:rPr lang="en-US" dirty="0"/>
              <a:t>Unlike register-based architectures, stack CPUs rely entirely on the stack for computation.</a:t>
            </a:r>
          </a:p>
          <a:p>
            <a:pPr marL="0" indent="0">
              <a:buNone/>
            </a:pPr>
            <a:endParaRPr lang="en-IN" dirty="0"/>
          </a:p>
        </p:txBody>
      </p:sp>
    </p:spTree>
    <p:extLst>
      <p:ext uri="{BB962C8B-B14F-4D97-AF65-F5344CB8AC3E}">
        <p14:creationId xmlns:p14="http://schemas.microsoft.com/office/powerpoint/2010/main" val="237841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338DC-74CB-6C38-354C-DF9EA96A0E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5814BB-8F42-7612-F790-A7C307BD4A33}"/>
              </a:ext>
            </a:extLst>
          </p:cNvPr>
          <p:cNvSpPr>
            <a:spLocks noGrp="1"/>
          </p:cNvSpPr>
          <p:nvPr>
            <p:ph idx="1"/>
          </p:nvPr>
        </p:nvSpPr>
        <p:spPr>
          <a:xfrm>
            <a:off x="1143000" y="274382"/>
            <a:ext cx="10341864" cy="6321489"/>
          </a:xfrm>
        </p:spPr>
        <p:txBody>
          <a:bodyPr>
            <a:normAutofit fontScale="92500"/>
          </a:bodyPr>
          <a:lstStyle/>
          <a:p>
            <a:pPr algn="l" fontAlgn="base">
              <a:spcAft>
                <a:spcPts val="750"/>
              </a:spcAft>
            </a:pPr>
            <a:r>
              <a:rPr lang="en-US" b="0" i="0" dirty="0">
                <a:effectLst/>
                <a:latin typeface="Nunito" pitchFamily="2" charset="0"/>
              </a:rPr>
              <a:t>The data bus is used to transfer data between the microprocessor and other devices. It is 8 bits wide, which means that data can be transferred in byte-sized chunks. The data bus is bidirectional, which means that data can flow in either direction between the microprocessor and other devices.</a:t>
            </a:r>
          </a:p>
          <a:p>
            <a:pPr algn="l" fontAlgn="base">
              <a:spcAft>
                <a:spcPts val="750"/>
              </a:spcAft>
            </a:pPr>
            <a:r>
              <a:rPr lang="en-US" b="0" i="0" dirty="0">
                <a:effectLst/>
                <a:latin typeface="Nunito" pitchFamily="2" charset="0"/>
              </a:rPr>
              <a:t>In addition to the address and data buses, the 8085 microprocessor has various control signals that are used to manage data transfer and other operations. These control signals include the read (RD), write (WR), and hold (HLDA) signals, among others. The RD and WR signals are used to control data transfer to and from memory or other devices, while the HLDA signal is used to indicate that the microprocessor is in a hold state and cannot execute instructions.</a:t>
            </a:r>
          </a:p>
          <a:p>
            <a:pPr algn="l" fontAlgn="base">
              <a:spcAft>
                <a:spcPts val="750"/>
              </a:spcAft>
            </a:pPr>
            <a:r>
              <a:rPr lang="en-US" b="0" i="0" dirty="0">
                <a:effectLst/>
                <a:latin typeface="Nunito" pitchFamily="2" charset="0"/>
              </a:rPr>
              <a:t>Bus is a group of conducting wires which carries information, all the peripherals are connected to microprocessor through Bus. Diagram to represent bus organization system of 8085 Microprocessor</a:t>
            </a:r>
            <a:r>
              <a:rPr lang="en-US" b="0" i="0" dirty="0">
                <a:solidFill>
                  <a:srgbClr val="273239"/>
                </a:solidFill>
                <a:effectLst/>
                <a:latin typeface="Nunito" pitchFamily="2" charset="0"/>
              </a:rPr>
              <a:t>.</a:t>
            </a:r>
          </a:p>
          <a:p>
            <a:pPr algn="l" fontAlgn="base">
              <a:spcAft>
                <a:spcPts val="750"/>
              </a:spcAft>
            </a:pP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11674627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4ECC2-E7EB-ED18-57E0-F8ACD03252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FAB865-26D5-8E2A-C608-6A78A2F48D6A}"/>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WORKFLOW OF 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654E566F-0E8E-5511-0A24-9090DA270B37}"/>
              </a:ext>
            </a:extLst>
          </p:cNvPr>
          <p:cNvSpPr>
            <a:spLocks noGrp="1"/>
          </p:cNvSpPr>
          <p:nvPr>
            <p:ph idx="1"/>
          </p:nvPr>
        </p:nvSpPr>
        <p:spPr>
          <a:xfrm>
            <a:off x="1141412" y="632012"/>
            <a:ext cx="9905999" cy="5715000"/>
          </a:xfrm>
        </p:spPr>
        <p:txBody>
          <a:bodyPr>
            <a:normAutofit fontScale="92500" lnSpcReduction="10000"/>
          </a:bodyPr>
          <a:lstStyle/>
          <a:p>
            <a:pPr marL="0" indent="0">
              <a:spcBef>
                <a:spcPts val="0"/>
              </a:spcBef>
              <a:buNone/>
            </a:pPr>
            <a:r>
              <a:rPr lang="en-US" dirty="0"/>
              <a:t>Simple Instruction Set:</a:t>
            </a:r>
          </a:p>
          <a:p>
            <a:pPr marL="0" indent="0">
              <a:spcBef>
                <a:spcPts val="0"/>
              </a:spcBef>
              <a:buNone/>
            </a:pPr>
            <a:r>
              <a:rPr lang="en-US" dirty="0"/>
              <a:t>Instructions are compact and fewer in number, as they operate implicitly on the stack.</a:t>
            </a:r>
          </a:p>
          <a:p>
            <a:pPr marL="0" indent="0">
              <a:spcBef>
                <a:spcPts val="0"/>
              </a:spcBef>
              <a:buNone/>
            </a:pPr>
            <a:r>
              <a:rPr lang="en-US" dirty="0"/>
              <a:t>Basic Operations</a:t>
            </a:r>
          </a:p>
          <a:p>
            <a:pPr marL="0" indent="0">
              <a:spcBef>
                <a:spcPts val="0"/>
              </a:spcBef>
              <a:buNone/>
            </a:pPr>
            <a:r>
              <a:rPr lang="en-US" dirty="0"/>
              <a:t>PUSH:</a:t>
            </a:r>
          </a:p>
          <a:p>
            <a:pPr marL="0" indent="0">
              <a:spcBef>
                <a:spcPts val="0"/>
              </a:spcBef>
              <a:buNone/>
            </a:pPr>
            <a:r>
              <a:rPr lang="en-US" dirty="0"/>
              <a:t>Adds (pushes) a value onto the stack.</a:t>
            </a:r>
          </a:p>
          <a:p>
            <a:pPr marL="0" indent="0">
              <a:spcBef>
                <a:spcPts val="0"/>
              </a:spcBef>
              <a:buNone/>
            </a:pPr>
            <a:r>
              <a:rPr lang="en-US" dirty="0"/>
              <a:t>Example: PUSH 5 → Stack becomes [5].</a:t>
            </a:r>
          </a:p>
          <a:p>
            <a:pPr marL="0" indent="0">
              <a:spcBef>
                <a:spcPts val="0"/>
              </a:spcBef>
              <a:buNone/>
            </a:pPr>
            <a:r>
              <a:rPr lang="en-US" dirty="0"/>
              <a:t>POP:</a:t>
            </a:r>
          </a:p>
          <a:p>
            <a:pPr marL="0" indent="0">
              <a:spcBef>
                <a:spcPts val="0"/>
              </a:spcBef>
              <a:buNone/>
            </a:pPr>
            <a:r>
              <a:rPr lang="en-US" dirty="0"/>
              <a:t>Removes (pops) the top value from the stack.</a:t>
            </a:r>
          </a:p>
          <a:p>
            <a:pPr marL="0" indent="0">
              <a:spcBef>
                <a:spcPts val="0"/>
              </a:spcBef>
              <a:buNone/>
            </a:pPr>
            <a:r>
              <a:rPr lang="en-US" dirty="0"/>
              <a:t>Example: Stack [5, 10] → POP → Stack becomes [5].</a:t>
            </a:r>
          </a:p>
          <a:p>
            <a:pPr marL="0" indent="0">
              <a:spcBef>
                <a:spcPts val="0"/>
              </a:spcBef>
              <a:buNone/>
            </a:pPr>
            <a:r>
              <a:rPr lang="en-US" dirty="0"/>
              <a:t>Arithmetic Operations:</a:t>
            </a:r>
          </a:p>
          <a:p>
            <a:pPr marL="0" indent="0">
              <a:spcBef>
                <a:spcPts val="0"/>
              </a:spcBef>
              <a:buNone/>
            </a:pPr>
            <a:r>
              <a:rPr lang="en-US" dirty="0"/>
              <a:t>Operate on the top elements of the stack.</a:t>
            </a:r>
          </a:p>
          <a:p>
            <a:pPr marL="0" indent="0">
              <a:spcBef>
                <a:spcPts val="0"/>
              </a:spcBef>
              <a:buNone/>
            </a:pPr>
            <a:r>
              <a:rPr lang="en-US" dirty="0"/>
              <a:t>Example: ADD pops two values, adds them, and pushes the result.</a:t>
            </a:r>
          </a:p>
          <a:p>
            <a:pPr marL="0" indent="0">
              <a:spcBef>
                <a:spcPts val="0"/>
              </a:spcBef>
              <a:buNone/>
            </a:pPr>
            <a:r>
              <a:rPr lang="en-US" dirty="0"/>
              <a:t>LOAD and STORE:</a:t>
            </a:r>
          </a:p>
          <a:p>
            <a:pPr marL="0" indent="0">
              <a:spcBef>
                <a:spcPts val="0"/>
              </a:spcBef>
              <a:buNone/>
            </a:pPr>
            <a:r>
              <a:rPr lang="en-US" dirty="0"/>
              <a:t>LOAD: Pushes a value from memory to the stack.</a:t>
            </a:r>
          </a:p>
          <a:p>
            <a:pPr marL="0" indent="0">
              <a:spcBef>
                <a:spcPts val="0"/>
              </a:spcBef>
              <a:buNone/>
            </a:pPr>
            <a:r>
              <a:rPr lang="en-US" dirty="0"/>
              <a:t>STORE: Pops a value from the stack and stores it in memory.</a:t>
            </a:r>
          </a:p>
          <a:p>
            <a:pPr marL="0" indent="0">
              <a:spcBef>
                <a:spcPts val="0"/>
              </a:spcBef>
              <a:buNone/>
            </a:pPr>
            <a:endParaRPr lang="en-US" dirty="0"/>
          </a:p>
          <a:p>
            <a:pPr marL="0" indent="0">
              <a:buNone/>
            </a:pPr>
            <a:endParaRPr lang="en-IN" dirty="0"/>
          </a:p>
        </p:txBody>
      </p:sp>
    </p:spTree>
    <p:extLst>
      <p:ext uri="{BB962C8B-B14F-4D97-AF65-F5344CB8AC3E}">
        <p14:creationId xmlns:p14="http://schemas.microsoft.com/office/powerpoint/2010/main" val="8942021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E44BC-A012-6F30-31BD-579F7E9964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0F04C-84DB-B8BC-F92E-CABEE2C81B2B}"/>
              </a:ext>
            </a:extLst>
          </p:cNvPr>
          <p:cNvSpPr>
            <a:spLocks noGrp="1"/>
          </p:cNvSpPr>
          <p:nvPr>
            <p:ph type="title"/>
          </p:nvPr>
        </p:nvSpPr>
        <p:spPr>
          <a:xfrm>
            <a:off x="1141412" y="0"/>
            <a:ext cx="9905998" cy="632012"/>
          </a:xfrm>
        </p:spPr>
        <p:txBody>
          <a:bodyPr/>
          <a:lstStyle/>
          <a:p>
            <a:r>
              <a:rPr lang="en-US" b="1" dirty="0">
                <a:solidFill>
                  <a:schemeClr val="accent3">
                    <a:lumMod val="75000"/>
                  </a:schemeClr>
                </a:solidFill>
              </a:rPr>
              <a:t>WORKFLOW OF Interrupts</a:t>
            </a: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7D03D42C-5A98-192A-62F3-4CD7FD266C45}"/>
              </a:ext>
            </a:extLst>
          </p:cNvPr>
          <p:cNvSpPr>
            <a:spLocks noGrp="1"/>
          </p:cNvSpPr>
          <p:nvPr>
            <p:ph idx="1"/>
          </p:nvPr>
        </p:nvSpPr>
        <p:spPr>
          <a:xfrm>
            <a:off x="1141412" y="632012"/>
            <a:ext cx="9905999" cy="5715000"/>
          </a:xfrm>
        </p:spPr>
        <p:txBody>
          <a:bodyPr>
            <a:normAutofit/>
          </a:bodyPr>
          <a:lstStyle/>
          <a:p>
            <a:pPr marL="0" indent="0">
              <a:buNone/>
            </a:pPr>
            <a:r>
              <a:rPr lang="en-US" dirty="0"/>
              <a:t>Instruction Format</a:t>
            </a:r>
          </a:p>
          <a:p>
            <a:pPr marL="0" indent="0">
              <a:buNone/>
            </a:pPr>
            <a:r>
              <a:rPr lang="en-US" dirty="0"/>
              <a:t>Stack-based CPUs typically have a simple instruction format, as the stack eliminates the need for operand addressing. For example:</a:t>
            </a:r>
          </a:p>
          <a:p>
            <a:pPr marL="0" indent="0">
              <a:buNone/>
            </a:pPr>
            <a:endParaRPr lang="en-US" dirty="0"/>
          </a:p>
          <a:p>
            <a:pPr marL="0" indent="0">
              <a:buNone/>
            </a:pPr>
            <a:endParaRPr lang="en-US" dirty="0"/>
          </a:p>
          <a:p>
            <a:pPr marL="0" indent="0">
              <a:buNone/>
            </a:pPr>
            <a:endParaRPr lang="en-US" dirty="0"/>
          </a:p>
          <a:p>
            <a:pPr marL="0" indent="0">
              <a:buNone/>
            </a:pPr>
            <a:endParaRPr lang="en-IN" dirty="0"/>
          </a:p>
        </p:txBody>
      </p:sp>
      <p:graphicFrame>
        <p:nvGraphicFramePr>
          <p:cNvPr id="11" name="Table 10">
            <a:extLst>
              <a:ext uri="{FF2B5EF4-FFF2-40B4-BE49-F238E27FC236}">
                <a16:creationId xmlns:a16="http://schemas.microsoft.com/office/drawing/2014/main" id="{7CC06688-2CB3-B697-1509-F0296387D307}"/>
              </a:ext>
            </a:extLst>
          </p:cNvPr>
          <p:cNvGraphicFramePr>
            <a:graphicFrameLocks noGrp="1"/>
          </p:cNvGraphicFramePr>
          <p:nvPr>
            <p:extLst>
              <p:ext uri="{D42A27DB-BD31-4B8C-83A1-F6EECF244321}">
                <p14:modId xmlns:p14="http://schemas.microsoft.com/office/powerpoint/2010/main" val="112510721"/>
              </p:ext>
            </p:extLst>
          </p:nvPr>
        </p:nvGraphicFramePr>
        <p:xfrm>
          <a:off x="1640541" y="2629148"/>
          <a:ext cx="8431306" cy="3287557"/>
        </p:xfrm>
        <a:graphic>
          <a:graphicData uri="http://schemas.openxmlformats.org/drawingml/2006/table">
            <a:tbl>
              <a:tblPr firstRow="1" bandRow="1">
                <a:tableStyleId>{5C22544A-7EE6-4342-B048-85BDC9FD1C3A}</a:tableStyleId>
              </a:tblPr>
              <a:tblGrid>
                <a:gridCol w="2138824">
                  <a:extLst>
                    <a:ext uri="{9D8B030D-6E8A-4147-A177-3AD203B41FA5}">
                      <a16:colId xmlns:a16="http://schemas.microsoft.com/office/drawing/2014/main" val="1006049780"/>
                    </a:ext>
                  </a:extLst>
                </a:gridCol>
                <a:gridCol w="6292482">
                  <a:extLst>
                    <a:ext uri="{9D8B030D-6E8A-4147-A177-3AD203B41FA5}">
                      <a16:colId xmlns:a16="http://schemas.microsoft.com/office/drawing/2014/main" val="628383280"/>
                    </a:ext>
                  </a:extLst>
                </a:gridCol>
              </a:tblGrid>
              <a:tr h="469651">
                <a:tc>
                  <a:txBody>
                    <a:bodyPr/>
                    <a:lstStyle/>
                    <a:p>
                      <a:pPr algn="ctr" fontAlgn="ctr"/>
                      <a:r>
                        <a:rPr lang="en-IN" sz="2000" b="1" i="0" u="none" strike="noStrike">
                          <a:solidFill>
                            <a:srgbClr val="000000"/>
                          </a:solidFill>
                          <a:effectLst/>
                          <a:latin typeface="Aptos Narrow" panose="020B0004020202020204" pitchFamily="34" charset="0"/>
                        </a:rPr>
                        <a:t>Instruction</a:t>
                      </a:r>
                    </a:p>
                  </a:txBody>
                  <a:tcPr marL="9525" marR="9525" marT="9525" marB="0" anchor="ctr"/>
                </a:tc>
                <a:tc>
                  <a:txBody>
                    <a:bodyPr/>
                    <a:lstStyle/>
                    <a:p>
                      <a:pPr algn="ctr" fontAlgn="ctr"/>
                      <a:r>
                        <a:rPr lang="en-IN" sz="2000" b="1" i="0" u="none" strike="noStrike">
                          <a:solidFill>
                            <a:srgbClr val="000000"/>
                          </a:solidFill>
                          <a:effectLst/>
                          <a:latin typeface="Aptos Narrow" panose="020B0004020202020204" pitchFamily="34" charset="0"/>
                        </a:rPr>
                        <a:t>Description</a:t>
                      </a:r>
                    </a:p>
                  </a:txBody>
                  <a:tcPr marL="9525" marR="9525" marT="9525" marB="0" anchor="ctr"/>
                </a:tc>
                <a:extLst>
                  <a:ext uri="{0D108BD9-81ED-4DB2-BD59-A6C34878D82A}">
                    <a16:rowId xmlns:a16="http://schemas.microsoft.com/office/drawing/2014/main" val="3481407386"/>
                  </a:ext>
                </a:extLst>
              </a:tr>
              <a:tr h="469651">
                <a:tc>
                  <a:txBody>
                    <a:bodyPr/>
                    <a:lstStyle/>
                    <a:p>
                      <a:pPr algn="l" fontAlgn="ctr"/>
                      <a:r>
                        <a:rPr lang="en-IN" sz="1600" b="0" i="0" u="none" strike="noStrike">
                          <a:solidFill>
                            <a:srgbClr val="000000"/>
                          </a:solidFill>
                          <a:effectLst/>
                          <a:latin typeface="Arial Unicode MS"/>
                        </a:rPr>
                        <a:t>PUSH X</a:t>
                      </a:r>
                    </a:p>
                  </a:txBody>
                  <a:tcPr marL="9525" marR="9525" marT="9525" marB="0" anchor="ctr"/>
                </a:tc>
                <a:tc>
                  <a:txBody>
                    <a:bodyPr/>
                    <a:lstStyle/>
                    <a:p>
                      <a:pPr algn="l" fontAlgn="ctr"/>
                      <a:r>
                        <a:rPr lang="en-US" sz="2000" b="0" i="0" u="none" strike="noStrike">
                          <a:solidFill>
                            <a:srgbClr val="000000"/>
                          </a:solidFill>
                          <a:effectLst/>
                          <a:latin typeface="Aptos Narrow" panose="020B0004020202020204" pitchFamily="34" charset="0"/>
                        </a:rPr>
                        <a:t>Push value X onto the stack.</a:t>
                      </a:r>
                    </a:p>
                  </a:txBody>
                  <a:tcPr marL="9525" marR="9525" marT="9525" marB="0" anchor="ctr"/>
                </a:tc>
                <a:extLst>
                  <a:ext uri="{0D108BD9-81ED-4DB2-BD59-A6C34878D82A}">
                    <a16:rowId xmlns:a16="http://schemas.microsoft.com/office/drawing/2014/main" val="1600528681"/>
                  </a:ext>
                </a:extLst>
              </a:tr>
              <a:tr h="469651">
                <a:tc>
                  <a:txBody>
                    <a:bodyPr/>
                    <a:lstStyle/>
                    <a:p>
                      <a:pPr algn="l" fontAlgn="ctr"/>
                      <a:r>
                        <a:rPr lang="en-IN" sz="1600" b="0" i="0" u="none" strike="noStrike">
                          <a:solidFill>
                            <a:srgbClr val="000000"/>
                          </a:solidFill>
                          <a:effectLst/>
                          <a:latin typeface="Arial Unicode MS"/>
                        </a:rPr>
                        <a:t>POP</a:t>
                      </a:r>
                    </a:p>
                  </a:txBody>
                  <a:tcPr marL="9525" marR="9525" marT="9525" marB="0" anchor="ctr"/>
                </a:tc>
                <a:tc>
                  <a:txBody>
                    <a:bodyPr/>
                    <a:lstStyle/>
                    <a:p>
                      <a:pPr algn="l" fontAlgn="ctr"/>
                      <a:r>
                        <a:rPr lang="en-US" sz="2000" b="0" i="0" u="none" strike="noStrike">
                          <a:solidFill>
                            <a:srgbClr val="000000"/>
                          </a:solidFill>
                          <a:effectLst/>
                          <a:latin typeface="Aptos Narrow" panose="020B0004020202020204" pitchFamily="34" charset="0"/>
                        </a:rPr>
                        <a:t>Pop the top value from the stack.</a:t>
                      </a:r>
                    </a:p>
                  </a:txBody>
                  <a:tcPr marL="9525" marR="9525" marT="9525" marB="0" anchor="ctr"/>
                </a:tc>
                <a:extLst>
                  <a:ext uri="{0D108BD9-81ED-4DB2-BD59-A6C34878D82A}">
                    <a16:rowId xmlns:a16="http://schemas.microsoft.com/office/drawing/2014/main" val="4111178774"/>
                  </a:ext>
                </a:extLst>
              </a:tr>
              <a:tr h="469651">
                <a:tc>
                  <a:txBody>
                    <a:bodyPr/>
                    <a:lstStyle/>
                    <a:p>
                      <a:pPr algn="l" fontAlgn="ctr"/>
                      <a:r>
                        <a:rPr lang="en-IN" sz="1600" b="0" i="0" u="none" strike="noStrike">
                          <a:solidFill>
                            <a:srgbClr val="000000"/>
                          </a:solidFill>
                          <a:effectLst/>
                          <a:latin typeface="Arial Unicode MS"/>
                        </a:rPr>
                        <a:t>ADD</a:t>
                      </a:r>
                    </a:p>
                  </a:txBody>
                  <a:tcPr marL="9525" marR="9525" marT="9525" marB="0" anchor="ctr"/>
                </a:tc>
                <a:tc>
                  <a:txBody>
                    <a:bodyPr/>
                    <a:lstStyle/>
                    <a:p>
                      <a:pPr algn="l" fontAlgn="ctr"/>
                      <a:r>
                        <a:rPr lang="en-US" sz="2000" b="0" i="0" u="none" strike="noStrike">
                          <a:solidFill>
                            <a:srgbClr val="000000"/>
                          </a:solidFill>
                          <a:effectLst/>
                          <a:latin typeface="Aptos Narrow" panose="020B0004020202020204" pitchFamily="34" charset="0"/>
                        </a:rPr>
                        <a:t>Pop two values, add them, and push the result.</a:t>
                      </a:r>
                    </a:p>
                  </a:txBody>
                  <a:tcPr marL="9525" marR="9525" marT="9525" marB="0" anchor="ctr"/>
                </a:tc>
                <a:extLst>
                  <a:ext uri="{0D108BD9-81ED-4DB2-BD59-A6C34878D82A}">
                    <a16:rowId xmlns:a16="http://schemas.microsoft.com/office/drawing/2014/main" val="3753031373"/>
                  </a:ext>
                </a:extLst>
              </a:tr>
              <a:tr h="469651">
                <a:tc>
                  <a:txBody>
                    <a:bodyPr/>
                    <a:lstStyle/>
                    <a:p>
                      <a:pPr algn="l" fontAlgn="ctr"/>
                      <a:r>
                        <a:rPr lang="en-IN" sz="1600" b="0" i="0" u="none" strike="noStrike">
                          <a:solidFill>
                            <a:srgbClr val="000000"/>
                          </a:solidFill>
                          <a:effectLst/>
                          <a:latin typeface="Arial Unicode MS"/>
                        </a:rPr>
                        <a:t>SUB</a:t>
                      </a:r>
                    </a:p>
                  </a:txBody>
                  <a:tcPr marL="9525" marR="9525" marT="9525" marB="0" anchor="ctr"/>
                </a:tc>
                <a:tc>
                  <a:txBody>
                    <a:bodyPr/>
                    <a:lstStyle/>
                    <a:p>
                      <a:pPr algn="l" fontAlgn="ctr"/>
                      <a:r>
                        <a:rPr lang="en-US" sz="2000" b="0" i="0" u="none" strike="noStrike">
                          <a:solidFill>
                            <a:srgbClr val="000000"/>
                          </a:solidFill>
                          <a:effectLst/>
                          <a:latin typeface="Aptos Narrow" panose="020B0004020202020204" pitchFamily="34" charset="0"/>
                        </a:rPr>
                        <a:t>Pop two values, subtract them, and push the result.</a:t>
                      </a:r>
                    </a:p>
                  </a:txBody>
                  <a:tcPr marL="9525" marR="9525" marT="9525" marB="0" anchor="ctr"/>
                </a:tc>
                <a:extLst>
                  <a:ext uri="{0D108BD9-81ED-4DB2-BD59-A6C34878D82A}">
                    <a16:rowId xmlns:a16="http://schemas.microsoft.com/office/drawing/2014/main" val="3943729842"/>
                  </a:ext>
                </a:extLst>
              </a:tr>
              <a:tr h="469651">
                <a:tc>
                  <a:txBody>
                    <a:bodyPr/>
                    <a:lstStyle/>
                    <a:p>
                      <a:pPr algn="l" fontAlgn="ctr"/>
                      <a:r>
                        <a:rPr lang="en-IN" sz="1600" b="0" i="0" u="none" strike="noStrike">
                          <a:solidFill>
                            <a:srgbClr val="000000"/>
                          </a:solidFill>
                          <a:effectLst/>
                          <a:latin typeface="Arial Unicode MS"/>
                        </a:rPr>
                        <a:t>MUL</a:t>
                      </a:r>
                    </a:p>
                  </a:txBody>
                  <a:tcPr marL="9525" marR="9525" marT="9525" marB="0" anchor="ctr"/>
                </a:tc>
                <a:tc>
                  <a:txBody>
                    <a:bodyPr/>
                    <a:lstStyle/>
                    <a:p>
                      <a:pPr algn="l" fontAlgn="ctr"/>
                      <a:r>
                        <a:rPr lang="en-US" sz="2000" b="0" i="0" u="none" strike="noStrike">
                          <a:solidFill>
                            <a:srgbClr val="000000"/>
                          </a:solidFill>
                          <a:effectLst/>
                          <a:latin typeface="Aptos Narrow" panose="020B0004020202020204" pitchFamily="34" charset="0"/>
                        </a:rPr>
                        <a:t>Pop two values, multiply them, and push the result.</a:t>
                      </a:r>
                    </a:p>
                  </a:txBody>
                  <a:tcPr marL="9525" marR="9525" marT="9525" marB="0" anchor="ctr"/>
                </a:tc>
                <a:extLst>
                  <a:ext uri="{0D108BD9-81ED-4DB2-BD59-A6C34878D82A}">
                    <a16:rowId xmlns:a16="http://schemas.microsoft.com/office/drawing/2014/main" val="896913435"/>
                  </a:ext>
                </a:extLst>
              </a:tr>
              <a:tr h="469651">
                <a:tc>
                  <a:txBody>
                    <a:bodyPr/>
                    <a:lstStyle/>
                    <a:p>
                      <a:pPr algn="l" fontAlgn="ctr"/>
                      <a:r>
                        <a:rPr lang="en-IN" sz="1600" b="0" i="0" u="none" strike="noStrike">
                          <a:solidFill>
                            <a:srgbClr val="000000"/>
                          </a:solidFill>
                          <a:effectLst/>
                          <a:latin typeface="Arial Unicode MS"/>
                        </a:rPr>
                        <a:t>DIV</a:t>
                      </a:r>
                    </a:p>
                  </a:txBody>
                  <a:tcPr marL="9525" marR="9525" marT="9525" marB="0" anchor="ctr"/>
                </a:tc>
                <a:tc>
                  <a:txBody>
                    <a:bodyPr/>
                    <a:lstStyle/>
                    <a:p>
                      <a:pPr algn="l" fontAlgn="ctr"/>
                      <a:r>
                        <a:rPr lang="en-US" sz="2000" b="0" i="0" u="none" strike="noStrike" dirty="0">
                          <a:solidFill>
                            <a:srgbClr val="000000"/>
                          </a:solidFill>
                          <a:effectLst/>
                          <a:latin typeface="Aptos Narrow" panose="020B0004020202020204" pitchFamily="34" charset="0"/>
                        </a:rPr>
                        <a:t>Pop two values, divide them, and push the result.</a:t>
                      </a:r>
                    </a:p>
                  </a:txBody>
                  <a:tcPr marL="9525" marR="9525" marT="9525" marB="0" anchor="ctr"/>
                </a:tc>
                <a:extLst>
                  <a:ext uri="{0D108BD9-81ED-4DB2-BD59-A6C34878D82A}">
                    <a16:rowId xmlns:a16="http://schemas.microsoft.com/office/drawing/2014/main" val="2336501119"/>
                  </a:ext>
                </a:extLst>
              </a:tr>
            </a:tbl>
          </a:graphicData>
        </a:graphic>
      </p:graphicFrame>
    </p:spTree>
    <p:extLst>
      <p:ext uri="{BB962C8B-B14F-4D97-AF65-F5344CB8AC3E}">
        <p14:creationId xmlns:p14="http://schemas.microsoft.com/office/powerpoint/2010/main" val="880005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882AD742-7F6E-FD0D-E69D-8217DA190F88}"/>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CBED641-7F1C-4AA1-A6EC-393EABD3CBB1}"/>
              </a:ext>
            </a:extLst>
          </p:cNvPr>
          <p:cNvSpPr>
            <a:spLocks noGrp="1"/>
          </p:cNvSpPr>
          <p:nvPr>
            <p:ph type="title"/>
          </p:nvPr>
        </p:nvSpPr>
        <p:spPr>
          <a:xfrm>
            <a:off x="1141413" y="618518"/>
            <a:ext cx="4459286" cy="1478570"/>
          </a:xfrm>
        </p:spPr>
        <p:txBody>
          <a:bodyPr>
            <a:normAutofit/>
          </a:bodyPr>
          <a:lstStyle/>
          <a:p>
            <a:r>
              <a:rPr lang="en-US" sz="3200" b="1" dirty="0"/>
              <a:t>Addition of two numbers</a:t>
            </a:r>
            <a:endParaRPr lang="en-IN" sz="3200" dirty="0"/>
          </a:p>
        </p:txBody>
      </p:sp>
      <p:sp>
        <p:nvSpPr>
          <p:cNvPr id="3" name="Content Placeholder 2">
            <a:extLst>
              <a:ext uri="{FF2B5EF4-FFF2-40B4-BE49-F238E27FC236}">
                <a16:creationId xmlns:a16="http://schemas.microsoft.com/office/drawing/2014/main" id="{51F3D52B-51D7-05D1-B591-190FFB4964C9}"/>
              </a:ext>
            </a:extLst>
          </p:cNvPr>
          <p:cNvSpPr>
            <a:spLocks noGrp="1"/>
          </p:cNvSpPr>
          <p:nvPr>
            <p:ph idx="1"/>
          </p:nvPr>
        </p:nvSpPr>
        <p:spPr>
          <a:xfrm>
            <a:off x="1141412" y="2249487"/>
            <a:ext cx="4459287" cy="3965046"/>
          </a:xfrm>
        </p:spPr>
        <p:txBody>
          <a:bodyPr>
            <a:normAutofit/>
          </a:body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IN" sz="2000" dirty="0"/>
          </a:p>
        </p:txBody>
      </p:sp>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graphicFrame>
        <p:nvGraphicFramePr>
          <p:cNvPr id="5" name="Table 4">
            <a:extLst>
              <a:ext uri="{FF2B5EF4-FFF2-40B4-BE49-F238E27FC236}">
                <a16:creationId xmlns:a16="http://schemas.microsoft.com/office/drawing/2014/main" id="{E467FC6A-4E14-BE34-0912-B0BE881844E6}"/>
              </a:ext>
            </a:extLst>
          </p:cNvPr>
          <p:cNvGraphicFramePr>
            <a:graphicFrameLocks noGrp="1"/>
          </p:cNvGraphicFramePr>
          <p:nvPr>
            <p:extLst>
              <p:ext uri="{D42A27DB-BD31-4B8C-83A1-F6EECF244321}">
                <p14:modId xmlns:p14="http://schemas.microsoft.com/office/powerpoint/2010/main" val="2312046892"/>
              </p:ext>
            </p:extLst>
          </p:nvPr>
        </p:nvGraphicFramePr>
        <p:xfrm>
          <a:off x="5071379" y="751639"/>
          <a:ext cx="5300203" cy="5596021"/>
        </p:xfrm>
        <a:graphic>
          <a:graphicData uri="http://schemas.openxmlformats.org/drawingml/2006/table">
            <a:tbl>
              <a:tblPr>
                <a:tableStyleId>{5C22544A-7EE6-4342-B048-85BDC9FD1C3A}</a:tableStyleId>
              </a:tblPr>
              <a:tblGrid>
                <a:gridCol w="5300203">
                  <a:extLst>
                    <a:ext uri="{9D8B030D-6E8A-4147-A177-3AD203B41FA5}">
                      <a16:colId xmlns:a16="http://schemas.microsoft.com/office/drawing/2014/main" val="3553953426"/>
                    </a:ext>
                  </a:extLst>
                </a:gridCol>
              </a:tblGrid>
              <a:tr h="500329">
                <a:tc>
                  <a:txBody>
                    <a:bodyPr/>
                    <a:lstStyle/>
                    <a:p>
                      <a:pPr algn="l" fontAlgn="ctr"/>
                      <a:r>
                        <a:rPr lang="en-IN" sz="2600" b="1" u="none" strike="noStrike">
                          <a:solidFill>
                            <a:schemeClr val="tx1"/>
                          </a:solidFill>
                          <a:effectLst/>
                        </a:rPr>
                        <a:t>Goal:</a:t>
                      </a:r>
                      <a:endParaRPr lang="en-IN" sz="2600" b="1" i="0" u="none" strike="noStrike">
                        <a:solidFill>
                          <a:schemeClr val="tx1"/>
                        </a:solidFill>
                        <a:effectLst/>
                        <a:latin typeface="Aptos Narrow" panose="020B0004020202020204" pitchFamily="34" charset="0"/>
                      </a:endParaRPr>
                    </a:p>
                  </a:txBody>
                  <a:tcPr marL="20812" marR="20812" marT="20812" marB="0" anchor="ctr">
                    <a:lnL>
                      <a:noFill/>
                    </a:lnL>
                    <a:lnR>
                      <a:noFill/>
                    </a:lnR>
                    <a:lnT>
                      <a:noFill/>
                    </a:lnT>
                    <a:lnB w="19050">
                      <a:solidFill>
                        <a:schemeClr val="accent1"/>
                      </a:solidFill>
                    </a:lnB>
                    <a:noFill/>
                  </a:tcPr>
                </a:tc>
                <a:extLst>
                  <a:ext uri="{0D108BD9-81ED-4DB2-BD59-A6C34878D82A}">
                    <a16:rowId xmlns:a16="http://schemas.microsoft.com/office/drawing/2014/main" val="2954562713"/>
                  </a:ext>
                </a:extLst>
              </a:tr>
              <a:tr h="509208">
                <a:tc>
                  <a:txBody>
                    <a:bodyPr/>
                    <a:lstStyle/>
                    <a:p>
                      <a:pPr algn="l" fontAlgn="b"/>
                      <a:endParaRPr lang="en-IN" sz="2400" b="0" i="0" u="none" strike="noStrike" dirty="0">
                        <a:solidFill>
                          <a:schemeClr val="tx1"/>
                        </a:solidFill>
                        <a:effectLst/>
                        <a:latin typeface="Aptos Narrow" panose="020B0004020202020204" pitchFamily="34" charset="0"/>
                      </a:endParaRPr>
                    </a:p>
                  </a:txBody>
                  <a:tcPr marL="20812" marR="20812" marT="20812" marB="0" anchor="b">
                    <a:lnL>
                      <a:noFill/>
                    </a:lnL>
                    <a:lnR>
                      <a:noFill/>
                    </a:lnR>
                    <a:lnT w="19050">
                      <a:solidFill>
                        <a:schemeClr val="accent1"/>
                      </a:solidFill>
                    </a:lnT>
                    <a:lnB w="3175">
                      <a:solidFill>
                        <a:schemeClr val="tx1"/>
                      </a:solidFill>
                    </a:lnB>
                    <a:noFill/>
                  </a:tcPr>
                </a:tc>
                <a:extLst>
                  <a:ext uri="{0D108BD9-81ED-4DB2-BD59-A6C34878D82A}">
                    <a16:rowId xmlns:a16="http://schemas.microsoft.com/office/drawing/2014/main" val="774159644"/>
                  </a:ext>
                </a:extLst>
              </a:tr>
              <a:tr h="833326">
                <a:tc>
                  <a:txBody>
                    <a:bodyPr/>
                    <a:lstStyle/>
                    <a:p>
                      <a:pPr algn="l" fontAlgn="b"/>
                      <a:r>
                        <a:rPr lang="en-US" sz="2400" u="none" strike="noStrike">
                          <a:solidFill>
                            <a:schemeClr val="tx1"/>
                          </a:solidFill>
                          <a:effectLst/>
                        </a:rPr>
                        <a:t>Add two numbers (</a:t>
                      </a:r>
                      <a:r>
                        <a:rPr lang="en-US" sz="2200" u="none" strike="noStrike">
                          <a:solidFill>
                            <a:schemeClr val="tx1"/>
                          </a:solidFill>
                          <a:effectLst/>
                        </a:rPr>
                        <a:t>5</a:t>
                      </a:r>
                      <a:r>
                        <a:rPr lang="en-US" sz="2400" u="none" strike="noStrike">
                          <a:solidFill>
                            <a:schemeClr val="tx1"/>
                          </a:solidFill>
                          <a:effectLst/>
                        </a:rPr>
                        <a:t> and </a:t>
                      </a:r>
                      <a:r>
                        <a:rPr lang="en-US" sz="2200" u="none" strike="noStrike">
                          <a:solidFill>
                            <a:schemeClr val="tx1"/>
                          </a:solidFill>
                          <a:effectLst/>
                        </a:rPr>
                        <a:t>3</a:t>
                      </a:r>
                      <a:r>
                        <a:rPr lang="en-US" sz="2400" u="none" strike="noStrike">
                          <a:solidFill>
                            <a:schemeClr val="tx1"/>
                          </a:solidFill>
                          <a:effectLst/>
                        </a:rPr>
                        <a:t>) and store the result in memory.</a:t>
                      </a:r>
                      <a:endParaRPr lang="en-US" sz="2400" b="0" i="0" u="none" strike="noStrike">
                        <a:solidFill>
                          <a:schemeClr val="tx1"/>
                        </a:solidFill>
                        <a:effectLst/>
                        <a:latin typeface="Aptos Narrow" panose="020B0004020202020204" pitchFamily="34" charset="0"/>
                      </a:endParaRPr>
                    </a:p>
                  </a:txBody>
                  <a:tcPr marL="20812" marR="20812" marT="20812" marB="0" anchor="b">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15791558"/>
                  </a:ext>
                </a:extLst>
              </a:tr>
              <a:tr h="509208">
                <a:tc>
                  <a:txBody>
                    <a:bodyPr/>
                    <a:lstStyle/>
                    <a:p>
                      <a:pPr algn="l" fontAlgn="b"/>
                      <a:endParaRPr lang="en-IN" sz="2400" b="0" i="0" u="none" strike="noStrike" dirty="0">
                        <a:solidFill>
                          <a:schemeClr val="tx1"/>
                        </a:solidFill>
                        <a:effectLst/>
                        <a:latin typeface="Aptos Narrow" panose="020B0004020202020204" pitchFamily="34" charset="0"/>
                      </a:endParaRPr>
                    </a:p>
                  </a:txBody>
                  <a:tcPr marL="20812" marR="20812" marT="20812" marB="0" anchor="b">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660928179"/>
                  </a:ext>
                </a:extLst>
              </a:tr>
              <a:tr h="500329">
                <a:tc>
                  <a:txBody>
                    <a:bodyPr/>
                    <a:lstStyle/>
                    <a:p>
                      <a:pPr algn="l" fontAlgn="ctr"/>
                      <a:r>
                        <a:rPr lang="en-IN" sz="2600" u="none" strike="noStrike">
                          <a:solidFill>
                            <a:schemeClr val="tx1"/>
                          </a:solidFill>
                          <a:effectLst/>
                        </a:rPr>
                        <a:t>Stack Operations:</a:t>
                      </a:r>
                      <a:endParaRPr lang="en-IN" sz="2600" b="1" i="0" u="none" strike="noStrike">
                        <a:solidFill>
                          <a:schemeClr val="tx1"/>
                        </a:solidFill>
                        <a:effectLst/>
                        <a:latin typeface="Aptos Narrow" panose="020B0004020202020204" pitchFamily="34" charset="0"/>
                      </a:endParaRPr>
                    </a:p>
                  </a:txBody>
                  <a:tcPr marL="20812" marR="20812" marT="20812"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4015799363"/>
                  </a:ext>
                </a:extLst>
              </a:tr>
              <a:tr h="509208">
                <a:tc>
                  <a:txBody>
                    <a:bodyPr/>
                    <a:lstStyle/>
                    <a:p>
                      <a:pPr algn="l" fontAlgn="ctr"/>
                      <a:endParaRPr lang="en-IN" sz="2400" b="0" i="0" u="none" strike="noStrike" dirty="0">
                        <a:solidFill>
                          <a:schemeClr val="tx1"/>
                        </a:solidFill>
                        <a:effectLst/>
                        <a:latin typeface="Aptos Narrow" panose="020B0004020202020204" pitchFamily="34" charset="0"/>
                      </a:endParaRPr>
                    </a:p>
                  </a:txBody>
                  <a:tcPr marL="187311" marR="20812" marT="20812"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102155985"/>
                  </a:ext>
                </a:extLst>
              </a:tr>
              <a:tr h="467029">
                <a:tc>
                  <a:txBody>
                    <a:bodyPr/>
                    <a:lstStyle/>
                    <a:p>
                      <a:pPr algn="l" fontAlgn="ctr"/>
                      <a:r>
                        <a:rPr lang="en-US" sz="2200" u="none" strike="noStrike">
                          <a:solidFill>
                            <a:schemeClr val="tx1"/>
                          </a:solidFill>
                          <a:effectLst/>
                        </a:rPr>
                        <a:t>1. PUSH 5</a:t>
                      </a:r>
                      <a:r>
                        <a:rPr lang="en-US" sz="2400" u="none" strike="noStrike">
                          <a:solidFill>
                            <a:schemeClr val="tx1"/>
                          </a:solidFill>
                          <a:effectLst/>
                        </a:rPr>
                        <a:t> → Stack: [5]</a:t>
                      </a:r>
                      <a:endParaRPr lang="en-US" sz="2200" b="0" i="0" u="none" strike="noStrike">
                        <a:solidFill>
                          <a:schemeClr val="tx1"/>
                        </a:solidFill>
                        <a:effectLst/>
                        <a:latin typeface="Arial Unicode MS"/>
                      </a:endParaRPr>
                    </a:p>
                  </a:txBody>
                  <a:tcPr marL="187311" marR="20812" marT="20812"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402640637"/>
                  </a:ext>
                </a:extLst>
              </a:tr>
              <a:tr h="467029">
                <a:tc>
                  <a:txBody>
                    <a:bodyPr/>
                    <a:lstStyle/>
                    <a:p>
                      <a:pPr algn="l" fontAlgn="ctr"/>
                      <a:r>
                        <a:rPr lang="en-US" sz="2200" u="none" strike="noStrike">
                          <a:solidFill>
                            <a:schemeClr val="tx1"/>
                          </a:solidFill>
                          <a:effectLst/>
                        </a:rPr>
                        <a:t>2. PUSH 3</a:t>
                      </a:r>
                      <a:r>
                        <a:rPr lang="en-US" sz="2400" u="none" strike="noStrike">
                          <a:solidFill>
                            <a:schemeClr val="tx1"/>
                          </a:solidFill>
                          <a:effectLst/>
                        </a:rPr>
                        <a:t> → Stack: [5, 3]</a:t>
                      </a:r>
                      <a:endParaRPr lang="en-US" sz="2200" b="0" i="0" u="none" strike="noStrike">
                        <a:solidFill>
                          <a:schemeClr val="tx1"/>
                        </a:solidFill>
                        <a:effectLst/>
                        <a:latin typeface="Arial Unicode MS"/>
                      </a:endParaRPr>
                    </a:p>
                  </a:txBody>
                  <a:tcPr marL="187311" marR="20812" marT="20812"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2545090727"/>
                  </a:ext>
                </a:extLst>
              </a:tr>
              <a:tr h="467029">
                <a:tc>
                  <a:txBody>
                    <a:bodyPr/>
                    <a:lstStyle/>
                    <a:p>
                      <a:pPr algn="l" fontAlgn="ctr"/>
                      <a:r>
                        <a:rPr lang="en-IN" sz="2200" u="none" strike="noStrike">
                          <a:solidFill>
                            <a:schemeClr val="tx1"/>
                          </a:solidFill>
                          <a:effectLst/>
                        </a:rPr>
                        <a:t>3. ADD</a:t>
                      </a:r>
                      <a:r>
                        <a:rPr lang="en-IN" sz="2400" u="none" strike="noStrike">
                          <a:solidFill>
                            <a:schemeClr val="tx1"/>
                          </a:solidFill>
                          <a:effectLst/>
                        </a:rPr>
                        <a:t> → Stack: [8]</a:t>
                      </a:r>
                      <a:endParaRPr lang="en-IN" sz="2200" b="0" i="0" u="none" strike="noStrike">
                        <a:solidFill>
                          <a:schemeClr val="tx1"/>
                        </a:solidFill>
                        <a:effectLst/>
                        <a:latin typeface="Arial Unicode MS"/>
                      </a:endParaRPr>
                    </a:p>
                  </a:txBody>
                  <a:tcPr marL="187311" marR="20812" marT="20812" marB="0" anchor="ctr">
                    <a:lnL>
                      <a:noFill/>
                    </a:lnL>
                    <a:lnR>
                      <a:noFill/>
                    </a:lnR>
                    <a:lnT w="3175">
                      <a:solidFill>
                        <a:schemeClr val="tx1"/>
                      </a:solidFill>
                    </a:lnT>
                    <a:lnB w="3175">
                      <a:solidFill>
                        <a:schemeClr val="tx1"/>
                      </a:solidFill>
                    </a:lnB>
                    <a:noFill/>
                  </a:tcPr>
                </a:tc>
                <a:extLst>
                  <a:ext uri="{0D108BD9-81ED-4DB2-BD59-A6C34878D82A}">
                    <a16:rowId xmlns:a16="http://schemas.microsoft.com/office/drawing/2014/main" val="1897192584"/>
                  </a:ext>
                </a:extLst>
              </a:tr>
              <a:tr h="833326">
                <a:tc>
                  <a:txBody>
                    <a:bodyPr/>
                    <a:lstStyle/>
                    <a:p>
                      <a:pPr algn="l" fontAlgn="ctr"/>
                      <a:r>
                        <a:rPr lang="en-US" sz="2200" u="none" strike="noStrike" dirty="0">
                          <a:solidFill>
                            <a:schemeClr val="tx1"/>
                          </a:solidFill>
                          <a:effectLst/>
                        </a:rPr>
                        <a:t>4. POP</a:t>
                      </a:r>
                      <a:r>
                        <a:rPr lang="en-US" sz="2400" u="none" strike="noStrike" dirty="0">
                          <a:solidFill>
                            <a:schemeClr val="tx1"/>
                          </a:solidFill>
                          <a:effectLst/>
                        </a:rPr>
                        <a:t> → Result is removed from the stack and stored in memory.</a:t>
                      </a:r>
                      <a:endParaRPr lang="en-US" sz="2200" b="0" i="0" u="none" strike="noStrike" dirty="0">
                        <a:solidFill>
                          <a:schemeClr val="tx1"/>
                        </a:solidFill>
                        <a:effectLst/>
                        <a:latin typeface="Arial Unicode MS"/>
                      </a:endParaRPr>
                    </a:p>
                  </a:txBody>
                  <a:tcPr marL="187311" marR="20812" marT="20812" marB="0" anchor="ctr">
                    <a:lnL>
                      <a:noFill/>
                    </a:lnL>
                    <a:lnR>
                      <a:noFill/>
                    </a:lnR>
                    <a:lnT w="3175">
                      <a:solidFill>
                        <a:schemeClr val="tx1"/>
                      </a:solidFill>
                    </a:lnT>
                    <a:lnB w="12700">
                      <a:solidFill>
                        <a:schemeClr val="accent1"/>
                      </a:solidFill>
                    </a:lnB>
                    <a:noFill/>
                  </a:tcPr>
                </a:tc>
                <a:extLst>
                  <a:ext uri="{0D108BD9-81ED-4DB2-BD59-A6C34878D82A}">
                    <a16:rowId xmlns:a16="http://schemas.microsoft.com/office/drawing/2014/main" val="318049481"/>
                  </a:ext>
                </a:extLst>
              </a:tr>
            </a:tbl>
          </a:graphicData>
        </a:graphic>
      </p:graphicFrame>
    </p:spTree>
    <p:extLst>
      <p:ext uri="{BB962C8B-B14F-4D97-AF65-F5344CB8AC3E}">
        <p14:creationId xmlns:p14="http://schemas.microsoft.com/office/powerpoint/2010/main" val="1030492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A0C794-9393-84B1-6054-976002805314}"/>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50" name="Rectangle 49">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5338B25-F05E-6C02-D755-D93F8F6212F2}"/>
              </a:ext>
            </a:extLst>
          </p:cNvPr>
          <p:cNvSpPr>
            <a:spLocks noGrp="1"/>
          </p:cNvSpPr>
          <p:nvPr>
            <p:ph type="title"/>
          </p:nvPr>
        </p:nvSpPr>
        <p:spPr>
          <a:xfrm>
            <a:off x="855266" y="618518"/>
            <a:ext cx="2851417" cy="1478570"/>
          </a:xfrm>
        </p:spPr>
        <p:txBody>
          <a:bodyPr>
            <a:normAutofit/>
          </a:bodyPr>
          <a:lstStyle/>
          <a:p>
            <a:r>
              <a:rPr lang="en-US" sz="3200" b="1" dirty="0">
                <a:solidFill>
                  <a:srgbClr val="FFFFFF"/>
                </a:solidFill>
              </a:rPr>
              <a:t>STACK BASED EXECUTION</a:t>
            </a:r>
            <a:endParaRPr lang="en-IN" sz="3200" dirty="0">
              <a:solidFill>
                <a:srgbClr val="FFFFFF"/>
              </a:solidFill>
            </a:endParaRPr>
          </a:p>
        </p:txBody>
      </p:sp>
      <p:sp>
        <p:nvSpPr>
          <p:cNvPr id="3" name="Content Placeholder 2">
            <a:extLst>
              <a:ext uri="{FF2B5EF4-FFF2-40B4-BE49-F238E27FC236}">
                <a16:creationId xmlns:a16="http://schemas.microsoft.com/office/drawing/2014/main" id="{E852C30A-0EDC-AD0E-D15F-73704EADAEBD}"/>
              </a:ext>
            </a:extLst>
          </p:cNvPr>
          <p:cNvSpPr>
            <a:spLocks noGrp="1"/>
          </p:cNvSpPr>
          <p:nvPr>
            <p:ph idx="1"/>
          </p:nvPr>
        </p:nvSpPr>
        <p:spPr>
          <a:xfrm>
            <a:off x="844620" y="2249487"/>
            <a:ext cx="2862444" cy="3957302"/>
          </a:xfrm>
        </p:spPr>
        <p:txBody>
          <a:bodyPr>
            <a:normAutofit/>
          </a:bodyPr>
          <a:lstStyle/>
          <a:p>
            <a:pPr marL="0" indent="0">
              <a:buNone/>
            </a:pPr>
            <a:endParaRPr lang="en-US" sz="1400">
              <a:solidFill>
                <a:srgbClr val="FFFFFF"/>
              </a:solidFill>
            </a:endParaRPr>
          </a:p>
          <a:p>
            <a:pPr marL="0" indent="0">
              <a:buNone/>
            </a:pPr>
            <a:endParaRPr lang="en-US" sz="1400">
              <a:solidFill>
                <a:srgbClr val="FFFFFF"/>
              </a:solidFill>
            </a:endParaRPr>
          </a:p>
          <a:p>
            <a:pPr marL="0" indent="0">
              <a:buNone/>
            </a:pPr>
            <a:endParaRPr lang="en-US" sz="1400">
              <a:solidFill>
                <a:srgbClr val="FFFFFF"/>
              </a:solidFill>
            </a:endParaRPr>
          </a:p>
          <a:p>
            <a:pPr marL="0" indent="0">
              <a:buNone/>
            </a:pPr>
            <a:endParaRPr lang="en-IN" sz="1400">
              <a:solidFill>
                <a:srgbClr val="FFFFFF"/>
              </a:solidFill>
            </a:endParaRPr>
          </a:p>
        </p:txBody>
      </p:sp>
      <p:grpSp>
        <p:nvGrpSpPr>
          <p:cNvPr id="54" name="Group 53">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55"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56"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7"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8"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59"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0"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1"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2"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3"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4"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5"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6"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67"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8"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69"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0"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1"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N"/>
            </a:p>
          </p:txBody>
        </p:sp>
        <p:sp>
          <p:nvSpPr>
            <p:cNvPr id="72"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3"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4"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5"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6"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7"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8"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79"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0"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sp>
          <p:nvSpPr>
            <p:cNvPr id="81"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N"/>
            </a:p>
          </p:txBody>
        </p:sp>
      </p:grpSp>
      <p:pic>
        <p:nvPicPr>
          <p:cNvPr id="8" name="Picture 7">
            <a:extLst>
              <a:ext uri="{FF2B5EF4-FFF2-40B4-BE49-F238E27FC236}">
                <a16:creationId xmlns:a16="http://schemas.microsoft.com/office/drawing/2014/main" id="{16AC2140-14B2-6DF3-2052-A90AA66EF233}"/>
              </a:ext>
            </a:extLst>
          </p:cNvPr>
          <p:cNvPicPr>
            <a:picLocks noChangeAspect="1"/>
          </p:cNvPicPr>
          <p:nvPr/>
        </p:nvPicPr>
        <p:blipFill>
          <a:blip r:embed="rId3"/>
          <a:stretch>
            <a:fillRect/>
          </a:stretch>
        </p:blipFill>
        <p:spPr>
          <a:xfrm>
            <a:off x="4711778" y="2194820"/>
            <a:ext cx="6844045" cy="2463855"/>
          </a:xfrm>
          <a:prstGeom prst="rect">
            <a:avLst/>
          </a:prstGeom>
        </p:spPr>
      </p:pic>
    </p:spTree>
    <p:extLst>
      <p:ext uri="{BB962C8B-B14F-4D97-AF65-F5344CB8AC3E}">
        <p14:creationId xmlns:p14="http://schemas.microsoft.com/office/powerpoint/2010/main" val="4066106885"/>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057"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4072433D-1EE2-C7DF-54AE-D973933CC0DB}"/>
              </a:ext>
            </a:extLst>
          </p:cNvPr>
          <p:cNvSpPr>
            <a:spLocks noGrp="1"/>
          </p:cNvSpPr>
          <p:nvPr>
            <p:ph type="title"/>
          </p:nvPr>
        </p:nvSpPr>
        <p:spPr>
          <a:xfrm>
            <a:off x="1141413" y="618518"/>
            <a:ext cx="4459286" cy="1478570"/>
          </a:xfrm>
        </p:spPr>
        <p:txBody>
          <a:bodyPr>
            <a:normAutofit/>
          </a:bodyPr>
          <a:lstStyle/>
          <a:p>
            <a:r>
              <a:rPr lang="en-US" sz="3200" b="0" i="0">
                <a:effectLst/>
                <a:latin typeface="PT Serif" panose="020F0502020204030204" pitchFamily="18" charset="0"/>
              </a:rPr>
              <a:t>Arithmetic and Logic UNIT (ALU)</a:t>
            </a:r>
            <a:endParaRPr lang="en-IN" sz="3200"/>
          </a:p>
        </p:txBody>
      </p:sp>
      <p:sp>
        <p:nvSpPr>
          <p:cNvPr id="3" name="Content Placeholder 2">
            <a:extLst>
              <a:ext uri="{FF2B5EF4-FFF2-40B4-BE49-F238E27FC236}">
                <a16:creationId xmlns:a16="http://schemas.microsoft.com/office/drawing/2014/main" id="{6FBF361F-BAB8-575E-5C70-959BAC6F7ABE}"/>
              </a:ext>
            </a:extLst>
          </p:cNvPr>
          <p:cNvSpPr>
            <a:spLocks noGrp="1"/>
          </p:cNvSpPr>
          <p:nvPr>
            <p:ph idx="1"/>
          </p:nvPr>
        </p:nvSpPr>
        <p:spPr>
          <a:xfrm>
            <a:off x="1141412" y="2249487"/>
            <a:ext cx="4459287" cy="3965046"/>
          </a:xfrm>
        </p:spPr>
        <p:txBody>
          <a:bodyPr>
            <a:normAutofit/>
          </a:bodyPr>
          <a:lstStyle/>
          <a:p>
            <a:pPr marL="0" indent="0">
              <a:lnSpc>
                <a:spcPct val="110000"/>
              </a:lnSpc>
              <a:spcBef>
                <a:spcPts val="750"/>
              </a:spcBef>
              <a:spcAft>
                <a:spcPts val="750"/>
              </a:spcAft>
              <a:buNone/>
            </a:pPr>
            <a:r>
              <a:rPr lang="en-US" sz="2000" b="0" i="0" dirty="0">
                <a:effectLst/>
                <a:latin typeface="PT Serif" panose="020A0603040505020204" pitchFamily="18" charset="0"/>
              </a:rPr>
              <a:t>Half Adder</a:t>
            </a:r>
          </a:p>
          <a:p>
            <a:pPr>
              <a:lnSpc>
                <a:spcPct val="110000"/>
              </a:lnSpc>
              <a:spcAft>
                <a:spcPts val="1125"/>
              </a:spcAft>
            </a:pPr>
            <a:r>
              <a:rPr lang="en-US" sz="2000" b="0" i="0" dirty="0">
                <a:effectLst/>
                <a:latin typeface="PT Serif" panose="020A0603040505020204" pitchFamily="18" charset="0"/>
              </a:rPr>
              <a:t>Lets start with a simple half adder. </a:t>
            </a:r>
            <a:r>
              <a:rPr lang="en-US" sz="2000" b="1" i="0" dirty="0">
                <a:effectLst/>
                <a:latin typeface="PT Serif" panose="020A0603040505020204" pitchFamily="18" charset="0"/>
              </a:rPr>
              <a:t>Half adder</a:t>
            </a:r>
            <a:r>
              <a:rPr lang="en-US" sz="2000" b="0" i="0" dirty="0">
                <a:effectLst/>
                <a:latin typeface="PT Serif" panose="020A0603040505020204" pitchFamily="18" charset="0"/>
              </a:rPr>
              <a:t> adds two single binary digits </a:t>
            </a:r>
            <a:r>
              <a:rPr lang="en-US" sz="2000" b="0" i="1" dirty="0">
                <a:effectLst/>
                <a:latin typeface="PT Serif" panose="020A0603040505020204" pitchFamily="18" charset="0"/>
              </a:rPr>
              <a:t>A</a:t>
            </a:r>
            <a:r>
              <a:rPr lang="en-US" sz="2000" b="0" i="0" dirty="0">
                <a:effectLst/>
                <a:latin typeface="PT Serif" panose="020A0603040505020204" pitchFamily="18" charset="0"/>
              </a:rPr>
              <a:t> and </a:t>
            </a:r>
            <a:r>
              <a:rPr lang="en-US" sz="2000" b="0" i="1" dirty="0">
                <a:effectLst/>
                <a:latin typeface="PT Serif" panose="020A0603040505020204" pitchFamily="18" charset="0"/>
              </a:rPr>
              <a:t>B</a:t>
            </a:r>
            <a:r>
              <a:rPr lang="en-US" sz="2000" b="0" i="0" dirty="0">
                <a:effectLst/>
                <a:latin typeface="PT Serif" panose="020A0603040505020204" pitchFamily="18" charset="0"/>
              </a:rPr>
              <a:t>. It has two outputs, sum (</a:t>
            </a:r>
            <a:r>
              <a:rPr lang="en-US" sz="2000" b="0" i="1" dirty="0">
                <a:effectLst/>
                <a:latin typeface="PT Serif" panose="020A0603040505020204" pitchFamily="18" charset="0"/>
              </a:rPr>
              <a:t>S</a:t>
            </a:r>
            <a:r>
              <a:rPr lang="en-US" sz="2000" b="0" i="0" dirty="0">
                <a:effectLst/>
                <a:latin typeface="PT Serif" panose="020A0603040505020204" pitchFamily="18" charset="0"/>
              </a:rPr>
              <a:t>) and carry (</a:t>
            </a:r>
            <a:r>
              <a:rPr lang="en-US" sz="2000" b="0" i="1" dirty="0">
                <a:effectLst/>
                <a:latin typeface="PT Serif" panose="020A0603040505020204" pitchFamily="18" charset="0"/>
              </a:rPr>
              <a:t>C</a:t>
            </a:r>
            <a:r>
              <a:rPr lang="en-US" sz="2000" b="0" i="0" dirty="0">
                <a:effectLst/>
                <a:latin typeface="PT Serif" panose="020A0603040505020204" pitchFamily="18" charset="0"/>
              </a:rPr>
              <a:t>). The carry signal represents an overflow into the next digit of a multi-digit addition. Figures below illustrate a simple half adder constructed from logic gates</a:t>
            </a:r>
          </a:p>
          <a:p>
            <a:pPr>
              <a:lnSpc>
                <a:spcPct val="110000"/>
              </a:lnSpc>
            </a:pPr>
            <a:endParaRPr lang="en-IN" sz="2000" dirty="0"/>
          </a:p>
        </p:txBody>
      </p:sp>
      <p:pic>
        <p:nvPicPr>
          <p:cNvPr id="2050" name="Picture 2">
            <a:extLst>
              <a:ext uri="{FF2B5EF4-FFF2-40B4-BE49-F238E27FC236}">
                <a16:creationId xmlns:a16="http://schemas.microsoft.com/office/drawing/2014/main" id="{DE76AD0C-C634-5A79-DAE8-B61198E4B4B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043611" y="287579"/>
            <a:ext cx="5456279" cy="3123718"/>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2059" name="Group 205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60"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061"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2"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3"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4"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5"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6"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7"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8"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69"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0"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1"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2072"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3"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4"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5"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6"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2077"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8"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79"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0"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1"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2"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3"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4"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5"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86"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graphicFrame>
        <p:nvGraphicFramePr>
          <p:cNvPr id="6" name="Table 5">
            <a:extLst>
              <a:ext uri="{FF2B5EF4-FFF2-40B4-BE49-F238E27FC236}">
                <a16:creationId xmlns:a16="http://schemas.microsoft.com/office/drawing/2014/main" id="{8528C367-EC1D-A5B1-0D95-6FA5C7D3D199}"/>
              </a:ext>
            </a:extLst>
          </p:cNvPr>
          <p:cNvGraphicFramePr>
            <a:graphicFrameLocks noGrp="1"/>
          </p:cNvGraphicFramePr>
          <p:nvPr>
            <p:extLst>
              <p:ext uri="{D42A27DB-BD31-4B8C-83A1-F6EECF244321}">
                <p14:modId xmlns:p14="http://schemas.microsoft.com/office/powerpoint/2010/main" val="858729913"/>
              </p:ext>
            </p:extLst>
          </p:nvPr>
        </p:nvGraphicFramePr>
        <p:xfrm>
          <a:off x="6104695" y="3816021"/>
          <a:ext cx="5432468" cy="2194560"/>
        </p:xfrm>
        <a:graphic>
          <a:graphicData uri="http://schemas.openxmlformats.org/drawingml/2006/table">
            <a:tbl>
              <a:tblPr firstRow="1" bandRow="1">
                <a:tableStyleId>{5C22544A-7EE6-4342-B048-85BDC9FD1C3A}</a:tableStyleId>
              </a:tblPr>
              <a:tblGrid>
                <a:gridCol w="1358117">
                  <a:extLst>
                    <a:ext uri="{9D8B030D-6E8A-4147-A177-3AD203B41FA5}">
                      <a16:colId xmlns:a16="http://schemas.microsoft.com/office/drawing/2014/main" val="3570484083"/>
                    </a:ext>
                  </a:extLst>
                </a:gridCol>
                <a:gridCol w="1358117">
                  <a:extLst>
                    <a:ext uri="{9D8B030D-6E8A-4147-A177-3AD203B41FA5}">
                      <a16:colId xmlns:a16="http://schemas.microsoft.com/office/drawing/2014/main" val="1707434911"/>
                    </a:ext>
                  </a:extLst>
                </a:gridCol>
                <a:gridCol w="1358117">
                  <a:extLst>
                    <a:ext uri="{9D8B030D-6E8A-4147-A177-3AD203B41FA5}">
                      <a16:colId xmlns:a16="http://schemas.microsoft.com/office/drawing/2014/main" val="1554273985"/>
                    </a:ext>
                  </a:extLst>
                </a:gridCol>
                <a:gridCol w="1358117">
                  <a:extLst>
                    <a:ext uri="{9D8B030D-6E8A-4147-A177-3AD203B41FA5}">
                      <a16:colId xmlns:a16="http://schemas.microsoft.com/office/drawing/2014/main" val="948325661"/>
                    </a:ext>
                  </a:extLst>
                </a:gridCol>
              </a:tblGrid>
              <a:tr h="332657">
                <a:tc gridSpan="2">
                  <a:txBody>
                    <a:bodyPr/>
                    <a:lstStyle/>
                    <a:p>
                      <a:r>
                        <a:rPr lang="en-US" dirty="0"/>
                        <a:t>INPUT</a:t>
                      </a:r>
                      <a:endParaRPr lang="en-IN" dirty="0"/>
                    </a:p>
                  </a:txBody>
                  <a:tcPr/>
                </a:tc>
                <a:tc hMerge="1">
                  <a:txBody>
                    <a:bodyPr/>
                    <a:lstStyle/>
                    <a:p>
                      <a:endParaRPr lang="en-IN" dirty="0"/>
                    </a:p>
                  </a:txBody>
                  <a:tcPr/>
                </a:tc>
                <a:tc gridSpan="2">
                  <a:txBody>
                    <a:bodyPr/>
                    <a:lstStyle/>
                    <a:p>
                      <a:r>
                        <a:rPr lang="en-US" dirty="0"/>
                        <a:t>OUTPUT</a:t>
                      </a:r>
                      <a:endParaRPr lang="en-IN" dirty="0"/>
                    </a:p>
                  </a:txBody>
                  <a:tcPr/>
                </a:tc>
                <a:tc hMerge="1">
                  <a:txBody>
                    <a:bodyPr/>
                    <a:lstStyle/>
                    <a:p>
                      <a:endParaRPr lang="en-IN" dirty="0"/>
                    </a:p>
                  </a:txBody>
                  <a:tcPr/>
                </a:tc>
                <a:extLst>
                  <a:ext uri="{0D108BD9-81ED-4DB2-BD59-A6C34878D82A}">
                    <a16:rowId xmlns:a16="http://schemas.microsoft.com/office/drawing/2014/main" val="821380988"/>
                  </a:ext>
                </a:extLst>
              </a:tr>
              <a:tr h="332657">
                <a:tc>
                  <a:txBody>
                    <a:bodyPr/>
                    <a:lstStyle/>
                    <a:p>
                      <a:r>
                        <a:rPr lang="en-US" dirty="0"/>
                        <a:t>A</a:t>
                      </a:r>
                      <a:endParaRPr lang="en-IN" dirty="0"/>
                    </a:p>
                  </a:txBody>
                  <a:tcPr/>
                </a:tc>
                <a:tc>
                  <a:txBody>
                    <a:bodyPr/>
                    <a:lstStyle/>
                    <a:p>
                      <a:r>
                        <a:rPr lang="en-US" dirty="0"/>
                        <a:t>B</a:t>
                      </a:r>
                      <a:endParaRPr lang="en-IN" dirty="0"/>
                    </a:p>
                  </a:txBody>
                  <a:tcPr/>
                </a:tc>
                <a:tc>
                  <a:txBody>
                    <a:bodyPr/>
                    <a:lstStyle/>
                    <a:p>
                      <a:r>
                        <a:rPr lang="en-US" dirty="0"/>
                        <a:t>S</a:t>
                      </a:r>
                      <a:endParaRPr lang="en-IN" dirty="0"/>
                    </a:p>
                  </a:txBody>
                  <a:tcPr/>
                </a:tc>
                <a:tc>
                  <a:txBody>
                    <a:bodyPr/>
                    <a:lstStyle/>
                    <a:p>
                      <a:r>
                        <a:rPr lang="en-US" dirty="0"/>
                        <a:t>C</a:t>
                      </a:r>
                      <a:endParaRPr lang="en-IN" dirty="0"/>
                    </a:p>
                  </a:txBody>
                  <a:tcPr/>
                </a:tc>
                <a:extLst>
                  <a:ext uri="{0D108BD9-81ED-4DB2-BD59-A6C34878D82A}">
                    <a16:rowId xmlns:a16="http://schemas.microsoft.com/office/drawing/2014/main" val="458395736"/>
                  </a:ext>
                </a:extLst>
              </a:tr>
              <a:tr h="332657">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2962877163"/>
                  </a:ext>
                </a:extLst>
              </a:tr>
              <a:tr h="332657">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1150157711"/>
                  </a:ext>
                </a:extLst>
              </a:tr>
              <a:tr h="332657">
                <a:tc>
                  <a:txBody>
                    <a:bodyPr/>
                    <a:lstStyle/>
                    <a:p>
                      <a:r>
                        <a:rPr lang="en-US" dirty="0"/>
                        <a:t>0</a:t>
                      </a:r>
                      <a:endParaRPr lang="en-IN" dirty="0"/>
                    </a:p>
                  </a:txBody>
                  <a:tcPr/>
                </a:tc>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55169303"/>
                  </a:ext>
                </a:extLst>
              </a:tr>
              <a:tr h="332657">
                <a:tc>
                  <a:txBody>
                    <a:bodyPr/>
                    <a:lstStyle/>
                    <a:p>
                      <a:r>
                        <a:rPr lang="en-US" dirty="0"/>
                        <a:t>1</a:t>
                      </a:r>
                      <a:endParaRPr lang="en-IN" dirty="0"/>
                    </a:p>
                  </a:txBody>
                  <a:tcPr/>
                </a:tc>
                <a:tc>
                  <a:txBody>
                    <a:bodyPr/>
                    <a:lstStyle/>
                    <a:p>
                      <a:r>
                        <a:rPr lang="en-US" dirty="0"/>
                        <a:t>1</a:t>
                      </a:r>
                      <a:endParaRPr lang="en-IN" dirty="0"/>
                    </a:p>
                  </a:txBody>
                  <a:tcPr/>
                </a:tc>
                <a:tc>
                  <a:txBody>
                    <a:bodyPr/>
                    <a:lstStyle/>
                    <a:p>
                      <a:r>
                        <a:rPr lang="en-US" dirty="0"/>
                        <a:t>0</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585394338"/>
                  </a:ext>
                </a:extLst>
              </a:tr>
            </a:tbl>
          </a:graphicData>
        </a:graphic>
      </p:graphicFrame>
    </p:spTree>
    <p:extLst>
      <p:ext uri="{BB962C8B-B14F-4D97-AF65-F5344CB8AC3E}">
        <p14:creationId xmlns:p14="http://schemas.microsoft.com/office/powerpoint/2010/main" val="7576948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1CA3A-5605-D482-24C7-3C977D738079}"/>
              </a:ext>
            </a:extLst>
          </p:cNvPr>
          <p:cNvSpPr>
            <a:spLocks noGrp="1"/>
          </p:cNvSpPr>
          <p:nvPr>
            <p:ph type="title"/>
          </p:nvPr>
        </p:nvSpPr>
        <p:spPr>
          <a:xfrm>
            <a:off x="1141411" y="268950"/>
            <a:ext cx="9905998" cy="783562"/>
          </a:xfrm>
        </p:spPr>
        <p:txBody>
          <a:bodyPr>
            <a:normAutofit/>
          </a:bodyPr>
          <a:lstStyle/>
          <a:p>
            <a:r>
              <a:rPr lang="en-US" dirty="0"/>
              <a:t>FULL ADDER</a:t>
            </a:r>
            <a:endParaRPr lang="en-IN" dirty="0"/>
          </a:p>
        </p:txBody>
      </p:sp>
      <p:pic>
        <p:nvPicPr>
          <p:cNvPr id="3076" name="Picture 4" descr="A diagram of a circuit&#10;&#10;Description automatically generated">
            <a:extLst>
              <a:ext uri="{FF2B5EF4-FFF2-40B4-BE49-F238E27FC236}">
                <a16:creationId xmlns:a16="http://schemas.microsoft.com/office/drawing/2014/main" id="{38A2E551-60C6-6289-E3F7-ED671C3B973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1411" y="3025088"/>
            <a:ext cx="4689234" cy="3412720"/>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aphicFrame>
        <p:nvGraphicFramePr>
          <p:cNvPr id="4" name="Content Placeholder 3">
            <a:extLst>
              <a:ext uri="{FF2B5EF4-FFF2-40B4-BE49-F238E27FC236}">
                <a16:creationId xmlns:a16="http://schemas.microsoft.com/office/drawing/2014/main" id="{4A5A9169-A117-14AC-6CAC-028F99D27289}"/>
              </a:ext>
            </a:extLst>
          </p:cNvPr>
          <p:cNvGraphicFramePr>
            <a:graphicFrameLocks noGrp="1"/>
          </p:cNvGraphicFramePr>
          <p:nvPr>
            <p:ph idx="1"/>
            <p:extLst>
              <p:ext uri="{D42A27DB-BD31-4B8C-83A1-F6EECF244321}">
                <p14:modId xmlns:p14="http://schemas.microsoft.com/office/powerpoint/2010/main" val="486055181"/>
              </p:ext>
            </p:extLst>
          </p:nvPr>
        </p:nvGraphicFramePr>
        <p:xfrm>
          <a:off x="6094410" y="2729408"/>
          <a:ext cx="5402515" cy="3708400"/>
        </p:xfrm>
        <a:graphic>
          <a:graphicData uri="http://schemas.openxmlformats.org/drawingml/2006/table">
            <a:tbl>
              <a:tblPr firstRow="1" bandRow="1">
                <a:tableStyleId>{5C22544A-7EE6-4342-B048-85BDC9FD1C3A}</a:tableStyleId>
              </a:tblPr>
              <a:tblGrid>
                <a:gridCol w="1080503">
                  <a:extLst>
                    <a:ext uri="{9D8B030D-6E8A-4147-A177-3AD203B41FA5}">
                      <a16:colId xmlns:a16="http://schemas.microsoft.com/office/drawing/2014/main" val="3119514828"/>
                    </a:ext>
                  </a:extLst>
                </a:gridCol>
                <a:gridCol w="1080503">
                  <a:extLst>
                    <a:ext uri="{9D8B030D-6E8A-4147-A177-3AD203B41FA5}">
                      <a16:colId xmlns:a16="http://schemas.microsoft.com/office/drawing/2014/main" val="453621688"/>
                    </a:ext>
                  </a:extLst>
                </a:gridCol>
                <a:gridCol w="1080503">
                  <a:extLst>
                    <a:ext uri="{9D8B030D-6E8A-4147-A177-3AD203B41FA5}">
                      <a16:colId xmlns:a16="http://schemas.microsoft.com/office/drawing/2014/main" val="3081880890"/>
                    </a:ext>
                  </a:extLst>
                </a:gridCol>
                <a:gridCol w="1080503">
                  <a:extLst>
                    <a:ext uri="{9D8B030D-6E8A-4147-A177-3AD203B41FA5}">
                      <a16:colId xmlns:a16="http://schemas.microsoft.com/office/drawing/2014/main" val="233340781"/>
                    </a:ext>
                  </a:extLst>
                </a:gridCol>
                <a:gridCol w="1080503">
                  <a:extLst>
                    <a:ext uri="{9D8B030D-6E8A-4147-A177-3AD203B41FA5}">
                      <a16:colId xmlns:a16="http://schemas.microsoft.com/office/drawing/2014/main" val="4053948863"/>
                    </a:ext>
                  </a:extLst>
                </a:gridCol>
              </a:tblGrid>
              <a:tr h="370840">
                <a:tc gridSpan="3">
                  <a:txBody>
                    <a:bodyPr/>
                    <a:lstStyle/>
                    <a:p>
                      <a:pPr algn="ctr"/>
                      <a:r>
                        <a:rPr lang="en-US" dirty="0"/>
                        <a:t>INPUT</a:t>
                      </a:r>
                      <a:endParaRPr lang="en-IN" dirty="0"/>
                    </a:p>
                  </a:txBody>
                  <a:tcPr/>
                </a:tc>
                <a:tc hMerge="1">
                  <a:txBody>
                    <a:bodyPr/>
                    <a:lstStyle/>
                    <a:p>
                      <a:endParaRPr lang="en-IN" dirty="0"/>
                    </a:p>
                  </a:txBody>
                  <a:tcPr/>
                </a:tc>
                <a:tc hMerge="1">
                  <a:txBody>
                    <a:bodyPr/>
                    <a:lstStyle/>
                    <a:p>
                      <a:endParaRPr lang="en-IN" dirty="0"/>
                    </a:p>
                  </a:txBody>
                  <a:tcPr/>
                </a:tc>
                <a:tc gridSpan="2">
                  <a:txBody>
                    <a:bodyPr/>
                    <a:lstStyle/>
                    <a:p>
                      <a:pPr algn="ctr"/>
                      <a:r>
                        <a:rPr lang="en-US" dirty="0"/>
                        <a:t>OUTPUT</a:t>
                      </a:r>
                      <a:endParaRPr lang="en-IN" dirty="0"/>
                    </a:p>
                  </a:txBody>
                  <a:tcPr/>
                </a:tc>
                <a:tc hMerge="1">
                  <a:txBody>
                    <a:bodyPr/>
                    <a:lstStyle/>
                    <a:p>
                      <a:endParaRPr lang="en-IN" dirty="0"/>
                    </a:p>
                  </a:txBody>
                  <a:tcPr/>
                </a:tc>
                <a:extLst>
                  <a:ext uri="{0D108BD9-81ED-4DB2-BD59-A6C34878D82A}">
                    <a16:rowId xmlns:a16="http://schemas.microsoft.com/office/drawing/2014/main" val="2193480630"/>
                  </a:ext>
                </a:extLst>
              </a:tr>
              <a:tr h="370840">
                <a:tc>
                  <a:txBody>
                    <a:bodyPr/>
                    <a:lstStyle/>
                    <a:p>
                      <a:pPr algn="ctr" fontAlgn="t"/>
                      <a:r>
                        <a:rPr lang="en-IN" sz="1800" b="1" i="1" u="none" strike="noStrike" dirty="0">
                          <a:solidFill>
                            <a:srgbClr val="000000"/>
                          </a:solidFill>
                          <a:effectLst/>
                          <a:latin typeface="PT Serif" panose="020A0603040505020204" pitchFamily="18" charset="0"/>
                        </a:rPr>
                        <a:t>A</a:t>
                      </a:r>
                    </a:p>
                  </a:txBody>
                  <a:tcPr marL="9525" marR="9525" marT="9525" marB="0"/>
                </a:tc>
                <a:tc>
                  <a:txBody>
                    <a:bodyPr/>
                    <a:lstStyle/>
                    <a:p>
                      <a:pPr algn="ctr" fontAlgn="t"/>
                      <a:r>
                        <a:rPr lang="en-IN" sz="1800" b="1" i="1" u="none" strike="noStrike" dirty="0">
                          <a:solidFill>
                            <a:srgbClr val="000000"/>
                          </a:solidFill>
                          <a:effectLst/>
                          <a:latin typeface="PT Serif" panose="020A0603040505020204" pitchFamily="18" charset="0"/>
                        </a:rPr>
                        <a:t>B</a:t>
                      </a:r>
                    </a:p>
                  </a:txBody>
                  <a:tcPr marL="9525" marR="9525" marT="9525" marB="0"/>
                </a:tc>
                <a:tc>
                  <a:txBody>
                    <a:bodyPr/>
                    <a:lstStyle/>
                    <a:p>
                      <a:pPr algn="ctr" fontAlgn="t"/>
                      <a:r>
                        <a:rPr lang="en-IN" sz="1800" b="1" i="1" u="none" strike="noStrike">
                          <a:solidFill>
                            <a:srgbClr val="000000"/>
                          </a:solidFill>
                          <a:effectLst/>
                          <a:latin typeface="PT Serif" panose="020A0603040505020204" pitchFamily="18" charset="0"/>
                        </a:rPr>
                        <a:t>C</a:t>
                      </a:r>
                      <a:r>
                        <a:rPr lang="en-IN" sz="1100" b="1" i="0" u="none" strike="noStrike">
                          <a:solidFill>
                            <a:srgbClr val="000000"/>
                          </a:solidFill>
                          <a:effectLst/>
                          <a:latin typeface="PT Serif" panose="020A0603040505020204" pitchFamily="18" charset="0"/>
                        </a:rPr>
                        <a:t>in</a:t>
                      </a:r>
                      <a:endParaRPr lang="en-IN" sz="1800" b="1" i="1" u="none" strike="noStrike">
                        <a:solidFill>
                          <a:srgbClr val="000000"/>
                        </a:solidFill>
                        <a:effectLst/>
                        <a:latin typeface="PT Serif" panose="020A0603040505020204" pitchFamily="18" charset="0"/>
                      </a:endParaRPr>
                    </a:p>
                  </a:txBody>
                  <a:tcPr marL="9525" marR="9525" marT="9525" marB="0"/>
                </a:tc>
                <a:tc>
                  <a:txBody>
                    <a:bodyPr/>
                    <a:lstStyle/>
                    <a:p>
                      <a:pPr algn="ctr" fontAlgn="t"/>
                      <a:r>
                        <a:rPr lang="en-IN" sz="1800" b="1" i="1" u="none" strike="noStrike">
                          <a:solidFill>
                            <a:srgbClr val="000000"/>
                          </a:solidFill>
                          <a:effectLst/>
                          <a:latin typeface="PT Serif" panose="020A0603040505020204" pitchFamily="18" charset="0"/>
                        </a:rPr>
                        <a:t>C</a:t>
                      </a:r>
                      <a:r>
                        <a:rPr lang="en-IN" sz="1100" b="1" i="0" u="none" strike="noStrike">
                          <a:solidFill>
                            <a:srgbClr val="000000"/>
                          </a:solidFill>
                          <a:effectLst/>
                          <a:latin typeface="PT Serif" panose="020A0603040505020204" pitchFamily="18" charset="0"/>
                        </a:rPr>
                        <a:t>out</a:t>
                      </a:r>
                      <a:endParaRPr lang="en-IN" sz="1800" b="1" i="1" u="none" strike="noStrike">
                        <a:solidFill>
                          <a:srgbClr val="000000"/>
                        </a:solidFill>
                        <a:effectLst/>
                        <a:latin typeface="PT Serif" panose="020A0603040505020204" pitchFamily="18" charset="0"/>
                      </a:endParaRPr>
                    </a:p>
                  </a:txBody>
                  <a:tcPr marL="9525" marR="9525" marT="9525" marB="0"/>
                </a:tc>
                <a:tc>
                  <a:txBody>
                    <a:bodyPr/>
                    <a:lstStyle/>
                    <a:p>
                      <a:pPr algn="ctr" fontAlgn="t"/>
                      <a:r>
                        <a:rPr lang="en-IN" sz="1800" b="1" i="1" u="none" strike="noStrike">
                          <a:solidFill>
                            <a:srgbClr val="000000"/>
                          </a:solidFill>
                          <a:effectLst/>
                          <a:latin typeface="PT Serif" panose="020A0603040505020204" pitchFamily="18" charset="0"/>
                        </a:rPr>
                        <a:t>S</a:t>
                      </a:r>
                    </a:p>
                  </a:txBody>
                  <a:tcPr marL="9525" marR="9525" marT="9525" marB="0"/>
                </a:tc>
                <a:extLst>
                  <a:ext uri="{0D108BD9-81ED-4DB2-BD59-A6C34878D82A}">
                    <a16:rowId xmlns:a16="http://schemas.microsoft.com/office/drawing/2014/main" val="4264480917"/>
                  </a:ext>
                </a:extLst>
              </a:tr>
              <a:tr h="370840">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extLst>
                  <a:ext uri="{0D108BD9-81ED-4DB2-BD59-A6C34878D82A}">
                    <a16:rowId xmlns:a16="http://schemas.microsoft.com/office/drawing/2014/main" val="2341997549"/>
                  </a:ext>
                </a:extLst>
              </a:tr>
              <a:tr h="370840">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extLst>
                  <a:ext uri="{0D108BD9-81ED-4DB2-BD59-A6C34878D82A}">
                    <a16:rowId xmlns:a16="http://schemas.microsoft.com/office/drawing/2014/main" val="1193456400"/>
                  </a:ext>
                </a:extLst>
              </a:tr>
              <a:tr h="370840">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extLst>
                  <a:ext uri="{0D108BD9-81ED-4DB2-BD59-A6C34878D82A}">
                    <a16:rowId xmlns:a16="http://schemas.microsoft.com/office/drawing/2014/main" val="2715250381"/>
                  </a:ext>
                </a:extLst>
              </a:tr>
              <a:tr h="370840">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extLst>
                  <a:ext uri="{0D108BD9-81ED-4DB2-BD59-A6C34878D82A}">
                    <a16:rowId xmlns:a16="http://schemas.microsoft.com/office/drawing/2014/main" val="674871675"/>
                  </a:ext>
                </a:extLst>
              </a:tr>
              <a:tr h="370840">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1</a:t>
                      </a:r>
                    </a:p>
                  </a:txBody>
                  <a:tcPr marL="9525" marR="9525" marT="9525" marB="0"/>
                </a:tc>
                <a:extLst>
                  <a:ext uri="{0D108BD9-81ED-4DB2-BD59-A6C34878D82A}">
                    <a16:rowId xmlns:a16="http://schemas.microsoft.com/office/drawing/2014/main" val="1185013831"/>
                  </a:ext>
                </a:extLst>
              </a:tr>
              <a:tr h="370840">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extLst>
                  <a:ext uri="{0D108BD9-81ED-4DB2-BD59-A6C34878D82A}">
                    <a16:rowId xmlns:a16="http://schemas.microsoft.com/office/drawing/2014/main" val="3755910018"/>
                  </a:ext>
                </a:extLst>
              </a:tr>
              <a:tr h="370840">
                <a:tc>
                  <a:txBody>
                    <a:bodyPr/>
                    <a:lstStyle/>
                    <a:p>
                      <a:pPr algn="ctr" fontAlgn="t"/>
                      <a:r>
                        <a:rPr lang="en-IN" sz="1800" b="0" i="0" u="none" strike="noStrike">
                          <a:solidFill>
                            <a:srgbClr val="000000"/>
                          </a:solidFill>
                          <a:effectLst/>
                          <a:latin typeface="PT Serif" panose="020A0603040505020204" pitchFamily="18" charset="0"/>
                        </a:rPr>
                        <a:t>0</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0</a:t>
                      </a:r>
                    </a:p>
                  </a:txBody>
                  <a:tcPr marL="9525" marR="9525" marT="9525" marB="0"/>
                </a:tc>
                <a:extLst>
                  <a:ext uri="{0D108BD9-81ED-4DB2-BD59-A6C34878D82A}">
                    <a16:rowId xmlns:a16="http://schemas.microsoft.com/office/drawing/2014/main" val="3109657893"/>
                  </a:ext>
                </a:extLst>
              </a:tr>
              <a:tr h="370840">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a:solidFill>
                            <a:srgbClr val="000000"/>
                          </a:solidFill>
                          <a:effectLst/>
                          <a:latin typeface="PT Serif" panose="020A0603040505020204" pitchFamily="18" charset="0"/>
                        </a:rPr>
                        <a:t>1</a:t>
                      </a:r>
                    </a:p>
                  </a:txBody>
                  <a:tcPr marL="9525" marR="9525" marT="9525" marB="0"/>
                </a:tc>
                <a:tc>
                  <a:txBody>
                    <a:bodyPr/>
                    <a:lstStyle/>
                    <a:p>
                      <a:pPr algn="ctr" fontAlgn="t"/>
                      <a:r>
                        <a:rPr lang="en-IN" sz="1800" b="0" i="0" u="none" strike="noStrike" dirty="0">
                          <a:solidFill>
                            <a:srgbClr val="000000"/>
                          </a:solidFill>
                          <a:effectLst/>
                          <a:latin typeface="PT Serif" panose="020A0603040505020204" pitchFamily="18" charset="0"/>
                        </a:rPr>
                        <a:t>1</a:t>
                      </a:r>
                    </a:p>
                  </a:txBody>
                  <a:tcPr marL="9525" marR="9525" marT="9525" marB="0"/>
                </a:tc>
                <a:extLst>
                  <a:ext uri="{0D108BD9-81ED-4DB2-BD59-A6C34878D82A}">
                    <a16:rowId xmlns:a16="http://schemas.microsoft.com/office/drawing/2014/main" val="3341167875"/>
                  </a:ext>
                </a:extLst>
              </a:tr>
            </a:tbl>
          </a:graphicData>
        </a:graphic>
      </p:graphicFrame>
      <p:sp>
        <p:nvSpPr>
          <p:cNvPr id="6" name="TextBox 5">
            <a:extLst>
              <a:ext uri="{FF2B5EF4-FFF2-40B4-BE49-F238E27FC236}">
                <a16:creationId xmlns:a16="http://schemas.microsoft.com/office/drawing/2014/main" id="{DA781230-105A-3950-2691-D7144C309CC7}"/>
              </a:ext>
            </a:extLst>
          </p:cNvPr>
          <p:cNvSpPr txBox="1"/>
          <p:nvPr/>
        </p:nvSpPr>
        <p:spPr>
          <a:xfrm>
            <a:off x="941832" y="1115470"/>
            <a:ext cx="10457688" cy="830997"/>
          </a:xfrm>
          <a:prstGeom prst="rect">
            <a:avLst/>
          </a:prstGeom>
          <a:noFill/>
        </p:spPr>
        <p:txBody>
          <a:bodyPr wrap="square">
            <a:spAutoFit/>
          </a:bodyPr>
          <a:lstStyle/>
          <a:p>
            <a:r>
              <a:rPr lang="en-US" sz="2400" b="0" i="1" dirty="0">
                <a:solidFill>
                  <a:srgbClr val="333333"/>
                </a:solidFill>
                <a:effectLst/>
                <a:latin typeface="PT Serif" panose="020A0603040505020204" pitchFamily="18" charset="0"/>
              </a:rPr>
              <a:t>Full Adder</a:t>
            </a:r>
            <a:r>
              <a:rPr lang="en-US" sz="2400" b="0" i="0" dirty="0">
                <a:solidFill>
                  <a:srgbClr val="333333"/>
                </a:solidFill>
                <a:effectLst/>
                <a:latin typeface="PT Serif" panose="020A0603040505020204" pitchFamily="18" charset="0"/>
              </a:rPr>
              <a:t> is an extension of half adder to include the Cin input as well. The truth table can be implemented to form the logic diagram as shown below.</a:t>
            </a:r>
            <a:endParaRPr lang="en-IN" sz="2400" dirty="0"/>
          </a:p>
        </p:txBody>
      </p:sp>
    </p:spTree>
    <p:extLst>
      <p:ext uri="{BB962C8B-B14F-4D97-AF65-F5344CB8AC3E}">
        <p14:creationId xmlns:p14="http://schemas.microsoft.com/office/powerpoint/2010/main" val="3468513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97F791-5FFA-4164-899F-EB52EA72B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4E28A1A9-FB81-4816-AAEA-C3B430946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bwMode="auto">
          <a:xfrm>
            <a:off x="1190" y="-2"/>
            <a:ext cx="4061525" cy="6858001"/>
          </a:xfrm>
          <a:prstGeom prst="rect">
            <a:avLst/>
          </a:prstGeom>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13" name="Rectangle 12">
            <a:extLst>
              <a:ext uri="{FF2B5EF4-FFF2-40B4-BE49-F238E27FC236}">
                <a16:creationId xmlns:a16="http://schemas.microsoft.com/office/drawing/2014/main" id="{B773AB25-A422-41AA-9737-5E04C1966D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53"/>
            <a:ext cx="4055621"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2">
            <a:extLst>
              <a:ext uri="{FF2B5EF4-FFF2-40B4-BE49-F238E27FC236}">
                <a16:creationId xmlns:a16="http://schemas.microsoft.com/office/drawing/2014/main" id="{AF0552B8-DE8C-40DF-B29F-1728E6A1061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2530" y="23283"/>
            <a:ext cx="4078152"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834F1DD1-C382-C585-D81E-B5F13F71E9CA}"/>
              </a:ext>
            </a:extLst>
          </p:cNvPr>
          <p:cNvSpPr>
            <a:spLocks noGrp="1"/>
          </p:cNvSpPr>
          <p:nvPr>
            <p:ph type="title"/>
          </p:nvPr>
        </p:nvSpPr>
        <p:spPr>
          <a:xfrm>
            <a:off x="855266" y="618518"/>
            <a:ext cx="2851417" cy="1478570"/>
          </a:xfrm>
        </p:spPr>
        <p:txBody>
          <a:bodyPr>
            <a:normAutofit/>
          </a:bodyPr>
          <a:lstStyle/>
          <a:p>
            <a:r>
              <a:rPr lang="en-US" sz="3200" b="0" i="0">
                <a:solidFill>
                  <a:srgbClr val="FFFFFF"/>
                </a:solidFill>
                <a:effectLst/>
                <a:latin typeface="PT Serif" panose="020A0603040505020204" pitchFamily="18" charset="0"/>
              </a:rPr>
              <a:t>The basic Unit: 1 bit ALU</a:t>
            </a:r>
            <a:endParaRPr lang="en-IN" sz="3200">
              <a:solidFill>
                <a:srgbClr val="FFFFFF"/>
              </a:solidFill>
            </a:endParaRPr>
          </a:p>
        </p:txBody>
      </p:sp>
      <p:sp>
        <p:nvSpPr>
          <p:cNvPr id="3" name="Content Placeholder 2">
            <a:extLst>
              <a:ext uri="{FF2B5EF4-FFF2-40B4-BE49-F238E27FC236}">
                <a16:creationId xmlns:a16="http://schemas.microsoft.com/office/drawing/2014/main" id="{E7FE0D33-F6DC-9D0F-7430-1EF768FB1815}"/>
              </a:ext>
            </a:extLst>
          </p:cNvPr>
          <p:cNvSpPr>
            <a:spLocks noGrp="1"/>
          </p:cNvSpPr>
          <p:nvPr>
            <p:ph idx="1"/>
          </p:nvPr>
        </p:nvSpPr>
        <p:spPr>
          <a:xfrm>
            <a:off x="844620" y="2249487"/>
            <a:ext cx="2862444" cy="3957302"/>
          </a:xfrm>
        </p:spPr>
        <p:txBody>
          <a:bodyPr>
            <a:normAutofit/>
          </a:bodyPr>
          <a:lstStyle/>
          <a:p>
            <a:r>
              <a:rPr lang="en-US" sz="1600" b="0" i="0" dirty="0">
                <a:solidFill>
                  <a:srgbClr val="FFFFFF"/>
                </a:solidFill>
                <a:effectLst/>
                <a:latin typeface="PT Serif" panose="020A0603040505020204" pitchFamily="18" charset="0"/>
              </a:rPr>
              <a:t>Lets construct a simple ALU that performs a arithmetic operation (1 bit addition)and does 3 logical operations namely AND, NOR and XOR as shown below. The multiplexer selects only one operation at a time. The operation selected depends on the selection lines of the multiplexer as shown in the truth table.</a:t>
            </a:r>
            <a:endParaRPr lang="en-IN" sz="1600" dirty="0">
              <a:solidFill>
                <a:srgbClr val="FFFFFF"/>
              </a:solidFill>
            </a:endParaRPr>
          </a:p>
        </p:txBody>
      </p:sp>
      <p:grpSp>
        <p:nvGrpSpPr>
          <p:cNvPr id="17" name="Group 16">
            <a:extLst>
              <a:ext uri="{FF2B5EF4-FFF2-40B4-BE49-F238E27FC236}">
                <a16:creationId xmlns:a16="http://schemas.microsoft.com/office/drawing/2014/main" id="{6AD0D387-1584-4477-B5F8-52B50D4F2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tx2">
                  <a:lumMod val="60000"/>
                  <a:lumOff val="40000"/>
                </a:schemeClr>
              </a:gs>
            </a:gsLst>
            <a:lin ang="5400000" scaled="0"/>
            <a:tileRect/>
          </a:gradFill>
        </p:grpSpPr>
        <p:sp>
          <p:nvSpPr>
            <p:cNvPr id="18" name="Rectangle 5">
              <a:extLst>
                <a:ext uri="{FF2B5EF4-FFF2-40B4-BE49-F238E27FC236}">
                  <a16:creationId xmlns:a16="http://schemas.microsoft.com/office/drawing/2014/main" id="{22C90122-8CF0-4164-B596-168DE41D39A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19" name="Freeform 6">
              <a:extLst>
                <a:ext uri="{FF2B5EF4-FFF2-40B4-BE49-F238E27FC236}">
                  <a16:creationId xmlns:a16="http://schemas.microsoft.com/office/drawing/2014/main" id="{E74D534E-37A6-4D27-9C47-0B2F052783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0" name="Freeform 7">
              <a:extLst>
                <a:ext uri="{FF2B5EF4-FFF2-40B4-BE49-F238E27FC236}">
                  <a16:creationId xmlns:a16="http://schemas.microsoft.com/office/drawing/2014/main" id="{1C1C156E-D2E0-468A-9B19-79521D69BF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1" name="Freeform 8">
              <a:extLst>
                <a:ext uri="{FF2B5EF4-FFF2-40B4-BE49-F238E27FC236}">
                  <a16:creationId xmlns:a16="http://schemas.microsoft.com/office/drawing/2014/main" id="{14C97F11-4F6C-4DFF-89BC-3AEA5B7FF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2" name="Freeform 9">
              <a:extLst>
                <a:ext uri="{FF2B5EF4-FFF2-40B4-BE49-F238E27FC236}">
                  <a16:creationId xmlns:a16="http://schemas.microsoft.com/office/drawing/2014/main" id="{773C2106-77CE-42E1-839F-925EAEBB2F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3" name="Freeform 10">
              <a:extLst>
                <a:ext uri="{FF2B5EF4-FFF2-40B4-BE49-F238E27FC236}">
                  <a16:creationId xmlns:a16="http://schemas.microsoft.com/office/drawing/2014/main" id="{E2807D33-BD1F-4B09-8D93-63C06DB3C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4" name="Freeform 11">
              <a:extLst>
                <a:ext uri="{FF2B5EF4-FFF2-40B4-BE49-F238E27FC236}">
                  <a16:creationId xmlns:a16="http://schemas.microsoft.com/office/drawing/2014/main" id="{84BDF3E8-157B-47D1-AF8E-FE1EFF061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5" name="Freeform 12">
              <a:extLst>
                <a:ext uri="{FF2B5EF4-FFF2-40B4-BE49-F238E27FC236}">
                  <a16:creationId xmlns:a16="http://schemas.microsoft.com/office/drawing/2014/main" id="{68B482B5-E0FD-406A-99B2-297DF33354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6" name="Freeform 13">
              <a:extLst>
                <a:ext uri="{FF2B5EF4-FFF2-40B4-BE49-F238E27FC236}">
                  <a16:creationId xmlns:a16="http://schemas.microsoft.com/office/drawing/2014/main" id="{B8750F30-12E8-410B-8709-78F1EF3BBE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7" name="Freeform 14">
              <a:extLst>
                <a:ext uri="{FF2B5EF4-FFF2-40B4-BE49-F238E27FC236}">
                  <a16:creationId xmlns:a16="http://schemas.microsoft.com/office/drawing/2014/main" id="{DB2D030A-4700-4CC4-A971-F119F8372C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8" name="Freeform 15">
              <a:extLst>
                <a:ext uri="{FF2B5EF4-FFF2-40B4-BE49-F238E27FC236}">
                  <a16:creationId xmlns:a16="http://schemas.microsoft.com/office/drawing/2014/main" id="{B4E516DB-F66E-4E88-8CAA-67153F5618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29" name="Line 16">
              <a:extLst>
                <a:ext uri="{FF2B5EF4-FFF2-40B4-BE49-F238E27FC236}">
                  <a16:creationId xmlns:a16="http://schemas.microsoft.com/office/drawing/2014/main" id="{DF749FDD-DD56-4DC9-A379-77E1106981D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0" name="Freeform 17">
              <a:extLst>
                <a:ext uri="{FF2B5EF4-FFF2-40B4-BE49-F238E27FC236}">
                  <a16:creationId xmlns:a16="http://schemas.microsoft.com/office/drawing/2014/main" id="{6AD95087-E0AF-45D3-B824-EFFCBBECD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1" name="Freeform 18">
              <a:extLst>
                <a:ext uri="{FF2B5EF4-FFF2-40B4-BE49-F238E27FC236}">
                  <a16:creationId xmlns:a16="http://schemas.microsoft.com/office/drawing/2014/main" id="{2D21010F-3DE2-4881-B9D5-3415C4E05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2" name="Freeform 19">
              <a:extLst>
                <a:ext uri="{FF2B5EF4-FFF2-40B4-BE49-F238E27FC236}">
                  <a16:creationId xmlns:a16="http://schemas.microsoft.com/office/drawing/2014/main" id="{2AFDF4BC-8E99-4A2C-9EF2-4B98A05C2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3" name="Freeform 20">
              <a:extLst>
                <a:ext uri="{FF2B5EF4-FFF2-40B4-BE49-F238E27FC236}">
                  <a16:creationId xmlns:a16="http://schemas.microsoft.com/office/drawing/2014/main" id="{BB8EAEE8-22EA-4103-A02E-5043474C4B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4" name="Rectangle 21">
              <a:extLst>
                <a:ext uri="{FF2B5EF4-FFF2-40B4-BE49-F238E27FC236}">
                  <a16:creationId xmlns:a16="http://schemas.microsoft.com/office/drawing/2014/main" id="{7148ABD2-E447-429F-B97E-86494051C1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35" name="Freeform 22">
              <a:extLst>
                <a:ext uri="{FF2B5EF4-FFF2-40B4-BE49-F238E27FC236}">
                  <a16:creationId xmlns:a16="http://schemas.microsoft.com/office/drawing/2014/main" id="{99900F4A-F8CA-456E-9FA0-34572621C0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6" name="Freeform 23">
              <a:extLst>
                <a:ext uri="{FF2B5EF4-FFF2-40B4-BE49-F238E27FC236}">
                  <a16:creationId xmlns:a16="http://schemas.microsoft.com/office/drawing/2014/main" id="{DF5CD0A9-E49B-4968-886B-41C1A66D2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7" name="Freeform 24">
              <a:extLst>
                <a:ext uri="{FF2B5EF4-FFF2-40B4-BE49-F238E27FC236}">
                  <a16:creationId xmlns:a16="http://schemas.microsoft.com/office/drawing/2014/main" id="{7E462582-7383-4272-A323-85C9D137C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8" name="Freeform 25">
              <a:extLst>
                <a:ext uri="{FF2B5EF4-FFF2-40B4-BE49-F238E27FC236}">
                  <a16:creationId xmlns:a16="http://schemas.microsoft.com/office/drawing/2014/main" id="{CB472F67-7C37-4D80-B346-DE30D44B55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39" name="Freeform 26">
              <a:extLst>
                <a:ext uri="{FF2B5EF4-FFF2-40B4-BE49-F238E27FC236}">
                  <a16:creationId xmlns:a16="http://schemas.microsoft.com/office/drawing/2014/main" id="{19A8AE83-358F-4D4E-91C7-F09E3509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0" name="Freeform 27">
              <a:extLst>
                <a:ext uri="{FF2B5EF4-FFF2-40B4-BE49-F238E27FC236}">
                  <a16:creationId xmlns:a16="http://schemas.microsoft.com/office/drawing/2014/main" id="{C4B79436-9285-45DE-A9FB-B3DD750738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1" name="Freeform 28">
              <a:extLst>
                <a:ext uri="{FF2B5EF4-FFF2-40B4-BE49-F238E27FC236}">
                  <a16:creationId xmlns:a16="http://schemas.microsoft.com/office/drawing/2014/main" id="{B0BF8BF3-C90A-483A-B61E-13D2C41FBA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2" name="Freeform 29">
              <a:extLst>
                <a:ext uri="{FF2B5EF4-FFF2-40B4-BE49-F238E27FC236}">
                  <a16:creationId xmlns:a16="http://schemas.microsoft.com/office/drawing/2014/main" id="{31011274-F329-444B-9B06-69DD2EC449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3" name="Freeform 30">
              <a:extLst>
                <a:ext uri="{FF2B5EF4-FFF2-40B4-BE49-F238E27FC236}">
                  <a16:creationId xmlns:a16="http://schemas.microsoft.com/office/drawing/2014/main" id="{DB8B1D39-5B9A-4B4E-849B-A5821A246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44" name="Freeform 31">
              <a:extLst>
                <a:ext uri="{FF2B5EF4-FFF2-40B4-BE49-F238E27FC236}">
                  <a16:creationId xmlns:a16="http://schemas.microsoft.com/office/drawing/2014/main" id="{336ECD63-75C2-4A32-A31B-30BB309724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pic>
        <p:nvPicPr>
          <p:cNvPr id="4" name="Picture 3" descr="A diagram of a full adder&#10;&#10;Description automatically generated">
            <a:extLst>
              <a:ext uri="{FF2B5EF4-FFF2-40B4-BE49-F238E27FC236}">
                <a16:creationId xmlns:a16="http://schemas.microsoft.com/office/drawing/2014/main" id="{3D063E17-F559-C31D-851E-68807DB53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5357479" y="643467"/>
            <a:ext cx="5239488" cy="2785533"/>
          </a:xfrm>
          <a:prstGeom prst="rect">
            <a:avLst/>
          </a:prstGeom>
          <a:noFill/>
        </p:spPr>
      </p:pic>
      <p:graphicFrame>
        <p:nvGraphicFramePr>
          <p:cNvPr id="5" name="Table 4">
            <a:extLst>
              <a:ext uri="{FF2B5EF4-FFF2-40B4-BE49-F238E27FC236}">
                <a16:creationId xmlns:a16="http://schemas.microsoft.com/office/drawing/2014/main" id="{9B564D13-7637-31D8-318C-55D55482945C}"/>
              </a:ext>
            </a:extLst>
          </p:cNvPr>
          <p:cNvGraphicFramePr>
            <a:graphicFrameLocks noGrp="1"/>
          </p:cNvGraphicFramePr>
          <p:nvPr>
            <p:extLst>
              <p:ext uri="{D42A27DB-BD31-4B8C-83A1-F6EECF244321}">
                <p14:modId xmlns:p14="http://schemas.microsoft.com/office/powerpoint/2010/main" val="2341030379"/>
              </p:ext>
            </p:extLst>
          </p:nvPr>
        </p:nvGraphicFramePr>
        <p:xfrm>
          <a:off x="5161971" y="3750342"/>
          <a:ext cx="6185409" cy="2504440"/>
        </p:xfrm>
        <a:graphic>
          <a:graphicData uri="http://schemas.openxmlformats.org/drawingml/2006/table">
            <a:tbl>
              <a:tblPr firstRow="1" bandRow="1">
                <a:tableStyleId>{5C22544A-7EE6-4342-B048-85BDC9FD1C3A}</a:tableStyleId>
              </a:tblPr>
              <a:tblGrid>
                <a:gridCol w="2061803">
                  <a:extLst>
                    <a:ext uri="{9D8B030D-6E8A-4147-A177-3AD203B41FA5}">
                      <a16:colId xmlns:a16="http://schemas.microsoft.com/office/drawing/2014/main" val="2391875022"/>
                    </a:ext>
                  </a:extLst>
                </a:gridCol>
                <a:gridCol w="2061803">
                  <a:extLst>
                    <a:ext uri="{9D8B030D-6E8A-4147-A177-3AD203B41FA5}">
                      <a16:colId xmlns:a16="http://schemas.microsoft.com/office/drawing/2014/main" val="842982017"/>
                    </a:ext>
                  </a:extLst>
                </a:gridCol>
                <a:gridCol w="2061803">
                  <a:extLst>
                    <a:ext uri="{9D8B030D-6E8A-4147-A177-3AD203B41FA5}">
                      <a16:colId xmlns:a16="http://schemas.microsoft.com/office/drawing/2014/main" val="4051801508"/>
                    </a:ext>
                  </a:extLst>
                </a:gridCol>
              </a:tblGrid>
              <a:tr h="370840">
                <a:tc gridSpan="2">
                  <a:txBody>
                    <a:bodyPr/>
                    <a:lstStyle/>
                    <a:p>
                      <a:pPr algn="ctr"/>
                      <a:r>
                        <a:rPr lang="en-US" dirty="0"/>
                        <a:t>INPUT</a:t>
                      </a:r>
                      <a:endParaRPr lang="en-IN" dirty="0"/>
                    </a:p>
                  </a:txBody>
                  <a:tcPr/>
                </a:tc>
                <a:tc hMerge="1">
                  <a:txBody>
                    <a:bodyPr/>
                    <a:lstStyle/>
                    <a:p>
                      <a:endParaRPr lang="en-IN" dirty="0"/>
                    </a:p>
                  </a:txBody>
                  <a:tcPr/>
                </a:tc>
                <a:tc>
                  <a:txBody>
                    <a:bodyPr/>
                    <a:lstStyle/>
                    <a:p>
                      <a:pPr algn="ctr"/>
                      <a:r>
                        <a:rPr lang="en-US" dirty="0"/>
                        <a:t>OUTPUT</a:t>
                      </a:r>
                      <a:endParaRPr lang="en-IN" dirty="0"/>
                    </a:p>
                  </a:txBody>
                  <a:tcPr/>
                </a:tc>
                <a:extLst>
                  <a:ext uri="{0D108BD9-81ED-4DB2-BD59-A6C34878D82A}">
                    <a16:rowId xmlns:a16="http://schemas.microsoft.com/office/drawing/2014/main" val="1509987354"/>
                  </a:ext>
                </a:extLst>
              </a:tr>
              <a:tr h="370840">
                <a:tc>
                  <a:txBody>
                    <a:bodyPr/>
                    <a:lstStyle/>
                    <a:p>
                      <a:pPr algn="ctr" fontAlgn="t"/>
                      <a:r>
                        <a:rPr lang="en-IN" i="1" dirty="0">
                          <a:effectLst/>
                        </a:rPr>
                        <a:t>M1</a:t>
                      </a:r>
                      <a:endParaRPr lang="en-IN" dirty="0">
                        <a:effectLst/>
                      </a:endParaRPr>
                    </a:p>
                  </a:txBody>
                  <a:tcPr marL="76200" marR="76200" marT="76200" marB="76200"/>
                </a:tc>
                <a:tc>
                  <a:txBody>
                    <a:bodyPr/>
                    <a:lstStyle/>
                    <a:p>
                      <a:pPr algn="ctr" fontAlgn="t"/>
                      <a:r>
                        <a:rPr lang="en-IN" i="1" dirty="0">
                          <a:effectLst/>
                        </a:rPr>
                        <a:t>M0</a:t>
                      </a:r>
                      <a:endParaRPr lang="en-IN" dirty="0">
                        <a:effectLst/>
                      </a:endParaRPr>
                    </a:p>
                  </a:txBody>
                  <a:tcPr marL="76200" marR="76200" marT="76200" marB="76200"/>
                </a:tc>
                <a:tc>
                  <a:txBody>
                    <a:bodyPr/>
                    <a:lstStyle/>
                    <a:p>
                      <a:pPr algn="ctr" fontAlgn="t"/>
                      <a:r>
                        <a:rPr lang="en-IN" i="1" dirty="0">
                          <a:effectLst/>
                        </a:rPr>
                        <a:t>Operation</a:t>
                      </a:r>
                      <a:endParaRPr lang="en-IN" dirty="0">
                        <a:effectLst/>
                      </a:endParaRPr>
                    </a:p>
                  </a:txBody>
                  <a:tcPr marL="76200" marR="76200" marT="76200" marB="76200"/>
                </a:tc>
                <a:extLst>
                  <a:ext uri="{0D108BD9-81ED-4DB2-BD59-A6C34878D82A}">
                    <a16:rowId xmlns:a16="http://schemas.microsoft.com/office/drawing/2014/main" val="3985231235"/>
                  </a:ext>
                </a:extLst>
              </a:tr>
              <a:tr h="370840">
                <a:tc>
                  <a:txBody>
                    <a:bodyPr/>
                    <a:lstStyle/>
                    <a:p>
                      <a:pPr algn="ctr" fontAlgn="t"/>
                      <a:r>
                        <a:rPr lang="en-IN" dirty="0">
                          <a:effectLst/>
                        </a:rPr>
                        <a:t>0</a:t>
                      </a:r>
                    </a:p>
                  </a:txBody>
                  <a:tcPr marL="76200" marR="76200" marT="76200" marB="76200"/>
                </a:tc>
                <a:tc>
                  <a:txBody>
                    <a:bodyPr/>
                    <a:lstStyle/>
                    <a:p>
                      <a:pPr algn="ctr" fontAlgn="t"/>
                      <a:r>
                        <a:rPr lang="en-IN" dirty="0">
                          <a:effectLst/>
                        </a:rPr>
                        <a:t>0</a:t>
                      </a:r>
                    </a:p>
                  </a:txBody>
                  <a:tcPr marL="76200" marR="76200" marT="76200" marB="76200"/>
                </a:tc>
                <a:tc>
                  <a:txBody>
                    <a:bodyPr/>
                    <a:lstStyle/>
                    <a:p>
                      <a:pPr algn="ctr" fontAlgn="t"/>
                      <a:r>
                        <a:rPr lang="en-IN" dirty="0">
                          <a:effectLst/>
                        </a:rPr>
                        <a:t>SUM</a:t>
                      </a:r>
                    </a:p>
                  </a:txBody>
                  <a:tcPr marL="76200" marR="76200" marT="76200" marB="76200"/>
                </a:tc>
                <a:extLst>
                  <a:ext uri="{0D108BD9-81ED-4DB2-BD59-A6C34878D82A}">
                    <a16:rowId xmlns:a16="http://schemas.microsoft.com/office/drawing/2014/main" val="68250178"/>
                  </a:ext>
                </a:extLst>
              </a:tr>
              <a:tr h="370840">
                <a:tc>
                  <a:txBody>
                    <a:bodyPr/>
                    <a:lstStyle/>
                    <a:p>
                      <a:pPr algn="ctr" fontAlgn="t"/>
                      <a:r>
                        <a:rPr lang="en-IN">
                          <a:effectLst/>
                        </a:rPr>
                        <a:t>1</a:t>
                      </a:r>
                    </a:p>
                  </a:txBody>
                  <a:tcPr marL="76200" marR="76200" marT="76200" marB="76200"/>
                </a:tc>
                <a:tc>
                  <a:txBody>
                    <a:bodyPr/>
                    <a:lstStyle/>
                    <a:p>
                      <a:pPr algn="ctr" fontAlgn="t"/>
                      <a:r>
                        <a:rPr lang="en-IN">
                          <a:effectLst/>
                        </a:rPr>
                        <a:t>0</a:t>
                      </a:r>
                    </a:p>
                  </a:txBody>
                  <a:tcPr marL="76200" marR="76200" marT="76200" marB="76200"/>
                </a:tc>
                <a:tc>
                  <a:txBody>
                    <a:bodyPr/>
                    <a:lstStyle/>
                    <a:p>
                      <a:pPr algn="ctr" fontAlgn="t"/>
                      <a:r>
                        <a:rPr lang="en-IN" dirty="0">
                          <a:effectLst/>
                        </a:rPr>
                        <a:t>AND</a:t>
                      </a:r>
                    </a:p>
                  </a:txBody>
                  <a:tcPr marL="76200" marR="76200" marT="76200" marB="76200"/>
                </a:tc>
                <a:extLst>
                  <a:ext uri="{0D108BD9-81ED-4DB2-BD59-A6C34878D82A}">
                    <a16:rowId xmlns:a16="http://schemas.microsoft.com/office/drawing/2014/main" val="3647866806"/>
                  </a:ext>
                </a:extLst>
              </a:tr>
              <a:tr h="370840">
                <a:tc>
                  <a:txBody>
                    <a:bodyPr/>
                    <a:lstStyle/>
                    <a:p>
                      <a:pPr algn="ctr" fontAlgn="t"/>
                      <a:r>
                        <a:rPr lang="en-IN">
                          <a:effectLst/>
                        </a:rPr>
                        <a:t>0</a:t>
                      </a:r>
                    </a:p>
                  </a:txBody>
                  <a:tcPr marL="76200" marR="76200" marT="76200" marB="76200"/>
                </a:tc>
                <a:tc>
                  <a:txBody>
                    <a:bodyPr/>
                    <a:lstStyle/>
                    <a:p>
                      <a:pPr algn="ctr" fontAlgn="t"/>
                      <a:r>
                        <a:rPr lang="en-IN">
                          <a:effectLst/>
                        </a:rPr>
                        <a:t>1</a:t>
                      </a:r>
                    </a:p>
                  </a:txBody>
                  <a:tcPr marL="76200" marR="76200" marT="76200" marB="76200"/>
                </a:tc>
                <a:tc>
                  <a:txBody>
                    <a:bodyPr/>
                    <a:lstStyle/>
                    <a:p>
                      <a:pPr algn="ctr" fontAlgn="t"/>
                      <a:r>
                        <a:rPr lang="en-IN" dirty="0">
                          <a:effectLst/>
                        </a:rPr>
                        <a:t>OR</a:t>
                      </a:r>
                    </a:p>
                  </a:txBody>
                  <a:tcPr marL="76200" marR="76200" marT="76200" marB="76200"/>
                </a:tc>
                <a:extLst>
                  <a:ext uri="{0D108BD9-81ED-4DB2-BD59-A6C34878D82A}">
                    <a16:rowId xmlns:a16="http://schemas.microsoft.com/office/drawing/2014/main" val="1964599308"/>
                  </a:ext>
                </a:extLst>
              </a:tr>
              <a:tr h="370840">
                <a:tc>
                  <a:txBody>
                    <a:bodyPr/>
                    <a:lstStyle/>
                    <a:p>
                      <a:pPr algn="ctr" fontAlgn="t"/>
                      <a:r>
                        <a:rPr lang="en-IN">
                          <a:effectLst/>
                        </a:rPr>
                        <a:t>1</a:t>
                      </a:r>
                    </a:p>
                  </a:txBody>
                  <a:tcPr marL="76200" marR="76200" marT="76200" marB="76200"/>
                </a:tc>
                <a:tc>
                  <a:txBody>
                    <a:bodyPr/>
                    <a:lstStyle/>
                    <a:p>
                      <a:pPr algn="ctr" fontAlgn="t"/>
                      <a:r>
                        <a:rPr lang="en-IN">
                          <a:effectLst/>
                        </a:rPr>
                        <a:t>1</a:t>
                      </a:r>
                    </a:p>
                  </a:txBody>
                  <a:tcPr marL="76200" marR="76200" marT="76200" marB="76200"/>
                </a:tc>
                <a:tc>
                  <a:txBody>
                    <a:bodyPr/>
                    <a:lstStyle/>
                    <a:p>
                      <a:pPr algn="ctr" fontAlgn="t"/>
                      <a:r>
                        <a:rPr lang="en-IN" dirty="0">
                          <a:effectLst/>
                        </a:rPr>
                        <a:t>XOR</a:t>
                      </a:r>
                    </a:p>
                  </a:txBody>
                  <a:tcPr marL="76200" marR="76200" marT="76200" marB="76200"/>
                </a:tc>
                <a:extLst>
                  <a:ext uri="{0D108BD9-81ED-4DB2-BD59-A6C34878D82A}">
                    <a16:rowId xmlns:a16="http://schemas.microsoft.com/office/drawing/2014/main" val="87362177"/>
                  </a:ext>
                </a:extLst>
              </a:tr>
            </a:tbl>
          </a:graphicData>
        </a:graphic>
      </p:graphicFrame>
    </p:spTree>
    <p:extLst>
      <p:ext uri="{BB962C8B-B14F-4D97-AF65-F5344CB8AC3E}">
        <p14:creationId xmlns:p14="http://schemas.microsoft.com/office/powerpoint/2010/main" val="2684499868"/>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129"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EF2AF34E-E186-EEA1-8914-A8BF5F428CC6}"/>
              </a:ext>
            </a:extLst>
          </p:cNvPr>
          <p:cNvSpPr>
            <a:spLocks noGrp="1"/>
          </p:cNvSpPr>
          <p:nvPr>
            <p:ph type="title"/>
          </p:nvPr>
        </p:nvSpPr>
        <p:spPr>
          <a:xfrm>
            <a:off x="1141413" y="618518"/>
            <a:ext cx="4459286" cy="1478570"/>
          </a:xfrm>
        </p:spPr>
        <p:txBody>
          <a:bodyPr>
            <a:normAutofit/>
          </a:bodyPr>
          <a:lstStyle/>
          <a:p>
            <a:br>
              <a:rPr lang="en-IN" sz="3200">
                <a:latin typeface="PT Serif" panose="020A0603040505020204" pitchFamily="18" charset="0"/>
              </a:rPr>
            </a:br>
            <a:r>
              <a:rPr lang="en-IN" sz="3200" b="0" i="0">
                <a:effectLst/>
                <a:latin typeface="PT Serif" panose="020A0603040505020204" pitchFamily="18" charset="0"/>
              </a:rPr>
              <a:t>4 BIT ALU</a:t>
            </a:r>
            <a:br>
              <a:rPr lang="en-IN" sz="3200" b="0" i="0">
                <a:effectLst/>
                <a:latin typeface="PT Serif" panose="020A0603040505020204" pitchFamily="18" charset="0"/>
              </a:rPr>
            </a:br>
            <a:endParaRPr lang="en-IN" sz="3200"/>
          </a:p>
        </p:txBody>
      </p:sp>
      <p:sp>
        <p:nvSpPr>
          <p:cNvPr id="3" name="Content Placeholder 2">
            <a:extLst>
              <a:ext uri="{FF2B5EF4-FFF2-40B4-BE49-F238E27FC236}">
                <a16:creationId xmlns:a16="http://schemas.microsoft.com/office/drawing/2014/main" id="{35348A79-DFD2-2779-4095-1633E4E352FE}"/>
              </a:ext>
            </a:extLst>
          </p:cNvPr>
          <p:cNvSpPr>
            <a:spLocks noGrp="1"/>
          </p:cNvSpPr>
          <p:nvPr>
            <p:ph idx="1"/>
          </p:nvPr>
        </p:nvSpPr>
        <p:spPr>
          <a:xfrm>
            <a:off x="1141412" y="2249487"/>
            <a:ext cx="4459287" cy="3965046"/>
          </a:xfrm>
        </p:spPr>
        <p:txBody>
          <a:bodyPr>
            <a:normAutofit/>
          </a:bodyPr>
          <a:lstStyle/>
          <a:p>
            <a:pPr marL="0" indent="0">
              <a:buNone/>
            </a:pPr>
            <a:r>
              <a:rPr lang="en-US" sz="2000" b="0" i="0" dirty="0">
                <a:effectLst/>
                <a:latin typeface="PT Serif" panose="020A0603040505020204" pitchFamily="18" charset="0"/>
              </a:rPr>
              <a:t>Now we can take up the 1 bit ALU as block and construct a 4 bit ALU, which performs all the functions of the 1 bit ALU on the 4 bit inputs. Thus a single building block can be constructed and used recursively. The inputs A and B are four bits and the output is 4 bit as well. Figure illustrates it:</a:t>
            </a:r>
            <a:endParaRPr lang="en-IN" sz="2000" dirty="0"/>
          </a:p>
        </p:txBody>
      </p:sp>
      <p:pic>
        <p:nvPicPr>
          <p:cNvPr id="5122" name="Picture 2">
            <a:extLst>
              <a:ext uri="{FF2B5EF4-FFF2-40B4-BE49-F238E27FC236}">
                <a16:creationId xmlns:a16="http://schemas.microsoft.com/office/drawing/2014/main" id="{DB9E8A85-4EB8-5D23-EF4D-5D11BED5B7DA}"/>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949474" y="618518"/>
            <a:ext cx="3749330" cy="5596015"/>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grpSp>
        <p:nvGrpSpPr>
          <p:cNvPr id="5131" name="Group 5130">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132"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133"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4"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5"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6"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7"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8"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39"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0"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1"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2"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3"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5144"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5"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6"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7"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48"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N"/>
            </a:p>
          </p:txBody>
        </p:sp>
        <p:sp>
          <p:nvSpPr>
            <p:cNvPr id="5149"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0"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1"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2"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3"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4"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5"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6"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7"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sp>
          <p:nvSpPr>
            <p:cNvPr id="5158"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N"/>
            </a:p>
          </p:txBody>
        </p:sp>
      </p:grpSp>
    </p:spTree>
    <p:extLst>
      <p:ext uri="{BB962C8B-B14F-4D97-AF65-F5344CB8AC3E}">
        <p14:creationId xmlns:p14="http://schemas.microsoft.com/office/powerpoint/2010/main" val="2612474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0F090-E43F-3477-3DDA-FC6D62FE85CA}"/>
              </a:ext>
            </a:extLst>
          </p:cNvPr>
          <p:cNvSpPr>
            <a:spLocks noGrp="1"/>
          </p:cNvSpPr>
          <p:nvPr>
            <p:ph type="title"/>
          </p:nvPr>
        </p:nvSpPr>
        <p:spPr>
          <a:xfrm>
            <a:off x="1141413" y="94262"/>
            <a:ext cx="9905998" cy="637258"/>
          </a:xfrm>
        </p:spPr>
        <p:txBody>
          <a:bodyPr/>
          <a:lstStyle/>
          <a:p>
            <a:r>
              <a:rPr lang="en-IN" b="0" i="0" dirty="0">
                <a:solidFill>
                  <a:schemeClr val="accent3"/>
                </a:solidFill>
                <a:effectLst/>
                <a:latin typeface="PT Serif" panose="020A0603040505020204" pitchFamily="18" charset="0"/>
              </a:rPr>
              <a:t> important takeaways</a:t>
            </a:r>
            <a:endParaRPr lang="en-IN" dirty="0">
              <a:solidFill>
                <a:schemeClr val="accent3"/>
              </a:solidFill>
            </a:endParaRPr>
          </a:p>
        </p:txBody>
      </p:sp>
      <p:sp>
        <p:nvSpPr>
          <p:cNvPr id="3" name="Content Placeholder 2">
            <a:extLst>
              <a:ext uri="{FF2B5EF4-FFF2-40B4-BE49-F238E27FC236}">
                <a16:creationId xmlns:a16="http://schemas.microsoft.com/office/drawing/2014/main" id="{EB7AD9FE-CC68-A2B8-E6D7-74C3CFFCEA6D}"/>
              </a:ext>
            </a:extLst>
          </p:cNvPr>
          <p:cNvSpPr>
            <a:spLocks noGrp="1"/>
          </p:cNvSpPr>
          <p:nvPr>
            <p:ph idx="1"/>
          </p:nvPr>
        </p:nvSpPr>
        <p:spPr>
          <a:xfrm>
            <a:off x="1141412" y="853440"/>
            <a:ext cx="9905999" cy="5803392"/>
          </a:xfrm>
        </p:spPr>
        <p:txBody>
          <a:bodyPr/>
          <a:lstStyle/>
          <a:p>
            <a:pPr algn="l">
              <a:spcAft>
                <a:spcPts val="375"/>
              </a:spcAft>
              <a:buFont typeface="Arial" panose="020B0604020202020204" pitchFamily="34" charset="0"/>
              <a:buChar char="•"/>
            </a:pPr>
            <a:r>
              <a:rPr lang="en-US" b="0" i="0" dirty="0">
                <a:effectLst/>
                <a:latin typeface="PT Serif" panose="020A0603040505020204" pitchFamily="18" charset="0"/>
              </a:rPr>
              <a:t>The selection lines </a:t>
            </a:r>
            <a:r>
              <a:rPr lang="en-US" b="1" i="0" dirty="0">
                <a:effectLst/>
                <a:latin typeface="PT Serif" panose="020A0603040505020204" pitchFamily="18" charset="0"/>
              </a:rPr>
              <a:t>MO</a:t>
            </a:r>
            <a:r>
              <a:rPr lang="en-US" b="0" i="0" dirty="0">
                <a:effectLst/>
                <a:latin typeface="PT Serif" panose="020A0603040505020204" pitchFamily="18" charset="0"/>
              </a:rPr>
              <a:t> and </a:t>
            </a:r>
            <a:r>
              <a:rPr lang="en-US" b="1" i="0" dirty="0">
                <a:effectLst/>
                <a:latin typeface="PT Serif" panose="020A0603040505020204" pitchFamily="18" charset="0"/>
              </a:rPr>
              <a:t>M1</a:t>
            </a:r>
            <a:r>
              <a:rPr lang="en-US" b="0" i="0" dirty="0">
                <a:effectLst/>
                <a:latin typeface="PT Serif" panose="020A0603040505020204" pitchFamily="18" charset="0"/>
              </a:rPr>
              <a:t> select the function ALU performs. These selection lines combined with the input arguments and desired functions a </a:t>
            </a:r>
            <a:r>
              <a:rPr lang="en-US" b="1" i="1" dirty="0">
                <a:effectLst/>
                <a:latin typeface="PT Serif" panose="020A0603040505020204" pitchFamily="18" charset="0"/>
              </a:rPr>
              <a:t>Instruction Set</a:t>
            </a:r>
            <a:r>
              <a:rPr lang="en-US" b="0" i="0" dirty="0">
                <a:effectLst/>
                <a:latin typeface="PT Serif" panose="020A0603040505020204" pitchFamily="18" charset="0"/>
              </a:rPr>
              <a:t> can be formed.</a:t>
            </a:r>
          </a:p>
          <a:p>
            <a:pPr algn="l">
              <a:spcAft>
                <a:spcPts val="375"/>
              </a:spcAft>
              <a:buFont typeface="Arial" panose="020B0604020202020204" pitchFamily="34" charset="0"/>
              <a:buChar char="•"/>
            </a:pPr>
            <a:r>
              <a:rPr lang="en-US" b="0" i="0" dirty="0">
                <a:effectLst/>
                <a:latin typeface="PT Serif" panose="020A0603040505020204" pitchFamily="18" charset="0"/>
              </a:rPr>
              <a:t>These Instructions can used to create meaningful programs. Since these are required to be easily available they can be stored on </a:t>
            </a:r>
            <a:r>
              <a:rPr lang="en-US" b="1" i="1" dirty="0">
                <a:effectLst/>
                <a:latin typeface="PT Serif" panose="020A0603040505020204" pitchFamily="18" charset="0"/>
              </a:rPr>
              <a:t>ROM</a:t>
            </a:r>
            <a:r>
              <a:rPr lang="en-US" b="0" i="0" dirty="0">
                <a:effectLst/>
                <a:latin typeface="PT Serif" panose="020A0603040505020204" pitchFamily="18" charset="0"/>
              </a:rPr>
              <a:t> unit.</a:t>
            </a:r>
          </a:p>
          <a:p>
            <a:pPr algn="l">
              <a:spcAft>
                <a:spcPts val="375"/>
              </a:spcAft>
              <a:buFont typeface="Arial" panose="020B0604020202020204" pitchFamily="34" charset="0"/>
              <a:buChar char="•"/>
            </a:pPr>
            <a:r>
              <a:rPr lang="en-US" b="0" i="0" dirty="0">
                <a:effectLst/>
                <a:latin typeface="PT Serif" panose="020A0603040505020204" pitchFamily="18" charset="0"/>
              </a:rPr>
              <a:t>The input arguments </a:t>
            </a:r>
            <a:r>
              <a:rPr lang="en-US" b="1" i="0" dirty="0">
                <a:effectLst/>
                <a:latin typeface="PT Serif" panose="020A0603040505020204" pitchFamily="18" charset="0"/>
              </a:rPr>
              <a:t>A</a:t>
            </a:r>
            <a:r>
              <a:rPr lang="en-US" b="0" i="0" dirty="0">
                <a:effectLst/>
                <a:latin typeface="PT Serif" panose="020A0603040505020204" pitchFamily="18" charset="0"/>
              </a:rPr>
              <a:t> and </a:t>
            </a:r>
            <a:r>
              <a:rPr lang="en-US" b="1" i="0" dirty="0">
                <a:effectLst/>
                <a:latin typeface="PT Serif" panose="020A0603040505020204" pitchFamily="18" charset="0"/>
              </a:rPr>
              <a:t>B</a:t>
            </a:r>
            <a:r>
              <a:rPr lang="en-US" b="0" i="0" dirty="0">
                <a:effectLst/>
                <a:latin typeface="PT Serif" panose="020A0603040505020204" pitchFamily="18" charset="0"/>
              </a:rPr>
              <a:t> are often stored in </a:t>
            </a:r>
            <a:r>
              <a:rPr lang="en-US" b="1" i="0" dirty="0">
                <a:effectLst/>
                <a:latin typeface="PT Serif" panose="020A0603040505020204" pitchFamily="18" charset="0"/>
              </a:rPr>
              <a:t>Internal Registers</a:t>
            </a:r>
            <a:r>
              <a:rPr lang="en-US" b="0" i="0" dirty="0">
                <a:effectLst/>
                <a:latin typeface="PT Serif" panose="020A0603040505020204" pitchFamily="18" charset="0"/>
              </a:rPr>
              <a:t>. These along with other special purpose register form the </a:t>
            </a:r>
            <a:r>
              <a:rPr lang="en-US" b="1" i="0" dirty="0">
                <a:effectLst/>
                <a:latin typeface="PT Serif" panose="020A0603040505020204" pitchFamily="18" charset="0"/>
              </a:rPr>
              <a:t>registers</a:t>
            </a:r>
            <a:r>
              <a:rPr lang="en-US" b="0" i="0" dirty="0">
                <a:effectLst/>
                <a:latin typeface="PT Serif" panose="020A0603040505020204" pitchFamily="18" charset="0"/>
              </a:rPr>
              <a:t> of the microcontroller.</a:t>
            </a:r>
          </a:p>
          <a:p>
            <a:pPr algn="l">
              <a:spcAft>
                <a:spcPts val="375"/>
              </a:spcAft>
              <a:buFont typeface="Arial" panose="020B0604020202020204" pitchFamily="34" charset="0"/>
              <a:buChar char="•"/>
            </a:pPr>
            <a:r>
              <a:rPr lang="en-US" b="0" i="0" dirty="0">
                <a:effectLst/>
                <a:latin typeface="PT Serif" panose="020A0603040505020204" pitchFamily="18" charset="0"/>
              </a:rPr>
              <a:t>ROM memories are slower in speed, hence an intermediate high speed </a:t>
            </a:r>
            <a:r>
              <a:rPr lang="en-US" b="0" i="1" dirty="0">
                <a:effectLst/>
                <a:latin typeface="PT Serif" panose="020A0603040505020204" pitchFamily="18" charset="0"/>
              </a:rPr>
              <a:t>RAM</a:t>
            </a:r>
            <a:r>
              <a:rPr lang="en-US" b="0" i="0" dirty="0">
                <a:effectLst/>
                <a:latin typeface="PT Serif" panose="020A0603040505020204" pitchFamily="18" charset="0"/>
              </a:rPr>
              <a:t> is often used.</a:t>
            </a:r>
          </a:p>
          <a:p>
            <a:endParaRPr lang="en-IN" dirty="0"/>
          </a:p>
        </p:txBody>
      </p:sp>
    </p:spTree>
    <p:extLst>
      <p:ext uri="{BB962C8B-B14F-4D97-AF65-F5344CB8AC3E}">
        <p14:creationId xmlns:p14="http://schemas.microsoft.com/office/powerpoint/2010/main" val="9103265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E359D-3E92-04E6-65BB-69862CD18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F9EFE-A0EB-560D-B34C-743758D4E213}"/>
              </a:ext>
            </a:extLst>
          </p:cNvPr>
          <p:cNvSpPr>
            <a:spLocks noGrp="1"/>
          </p:cNvSpPr>
          <p:nvPr>
            <p:ph type="title"/>
          </p:nvPr>
        </p:nvSpPr>
        <p:spPr>
          <a:xfrm>
            <a:off x="1141413" y="94262"/>
            <a:ext cx="9905998" cy="637258"/>
          </a:xfrm>
        </p:spPr>
        <p:txBody>
          <a:bodyPr/>
          <a:lstStyle/>
          <a:p>
            <a:r>
              <a:rPr lang="en-US" dirty="0"/>
              <a:t>ADDRESSING MODES</a:t>
            </a:r>
            <a:endParaRPr lang="en-IN" dirty="0"/>
          </a:p>
        </p:txBody>
      </p:sp>
      <p:sp>
        <p:nvSpPr>
          <p:cNvPr id="3" name="Content Placeholder 2">
            <a:extLst>
              <a:ext uri="{FF2B5EF4-FFF2-40B4-BE49-F238E27FC236}">
                <a16:creationId xmlns:a16="http://schemas.microsoft.com/office/drawing/2014/main" id="{332D4A21-FE8B-4A0F-1ACA-538FA9EA3648}"/>
              </a:ext>
            </a:extLst>
          </p:cNvPr>
          <p:cNvSpPr>
            <a:spLocks noGrp="1"/>
          </p:cNvSpPr>
          <p:nvPr>
            <p:ph idx="1"/>
          </p:nvPr>
        </p:nvSpPr>
        <p:spPr>
          <a:xfrm>
            <a:off x="1141412" y="853440"/>
            <a:ext cx="9905999" cy="5803392"/>
          </a:xfrm>
        </p:spPr>
        <p:txBody>
          <a:bodyPr/>
          <a:lstStyle/>
          <a:p>
            <a:r>
              <a:rPr lang="en-US" dirty="0"/>
              <a:t>Addressing modes are methods used by a CPU to access operands (data) for operations during program execution. Different addressing modes allow the processor to interpret the address of an operand in various ways. The choice of addressing mode impacts the efficiency and flexibility of the system. </a:t>
            </a:r>
          </a:p>
          <a:p>
            <a:r>
              <a:rPr lang="en-US" dirty="0"/>
              <a:t>The various addressing modes can be categorized into </a:t>
            </a:r>
            <a:r>
              <a:rPr lang="en-US" b="1" dirty="0"/>
              <a:t>Data Addressing Modes</a:t>
            </a:r>
            <a:r>
              <a:rPr lang="en-US" dirty="0"/>
              <a:t>, </a:t>
            </a:r>
            <a:r>
              <a:rPr lang="en-US" b="1" dirty="0"/>
              <a:t>Memory Addressing Modes</a:t>
            </a:r>
            <a:r>
              <a:rPr lang="en-US" dirty="0"/>
              <a:t>, and </a:t>
            </a:r>
            <a:r>
              <a:rPr lang="en-US" b="1" dirty="0"/>
              <a:t>Stack Addressing Modes</a:t>
            </a:r>
            <a:r>
              <a:rPr lang="en-US" dirty="0"/>
              <a:t> based on how the operand is accessed. Here's how they can be classified:</a:t>
            </a:r>
            <a:endParaRPr lang="en-IN" dirty="0"/>
          </a:p>
        </p:txBody>
      </p:sp>
    </p:spTree>
    <p:extLst>
      <p:ext uri="{BB962C8B-B14F-4D97-AF65-F5344CB8AC3E}">
        <p14:creationId xmlns:p14="http://schemas.microsoft.com/office/powerpoint/2010/main" val="4200159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CC258-B90B-CC2B-5584-7750C834F00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965F52-A0BD-3A91-D8EA-AC2C12146E94}"/>
              </a:ext>
            </a:extLst>
          </p:cNvPr>
          <p:cNvSpPr>
            <a:spLocks noGrp="1"/>
          </p:cNvSpPr>
          <p:nvPr>
            <p:ph idx="1"/>
          </p:nvPr>
        </p:nvSpPr>
        <p:spPr>
          <a:xfrm>
            <a:off x="1143000" y="274382"/>
            <a:ext cx="10341864" cy="6321489"/>
          </a:xfrm>
        </p:spPr>
        <p:txBody>
          <a:bodyPr>
            <a:normAutofit/>
          </a:bodyPr>
          <a:lstStyle/>
          <a:p>
            <a:pPr algn="l" fontAlgn="base">
              <a:spcAft>
                <a:spcPts val="750"/>
              </a:spcAft>
            </a:pPr>
            <a:endParaRPr lang="en-US" b="0" i="0" dirty="0">
              <a:solidFill>
                <a:srgbClr val="273239"/>
              </a:solidFill>
              <a:effectLst/>
              <a:latin typeface="Nunito" pitchFamily="2" charset="0"/>
            </a:endParaRPr>
          </a:p>
          <a:p>
            <a:endParaRPr lang="en-IN" dirty="0"/>
          </a:p>
        </p:txBody>
      </p:sp>
      <p:pic>
        <p:nvPicPr>
          <p:cNvPr id="1026" name="Picture 2">
            <a:extLst>
              <a:ext uri="{FF2B5EF4-FFF2-40B4-BE49-F238E27FC236}">
                <a16:creationId xmlns:a16="http://schemas.microsoft.com/office/drawing/2014/main" id="{96486EC4-13D8-15A3-00F7-0BDBED551B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42900"/>
            <a:ext cx="109728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7745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30B34-78C2-5826-4496-7B07BEF667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052083-94D7-BF50-A4D4-C7E9F82DD5B6}"/>
              </a:ext>
            </a:extLst>
          </p:cNvPr>
          <p:cNvSpPr>
            <a:spLocks noGrp="1"/>
          </p:cNvSpPr>
          <p:nvPr>
            <p:ph type="title"/>
          </p:nvPr>
        </p:nvSpPr>
        <p:spPr>
          <a:xfrm>
            <a:off x="1141413" y="94262"/>
            <a:ext cx="9905998" cy="637258"/>
          </a:xfrm>
        </p:spPr>
        <p:txBody>
          <a:bodyPr/>
          <a:lstStyle/>
          <a:p>
            <a:r>
              <a:rPr lang="en-US" dirty="0"/>
              <a:t>DATA ADDRESSING MODE</a:t>
            </a:r>
            <a:endParaRPr lang="en-IN" dirty="0"/>
          </a:p>
        </p:txBody>
      </p:sp>
      <p:sp>
        <p:nvSpPr>
          <p:cNvPr id="3" name="Content Placeholder 2">
            <a:extLst>
              <a:ext uri="{FF2B5EF4-FFF2-40B4-BE49-F238E27FC236}">
                <a16:creationId xmlns:a16="http://schemas.microsoft.com/office/drawing/2014/main" id="{6530A604-AFED-C61D-7DDC-0009252E4264}"/>
              </a:ext>
            </a:extLst>
          </p:cNvPr>
          <p:cNvSpPr>
            <a:spLocks noGrp="1"/>
          </p:cNvSpPr>
          <p:nvPr>
            <p:ph idx="1"/>
          </p:nvPr>
        </p:nvSpPr>
        <p:spPr>
          <a:xfrm>
            <a:off x="1141412" y="853440"/>
            <a:ext cx="9905999" cy="5803392"/>
          </a:xfrm>
        </p:spPr>
        <p:txBody>
          <a:bodyPr>
            <a:normAutofit/>
          </a:bodyPr>
          <a:lstStyle/>
          <a:p>
            <a:pPr marL="0" indent="0">
              <a:buNone/>
            </a:pPr>
            <a:r>
              <a:rPr lang="en-US" dirty="0"/>
              <a:t>These modes directly involve registers or immediate values where the data can be stored, retrieved, or manipulated.</a:t>
            </a:r>
          </a:p>
          <a:p>
            <a:r>
              <a:rPr lang="en-US" dirty="0"/>
              <a:t>Immediate Addressing Mode: The operand is directly specified in the instruction.</a:t>
            </a:r>
          </a:p>
          <a:p>
            <a:pPr marL="0" indent="0">
              <a:buNone/>
            </a:pPr>
            <a:r>
              <a:rPr lang="en-US" dirty="0"/>
              <a:t>	Example: MOV R0, #5 (Load the immediate value 5 into register R0)</a:t>
            </a:r>
          </a:p>
          <a:p>
            <a:r>
              <a:rPr lang="en-US" dirty="0"/>
              <a:t>Register Addressing Mode: The operand is located in a register.</a:t>
            </a:r>
          </a:p>
          <a:p>
            <a:pPr marL="0" indent="0">
              <a:buNone/>
            </a:pPr>
            <a:r>
              <a:rPr lang="en-US" dirty="0"/>
              <a:t>	Example: ADD R1, R2 (Add contents of register R1 and R2)</a:t>
            </a:r>
          </a:p>
          <a:p>
            <a:r>
              <a:rPr lang="en-US" dirty="0"/>
              <a:t>Register Indirect Addressing Mode: The register contains the memory address of the operand.</a:t>
            </a:r>
          </a:p>
          <a:p>
            <a:pPr marL="0" indent="0">
              <a:buNone/>
            </a:pPr>
            <a:r>
              <a:rPr lang="en-US" dirty="0"/>
              <a:t>	Example: MOV R1, (R2) (Fetch the operand from the address in register R2 and load it into R1)</a:t>
            </a:r>
          </a:p>
        </p:txBody>
      </p:sp>
    </p:spTree>
    <p:extLst>
      <p:ext uri="{BB962C8B-B14F-4D97-AF65-F5344CB8AC3E}">
        <p14:creationId xmlns:p14="http://schemas.microsoft.com/office/powerpoint/2010/main" val="28485562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5EE7A-F23A-ED25-67AD-DEC75C7E7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F4A2B6-E974-20E7-D22F-44E34229ECE6}"/>
              </a:ext>
            </a:extLst>
          </p:cNvPr>
          <p:cNvSpPr>
            <a:spLocks noGrp="1"/>
          </p:cNvSpPr>
          <p:nvPr>
            <p:ph type="title"/>
          </p:nvPr>
        </p:nvSpPr>
        <p:spPr>
          <a:xfrm>
            <a:off x="1141413" y="94262"/>
            <a:ext cx="9905998" cy="637258"/>
          </a:xfrm>
        </p:spPr>
        <p:txBody>
          <a:bodyPr/>
          <a:lstStyle/>
          <a:p>
            <a:r>
              <a:rPr lang="en-US" dirty="0"/>
              <a:t>DATA ADDRESSING MODE</a:t>
            </a:r>
            <a:endParaRPr lang="en-IN" dirty="0"/>
          </a:p>
        </p:txBody>
      </p:sp>
      <p:sp>
        <p:nvSpPr>
          <p:cNvPr id="3" name="Content Placeholder 2">
            <a:extLst>
              <a:ext uri="{FF2B5EF4-FFF2-40B4-BE49-F238E27FC236}">
                <a16:creationId xmlns:a16="http://schemas.microsoft.com/office/drawing/2014/main" id="{A39612F5-A2B7-4F5E-0611-A1E563D26962}"/>
              </a:ext>
            </a:extLst>
          </p:cNvPr>
          <p:cNvSpPr>
            <a:spLocks noGrp="1"/>
          </p:cNvSpPr>
          <p:nvPr>
            <p:ph idx="1"/>
          </p:nvPr>
        </p:nvSpPr>
        <p:spPr>
          <a:xfrm>
            <a:off x="1141412" y="853440"/>
            <a:ext cx="9905999" cy="5803392"/>
          </a:xfrm>
        </p:spPr>
        <p:txBody>
          <a:bodyPr>
            <a:normAutofit/>
          </a:bodyPr>
          <a:lstStyle/>
          <a:p>
            <a:r>
              <a:rPr lang="en-US" dirty="0"/>
              <a:t>Indexed Addressing Mode: The operand's address is calculated by adding a constant index to the contents of a register.</a:t>
            </a:r>
          </a:p>
          <a:p>
            <a:pPr marL="0" indent="0">
              <a:buNone/>
            </a:pPr>
            <a:r>
              <a:rPr lang="en-US" dirty="0"/>
              <a:t>	Example: MOV R1, [R2 + 5] (Fetch the operand from address R2 + 5)</a:t>
            </a:r>
          </a:p>
          <a:p>
            <a:r>
              <a:rPr lang="en-US" dirty="0"/>
              <a:t>Base-Register Addressing Mode: The operand’s address is calculated by adding an offset to a base address stored in a register.</a:t>
            </a:r>
          </a:p>
          <a:p>
            <a:pPr marL="0" indent="0">
              <a:buNone/>
            </a:pPr>
            <a:r>
              <a:rPr lang="en-US" dirty="0"/>
              <a:t>	Example: MOV R1, [R2 + offset] (Fetch the operand from the address R2 + offset)</a:t>
            </a:r>
            <a:endParaRPr lang="en-IN" dirty="0"/>
          </a:p>
        </p:txBody>
      </p:sp>
    </p:spTree>
    <p:extLst>
      <p:ext uri="{BB962C8B-B14F-4D97-AF65-F5344CB8AC3E}">
        <p14:creationId xmlns:p14="http://schemas.microsoft.com/office/powerpoint/2010/main" val="33898408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AAD8C-097E-5728-B0B5-0D4DF56D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F19DC3-0862-9634-1396-2C658FF662F0}"/>
              </a:ext>
            </a:extLst>
          </p:cNvPr>
          <p:cNvSpPr>
            <a:spLocks noGrp="1"/>
          </p:cNvSpPr>
          <p:nvPr>
            <p:ph type="title"/>
          </p:nvPr>
        </p:nvSpPr>
        <p:spPr>
          <a:xfrm>
            <a:off x="1141413" y="94262"/>
            <a:ext cx="9905998" cy="637258"/>
          </a:xfrm>
        </p:spPr>
        <p:txBody>
          <a:bodyPr/>
          <a:lstStyle/>
          <a:p>
            <a:r>
              <a:rPr lang="en-US" dirty="0"/>
              <a:t>MEMORY ADDRESSING MODE</a:t>
            </a:r>
            <a:endParaRPr lang="en-IN" dirty="0"/>
          </a:p>
        </p:txBody>
      </p:sp>
      <p:sp>
        <p:nvSpPr>
          <p:cNvPr id="3" name="Content Placeholder 2">
            <a:extLst>
              <a:ext uri="{FF2B5EF4-FFF2-40B4-BE49-F238E27FC236}">
                <a16:creationId xmlns:a16="http://schemas.microsoft.com/office/drawing/2014/main" id="{12B2A073-02CC-3257-4EFB-DE19086C9C60}"/>
              </a:ext>
            </a:extLst>
          </p:cNvPr>
          <p:cNvSpPr>
            <a:spLocks noGrp="1"/>
          </p:cNvSpPr>
          <p:nvPr>
            <p:ph idx="1"/>
          </p:nvPr>
        </p:nvSpPr>
        <p:spPr>
          <a:xfrm>
            <a:off x="719328" y="853440"/>
            <a:ext cx="10887456" cy="5803392"/>
          </a:xfrm>
        </p:spPr>
        <p:txBody>
          <a:bodyPr>
            <a:normAutofit fontScale="92500" lnSpcReduction="20000"/>
          </a:bodyPr>
          <a:lstStyle/>
          <a:p>
            <a:pPr marL="0" indent="0">
              <a:buNone/>
            </a:pPr>
            <a:r>
              <a:rPr lang="en-US" dirty="0"/>
              <a:t>These modes are primarily focused on how data is accessed from memory locations.</a:t>
            </a:r>
          </a:p>
          <a:p>
            <a:r>
              <a:rPr lang="en-US" dirty="0"/>
              <a:t>Direct Addressing Mode: The operand is at a specific memory address given directly in the instruction.</a:t>
            </a:r>
          </a:p>
          <a:p>
            <a:pPr marL="0" indent="0">
              <a:buNone/>
            </a:pPr>
            <a:r>
              <a:rPr lang="en-US" dirty="0"/>
              <a:t>Example: MOV R1, [1000] (Fetch the operand from memory location 1000 into register R1)</a:t>
            </a:r>
          </a:p>
          <a:p>
            <a:r>
              <a:rPr lang="en-US" dirty="0"/>
              <a:t>Indirect Addressing Mode: The instruction specifies a register that contains the address of the operand in memory.</a:t>
            </a:r>
          </a:p>
          <a:p>
            <a:pPr marL="0" indent="0">
              <a:buNone/>
            </a:pPr>
            <a:r>
              <a:rPr lang="en-US" dirty="0"/>
              <a:t>Example: MOV R1, [R2] (Fetch the operand from the address stored in register R2)</a:t>
            </a:r>
          </a:p>
          <a:p>
            <a:r>
              <a:rPr lang="en-US" dirty="0"/>
              <a:t>Absolute Addressing Mode: The operand is located at a fixed memory address directly specified in the instruction.</a:t>
            </a:r>
          </a:p>
          <a:p>
            <a:r>
              <a:rPr lang="en-US" dirty="0"/>
              <a:t>Example: MOV R1, 0x2000 (Fetch the operand from memory address 0x2000 into R1)</a:t>
            </a:r>
          </a:p>
          <a:p>
            <a:r>
              <a:rPr lang="en-US" dirty="0"/>
              <a:t>Memory-mapped I/O Addressing Mode: A specific memory address is mapped to an I/O device for communication with peripherals.</a:t>
            </a:r>
          </a:p>
          <a:p>
            <a:r>
              <a:rPr lang="en-US" dirty="0"/>
              <a:t>Example: MOV R1, [I/O Port] (Read the value from a memory-mapped I/O port into register R1)</a:t>
            </a:r>
          </a:p>
          <a:p>
            <a:endParaRPr lang="en-IN" dirty="0"/>
          </a:p>
        </p:txBody>
      </p:sp>
    </p:spTree>
    <p:extLst>
      <p:ext uri="{BB962C8B-B14F-4D97-AF65-F5344CB8AC3E}">
        <p14:creationId xmlns:p14="http://schemas.microsoft.com/office/powerpoint/2010/main" val="588097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626E-5214-B2DD-8B49-83A4DAC25B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0040-4D87-7528-8325-9D4FB4DC786D}"/>
              </a:ext>
            </a:extLst>
          </p:cNvPr>
          <p:cNvSpPr>
            <a:spLocks noGrp="1"/>
          </p:cNvSpPr>
          <p:nvPr>
            <p:ph type="title"/>
          </p:nvPr>
        </p:nvSpPr>
        <p:spPr>
          <a:xfrm>
            <a:off x="1141413" y="94262"/>
            <a:ext cx="9905998" cy="637258"/>
          </a:xfrm>
        </p:spPr>
        <p:txBody>
          <a:bodyPr/>
          <a:lstStyle/>
          <a:p>
            <a:r>
              <a:rPr lang="en-US" dirty="0"/>
              <a:t>STACK ADDRESSING MODE</a:t>
            </a:r>
            <a:endParaRPr lang="en-IN" dirty="0"/>
          </a:p>
        </p:txBody>
      </p:sp>
      <p:sp>
        <p:nvSpPr>
          <p:cNvPr id="3" name="Content Placeholder 2">
            <a:extLst>
              <a:ext uri="{FF2B5EF4-FFF2-40B4-BE49-F238E27FC236}">
                <a16:creationId xmlns:a16="http://schemas.microsoft.com/office/drawing/2014/main" id="{D0BEAE77-741E-ED8B-48F7-74556D6D3AE6}"/>
              </a:ext>
            </a:extLst>
          </p:cNvPr>
          <p:cNvSpPr>
            <a:spLocks noGrp="1"/>
          </p:cNvSpPr>
          <p:nvPr>
            <p:ph idx="1"/>
          </p:nvPr>
        </p:nvSpPr>
        <p:spPr>
          <a:xfrm>
            <a:off x="1141412" y="853440"/>
            <a:ext cx="9905999" cy="5803392"/>
          </a:xfrm>
        </p:spPr>
        <p:txBody>
          <a:bodyPr>
            <a:normAutofit/>
          </a:bodyPr>
          <a:lstStyle/>
          <a:p>
            <a:r>
              <a:rPr lang="en-US" dirty="0"/>
              <a:t>These modes are focused on stack-based memory operations, where data is accessed in a Last-In, First-Out (LIFO) manner.</a:t>
            </a:r>
          </a:p>
          <a:p>
            <a:r>
              <a:rPr lang="en-US" dirty="0"/>
              <a:t>Stack Addressing Mode: The operand is located at the top of the stack.</a:t>
            </a:r>
          </a:p>
          <a:p>
            <a:pPr marL="0" indent="0">
              <a:buNone/>
            </a:pPr>
            <a:r>
              <a:rPr lang="en-US" dirty="0"/>
              <a:t>Example: POP R1 (Pop the top value from the stack and load it into register R1)</a:t>
            </a:r>
          </a:p>
          <a:p>
            <a:endParaRPr lang="en-US" dirty="0"/>
          </a:p>
          <a:p>
            <a:r>
              <a:rPr lang="en-US" dirty="0"/>
              <a:t>Relative Addressing Mode: Used in stack operations for branch instructions where the operand address is determined by adding an offset to the Program Counter (PC).</a:t>
            </a:r>
          </a:p>
          <a:p>
            <a:pPr marL="0" indent="0">
              <a:buNone/>
            </a:pPr>
            <a:r>
              <a:rPr lang="en-US" dirty="0"/>
              <a:t>Example: BEQ 100 (Branch to the address PC + 100)</a:t>
            </a:r>
          </a:p>
          <a:p>
            <a:endParaRPr lang="en-IN" dirty="0"/>
          </a:p>
        </p:txBody>
      </p:sp>
    </p:spTree>
    <p:extLst>
      <p:ext uri="{BB962C8B-B14F-4D97-AF65-F5344CB8AC3E}">
        <p14:creationId xmlns:p14="http://schemas.microsoft.com/office/powerpoint/2010/main" val="18501979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8000" dirty="0"/>
              <a:t>Thank You</a:t>
            </a:r>
          </a:p>
        </p:txBody>
      </p:sp>
    </p:spTree>
    <p:extLst>
      <p:ext uri="{BB962C8B-B14F-4D97-AF65-F5344CB8AC3E}">
        <p14:creationId xmlns:p14="http://schemas.microsoft.com/office/powerpoint/2010/main" val="224412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EDA7D-A10F-7F47-2C1C-276C788D3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646E61-75CF-1285-6DFC-F7C990E0FB0B}"/>
              </a:ext>
            </a:extLst>
          </p:cNvPr>
          <p:cNvSpPr>
            <a:spLocks noGrp="1"/>
          </p:cNvSpPr>
          <p:nvPr>
            <p:ph type="title"/>
          </p:nvPr>
        </p:nvSpPr>
        <p:spPr/>
        <p:txBody>
          <a:bodyPr>
            <a:normAutofit fontScale="90000"/>
          </a:bodyPr>
          <a:lstStyle/>
          <a:p>
            <a:r>
              <a:rPr lang="en-US" b="1" i="0" dirty="0">
                <a:solidFill>
                  <a:schemeClr val="accent3">
                    <a:lumMod val="75000"/>
                  </a:schemeClr>
                </a:solidFill>
                <a:effectLst/>
                <a:latin typeface="Nunito" pitchFamily="2" charset="0"/>
              </a:rPr>
              <a:t>Why use Bus organization in 8085 microprocessor  ?</a:t>
            </a:r>
            <a:br>
              <a:rPr lang="en-US" b="1" i="0" dirty="0">
                <a:solidFill>
                  <a:schemeClr val="accent3">
                    <a:lumMod val="75000"/>
                  </a:schemeClr>
                </a:solidFill>
                <a:effectLst/>
                <a:latin typeface="Source Sans 3"/>
              </a:rPr>
            </a:br>
            <a:endParaRPr lang="en-IN" dirty="0">
              <a:solidFill>
                <a:schemeClr val="accent3">
                  <a:lumMod val="75000"/>
                </a:schemeClr>
              </a:solidFill>
            </a:endParaRPr>
          </a:p>
        </p:txBody>
      </p:sp>
      <p:sp>
        <p:nvSpPr>
          <p:cNvPr id="3" name="Content Placeholder 2">
            <a:extLst>
              <a:ext uri="{FF2B5EF4-FFF2-40B4-BE49-F238E27FC236}">
                <a16:creationId xmlns:a16="http://schemas.microsoft.com/office/drawing/2014/main" id="{07A5C3CB-CA4C-7202-24B9-4D703D7E2B3F}"/>
              </a:ext>
            </a:extLst>
          </p:cNvPr>
          <p:cNvSpPr>
            <a:spLocks noGrp="1"/>
          </p:cNvSpPr>
          <p:nvPr>
            <p:ph idx="1"/>
          </p:nvPr>
        </p:nvSpPr>
        <p:spPr>
          <a:xfrm>
            <a:off x="958532" y="1761806"/>
            <a:ext cx="10587292" cy="4785298"/>
          </a:xfrm>
        </p:spPr>
        <p:txBody>
          <a:bodyPr>
            <a:normAutofit fontScale="25000" lnSpcReduction="20000"/>
          </a:bodyPr>
          <a:lstStyle/>
          <a:p>
            <a:pPr algn="l" fontAlgn="base">
              <a:spcBef>
                <a:spcPts val="0"/>
              </a:spcBef>
              <a:spcAft>
                <a:spcPts val="750"/>
              </a:spcAft>
            </a:pPr>
            <a:r>
              <a:rPr lang="en-US" sz="9600" b="0" i="0" dirty="0">
                <a:effectLst/>
                <a:latin typeface="Nunito" pitchFamily="2" charset="0"/>
              </a:rPr>
              <a:t>There are several reasons why bus organization is used in the 8085 microprocessor:</a:t>
            </a:r>
          </a:p>
          <a:p>
            <a:pPr algn="l" fontAlgn="base">
              <a:spcBef>
                <a:spcPts val="0"/>
              </a:spcBef>
              <a:spcAft>
                <a:spcPts val="1800"/>
              </a:spcAft>
              <a:buFont typeface="+mj-lt"/>
              <a:buAutoNum type="arabicPeriod"/>
            </a:pPr>
            <a:r>
              <a:rPr lang="en-US" sz="9600" b="0" i="0" dirty="0">
                <a:effectLst/>
                <a:latin typeface="Nunito" pitchFamily="2" charset="0"/>
              </a:rPr>
              <a:t>Memory access: The bus organization is used for accessing memory by transferring the address of the memory location through the address bus and the data to be stored or retrieved through the data bus. This enables the microprocessor to read and write data to and from memory, which is essential for executing instructions and storing data.</a:t>
            </a:r>
          </a:p>
          <a:p>
            <a:pPr algn="l" fontAlgn="base">
              <a:spcBef>
                <a:spcPts val="0"/>
              </a:spcBef>
              <a:spcAft>
                <a:spcPts val="1800"/>
              </a:spcAft>
              <a:buFont typeface="+mj-lt"/>
              <a:buAutoNum type="arabicPeriod"/>
            </a:pPr>
            <a:r>
              <a:rPr lang="en-US" sz="9600" b="0" i="0" dirty="0">
                <a:effectLst/>
                <a:latin typeface="Nunito" pitchFamily="2" charset="0"/>
              </a:rPr>
              <a:t>I/O operations: The bus organization is used for performing input/output (I/O) operations by transferring the input/output device address through the address bus and the data to be input or output through the data bus. This enables the microprocessor to communicate with peripheral devices such as keyboards, displays, and sensors.</a:t>
            </a:r>
          </a:p>
          <a:p>
            <a:endParaRPr lang="en-IN" dirty="0"/>
          </a:p>
        </p:txBody>
      </p:sp>
    </p:spTree>
    <p:extLst>
      <p:ext uri="{BB962C8B-B14F-4D97-AF65-F5344CB8AC3E}">
        <p14:creationId xmlns:p14="http://schemas.microsoft.com/office/powerpoint/2010/main" val="39478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673D-03BF-6E28-B68F-B3312C8C45C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44768-EC04-3EA7-C5A7-D38CE2AFF72A}"/>
              </a:ext>
            </a:extLst>
          </p:cNvPr>
          <p:cNvSpPr>
            <a:spLocks noGrp="1"/>
          </p:cNvSpPr>
          <p:nvPr>
            <p:ph idx="1"/>
          </p:nvPr>
        </p:nvSpPr>
        <p:spPr>
          <a:xfrm>
            <a:off x="1143000" y="274382"/>
            <a:ext cx="10341864" cy="6321489"/>
          </a:xfrm>
        </p:spPr>
        <p:txBody>
          <a:bodyPr>
            <a:normAutofit/>
          </a:bodyPr>
          <a:lstStyle/>
          <a:p>
            <a:pPr algn="l" fontAlgn="base">
              <a:spcAft>
                <a:spcPts val="750"/>
              </a:spcAft>
            </a:pPr>
            <a:endParaRPr lang="en-US" b="0" i="0" dirty="0">
              <a:solidFill>
                <a:srgbClr val="273239"/>
              </a:solidFill>
              <a:effectLst/>
              <a:latin typeface="Nunito" pitchFamily="2" charset="0"/>
            </a:endParaRPr>
          </a:p>
          <a:p>
            <a:endParaRPr lang="en-IN" dirty="0"/>
          </a:p>
        </p:txBody>
      </p:sp>
      <p:sp>
        <p:nvSpPr>
          <p:cNvPr id="4" name="TextBox 3">
            <a:extLst>
              <a:ext uri="{FF2B5EF4-FFF2-40B4-BE49-F238E27FC236}">
                <a16:creationId xmlns:a16="http://schemas.microsoft.com/office/drawing/2014/main" id="{B17BDD34-881A-F335-8AD5-23A65F94B21B}"/>
              </a:ext>
            </a:extLst>
          </p:cNvPr>
          <p:cNvSpPr txBox="1"/>
          <p:nvPr/>
        </p:nvSpPr>
        <p:spPr>
          <a:xfrm>
            <a:off x="1143000" y="662058"/>
            <a:ext cx="10341864" cy="5786199"/>
          </a:xfrm>
          <a:prstGeom prst="rect">
            <a:avLst/>
          </a:prstGeom>
          <a:noFill/>
        </p:spPr>
        <p:txBody>
          <a:bodyPr wrap="square">
            <a:spAutoFit/>
          </a:bodyPr>
          <a:lstStyle/>
          <a:p>
            <a:pPr algn="l" fontAlgn="base">
              <a:spcAft>
                <a:spcPts val="1800"/>
              </a:spcAft>
            </a:pPr>
            <a:r>
              <a:rPr lang="en-US" sz="2400" b="0" i="0" dirty="0">
                <a:effectLst/>
                <a:latin typeface="Nunito" pitchFamily="2" charset="0"/>
              </a:rPr>
              <a:t>3. Interrupt handling: The bus organization is used for interrupt handling, where the microprocessor uses the address bus to fetch the interrupt vector and the data bus to fetch the interrupt service routine. This enables the microprocessor to respond to external events and perform time-critical operations.</a:t>
            </a:r>
          </a:p>
          <a:p>
            <a:pPr algn="l" fontAlgn="base">
              <a:spcAft>
                <a:spcPts val="1800"/>
              </a:spcAft>
            </a:pPr>
            <a:r>
              <a:rPr lang="en-US" sz="2400" dirty="0">
                <a:latin typeface="Nunito" pitchFamily="2" charset="0"/>
              </a:rPr>
              <a:t>4. </a:t>
            </a:r>
            <a:r>
              <a:rPr lang="en-US" sz="2400" b="0" i="0" dirty="0">
                <a:effectLst/>
                <a:latin typeface="Nunito" pitchFamily="2" charset="0"/>
              </a:rPr>
              <a:t>DMA operations: The bus organization is used for performing Direct Memory Access (DMA) operations, </a:t>
            </a:r>
            <a:r>
              <a:rPr lang="en-US" sz="2800" b="0" i="0" dirty="0">
                <a:effectLst/>
                <a:latin typeface="Nunito" pitchFamily="2" charset="0"/>
              </a:rPr>
              <a:t>where</a:t>
            </a:r>
            <a:r>
              <a:rPr lang="en-US" sz="2400" b="0" i="0" dirty="0">
                <a:effectLst/>
                <a:latin typeface="Nunito" pitchFamily="2" charset="0"/>
              </a:rPr>
              <a:t> the data transfer between the memory and I/O devices takes place </a:t>
            </a:r>
            <a:r>
              <a:rPr lang="en-US" sz="2400" b="0" i="0" dirty="0">
                <a:solidFill>
                  <a:srgbClr val="FF0000"/>
                </a:solidFill>
                <a:effectLst/>
                <a:latin typeface="Nunito" pitchFamily="2" charset="0"/>
              </a:rPr>
              <a:t>without the intervention of the microprocessor</a:t>
            </a:r>
            <a:r>
              <a:rPr lang="en-US" sz="2400" b="0" i="0" dirty="0">
                <a:effectLst/>
                <a:latin typeface="Nunito" pitchFamily="2" charset="0"/>
              </a:rPr>
              <a:t>. This enables high-speed data transfer between devices and reduces the load on the microprocessor.</a:t>
            </a:r>
          </a:p>
          <a:p>
            <a:pPr algn="l" fontAlgn="base">
              <a:spcAft>
                <a:spcPts val="1800"/>
              </a:spcAft>
            </a:pPr>
            <a:r>
              <a:rPr lang="en-US" sz="2400" b="0" i="0" dirty="0">
                <a:effectLst/>
                <a:latin typeface="Nunito" pitchFamily="2" charset="0"/>
              </a:rPr>
              <a:t>5. Control signal transfer: The bus organization is used for transferring control signals between the microprocessor and other components of the system. This enables the microprocessor to control the operation of devices and coordinate the execution of instructions.</a:t>
            </a:r>
          </a:p>
        </p:txBody>
      </p:sp>
    </p:spTree>
    <p:extLst>
      <p:ext uri="{BB962C8B-B14F-4D97-AF65-F5344CB8AC3E}">
        <p14:creationId xmlns:p14="http://schemas.microsoft.com/office/powerpoint/2010/main" val="95712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E8B7D-E9DF-07C0-BD9F-189486838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3DAD9-0988-8A9E-1288-19941B61F93D}"/>
              </a:ext>
            </a:extLst>
          </p:cNvPr>
          <p:cNvSpPr>
            <a:spLocks noGrp="1"/>
          </p:cNvSpPr>
          <p:nvPr>
            <p:ph type="title"/>
          </p:nvPr>
        </p:nvSpPr>
        <p:spPr>
          <a:xfrm>
            <a:off x="1143001" y="283236"/>
            <a:ext cx="9905998" cy="1478570"/>
          </a:xfrm>
        </p:spPr>
        <p:txBody>
          <a:bodyPr>
            <a:normAutofit/>
          </a:bodyPr>
          <a:lstStyle/>
          <a:p>
            <a:pPr algn="l" fontAlgn="base">
              <a:spcAft>
                <a:spcPts val="1800"/>
              </a:spcAft>
            </a:pPr>
            <a:r>
              <a:rPr lang="en-IN" b="1" i="0" dirty="0">
                <a:solidFill>
                  <a:schemeClr val="accent3">
                    <a:lumMod val="75000"/>
                  </a:schemeClr>
                </a:solidFill>
                <a:effectLst/>
                <a:latin typeface="Nunito" pitchFamily="2" charset="0"/>
              </a:rPr>
              <a:t>Address bus –</a:t>
            </a:r>
            <a:r>
              <a:rPr lang="en-IN" b="0" i="0" dirty="0">
                <a:solidFill>
                  <a:schemeClr val="accent3">
                    <a:lumMod val="75000"/>
                  </a:schemeClr>
                </a:solidFill>
                <a:effectLst/>
                <a:latin typeface="Nunito" pitchFamily="2" charset="0"/>
              </a:rPr>
              <a:t> </a:t>
            </a:r>
          </a:p>
        </p:txBody>
      </p:sp>
      <p:sp>
        <p:nvSpPr>
          <p:cNvPr id="3" name="Content Placeholder 2">
            <a:extLst>
              <a:ext uri="{FF2B5EF4-FFF2-40B4-BE49-F238E27FC236}">
                <a16:creationId xmlns:a16="http://schemas.microsoft.com/office/drawing/2014/main" id="{C5CC232F-D7AE-043A-BD17-8C01B6BA4D97}"/>
              </a:ext>
            </a:extLst>
          </p:cNvPr>
          <p:cNvSpPr>
            <a:spLocks noGrp="1"/>
          </p:cNvSpPr>
          <p:nvPr>
            <p:ph idx="1"/>
          </p:nvPr>
        </p:nvSpPr>
        <p:spPr>
          <a:xfrm>
            <a:off x="946340" y="1383854"/>
            <a:ext cx="10818940" cy="5190910"/>
          </a:xfrm>
        </p:spPr>
        <p:txBody>
          <a:bodyPr>
            <a:normAutofit fontScale="25000" lnSpcReduction="20000"/>
          </a:bodyPr>
          <a:lstStyle/>
          <a:p>
            <a:pPr algn="l" fontAlgn="base">
              <a:spcAft>
                <a:spcPts val="750"/>
              </a:spcAft>
            </a:pPr>
            <a:r>
              <a:rPr lang="en-US" sz="8000" b="0" i="0" dirty="0">
                <a:effectLst/>
                <a:latin typeface="Nunito" pitchFamily="2" charset="0"/>
              </a:rPr>
              <a:t>The address bus is a unidirectional bus that is used to carry the memory or I/O device address to which the data is to be transferred. The address bus in the 8085 microprocessor is 16-bit wide.</a:t>
            </a:r>
          </a:p>
          <a:p>
            <a:pPr algn="l" fontAlgn="base">
              <a:spcAft>
                <a:spcPts val="750"/>
              </a:spcAft>
            </a:pPr>
            <a:r>
              <a:rPr lang="en-US" sz="8000" b="0" i="0" dirty="0">
                <a:effectLst/>
                <a:latin typeface="Nunito" pitchFamily="2" charset="0"/>
              </a:rPr>
              <a:t>It is a group of conducting wires which carries address only. Address bus is unidirectional because data flow in one direction, from microprocessor to memory or from microprocessor to Input/output devices (That is, Out of Microprocessor). Length of Address Bus of 8085 microprocessor is 16 Bit (That is, Four Hexadecimal Digits), ranging from 0000 H to FFFF H, (H denotes Hexadecimal). The microprocessor 8085 can transfer maximum 16 bit address which means it can address 65, 536 different memory location. The Length of the address bus determines the amount of memory a system can </a:t>
            </a:r>
            <a:r>
              <a:rPr lang="en-US" sz="8000" b="0" i="0" dirty="0" err="1">
                <a:effectLst/>
                <a:latin typeface="Nunito" pitchFamily="2" charset="0"/>
              </a:rPr>
              <a:t>address.Such</a:t>
            </a:r>
            <a:r>
              <a:rPr lang="en-US" sz="8000" b="0" i="0" dirty="0">
                <a:effectLst/>
                <a:latin typeface="Nunito" pitchFamily="2" charset="0"/>
              </a:rPr>
              <a:t> as a system with a 32-bit address bus can address 2^32 memory </a:t>
            </a:r>
            <a:r>
              <a:rPr lang="en-US" sz="8000" b="0" i="0" dirty="0" err="1">
                <a:effectLst/>
                <a:latin typeface="Nunito" pitchFamily="2" charset="0"/>
              </a:rPr>
              <a:t>locations.If</a:t>
            </a:r>
            <a:r>
              <a:rPr lang="en-US" sz="8000" b="0" i="0" dirty="0">
                <a:effectLst/>
                <a:latin typeface="Nunito" pitchFamily="2" charset="0"/>
              </a:rPr>
              <a:t> each memory location holds one byte, the addressable memory space is 4 </a:t>
            </a:r>
            <a:r>
              <a:rPr lang="en-US" sz="8000" b="0" i="0" dirty="0" err="1">
                <a:effectLst/>
                <a:latin typeface="Nunito" pitchFamily="2" charset="0"/>
              </a:rPr>
              <a:t>GB.However</a:t>
            </a:r>
            <a:r>
              <a:rPr lang="en-US" sz="8000" b="0" i="0" dirty="0">
                <a:effectLst/>
                <a:latin typeface="Nunito" pitchFamily="2" charset="0"/>
              </a:rPr>
              <a:t>, the actual amount of memory that can be accessed is usually much less than this theoretical limit due to chipset and motherboard limitations.</a:t>
            </a:r>
          </a:p>
          <a:p>
            <a:endParaRPr lang="en-IN" dirty="0"/>
          </a:p>
        </p:txBody>
      </p:sp>
    </p:spTree>
    <p:extLst>
      <p:ext uri="{BB962C8B-B14F-4D97-AF65-F5344CB8AC3E}">
        <p14:creationId xmlns:p14="http://schemas.microsoft.com/office/powerpoint/2010/main" val="2206989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C936D-4B5D-9991-BAAD-BED91EE95B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F642E-DDD2-82E4-BE6C-3EB3505CD066}"/>
              </a:ext>
            </a:extLst>
          </p:cNvPr>
          <p:cNvSpPr>
            <a:spLocks noGrp="1"/>
          </p:cNvSpPr>
          <p:nvPr>
            <p:ph type="title"/>
          </p:nvPr>
        </p:nvSpPr>
        <p:spPr>
          <a:xfrm>
            <a:off x="1143001" y="283236"/>
            <a:ext cx="9905998" cy="1478570"/>
          </a:xfrm>
        </p:spPr>
        <p:txBody>
          <a:bodyPr>
            <a:normAutofit/>
          </a:bodyPr>
          <a:lstStyle/>
          <a:p>
            <a:pPr algn="l" fontAlgn="base">
              <a:spcAft>
                <a:spcPts val="1800"/>
              </a:spcAft>
            </a:pPr>
            <a:r>
              <a:rPr lang="en-IN" b="1" i="0" dirty="0">
                <a:solidFill>
                  <a:schemeClr val="accent3">
                    <a:lumMod val="75000"/>
                  </a:schemeClr>
                </a:solidFill>
                <a:effectLst/>
                <a:latin typeface="Nunito" pitchFamily="2" charset="0"/>
              </a:rPr>
              <a:t>Data bus –</a:t>
            </a:r>
            <a:endParaRPr lang="en-IN" b="0" i="0" dirty="0">
              <a:solidFill>
                <a:schemeClr val="accent3">
                  <a:lumMod val="75000"/>
                </a:schemeClr>
              </a:solidFill>
              <a:effectLst/>
              <a:latin typeface="Nunito" pitchFamily="2" charset="0"/>
            </a:endParaRPr>
          </a:p>
        </p:txBody>
      </p:sp>
      <p:sp>
        <p:nvSpPr>
          <p:cNvPr id="3" name="Content Placeholder 2">
            <a:extLst>
              <a:ext uri="{FF2B5EF4-FFF2-40B4-BE49-F238E27FC236}">
                <a16:creationId xmlns:a16="http://schemas.microsoft.com/office/drawing/2014/main" id="{23A1B94D-F8BC-1AA9-41E8-679865F948E1}"/>
              </a:ext>
            </a:extLst>
          </p:cNvPr>
          <p:cNvSpPr>
            <a:spLocks noGrp="1"/>
          </p:cNvSpPr>
          <p:nvPr>
            <p:ph idx="1"/>
          </p:nvPr>
        </p:nvSpPr>
        <p:spPr>
          <a:xfrm>
            <a:off x="946340" y="1383854"/>
            <a:ext cx="10818940" cy="5190910"/>
          </a:xfrm>
        </p:spPr>
        <p:txBody>
          <a:bodyPr>
            <a:normAutofit fontScale="25000" lnSpcReduction="20000"/>
          </a:bodyPr>
          <a:lstStyle/>
          <a:p>
            <a:pPr algn="l" fontAlgn="base">
              <a:spcAft>
                <a:spcPts val="750"/>
              </a:spcAft>
            </a:pPr>
            <a:r>
              <a:rPr lang="en-US" sz="9200" b="0" i="0" dirty="0">
                <a:effectLst/>
                <a:latin typeface="Nunito" pitchFamily="2" charset="0"/>
              </a:rPr>
              <a:t>The data bus is an 8-bit bidirectional bus that is used to transfer data between the microprocessor and other components such as memory and I/O devices. It is used to carry data to or from the memory or input/output devices.</a:t>
            </a:r>
          </a:p>
          <a:p>
            <a:pPr algn="l" fontAlgn="base">
              <a:spcAft>
                <a:spcPts val="750"/>
              </a:spcAft>
            </a:pPr>
            <a:r>
              <a:rPr lang="en-US" sz="9200" b="0" i="0" dirty="0">
                <a:effectLst/>
                <a:latin typeface="Nunito" pitchFamily="2" charset="0"/>
              </a:rPr>
              <a:t> It is a group of conducting wires which carries Data </a:t>
            </a:r>
            <a:r>
              <a:rPr lang="en-US" sz="9200" b="0" i="0" dirty="0" err="1">
                <a:effectLst/>
                <a:latin typeface="Nunito" pitchFamily="2" charset="0"/>
              </a:rPr>
              <a:t>only.Data</a:t>
            </a:r>
            <a:r>
              <a:rPr lang="en-US" sz="9200" b="0" i="0" dirty="0">
                <a:effectLst/>
                <a:latin typeface="Nunito" pitchFamily="2" charset="0"/>
              </a:rPr>
              <a:t> bus is bidirectional because data flow in both directions, from microprocessor to memory or Input/Output devices and from memory or Input/Output devices to microprocessor. Length of Data Bus of 8085 microprocessor is 8 Bit (That is, two Hexadecimal Digits), ranging from 00 H to FF H. (H denotes Hexadecimal). When it is write operation, the processor will put the data (to be written) on the data bus, when it is read operation, the memory controller will get the data from specific memory block and put it into the data bus. The width of the data bus is directly related to the largest number that the bus can carry, such as an 8 bit bus can represent 2 to the power of 8 unique values, this equates to the number 0 to 255.A 16 bit bus can carry 0 to 65535.</a:t>
            </a:r>
          </a:p>
          <a:p>
            <a:endParaRPr lang="en-IN" dirty="0"/>
          </a:p>
        </p:txBody>
      </p:sp>
    </p:spTree>
    <p:extLst>
      <p:ext uri="{BB962C8B-B14F-4D97-AF65-F5344CB8AC3E}">
        <p14:creationId xmlns:p14="http://schemas.microsoft.com/office/powerpoint/2010/main" val="386936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E1E99-151D-9F4F-BE9E-7E56CCED4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4F8C83-845F-C362-951E-E48E3FC238C0}"/>
              </a:ext>
            </a:extLst>
          </p:cNvPr>
          <p:cNvSpPr>
            <a:spLocks noGrp="1"/>
          </p:cNvSpPr>
          <p:nvPr>
            <p:ph type="title"/>
          </p:nvPr>
        </p:nvSpPr>
        <p:spPr>
          <a:xfrm>
            <a:off x="1143001" y="283236"/>
            <a:ext cx="9905998" cy="1478570"/>
          </a:xfrm>
        </p:spPr>
        <p:txBody>
          <a:bodyPr>
            <a:normAutofit/>
          </a:bodyPr>
          <a:lstStyle/>
          <a:p>
            <a:pPr algn="l" fontAlgn="base">
              <a:spcAft>
                <a:spcPts val="1800"/>
              </a:spcAft>
            </a:pPr>
            <a:r>
              <a:rPr lang="en-IN" b="1" dirty="0">
                <a:solidFill>
                  <a:schemeClr val="accent3">
                    <a:lumMod val="75000"/>
                  </a:schemeClr>
                </a:solidFill>
                <a:latin typeface="Nunito" pitchFamily="2" charset="0"/>
              </a:rPr>
              <a:t>Control</a:t>
            </a:r>
            <a:r>
              <a:rPr lang="en-IN" b="1" i="0" dirty="0">
                <a:solidFill>
                  <a:schemeClr val="accent3">
                    <a:lumMod val="75000"/>
                  </a:schemeClr>
                </a:solidFill>
                <a:effectLst/>
                <a:latin typeface="Nunito" pitchFamily="2" charset="0"/>
              </a:rPr>
              <a:t> bus –</a:t>
            </a:r>
            <a:endParaRPr lang="en-IN" b="0" i="0" dirty="0">
              <a:solidFill>
                <a:schemeClr val="accent3">
                  <a:lumMod val="75000"/>
                </a:schemeClr>
              </a:solidFill>
              <a:effectLst/>
              <a:latin typeface="Nunito" pitchFamily="2" charset="0"/>
            </a:endParaRPr>
          </a:p>
        </p:txBody>
      </p:sp>
      <p:sp>
        <p:nvSpPr>
          <p:cNvPr id="3" name="Content Placeholder 2">
            <a:extLst>
              <a:ext uri="{FF2B5EF4-FFF2-40B4-BE49-F238E27FC236}">
                <a16:creationId xmlns:a16="http://schemas.microsoft.com/office/drawing/2014/main" id="{478BDB87-7E70-600F-C8C0-6888DF5DCECA}"/>
              </a:ext>
            </a:extLst>
          </p:cNvPr>
          <p:cNvSpPr>
            <a:spLocks noGrp="1"/>
          </p:cNvSpPr>
          <p:nvPr>
            <p:ph idx="1"/>
          </p:nvPr>
        </p:nvSpPr>
        <p:spPr>
          <a:xfrm>
            <a:off x="946340" y="1383854"/>
            <a:ext cx="10818940" cy="5190910"/>
          </a:xfrm>
        </p:spPr>
        <p:txBody>
          <a:bodyPr>
            <a:normAutofit fontScale="25000" lnSpcReduction="20000"/>
          </a:bodyPr>
          <a:lstStyle/>
          <a:p>
            <a:pPr algn="l" fontAlgn="base">
              <a:spcAft>
                <a:spcPts val="750"/>
              </a:spcAft>
            </a:pPr>
            <a:r>
              <a:rPr lang="en-US" sz="8000" b="0" i="0" dirty="0">
                <a:effectLst/>
                <a:latin typeface="Nunito" pitchFamily="2" charset="0"/>
              </a:rPr>
              <a:t>The control bus is a bidirectional bus that is used to carry control signals between the microprocessor and other components such as memory and I/O devices. It is used to transmit commands to the memory or I/O devices for performing specific operations.</a:t>
            </a:r>
          </a:p>
          <a:p>
            <a:pPr algn="l" fontAlgn="base">
              <a:spcAft>
                <a:spcPts val="750"/>
              </a:spcAft>
            </a:pPr>
            <a:r>
              <a:rPr lang="en-US" sz="8000" b="0" i="0" dirty="0">
                <a:effectLst/>
                <a:latin typeface="Nunito" pitchFamily="2" charset="0"/>
              </a:rPr>
              <a:t>It is a group of conducting wires, which is used to generate timing and control signals to control all the associated peripherals, microprocessor uses control bus to process data, that is what to do with selected memory location. Some control signals are:</a:t>
            </a:r>
          </a:p>
          <a:p>
            <a:pPr algn="l" fontAlgn="base">
              <a:spcAft>
                <a:spcPts val="750"/>
              </a:spcAft>
            </a:pPr>
            <a:r>
              <a:rPr lang="en-US" sz="8000" b="0" i="0" dirty="0">
                <a:effectLst/>
                <a:latin typeface="Nunito" pitchFamily="2" charset="0"/>
              </a:rPr>
              <a:t>Memory read</a:t>
            </a:r>
          </a:p>
          <a:p>
            <a:pPr algn="l" fontAlgn="base">
              <a:spcAft>
                <a:spcPts val="750"/>
              </a:spcAft>
            </a:pPr>
            <a:r>
              <a:rPr lang="en-US" sz="8000" b="0" i="0" dirty="0">
                <a:effectLst/>
                <a:latin typeface="Nunito" pitchFamily="2" charset="0"/>
              </a:rPr>
              <a:t>Memory write</a:t>
            </a:r>
          </a:p>
          <a:p>
            <a:pPr algn="l" fontAlgn="base">
              <a:spcAft>
                <a:spcPts val="1800"/>
              </a:spcAft>
              <a:buFont typeface="+mj-lt"/>
              <a:buAutoNum type="arabicPeriod"/>
            </a:pPr>
            <a:r>
              <a:rPr lang="en-US" sz="8000" b="0" i="0" dirty="0">
                <a:effectLst/>
                <a:latin typeface="Nunito" pitchFamily="2" charset="0"/>
              </a:rPr>
              <a:t>I/O read</a:t>
            </a:r>
          </a:p>
          <a:p>
            <a:pPr algn="l" fontAlgn="base">
              <a:spcAft>
                <a:spcPts val="1800"/>
              </a:spcAft>
              <a:buFont typeface="+mj-lt"/>
              <a:buAutoNum type="arabicPeriod"/>
            </a:pPr>
            <a:r>
              <a:rPr lang="en-US" sz="8000" b="0" i="0" dirty="0">
                <a:effectLst/>
                <a:latin typeface="Nunito" pitchFamily="2" charset="0"/>
              </a:rPr>
              <a:t>I/O Write</a:t>
            </a:r>
          </a:p>
          <a:p>
            <a:pPr algn="l" fontAlgn="base">
              <a:spcAft>
                <a:spcPts val="1800"/>
              </a:spcAft>
              <a:buFont typeface="+mj-lt"/>
              <a:buAutoNum type="arabicPeriod"/>
            </a:pPr>
            <a:r>
              <a:rPr lang="en-US" sz="8000" b="0" i="0" dirty="0">
                <a:effectLst/>
                <a:latin typeface="Nunito" pitchFamily="2" charset="0"/>
              </a:rPr>
              <a:t>Opcode fetch</a:t>
            </a:r>
          </a:p>
          <a:p>
            <a:endParaRPr lang="en-IN" dirty="0"/>
          </a:p>
        </p:txBody>
      </p:sp>
    </p:spTree>
    <p:extLst>
      <p:ext uri="{BB962C8B-B14F-4D97-AF65-F5344CB8AC3E}">
        <p14:creationId xmlns:p14="http://schemas.microsoft.com/office/powerpoint/2010/main" val="21526765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527</TotalTime>
  <Words>3900</Words>
  <Application>Microsoft Office PowerPoint</Application>
  <PresentationFormat>Widescreen</PresentationFormat>
  <Paragraphs>316</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Aptos</vt:lpstr>
      <vt:lpstr>Aptos Narrow</vt:lpstr>
      <vt:lpstr>Arial</vt:lpstr>
      <vt:lpstr>Arial Unicode MS</vt:lpstr>
      <vt:lpstr>Nunito</vt:lpstr>
      <vt:lpstr>PT Serif</vt:lpstr>
      <vt:lpstr>Source Sans 3</vt:lpstr>
      <vt:lpstr>Times New Roman</vt:lpstr>
      <vt:lpstr>Tw Cen MT</vt:lpstr>
      <vt:lpstr>Wingdings</vt:lpstr>
      <vt:lpstr>Circuit</vt:lpstr>
      <vt:lpstr>Unit 1 : CPU Organization</vt:lpstr>
      <vt:lpstr>Bus organization of 8085 microprocessor </vt:lpstr>
      <vt:lpstr>PowerPoint Presentation</vt:lpstr>
      <vt:lpstr>PowerPoint Presentation</vt:lpstr>
      <vt:lpstr>Why use Bus organization in 8085 microprocessor  ? </vt:lpstr>
      <vt:lpstr>PowerPoint Presentation</vt:lpstr>
      <vt:lpstr>Address bus – </vt:lpstr>
      <vt:lpstr>Data bus –</vt:lpstr>
      <vt:lpstr>Control bus –</vt:lpstr>
      <vt:lpstr>COMPUTER COMPONENTS</vt:lpstr>
      <vt:lpstr>PowerPoint Presentation</vt:lpstr>
      <vt:lpstr>PowerPoint Presentation</vt:lpstr>
      <vt:lpstr>PowerPoint Presentation</vt:lpstr>
      <vt:lpstr>PowerPoint Presentation</vt:lpstr>
      <vt:lpstr>PowerPoint Presentation</vt:lpstr>
      <vt:lpstr>COMPUTER FUNCTION</vt:lpstr>
      <vt:lpstr>PowerPoint Presentation</vt:lpstr>
      <vt:lpstr>Instruction Fetch and Execute</vt:lpstr>
      <vt:lpstr>PowerPoint Presentation</vt:lpstr>
      <vt:lpstr>PowerPoint Presentation</vt:lpstr>
      <vt:lpstr>PowerPoint Presentation</vt:lpstr>
      <vt:lpstr>PowerPoint Presentation</vt:lpstr>
      <vt:lpstr>PowerPoint Presentation</vt:lpstr>
      <vt:lpstr>Interrupts</vt:lpstr>
      <vt:lpstr>Interrupts</vt:lpstr>
      <vt:lpstr>Interrupts</vt:lpstr>
      <vt:lpstr>MULTIPLE Interrupts</vt:lpstr>
      <vt:lpstr>WORKFLOW OF Interrupts</vt:lpstr>
      <vt:lpstr>STACK BASED CPU ORGANIZATION</vt:lpstr>
      <vt:lpstr>WORKFLOW OF Interrupts</vt:lpstr>
      <vt:lpstr>WORKFLOW OF Interrupts</vt:lpstr>
      <vt:lpstr>Addition of two numbers</vt:lpstr>
      <vt:lpstr>STACK BASED EXECUTION</vt:lpstr>
      <vt:lpstr>Arithmetic and Logic UNIT (ALU)</vt:lpstr>
      <vt:lpstr>FULL ADDER</vt:lpstr>
      <vt:lpstr>The basic Unit: 1 bit ALU</vt:lpstr>
      <vt:lpstr> 4 BIT ALU </vt:lpstr>
      <vt:lpstr> important takeaways</vt:lpstr>
      <vt:lpstr>ADDRESSING MODES</vt:lpstr>
      <vt:lpstr>DATA ADDRESSING MODE</vt:lpstr>
      <vt:lpstr>DATA ADDRESSING MODE</vt:lpstr>
      <vt:lpstr>MEMORY ADDRESSING MODE</vt:lpstr>
      <vt:lpstr>STACK ADDRESSING MODE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Shankar Mali</dc:creator>
  <cp:lastModifiedBy>Shankar Mali</cp:lastModifiedBy>
  <cp:revision>13</cp:revision>
  <dcterms:created xsi:type="dcterms:W3CDTF">2025-01-04T07:59:26Z</dcterms:created>
  <dcterms:modified xsi:type="dcterms:W3CDTF">2025-01-13T04:54:40Z</dcterms:modified>
</cp:coreProperties>
</file>