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354" r:id="rId2"/>
    <p:sldId id="256" r:id="rId3"/>
    <p:sldId id="257" r:id="rId4"/>
    <p:sldId id="258" r:id="rId5"/>
    <p:sldId id="259" r:id="rId6"/>
    <p:sldId id="26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84" r:id="rId20"/>
    <p:sldId id="296" r:id="rId21"/>
    <p:sldId id="273" r:id="rId22"/>
    <p:sldId id="274" r:id="rId23"/>
    <p:sldId id="275" r:id="rId24"/>
    <p:sldId id="276" r:id="rId25"/>
    <p:sldId id="277" r:id="rId26"/>
    <p:sldId id="278" r:id="rId27"/>
    <p:sldId id="279" r:id="rId28"/>
    <p:sldId id="285" r:id="rId29"/>
    <p:sldId id="286" r:id="rId30"/>
    <p:sldId id="320" r:id="rId31"/>
    <p:sldId id="280" r:id="rId32"/>
    <p:sldId id="298" r:id="rId33"/>
    <p:sldId id="287" r:id="rId34"/>
    <p:sldId id="288" r:id="rId35"/>
    <p:sldId id="289" r:id="rId36"/>
    <p:sldId id="290" r:id="rId37"/>
    <p:sldId id="316" r:id="rId38"/>
    <p:sldId id="317" r:id="rId39"/>
    <p:sldId id="318" r:id="rId40"/>
    <p:sldId id="319" r:id="rId41"/>
    <p:sldId id="297" r:id="rId42"/>
    <p:sldId id="299" r:id="rId43"/>
    <p:sldId id="300" r:id="rId44"/>
    <p:sldId id="301" r:id="rId45"/>
    <p:sldId id="309" r:id="rId46"/>
    <p:sldId id="310" r:id="rId47"/>
    <p:sldId id="313" r:id="rId48"/>
    <p:sldId id="302" r:id="rId49"/>
    <p:sldId id="303" r:id="rId50"/>
    <p:sldId id="304" r:id="rId51"/>
    <p:sldId id="314" r:id="rId52"/>
    <p:sldId id="305" r:id="rId53"/>
    <p:sldId id="321" r:id="rId54"/>
    <p:sldId id="323" r:id="rId55"/>
    <p:sldId id="324" r:id="rId56"/>
    <p:sldId id="325" r:id="rId57"/>
    <p:sldId id="326" r:id="rId58"/>
    <p:sldId id="327" r:id="rId59"/>
    <p:sldId id="328" r:id="rId60"/>
    <p:sldId id="30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1" r:id="rId83"/>
    <p:sldId id="352" r:id="rId84"/>
    <p:sldId id="353"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75" d="100"/>
          <a:sy n="75" d="100"/>
        </p:scale>
        <p:origin x="126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C832D6-E641-431D-B118-6A0DE5244230}" type="datetimeFigureOut">
              <a:rPr lang="en-IN" smtClean="0"/>
              <a:t>24-03-2025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4F464-6739-47AD-8246-CA02EC4E8599}" type="slidenum">
              <a:rPr lang="en-IN" smtClean="0"/>
              <a:t>‹#›</a:t>
            </a:fld>
            <a:endParaRPr lang="en-IN"/>
          </a:p>
        </p:txBody>
      </p:sp>
    </p:spTree>
    <p:extLst>
      <p:ext uri="{BB962C8B-B14F-4D97-AF65-F5344CB8AC3E}">
        <p14:creationId xmlns:p14="http://schemas.microsoft.com/office/powerpoint/2010/main" val="93576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824F464-6739-47AD-8246-CA02EC4E8599}" type="slidenum">
              <a:rPr lang="en-IN" smtClean="0"/>
              <a:t>78</a:t>
            </a:fld>
            <a:endParaRPr lang="en-IN"/>
          </a:p>
        </p:txBody>
      </p:sp>
    </p:spTree>
    <p:extLst>
      <p:ext uri="{BB962C8B-B14F-4D97-AF65-F5344CB8AC3E}">
        <p14:creationId xmlns:p14="http://schemas.microsoft.com/office/powerpoint/2010/main" val="73553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25B3CAE-F282-4B5B-872F-FC63D99E88BA}"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15227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5B3CAE-F282-4B5B-872F-FC63D99E88BA}"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324561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5B3CAE-F282-4B5B-872F-FC63D99E88BA}"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171040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25B3CAE-F282-4B5B-872F-FC63D99E88BA}"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332044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5B3CAE-F282-4B5B-872F-FC63D99E88BA}"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62582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25B3CAE-F282-4B5B-872F-FC63D99E88BA}"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377421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25B3CAE-F282-4B5B-872F-FC63D99E88BA}" type="datetimeFigureOut">
              <a:rPr lang="en-IN" smtClean="0"/>
              <a:t>24-03-2025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20976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25B3CAE-F282-4B5B-872F-FC63D99E88BA}" type="datetimeFigureOut">
              <a:rPr lang="en-IN" smtClean="0"/>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106858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B3CAE-F282-4B5B-872F-FC63D99E88BA}" type="datetimeFigureOut">
              <a:rPr lang="en-IN" smtClean="0"/>
              <a:t>24-03-2025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230958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B3CAE-F282-4B5B-872F-FC63D99E88BA}"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10868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5B3CAE-F282-4B5B-872F-FC63D99E88BA}"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9C90D1-A6DC-49D3-8C39-127EDAD0DBE1}" type="slidenum">
              <a:rPr lang="en-IN" smtClean="0"/>
              <a:t>‹#›</a:t>
            </a:fld>
            <a:endParaRPr lang="en-IN"/>
          </a:p>
        </p:txBody>
      </p:sp>
    </p:spTree>
    <p:extLst>
      <p:ext uri="{BB962C8B-B14F-4D97-AF65-F5344CB8AC3E}">
        <p14:creationId xmlns:p14="http://schemas.microsoft.com/office/powerpoint/2010/main" val="426049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B3CAE-F282-4B5B-872F-FC63D99E88BA}" type="datetimeFigureOut">
              <a:rPr lang="en-IN" smtClean="0"/>
              <a:t>24-03-2025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90D1-A6DC-49D3-8C39-127EDAD0DBE1}" type="slidenum">
              <a:rPr lang="en-IN" smtClean="0"/>
              <a:t>‹#›</a:t>
            </a:fld>
            <a:endParaRPr lang="en-IN"/>
          </a:p>
        </p:txBody>
      </p:sp>
    </p:spTree>
    <p:extLst>
      <p:ext uri="{BB962C8B-B14F-4D97-AF65-F5344CB8AC3E}">
        <p14:creationId xmlns:p14="http://schemas.microsoft.com/office/powerpoint/2010/main" val="3958501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02BD-1E5C-480F-82D8-C78E966481A0}"/>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Unit 4: Introduction to 8086 Microprocessor</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EDC6AB59-AEDB-18F3-4C42-4C00C7F313A2}"/>
              </a:ext>
            </a:extLst>
          </p:cNvPr>
          <p:cNvSpPr>
            <a:spLocks noGrp="1"/>
          </p:cNvSpPr>
          <p:nvPr>
            <p:ph idx="1"/>
          </p:nvPr>
        </p:nvSpPr>
        <p:spPr>
          <a:xfrm>
            <a:off x="457200" y="1052736"/>
            <a:ext cx="8229600" cy="5073427"/>
          </a:xfrm>
        </p:spPr>
        <p:txBody>
          <a:bodyPr>
            <a:normAutofit/>
          </a:bodyPr>
          <a:lstStyle/>
          <a:p>
            <a:pPr marL="68580" marR="118110" algn="just">
              <a:lnSpc>
                <a:spcPct val="200000"/>
              </a:lnSpc>
              <a:spcBef>
                <a:spcPts val="630"/>
              </a:spcBef>
              <a:spcAft>
                <a:spcPts val="0"/>
              </a:spcAft>
            </a:pPr>
            <a:endParaRPr lang="en-US" sz="2000" dirty="0">
              <a:effectLst/>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FAE10F00-6B8D-79C9-7D23-5820B54D9E4F}"/>
              </a:ext>
            </a:extLst>
          </p:cNvPr>
          <p:cNvGraphicFramePr>
            <a:graphicFrameLocks noGrp="1"/>
          </p:cNvGraphicFramePr>
          <p:nvPr>
            <p:extLst>
              <p:ext uri="{D42A27DB-BD31-4B8C-83A1-F6EECF244321}">
                <p14:modId xmlns:p14="http://schemas.microsoft.com/office/powerpoint/2010/main" val="309199627"/>
              </p:ext>
            </p:extLst>
          </p:nvPr>
        </p:nvGraphicFramePr>
        <p:xfrm>
          <a:off x="549896" y="1111344"/>
          <a:ext cx="8136904" cy="4693920"/>
        </p:xfrm>
        <a:graphic>
          <a:graphicData uri="http://schemas.openxmlformats.org/drawingml/2006/table">
            <a:tbl>
              <a:tblPr>
                <a:tableStyleId>{5C22544A-7EE6-4342-B048-85BDC9FD1C3A}</a:tableStyleId>
              </a:tblPr>
              <a:tblGrid>
                <a:gridCol w="8136904">
                  <a:extLst>
                    <a:ext uri="{9D8B030D-6E8A-4147-A177-3AD203B41FA5}">
                      <a16:colId xmlns:a16="http://schemas.microsoft.com/office/drawing/2014/main" val="2526551813"/>
                    </a:ext>
                  </a:extLst>
                </a:gridCol>
              </a:tblGrid>
              <a:tr h="2811303">
                <a:tc>
                  <a:txBody>
                    <a:bodyPr/>
                    <a:lstStyle/>
                    <a:p>
                      <a:pPr marL="1002030" algn="just">
                        <a:buNone/>
                      </a:pPr>
                      <a:r>
                        <a:rPr lang="en-US" sz="2800" dirty="0">
                          <a:effectLst/>
                        </a:rPr>
                        <a:t>Introduction to 8086 microprocessor, Real mode &amp; protected mode, Processor Register, addressing modes and opcode concept, Interrupts, Bus formats and operation, Construction of instruction word and instruction cycle and execute cycle. Concept of parallelism, parallel computer structures, concept of pipeline, instruction pipeline. Concept of RISC and CISC. Concept of Algorithms and Flowcharts (Definitions,   Symbols, Characteristics.)</a:t>
                      </a:r>
                      <a:endParaRPr lang="en-IN" sz="2800" dirty="0">
                        <a:effectLst/>
                        <a:latin typeface="Times New Roman" panose="02020603050405020304" pitchFamily="18" charset="0"/>
                        <a:ea typeface="Times New Roman" panose="02020603050405020304" pitchFamily="18" charset="0"/>
                      </a:endParaRPr>
                    </a:p>
                  </a:txBody>
                  <a:tcPr marL="114300" marR="114300" marT="0" marB="0"/>
                </a:tc>
                <a:extLst>
                  <a:ext uri="{0D108BD9-81ED-4DB2-BD59-A6C34878D82A}">
                    <a16:rowId xmlns:a16="http://schemas.microsoft.com/office/drawing/2014/main" val="17983731"/>
                  </a:ext>
                </a:extLst>
              </a:tr>
            </a:tbl>
          </a:graphicData>
        </a:graphic>
      </p:graphicFrame>
    </p:spTree>
    <p:extLst>
      <p:ext uri="{BB962C8B-B14F-4D97-AF65-F5344CB8AC3E}">
        <p14:creationId xmlns:p14="http://schemas.microsoft.com/office/powerpoint/2010/main" val="110683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576" y="-819472"/>
            <a:ext cx="10869936" cy="7776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5507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Internal Architecture of 8086</a:t>
            </a:r>
          </a:p>
        </p:txBody>
      </p:sp>
      <p:sp>
        <p:nvSpPr>
          <p:cNvPr id="3" name="Content Placeholder 2"/>
          <p:cNvSpPr>
            <a:spLocks noGrp="1"/>
          </p:cNvSpPr>
          <p:nvPr>
            <p:ph idx="1"/>
          </p:nvPr>
        </p:nvSpPr>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 8086 has two blocks BIU and EU.</a:t>
            </a:r>
          </a:p>
          <a:p>
            <a:pPr marL="0" indent="0" algn="just">
              <a:buNone/>
            </a:pPr>
            <a:r>
              <a:rPr lang="en-IN" dirty="0">
                <a:latin typeface="Times New Roman" panose="02020603050405020304" pitchFamily="18" charset="0"/>
                <a:cs typeface="Times New Roman" panose="02020603050405020304" pitchFamily="18" charset="0"/>
              </a:rPr>
              <a:t>• The BIU (Bus Interface unit)performs all bus operations such as instruction fetching, reading and writing operands for memory and calculating the addresses of the memory operands.</a:t>
            </a:r>
          </a:p>
          <a:p>
            <a:pPr marL="0" indent="0" algn="just">
              <a:buNone/>
            </a:pPr>
            <a:r>
              <a:rPr lang="en-IN" dirty="0">
                <a:latin typeface="Times New Roman" panose="02020603050405020304" pitchFamily="18" charset="0"/>
                <a:cs typeface="Times New Roman" panose="02020603050405020304" pitchFamily="18" charset="0"/>
              </a:rPr>
              <a:t>• The instruction bytes are transferred to the instruction queue.</a:t>
            </a:r>
          </a:p>
          <a:p>
            <a:pPr marL="0" indent="0" algn="just">
              <a:buNone/>
            </a:pPr>
            <a:r>
              <a:rPr lang="en-IN" dirty="0">
                <a:latin typeface="Times New Roman" panose="02020603050405020304" pitchFamily="18" charset="0"/>
                <a:cs typeface="Times New Roman" panose="02020603050405020304" pitchFamily="18" charset="0"/>
              </a:rPr>
              <a:t>• EU executes instructions from the instruction system byte queue.</a:t>
            </a:r>
          </a:p>
        </p:txBody>
      </p:sp>
    </p:spTree>
    <p:extLst>
      <p:ext uri="{BB962C8B-B14F-4D97-AF65-F5344CB8AC3E}">
        <p14:creationId xmlns:p14="http://schemas.microsoft.com/office/powerpoint/2010/main" val="236840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Internal Architecture of 8086</a:t>
            </a:r>
          </a:p>
        </p:txBody>
      </p:sp>
      <p:sp>
        <p:nvSpPr>
          <p:cNvPr id="3" name="Content Placeholder 2"/>
          <p:cNvSpPr>
            <a:spLocks noGrp="1"/>
          </p:cNvSpPr>
          <p:nvPr>
            <p:ph idx="1"/>
          </p:nvPr>
        </p:nvSpPr>
        <p:spPr>
          <a:xfrm>
            <a:off x="539552" y="1412776"/>
            <a:ext cx="8229600" cy="4857403"/>
          </a:xfrm>
        </p:spPr>
        <p:txBody>
          <a:bodyPr>
            <a:noAutofit/>
          </a:bodyPr>
          <a:lstStyle/>
          <a:p>
            <a:pPr algn="just"/>
            <a:r>
              <a:rPr lang="en-IN" sz="2800" dirty="0">
                <a:latin typeface="Times New Roman" panose="02020603050405020304" pitchFamily="18" charset="0"/>
                <a:cs typeface="Times New Roman" panose="02020603050405020304" pitchFamily="18" charset="0"/>
              </a:rPr>
              <a:t>Both units operate asynchronously to give the 8086 an overlapping instruction fetch and execution mechanism which is called as Pipelining. This results in efficient use of the system bus and system performance.</a:t>
            </a:r>
          </a:p>
          <a:p>
            <a:pPr marL="0" indent="0" algn="just">
              <a:buNone/>
            </a:pPr>
            <a:r>
              <a:rPr lang="fr-FR" sz="2800" dirty="0">
                <a:latin typeface="Times New Roman" panose="02020603050405020304" pitchFamily="18" charset="0"/>
                <a:cs typeface="Times New Roman" panose="02020603050405020304" pitchFamily="18" charset="0"/>
              </a:rPr>
              <a:t>• BIU </a:t>
            </a:r>
            <a:r>
              <a:rPr lang="fr-FR" sz="2800" dirty="0" err="1">
                <a:latin typeface="Times New Roman" panose="02020603050405020304" pitchFamily="18" charset="0"/>
                <a:cs typeface="Times New Roman" panose="02020603050405020304" pitchFamily="18" charset="0"/>
              </a:rPr>
              <a:t>contains</a:t>
            </a:r>
            <a:r>
              <a:rPr lang="fr-FR" sz="2800" dirty="0">
                <a:latin typeface="Times New Roman" panose="02020603050405020304" pitchFamily="18" charset="0"/>
                <a:cs typeface="Times New Roman" panose="02020603050405020304" pitchFamily="18" charset="0"/>
              </a:rPr>
              <a:t> Instruction queue, Segment </a:t>
            </a:r>
            <a:r>
              <a:rPr lang="fr-FR" sz="2800" dirty="0" err="1">
                <a:latin typeface="Times New Roman" panose="02020603050405020304" pitchFamily="18" charset="0"/>
                <a:cs typeface="Times New Roman" panose="02020603050405020304" pitchFamily="18" charset="0"/>
              </a:rPr>
              <a:t>registers</a:t>
            </a:r>
            <a:r>
              <a:rPr lang="fr-FR"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Instruction pointer, Address adder.</a:t>
            </a:r>
          </a:p>
          <a:p>
            <a:pPr marL="0" indent="0" algn="just">
              <a:buNone/>
            </a:pPr>
            <a:r>
              <a:rPr lang="fr-FR" sz="2800" dirty="0">
                <a:latin typeface="Times New Roman" panose="02020603050405020304" pitchFamily="18" charset="0"/>
                <a:cs typeface="Times New Roman" panose="02020603050405020304" pitchFamily="18" charset="0"/>
              </a:rPr>
              <a:t>• EU </a:t>
            </a:r>
            <a:r>
              <a:rPr lang="fr-FR" sz="2800" dirty="0" err="1">
                <a:latin typeface="Times New Roman" panose="02020603050405020304" pitchFamily="18" charset="0"/>
                <a:cs typeface="Times New Roman" panose="02020603050405020304" pitchFamily="18" charset="0"/>
              </a:rPr>
              <a:t>contains</a:t>
            </a:r>
            <a:r>
              <a:rPr lang="fr-FR" sz="2800" dirty="0">
                <a:latin typeface="Times New Roman" panose="02020603050405020304" pitchFamily="18" charset="0"/>
                <a:cs typeface="Times New Roman" panose="02020603050405020304" pitchFamily="18" charset="0"/>
              </a:rPr>
              <a:t> Control </a:t>
            </a:r>
            <a:r>
              <a:rPr lang="fr-FR" sz="2800" dirty="0" err="1">
                <a:latin typeface="Times New Roman" panose="02020603050405020304" pitchFamily="18" charset="0"/>
                <a:cs typeface="Times New Roman" panose="02020603050405020304" pitchFamily="18" charset="0"/>
              </a:rPr>
              <a:t>circuitry</a:t>
            </a:r>
            <a:r>
              <a:rPr lang="fr-FR" sz="2800" dirty="0">
                <a:latin typeface="Times New Roman" panose="02020603050405020304" pitchFamily="18" charset="0"/>
                <a:cs typeface="Times New Roman" panose="02020603050405020304" pitchFamily="18" charset="0"/>
              </a:rPr>
              <a:t>, Instruction </a:t>
            </a:r>
            <a:r>
              <a:rPr lang="fr-FR" sz="2800" dirty="0" err="1">
                <a:latin typeface="Times New Roman" panose="02020603050405020304" pitchFamily="18" charset="0"/>
                <a:cs typeface="Times New Roman" panose="02020603050405020304" pitchFamily="18" charset="0"/>
              </a:rPr>
              <a:t>decoder</a:t>
            </a:r>
            <a:r>
              <a:rPr lang="fr-FR" sz="2800" dirty="0">
                <a:latin typeface="Times New Roman" panose="02020603050405020304" pitchFamily="18" charset="0"/>
                <a:cs typeface="Times New Roman" panose="02020603050405020304" pitchFamily="18" charset="0"/>
              </a:rPr>
              <a:t>, ALU, </a:t>
            </a:r>
            <a:r>
              <a:rPr lang="da-DK" sz="2800" dirty="0">
                <a:latin typeface="Times New Roman" panose="02020603050405020304" pitchFamily="18" charset="0"/>
                <a:cs typeface="Times New Roman" panose="02020603050405020304" pitchFamily="18" charset="0"/>
              </a:rPr>
              <a:t>Pointer and Index register, Flag register.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76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Internal Architecture of 8086</a:t>
            </a:r>
          </a:p>
        </p:txBody>
      </p:sp>
      <p:sp>
        <p:nvSpPr>
          <p:cNvPr id="3" name="Content Placeholder 2"/>
          <p:cNvSpPr>
            <a:spLocks noGrp="1"/>
          </p:cNvSpPr>
          <p:nvPr>
            <p:ph idx="1"/>
          </p:nvPr>
        </p:nvSpPr>
        <p:spPr>
          <a:xfrm>
            <a:off x="539552" y="1196752"/>
            <a:ext cx="8229600" cy="4925144"/>
          </a:xfrm>
        </p:spPr>
        <p:txBody>
          <a:bodyPr>
            <a:noAutofit/>
          </a:bodyPr>
          <a:lstStyle/>
          <a:p>
            <a:pPr marL="0" indent="0" algn="just">
              <a:buNone/>
            </a:pPr>
            <a:r>
              <a:rPr lang="en-IN" sz="2800" dirty="0">
                <a:latin typeface="Times New Roman" panose="02020603050405020304" pitchFamily="18" charset="0"/>
                <a:cs typeface="Times New Roman" panose="02020603050405020304" pitchFamily="18" charset="0"/>
              </a:rPr>
              <a:t> Bus Interface Unit:</a:t>
            </a:r>
          </a:p>
          <a:p>
            <a:pPr marL="0" indent="0" algn="just">
              <a:buNone/>
            </a:pPr>
            <a:r>
              <a:rPr lang="en-IN" sz="2800" dirty="0">
                <a:latin typeface="Times New Roman" panose="02020603050405020304" pitchFamily="18" charset="0"/>
                <a:cs typeface="Times New Roman" panose="02020603050405020304" pitchFamily="18" charset="0"/>
              </a:rPr>
              <a:t>• It provides a full 16 bit bidirectional data bus and 20 bit address bus.</a:t>
            </a:r>
          </a:p>
          <a:p>
            <a:pPr marL="0" indent="0" algn="just">
              <a:buNone/>
            </a:pPr>
            <a:r>
              <a:rPr lang="en-IN" sz="2800" dirty="0">
                <a:latin typeface="Times New Roman" panose="02020603050405020304" pitchFamily="18" charset="0"/>
                <a:cs typeface="Times New Roman" panose="02020603050405020304" pitchFamily="18" charset="0"/>
              </a:rPr>
              <a:t>• The bus interface unit is responsible for performing all</a:t>
            </a:r>
          </a:p>
          <a:p>
            <a:pPr marL="0" indent="0" algn="just">
              <a:buNone/>
            </a:pPr>
            <a:r>
              <a:rPr lang="en-IN" sz="2800" dirty="0">
                <a:latin typeface="Times New Roman" panose="02020603050405020304" pitchFamily="18" charset="0"/>
                <a:cs typeface="Times New Roman" panose="02020603050405020304" pitchFamily="18" charset="0"/>
              </a:rPr>
              <a:t>external bus operations.</a:t>
            </a:r>
          </a:p>
          <a:p>
            <a:pPr marL="0" indent="0" algn="just">
              <a:buNone/>
            </a:pPr>
            <a:r>
              <a:rPr lang="en-IN" sz="2800" dirty="0">
                <a:latin typeface="Times New Roman" panose="02020603050405020304" pitchFamily="18" charset="0"/>
                <a:cs typeface="Times New Roman" panose="02020603050405020304" pitchFamily="18" charset="0"/>
              </a:rPr>
              <a:t>Specifically it has the following functions:</a:t>
            </a:r>
          </a:p>
          <a:p>
            <a:pPr marL="0" indent="0" algn="just">
              <a:buNone/>
            </a:pPr>
            <a:r>
              <a:rPr lang="en-IN" sz="2800" dirty="0">
                <a:latin typeface="Times New Roman" panose="02020603050405020304" pitchFamily="18" charset="0"/>
                <a:cs typeface="Times New Roman" panose="02020603050405020304" pitchFamily="18" charset="0"/>
              </a:rPr>
              <a:t>• Instruction fetch, Instruction queuing, Operand fetch and storage, Address relocation and Bus control.</a:t>
            </a:r>
          </a:p>
          <a:p>
            <a:pPr marL="0" indent="0" algn="just">
              <a:buNone/>
            </a:pPr>
            <a:r>
              <a:rPr lang="en-IN" sz="2800" dirty="0">
                <a:latin typeface="Times New Roman" panose="02020603050405020304" pitchFamily="18" charset="0"/>
                <a:cs typeface="Times New Roman" panose="02020603050405020304" pitchFamily="18" charset="0"/>
              </a:rPr>
              <a:t>• The BIU uses a mechanism known as an instruction stream queue to implement a </a:t>
            </a:r>
            <a:r>
              <a:rPr lang="en-IN" sz="2800" b="1" dirty="0">
                <a:latin typeface="Times New Roman" panose="02020603050405020304" pitchFamily="18" charset="0"/>
                <a:cs typeface="Times New Roman" panose="02020603050405020304" pitchFamily="18" charset="0"/>
              </a:rPr>
              <a:t>pipeline architecture</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8729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2792"/>
            <a:ext cx="8229600" cy="1143000"/>
          </a:xfrm>
        </p:spPr>
        <p:txBody>
          <a:bodyPr/>
          <a:lstStyle/>
          <a:p>
            <a:r>
              <a:rPr lang="en-IN" dirty="0"/>
              <a:t>Internal Architecture of 8086</a:t>
            </a:r>
          </a:p>
        </p:txBody>
      </p:sp>
      <p:sp>
        <p:nvSpPr>
          <p:cNvPr id="3" name="Content Placeholder 2"/>
          <p:cNvSpPr>
            <a:spLocks noGrp="1"/>
          </p:cNvSpPr>
          <p:nvPr>
            <p:ph idx="1"/>
          </p:nvPr>
        </p:nvSpPr>
        <p:spPr>
          <a:xfrm>
            <a:off x="457200" y="1124744"/>
            <a:ext cx="8229600" cy="5256584"/>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This queue permits </a:t>
            </a:r>
            <a:r>
              <a:rPr lang="en-IN" sz="2400" b="1" dirty="0" err="1">
                <a:latin typeface="Times New Roman" panose="02020603050405020304" pitchFamily="18" charset="0"/>
                <a:cs typeface="Times New Roman" panose="02020603050405020304" pitchFamily="18" charset="0"/>
              </a:rPr>
              <a:t>prefetch</a:t>
            </a:r>
            <a:r>
              <a:rPr lang="en-IN" sz="2400" b="1" dirty="0">
                <a:latin typeface="Times New Roman" panose="02020603050405020304" pitchFamily="18" charset="0"/>
                <a:cs typeface="Times New Roman" panose="02020603050405020304" pitchFamily="18" charset="0"/>
              </a:rPr>
              <a:t> of up to six bytes of instruction code</a:t>
            </a:r>
            <a:r>
              <a:rPr lang="en-IN" sz="2400" dirty="0">
                <a:latin typeface="Times New Roman" panose="02020603050405020304" pitchFamily="18" charset="0"/>
                <a:cs typeface="Times New Roman" panose="02020603050405020304" pitchFamily="18" charset="0"/>
              </a:rPr>
              <a:t>. When ever the queue of the BIU is not full, it has room for at least two more bytes and at the same time the EU is not requesting it to read or write operands from memory, the BIU is free to look ahead in the program by prefetching the next sequential instruction.</a:t>
            </a:r>
          </a:p>
          <a:p>
            <a:pPr marL="0" indent="0" algn="just">
              <a:buNone/>
            </a:pPr>
            <a:r>
              <a:rPr lang="en-IN" sz="2400" dirty="0">
                <a:latin typeface="Times New Roman" panose="02020603050405020304" pitchFamily="18" charset="0"/>
                <a:cs typeface="Times New Roman" panose="02020603050405020304" pitchFamily="18" charset="0"/>
              </a:rPr>
              <a:t>• These prefetching instructions are held in its FIFO queue. With its 16 bit data bus, the BIU fetches two instruction bytes in a single memory cycle.</a:t>
            </a:r>
          </a:p>
          <a:p>
            <a:pPr marL="0" indent="0" algn="just">
              <a:buNone/>
            </a:pPr>
            <a:r>
              <a:rPr lang="en-IN" sz="2400" dirty="0">
                <a:latin typeface="Times New Roman" panose="02020603050405020304" pitchFamily="18" charset="0"/>
                <a:cs typeface="Times New Roman" panose="02020603050405020304" pitchFamily="18" charset="0"/>
              </a:rPr>
              <a:t>• After a byte is loaded at the input end of the queue, it automatically shifts up through the </a:t>
            </a:r>
            <a:r>
              <a:rPr lang="en-IN" sz="2400" b="1" dirty="0">
                <a:latin typeface="Times New Roman" panose="02020603050405020304" pitchFamily="18" charset="0"/>
                <a:cs typeface="Times New Roman" panose="02020603050405020304" pitchFamily="18" charset="0"/>
              </a:rPr>
              <a:t>FIFO</a:t>
            </a:r>
            <a:r>
              <a:rPr lang="en-IN" sz="2400" dirty="0">
                <a:latin typeface="Times New Roman" panose="02020603050405020304" pitchFamily="18" charset="0"/>
                <a:cs typeface="Times New Roman" panose="02020603050405020304" pitchFamily="18" charset="0"/>
              </a:rPr>
              <a:t> to the empty location nearest the output.</a:t>
            </a:r>
          </a:p>
        </p:txBody>
      </p:sp>
    </p:spTree>
    <p:extLst>
      <p:ext uri="{BB962C8B-B14F-4D97-AF65-F5344CB8AC3E}">
        <p14:creationId xmlns:p14="http://schemas.microsoft.com/office/powerpoint/2010/main" val="200425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Internal Architecture of 8086</a:t>
            </a:r>
          </a:p>
        </p:txBody>
      </p:sp>
      <p:sp>
        <p:nvSpPr>
          <p:cNvPr id="3" name="Content Placeholder 2"/>
          <p:cNvSpPr>
            <a:spLocks noGrp="1"/>
          </p:cNvSpPr>
          <p:nvPr>
            <p:ph idx="1"/>
          </p:nvPr>
        </p:nvSpPr>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 The EU accesses the queue from the output end. It reads one instruction byte after the other from the output of the queue. If the queue is full and the EU is not requesting access to operand in memory.</a:t>
            </a:r>
          </a:p>
          <a:p>
            <a:pPr marL="0" indent="0" algn="just">
              <a:buNone/>
            </a:pPr>
            <a:r>
              <a:rPr lang="en-IN" sz="2400" dirty="0">
                <a:latin typeface="Times New Roman" panose="02020603050405020304" pitchFamily="18" charset="0"/>
                <a:cs typeface="Times New Roman" panose="02020603050405020304" pitchFamily="18" charset="0"/>
              </a:rPr>
              <a:t>• These intervals of no bus activity, which may occur between bus cycles are known as </a:t>
            </a:r>
            <a:r>
              <a:rPr lang="en-IN" sz="2400" b="1" i="1" dirty="0">
                <a:latin typeface="Times New Roman" panose="02020603050405020304" pitchFamily="18" charset="0"/>
                <a:cs typeface="Times New Roman" panose="02020603050405020304" pitchFamily="18" charset="0"/>
              </a:rPr>
              <a:t>Idle state</a:t>
            </a:r>
            <a:r>
              <a:rPr lang="en-IN" sz="2400" i="1"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 If the BIU is already in the process of fetching an instruction when the EU request it to read or write operands from memory or I/O, the BIU first completes the instruction fetch bus cycle before initiating the operand read / write cycle.</a:t>
            </a:r>
          </a:p>
        </p:txBody>
      </p:sp>
    </p:spTree>
    <p:extLst>
      <p:ext uri="{BB962C8B-B14F-4D97-AF65-F5344CB8AC3E}">
        <p14:creationId xmlns:p14="http://schemas.microsoft.com/office/powerpoint/2010/main" val="8187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Internal Architecture of 8086</a:t>
            </a:r>
          </a:p>
        </p:txBody>
      </p:sp>
      <p:sp>
        <p:nvSpPr>
          <p:cNvPr id="3" name="Content Placeholder 2"/>
          <p:cNvSpPr>
            <a:spLocks noGrp="1"/>
          </p:cNvSpPr>
          <p:nvPr>
            <p:ph idx="1"/>
          </p:nvPr>
        </p:nvSpPr>
        <p:spPr/>
        <p:txBody>
          <a:bodyPr>
            <a:noAutofit/>
          </a:bodyPr>
          <a:lstStyle/>
          <a:p>
            <a:pPr marL="0" indent="0" algn="just">
              <a:buNone/>
            </a:pP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The BIU also contains a dedicated adder which is used to generate the 20 bit physical address that is output on the address bus. </a:t>
            </a:r>
          </a:p>
          <a:p>
            <a:pPr marL="0" indent="0" algn="just">
              <a:buNone/>
            </a:pPr>
            <a:r>
              <a:rPr lang="en-IN" sz="2800" dirty="0">
                <a:latin typeface="Times New Roman" panose="02020603050405020304" pitchFamily="18" charset="0"/>
                <a:cs typeface="Times New Roman" panose="02020603050405020304" pitchFamily="18" charset="0"/>
              </a:rPr>
              <a:t>• For example, the physical address of the next instruction to be fetched is formed by combining the current contents of the code segment CS register and the current contents of the instruction pointer IP register.</a:t>
            </a:r>
          </a:p>
          <a:p>
            <a:pPr marL="0" indent="0" algn="just">
              <a:buNone/>
            </a:pPr>
            <a:r>
              <a:rPr lang="en-IN" sz="2800" dirty="0">
                <a:latin typeface="Times New Roman" panose="02020603050405020304" pitchFamily="18" charset="0"/>
                <a:cs typeface="Times New Roman" panose="02020603050405020304" pitchFamily="18" charset="0"/>
              </a:rPr>
              <a:t>• The BIU is also responsible for generating bus control signals such as those for memory read or write and I/O read or write.</a:t>
            </a:r>
          </a:p>
        </p:txBody>
      </p:sp>
    </p:spTree>
    <p:extLst>
      <p:ext uri="{BB962C8B-B14F-4D97-AF65-F5344CB8AC3E}">
        <p14:creationId xmlns:p14="http://schemas.microsoft.com/office/powerpoint/2010/main" val="2216793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Internal Architecture of 8086</a:t>
            </a:r>
          </a:p>
        </p:txBody>
      </p:sp>
      <p:sp>
        <p:nvSpPr>
          <p:cNvPr id="3" name="Content Placeholder 2"/>
          <p:cNvSpPr>
            <a:spLocks noGrp="1"/>
          </p:cNvSpPr>
          <p:nvPr>
            <p:ph idx="1"/>
          </p:nvPr>
        </p:nvSpPr>
        <p:spPr>
          <a:xfrm>
            <a:off x="457200" y="1340768"/>
            <a:ext cx="8229600" cy="4785395"/>
          </a:xfrm>
        </p:spPr>
        <p:txBody>
          <a:bodyPr>
            <a:noAutofit/>
          </a:bodyPr>
          <a:lstStyle/>
          <a:p>
            <a:pPr marL="0" indent="0" algn="just">
              <a:buNone/>
            </a:pPr>
            <a:r>
              <a:rPr lang="en-IN" sz="2400" b="1" dirty="0">
                <a:latin typeface="Times New Roman" panose="02020603050405020304" pitchFamily="18" charset="0"/>
                <a:cs typeface="Times New Roman" panose="02020603050405020304" pitchFamily="18" charset="0"/>
              </a:rPr>
              <a:t>• EXECUTION UNIT </a:t>
            </a:r>
            <a:r>
              <a:rPr lang="en-IN" sz="2400" dirty="0">
                <a:latin typeface="Times New Roman" panose="02020603050405020304" pitchFamily="18" charset="0"/>
                <a:cs typeface="Times New Roman" panose="02020603050405020304" pitchFamily="18" charset="0"/>
              </a:rPr>
              <a:t>: The Execution unit is responsible for </a:t>
            </a:r>
            <a:r>
              <a:rPr lang="en-IN" sz="2400" b="1" dirty="0">
                <a:latin typeface="Times New Roman" panose="02020603050405020304" pitchFamily="18" charset="0"/>
                <a:cs typeface="Times New Roman" panose="02020603050405020304" pitchFamily="18" charset="0"/>
              </a:rPr>
              <a:t>decoding and executing all instructions.</a:t>
            </a:r>
          </a:p>
          <a:p>
            <a:pPr marL="0" indent="0" algn="just">
              <a:buNone/>
            </a:pPr>
            <a:r>
              <a:rPr lang="en-IN" sz="2400" dirty="0">
                <a:latin typeface="Times New Roman" panose="02020603050405020304" pitchFamily="18" charset="0"/>
                <a:cs typeface="Times New Roman" panose="02020603050405020304" pitchFamily="18" charset="0"/>
              </a:rPr>
              <a:t>• The EU extracts instructions from the top of the queue in the BIU, decodes them, generates operands if necessary, passes them to the BIU and requests it to perform the read or write byte cycles to memory or I/O and perform the operation specified by the instruction on the operands.</a:t>
            </a:r>
          </a:p>
          <a:p>
            <a:pPr marL="0" indent="0" algn="just">
              <a:buNone/>
            </a:pPr>
            <a:r>
              <a:rPr lang="en-IN" sz="2400" dirty="0">
                <a:latin typeface="Times New Roman" panose="02020603050405020304" pitchFamily="18" charset="0"/>
                <a:cs typeface="Times New Roman" panose="02020603050405020304" pitchFamily="18" charset="0"/>
              </a:rPr>
              <a:t>• During the execution of the instruction, the </a:t>
            </a:r>
            <a:r>
              <a:rPr lang="en-IN" sz="2400" b="1" dirty="0">
                <a:latin typeface="Times New Roman" panose="02020603050405020304" pitchFamily="18" charset="0"/>
                <a:cs typeface="Times New Roman" panose="02020603050405020304" pitchFamily="18" charset="0"/>
              </a:rPr>
              <a:t>EU tests the status and control flags and updates them based on the results of executing the instruction.</a:t>
            </a:r>
          </a:p>
        </p:txBody>
      </p:sp>
    </p:spTree>
    <p:extLst>
      <p:ext uri="{BB962C8B-B14F-4D97-AF65-F5344CB8AC3E}">
        <p14:creationId xmlns:p14="http://schemas.microsoft.com/office/powerpoint/2010/main" val="187344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Internal Architecture of 8086</a:t>
            </a:r>
          </a:p>
        </p:txBody>
      </p:sp>
      <p:sp>
        <p:nvSpPr>
          <p:cNvPr id="3" name="Content Placeholder 2"/>
          <p:cNvSpPr>
            <a:spLocks noGrp="1"/>
          </p:cNvSpPr>
          <p:nvPr>
            <p:ph idx="1"/>
          </p:nvPr>
        </p:nvSpPr>
        <p:spPr>
          <a:xfrm>
            <a:off x="457200" y="1340768"/>
            <a:ext cx="8229600" cy="4785395"/>
          </a:xfrm>
        </p:spPr>
        <p:txBody>
          <a:bodyPr>
            <a:noAutofit/>
          </a:bodyPr>
          <a:lstStyle/>
          <a:p>
            <a:pPr marL="0" indent="0" algn="just">
              <a:buNone/>
            </a:pPr>
            <a:r>
              <a:rPr lang="en-IN" sz="2800" dirty="0">
                <a:latin typeface="Times New Roman" panose="02020603050405020304" pitchFamily="18" charset="0"/>
                <a:cs typeface="Times New Roman" panose="02020603050405020304" pitchFamily="18" charset="0"/>
              </a:rPr>
              <a:t>• If the queue is empty, the EU waits for the next instruction byte to be fetched and shifted to top of the queue.</a:t>
            </a:r>
          </a:p>
          <a:p>
            <a:pPr marL="0" indent="0" algn="just">
              <a:buNone/>
            </a:pP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When the EU executes a branch or jump instruction, it transfers control to a location corresponding to another set of sequential instructions.</a:t>
            </a:r>
          </a:p>
          <a:p>
            <a:pPr marL="0" indent="0" algn="just">
              <a:buNone/>
            </a:pPr>
            <a:r>
              <a:rPr lang="en-IN" sz="2800" dirty="0">
                <a:latin typeface="Times New Roman" panose="02020603050405020304" pitchFamily="18" charset="0"/>
                <a:cs typeface="Times New Roman" panose="02020603050405020304" pitchFamily="18" charset="0"/>
              </a:rPr>
              <a:t>• Whenever this happens, the BIU automatically resets the queue and then begins to fetch instructions from this new location to refill the queue.</a:t>
            </a:r>
          </a:p>
        </p:txBody>
      </p:sp>
    </p:spTree>
    <p:extLst>
      <p:ext uri="{BB962C8B-B14F-4D97-AF65-F5344CB8AC3E}">
        <p14:creationId xmlns:p14="http://schemas.microsoft.com/office/powerpoint/2010/main" val="2353035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Register organization of 8086</a:t>
            </a:r>
          </a:p>
        </p:txBody>
      </p:sp>
      <p:sp>
        <p:nvSpPr>
          <p:cNvPr id="3" name="Content Placeholder 2"/>
          <p:cNvSpPr>
            <a:spLocks noGrp="1"/>
          </p:cNvSpPr>
          <p:nvPr>
            <p:ph idx="1"/>
          </p:nvPr>
        </p:nvSpPr>
        <p:spPr>
          <a:xfrm>
            <a:off x="457200" y="1412776"/>
            <a:ext cx="8229600" cy="4713387"/>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 The 8086 has four groups of the user accessible internal registers. They are the </a:t>
            </a:r>
            <a:r>
              <a:rPr lang="en-IN" b="1" dirty="0">
                <a:latin typeface="Times New Roman" panose="02020603050405020304" pitchFamily="18" charset="0"/>
                <a:cs typeface="Times New Roman" panose="02020603050405020304" pitchFamily="18" charset="0"/>
              </a:rPr>
              <a:t>instruction pointer, four data registers, four pointer and index register, four segment registers.</a:t>
            </a:r>
          </a:p>
          <a:p>
            <a:pPr marL="0" indent="0" algn="just">
              <a:buNone/>
            </a:pPr>
            <a:r>
              <a:rPr lang="en-IN" dirty="0">
                <a:latin typeface="Times New Roman" panose="02020603050405020304" pitchFamily="18" charset="0"/>
                <a:cs typeface="Times New Roman" panose="02020603050405020304" pitchFamily="18" charset="0"/>
              </a:rPr>
              <a:t>• The 8086 has a total of fourteen 16-bit registers including a 16 bit register called the </a:t>
            </a:r>
            <a:r>
              <a:rPr lang="en-IN" b="1" i="1" dirty="0">
                <a:latin typeface="Times New Roman" panose="02020603050405020304" pitchFamily="18" charset="0"/>
                <a:cs typeface="Times New Roman" panose="02020603050405020304" pitchFamily="18" charset="0"/>
              </a:rPr>
              <a:t>status register</a:t>
            </a:r>
            <a:r>
              <a:rPr lang="en-IN" dirty="0">
                <a:latin typeface="Times New Roman" panose="02020603050405020304" pitchFamily="18" charset="0"/>
                <a:cs typeface="Times New Roman" panose="02020603050405020304" pitchFamily="18" charset="0"/>
              </a:rPr>
              <a:t>, with 9 of bits implemented for status and control flags.</a:t>
            </a:r>
          </a:p>
        </p:txBody>
      </p:sp>
    </p:spTree>
    <p:extLst>
      <p:ext uri="{BB962C8B-B14F-4D97-AF65-F5344CB8AC3E}">
        <p14:creationId xmlns:p14="http://schemas.microsoft.com/office/powerpoint/2010/main" val="84468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507288" cy="1143000"/>
          </a:xfrm>
        </p:spPr>
        <p:txBody>
          <a:bodyPr>
            <a:normAutofit/>
          </a:bodyPr>
          <a:lstStyle/>
          <a:p>
            <a:pPr algn="l"/>
            <a:r>
              <a:rPr lang="en-IN" dirty="0"/>
              <a:t> 8086 Microprocessor Features</a:t>
            </a:r>
          </a:p>
        </p:txBody>
      </p:sp>
      <p:sp>
        <p:nvSpPr>
          <p:cNvPr id="3" name="Content Placeholder 2"/>
          <p:cNvSpPr>
            <a:spLocks noGrp="1"/>
          </p:cNvSpPr>
          <p:nvPr>
            <p:ph idx="1"/>
          </p:nvPr>
        </p:nvSpPr>
        <p:spPr>
          <a:xfrm>
            <a:off x="457200" y="1340768"/>
            <a:ext cx="8229600" cy="4785395"/>
          </a:xfrm>
        </p:spPr>
        <p:txBody>
          <a:bodyPr>
            <a:normAutofit/>
          </a:bodyPr>
          <a:lstStyle/>
          <a:p>
            <a:r>
              <a:rPr lang="en-IN" dirty="0">
                <a:latin typeface="Times New Roman" panose="02020603050405020304" pitchFamily="18" charset="0"/>
                <a:cs typeface="Times New Roman" panose="02020603050405020304" pitchFamily="18" charset="0"/>
              </a:rPr>
              <a:t>It is a 16 bit </a:t>
            </a:r>
            <a:r>
              <a:rPr lang="en-IN" dirty="0" err="1">
                <a:latin typeface="Times New Roman" panose="02020603050405020304" pitchFamily="18" charset="0"/>
                <a:cs typeface="Times New Roman" panose="02020603050405020304" pitchFamily="18" charset="0"/>
              </a:rPr>
              <a:t>μp</a:t>
            </a:r>
            <a:r>
              <a:rPr lang="en-IN" dirty="0">
                <a:latin typeface="Times New Roman" panose="02020603050405020304" pitchFamily="18" charset="0"/>
                <a:cs typeface="Times New Roman" panose="02020603050405020304" pitchFamily="18" charset="0"/>
              </a:rPr>
              <a:t>.(Width of data bus=16 bit)</a:t>
            </a:r>
          </a:p>
          <a:p>
            <a:pPr marL="0" indent="0">
              <a:buNone/>
            </a:pPr>
            <a:r>
              <a:rPr lang="en-IN" dirty="0">
                <a:latin typeface="Times New Roman" panose="02020603050405020304" pitchFamily="18" charset="0"/>
                <a:cs typeface="Times New Roman" panose="02020603050405020304" pitchFamily="18" charset="0"/>
              </a:rPr>
              <a:t>• 8086 has a 20 bit address bus can access up to memory locations ( 1 MB) .</a:t>
            </a:r>
          </a:p>
          <a:p>
            <a:pPr marL="0" indent="0">
              <a:buNone/>
            </a:pPr>
            <a:r>
              <a:rPr lang="en-IN" dirty="0">
                <a:latin typeface="Times New Roman" panose="02020603050405020304" pitchFamily="18" charset="0"/>
                <a:cs typeface="Times New Roman" panose="02020603050405020304" pitchFamily="18" charset="0"/>
              </a:rPr>
              <a:t>• It can support </a:t>
            </a:r>
            <a:r>
              <a:rPr lang="en-IN" dirty="0" err="1">
                <a:latin typeface="Times New Roman" panose="02020603050405020304" pitchFamily="18" charset="0"/>
                <a:cs typeface="Times New Roman" panose="02020603050405020304" pitchFamily="18" charset="0"/>
              </a:rPr>
              <a:t>upto</a:t>
            </a:r>
            <a:r>
              <a:rPr lang="en-IN" dirty="0">
                <a:latin typeface="Times New Roman" panose="02020603050405020304" pitchFamily="18" charset="0"/>
                <a:cs typeface="Times New Roman" panose="02020603050405020304" pitchFamily="18" charset="0"/>
              </a:rPr>
              <a:t> 64K I/O ports.</a:t>
            </a:r>
          </a:p>
          <a:p>
            <a:pPr marL="0" indent="0">
              <a:buNone/>
            </a:pPr>
            <a:r>
              <a:rPr lang="en-IN" dirty="0">
                <a:latin typeface="Times New Roman" panose="02020603050405020304" pitchFamily="18" charset="0"/>
                <a:cs typeface="Times New Roman" panose="02020603050405020304" pitchFamily="18" charset="0"/>
              </a:rPr>
              <a:t>• It provides 14, 16-bit registers.</a:t>
            </a:r>
          </a:p>
          <a:p>
            <a:pPr marL="0" indent="0">
              <a:buNone/>
            </a:pPr>
            <a:r>
              <a:rPr lang="en-IN" dirty="0">
                <a:latin typeface="Times New Roman" panose="02020603050405020304" pitchFamily="18" charset="0"/>
                <a:cs typeface="Times New Roman" panose="02020603050405020304" pitchFamily="18" charset="0"/>
              </a:rPr>
              <a:t>• It has multiplexed address and data bus AD0- AD15 and A16 – A19</a:t>
            </a:r>
          </a:p>
          <a:p>
            <a:pPr algn="just">
              <a:buFont typeface="Arial" panose="020B0604020202020204" pitchFamily="34" charset="0"/>
              <a:buChar char="•"/>
            </a:pPr>
            <a:r>
              <a:rPr lang="en-US" b="0" i="0" dirty="0">
                <a:solidFill>
                  <a:srgbClr val="000000"/>
                </a:solidFill>
                <a:effectLst/>
                <a:latin typeface="Nunito" pitchFamily="2" charset="0"/>
              </a:rPr>
              <a:t>Execute stage executes these instructions.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213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757238"/>
            <a:ext cx="8388424" cy="4568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038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88640"/>
            <a:ext cx="7170104" cy="6551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7929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4" y="695324"/>
            <a:ext cx="8182297" cy="5686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812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8635921" cy="640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579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1" y="0"/>
            <a:ext cx="8712968" cy="666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327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577894" cy="612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8376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92696"/>
            <a:ext cx="8964489" cy="4338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71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392"/>
            <a:ext cx="8009462" cy="5851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7732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712968" cy="6264696"/>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Flags </a:t>
            </a:r>
            <a:r>
              <a:rPr lang="en-IN" sz="2400" dirty="0">
                <a:latin typeface="Times New Roman" panose="02020603050405020304" pitchFamily="18" charset="0"/>
                <a:cs typeface="Times New Roman" panose="02020603050405020304" pitchFamily="18" charset="0"/>
              </a:rPr>
              <a:t>is a 16-bit register containing 9 one bit flags.</a:t>
            </a:r>
          </a:p>
          <a:p>
            <a:pPr algn="just"/>
            <a:r>
              <a:rPr lang="en-IN" sz="2400" b="1" i="1" dirty="0">
                <a:latin typeface="Times New Roman" panose="02020603050405020304" pitchFamily="18" charset="0"/>
                <a:cs typeface="Times New Roman" panose="02020603050405020304" pitchFamily="18" charset="0"/>
              </a:rPr>
              <a:t>SF</a:t>
            </a:r>
            <a:r>
              <a:rPr lang="en-IN" sz="2400" b="1" dirty="0">
                <a:latin typeface="Times New Roman" panose="02020603050405020304" pitchFamily="18" charset="0"/>
                <a:cs typeface="Times New Roman" panose="02020603050405020304" pitchFamily="18" charset="0"/>
              </a:rPr>
              <a:t>- Sign Flag: </a:t>
            </a:r>
            <a:r>
              <a:rPr lang="en-IN" sz="2400" dirty="0">
                <a:latin typeface="Times New Roman" panose="02020603050405020304" pitchFamily="18" charset="0"/>
                <a:cs typeface="Times New Roman" panose="02020603050405020304" pitchFamily="18" charset="0"/>
              </a:rPr>
              <a:t>This flag is set, when the result of any computation is negative. For signed computations the sign flag equals the MSB of the result.</a:t>
            </a:r>
          </a:p>
          <a:p>
            <a:pPr algn="just"/>
            <a:r>
              <a:rPr lang="en-IN" sz="2400" b="1" i="1" dirty="0">
                <a:latin typeface="Times New Roman" panose="02020603050405020304" pitchFamily="18" charset="0"/>
                <a:cs typeface="Times New Roman" panose="02020603050405020304" pitchFamily="18" charset="0"/>
              </a:rPr>
              <a:t>ZF</a:t>
            </a:r>
            <a:r>
              <a:rPr lang="en-IN" sz="2400" b="1" dirty="0">
                <a:latin typeface="Times New Roman" panose="02020603050405020304" pitchFamily="18" charset="0"/>
                <a:cs typeface="Times New Roman" panose="02020603050405020304" pitchFamily="18" charset="0"/>
              </a:rPr>
              <a:t>- Zero Flag: </a:t>
            </a:r>
            <a:r>
              <a:rPr lang="en-IN" sz="2400" dirty="0">
                <a:latin typeface="Times New Roman" panose="02020603050405020304" pitchFamily="18" charset="0"/>
                <a:cs typeface="Times New Roman" panose="02020603050405020304" pitchFamily="18" charset="0"/>
              </a:rPr>
              <a:t>This flag is set, if the result of the computation or comparison performed by </a:t>
            </a:r>
            <a:r>
              <a:rPr lang="en-IN" sz="2400" u="sng" dirty="0">
                <a:latin typeface="Times New Roman" panose="02020603050405020304" pitchFamily="18" charset="0"/>
                <a:cs typeface="Times New Roman" panose="02020603050405020304" pitchFamily="18" charset="0"/>
              </a:rPr>
              <a:t>the previous instruction</a:t>
            </a:r>
            <a:r>
              <a:rPr lang="en-IN" sz="2400" dirty="0">
                <a:latin typeface="Times New Roman" panose="02020603050405020304" pitchFamily="18" charset="0"/>
                <a:cs typeface="Times New Roman" panose="02020603050405020304" pitchFamily="18" charset="0"/>
              </a:rPr>
              <a:t> is zero.</a:t>
            </a:r>
          </a:p>
          <a:p>
            <a:pPr algn="just"/>
            <a:r>
              <a:rPr lang="en-IN" sz="2400" b="1" i="1" dirty="0">
                <a:latin typeface="Times New Roman" panose="02020603050405020304" pitchFamily="18" charset="0"/>
                <a:cs typeface="Times New Roman" panose="02020603050405020304" pitchFamily="18" charset="0"/>
              </a:rPr>
              <a:t>PF</a:t>
            </a:r>
            <a:r>
              <a:rPr lang="en-IN" sz="2400" b="1" dirty="0">
                <a:latin typeface="Times New Roman" panose="02020603050405020304" pitchFamily="18" charset="0"/>
                <a:cs typeface="Times New Roman" panose="02020603050405020304" pitchFamily="18" charset="0"/>
              </a:rPr>
              <a:t>- Parity Flag: </a:t>
            </a:r>
            <a:r>
              <a:rPr lang="en-IN" sz="2400" dirty="0">
                <a:latin typeface="Times New Roman" panose="02020603050405020304" pitchFamily="18" charset="0"/>
                <a:cs typeface="Times New Roman" panose="02020603050405020304" pitchFamily="18" charset="0"/>
              </a:rPr>
              <a:t>This flag is set to 1, if the lower byte of the result contains even number of 1’s.</a:t>
            </a:r>
          </a:p>
          <a:p>
            <a:pPr algn="just"/>
            <a:r>
              <a:rPr lang="en-IN" sz="2400" b="1" i="1" dirty="0">
                <a:latin typeface="Times New Roman" panose="02020603050405020304" pitchFamily="18" charset="0"/>
                <a:cs typeface="Times New Roman" panose="02020603050405020304" pitchFamily="18" charset="0"/>
              </a:rPr>
              <a:t>CF</a:t>
            </a:r>
            <a:r>
              <a:rPr lang="en-IN" sz="2400" b="1" dirty="0">
                <a:latin typeface="Times New Roman" panose="02020603050405020304" pitchFamily="18" charset="0"/>
                <a:cs typeface="Times New Roman" panose="02020603050405020304" pitchFamily="18" charset="0"/>
              </a:rPr>
              <a:t>- Carry Flag: </a:t>
            </a:r>
            <a:r>
              <a:rPr lang="en-IN" sz="2400" dirty="0">
                <a:latin typeface="Times New Roman" panose="02020603050405020304" pitchFamily="18" charset="0"/>
                <a:cs typeface="Times New Roman" panose="02020603050405020304" pitchFamily="18" charset="0"/>
              </a:rPr>
              <a:t>This flag is set, when there is a carry out of MSB in case of addition or a borrow in case of subtraction.</a:t>
            </a:r>
          </a:p>
          <a:p>
            <a:pPr algn="just"/>
            <a:r>
              <a:rPr lang="en-IN" sz="2400" b="1" i="1" dirty="0">
                <a:latin typeface="Times New Roman" panose="02020603050405020304" pitchFamily="18" charset="0"/>
                <a:cs typeface="Times New Roman" panose="02020603050405020304" pitchFamily="18" charset="0"/>
              </a:rPr>
              <a:t>AF</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Auxilary</a:t>
            </a:r>
            <a:r>
              <a:rPr lang="en-IN" sz="2400" b="1" dirty="0">
                <a:latin typeface="Times New Roman" panose="02020603050405020304" pitchFamily="18" charset="0"/>
                <a:cs typeface="Times New Roman" panose="02020603050405020304" pitchFamily="18" charset="0"/>
              </a:rPr>
              <a:t> Carry Flag: </a:t>
            </a:r>
            <a:r>
              <a:rPr lang="en-IN" sz="2400" dirty="0">
                <a:latin typeface="Times New Roman" panose="02020603050405020304" pitchFamily="18" charset="0"/>
                <a:cs typeface="Times New Roman" panose="02020603050405020304" pitchFamily="18" charset="0"/>
              </a:rPr>
              <a:t>This is set, if there is a carry from the lowest nibble, </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bit three during addition, or borrow for the lowest nibble, </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bit three, during subtraction.</a:t>
            </a:r>
          </a:p>
        </p:txBody>
      </p:sp>
    </p:spTree>
    <p:extLst>
      <p:ext uri="{BB962C8B-B14F-4D97-AF65-F5344CB8AC3E}">
        <p14:creationId xmlns:p14="http://schemas.microsoft.com/office/powerpoint/2010/main" val="322201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003232" cy="490066"/>
          </a:xfrm>
        </p:spPr>
        <p:txBody>
          <a:bodyPr>
            <a:normAutofit fontScale="90000"/>
          </a:bodyPr>
          <a:lstStyle/>
          <a:p>
            <a:r>
              <a:rPr lang="en-IN" dirty="0"/>
              <a:t>Flag Register Continued…</a:t>
            </a:r>
          </a:p>
        </p:txBody>
      </p:sp>
      <p:sp>
        <p:nvSpPr>
          <p:cNvPr id="3" name="Content Placeholder 2"/>
          <p:cNvSpPr>
            <a:spLocks noGrp="1"/>
          </p:cNvSpPr>
          <p:nvPr>
            <p:ph idx="1"/>
          </p:nvPr>
        </p:nvSpPr>
        <p:spPr>
          <a:xfrm>
            <a:off x="457200" y="692696"/>
            <a:ext cx="8229600" cy="5433467"/>
          </a:xfrm>
        </p:spPr>
        <p:txBody>
          <a:bodyPr>
            <a:noAutofit/>
          </a:bodyPr>
          <a:lstStyle/>
          <a:p>
            <a:pPr algn="just"/>
            <a:r>
              <a:rPr lang="en-IN" sz="2300" b="1" i="1" dirty="0">
                <a:latin typeface="Times New Roman" panose="02020603050405020304" pitchFamily="18" charset="0"/>
                <a:cs typeface="Times New Roman" panose="02020603050405020304" pitchFamily="18" charset="0"/>
              </a:rPr>
              <a:t>OF</a:t>
            </a:r>
            <a:r>
              <a:rPr lang="en-IN" sz="2300" b="1" dirty="0">
                <a:latin typeface="Times New Roman" panose="02020603050405020304" pitchFamily="18" charset="0"/>
                <a:cs typeface="Times New Roman" panose="02020603050405020304" pitchFamily="18" charset="0"/>
              </a:rPr>
              <a:t>- Over flow Flag: </a:t>
            </a:r>
            <a:r>
              <a:rPr lang="en-IN" sz="2300" dirty="0">
                <a:latin typeface="Times New Roman" panose="02020603050405020304" pitchFamily="18" charset="0"/>
                <a:cs typeface="Times New Roman" panose="02020603050405020304" pitchFamily="18" charset="0"/>
              </a:rPr>
              <a:t>This flag is set, if an overflow occurs, </a:t>
            </a:r>
            <a:r>
              <a:rPr lang="en-IN" sz="2300" dirty="0" err="1">
                <a:latin typeface="Times New Roman" panose="02020603050405020304" pitchFamily="18" charset="0"/>
                <a:cs typeface="Times New Roman" panose="02020603050405020304" pitchFamily="18" charset="0"/>
              </a:rPr>
              <a:t>i.e</a:t>
            </a:r>
            <a:r>
              <a:rPr lang="en-IN" sz="2300" dirty="0">
                <a:latin typeface="Times New Roman" panose="02020603050405020304" pitchFamily="18" charset="0"/>
                <a:cs typeface="Times New Roman" panose="02020603050405020304" pitchFamily="18" charset="0"/>
              </a:rPr>
              <a:t>, if the result of a signed operation is large enough to accommodate in a destination register. The result is of more than 7-bits in size in case of 8-bit signed operation then the overflow will be set.</a:t>
            </a:r>
          </a:p>
          <a:p>
            <a:pPr algn="just"/>
            <a:r>
              <a:rPr lang="en-IN" sz="2300" b="1" i="1" dirty="0">
                <a:latin typeface="Times New Roman" panose="02020603050405020304" pitchFamily="18" charset="0"/>
                <a:cs typeface="Times New Roman" panose="02020603050405020304" pitchFamily="18" charset="0"/>
              </a:rPr>
              <a:t>TF</a:t>
            </a:r>
            <a:r>
              <a:rPr lang="en-IN" sz="2300" b="1" dirty="0">
                <a:latin typeface="Times New Roman" panose="02020603050405020304" pitchFamily="18" charset="0"/>
                <a:cs typeface="Times New Roman" panose="02020603050405020304" pitchFamily="18" charset="0"/>
              </a:rPr>
              <a:t>- Trap Flag: </a:t>
            </a:r>
            <a:r>
              <a:rPr lang="en-IN" sz="2300" dirty="0">
                <a:latin typeface="Times New Roman" panose="02020603050405020304" pitchFamily="18" charset="0"/>
                <a:cs typeface="Times New Roman" panose="02020603050405020304" pitchFamily="18" charset="0"/>
              </a:rPr>
              <a:t>If this flag is set, the processor enters the </a:t>
            </a:r>
            <a:r>
              <a:rPr lang="en-IN" sz="2300" b="1" dirty="0">
                <a:solidFill>
                  <a:srgbClr val="FF0000"/>
                </a:solidFill>
                <a:latin typeface="Times New Roman" panose="02020603050405020304" pitchFamily="18" charset="0"/>
                <a:cs typeface="Times New Roman" panose="02020603050405020304" pitchFamily="18" charset="0"/>
              </a:rPr>
              <a:t>single step execution mode</a:t>
            </a:r>
            <a:r>
              <a:rPr lang="en-IN" sz="2300" dirty="0">
                <a:latin typeface="Times New Roman" panose="02020603050405020304" pitchFamily="18" charset="0"/>
                <a:cs typeface="Times New Roman" panose="02020603050405020304" pitchFamily="18" charset="0"/>
              </a:rPr>
              <a:t>. The processor executes the current instruction and the control is transferred to the Trap interrupt service routine.</a:t>
            </a:r>
          </a:p>
          <a:p>
            <a:pPr algn="just"/>
            <a:r>
              <a:rPr lang="en-IN" sz="2300" b="1" i="1" dirty="0">
                <a:latin typeface="Times New Roman" panose="02020603050405020304" pitchFamily="18" charset="0"/>
                <a:cs typeface="Times New Roman" panose="02020603050405020304" pitchFamily="18" charset="0"/>
              </a:rPr>
              <a:t>IF</a:t>
            </a:r>
            <a:r>
              <a:rPr lang="en-IN" sz="2300" b="1" dirty="0">
                <a:latin typeface="Times New Roman" panose="02020603050405020304" pitchFamily="18" charset="0"/>
                <a:cs typeface="Times New Roman" panose="02020603050405020304" pitchFamily="18" charset="0"/>
              </a:rPr>
              <a:t>- Interrupt Flag: </a:t>
            </a:r>
            <a:r>
              <a:rPr lang="en-IN" sz="2300" dirty="0">
                <a:latin typeface="Times New Roman" panose="02020603050405020304" pitchFamily="18" charset="0"/>
                <a:cs typeface="Times New Roman" panose="02020603050405020304" pitchFamily="18" charset="0"/>
              </a:rPr>
              <a:t>If this flag is set, the </a:t>
            </a:r>
            <a:r>
              <a:rPr lang="en-IN" sz="2300" dirty="0" err="1">
                <a:latin typeface="Times New Roman" panose="02020603050405020304" pitchFamily="18" charset="0"/>
                <a:cs typeface="Times New Roman" panose="02020603050405020304" pitchFamily="18" charset="0"/>
              </a:rPr>
              <a:t>maskable</a:t>
            </a:r>
            <a:r>
              <a:rPr lang="en-IN" sz="2300" dirty="0">
                <a:latin typeface="Times New Roman" panose="02020603050405020304" pitchFamily="18" charset="0"/>
                <a:cs typeface="Times New Roman" panose="02020603050405020304" pitchFamily="18" charset="0"/>
              </a:rPr>
              <a:t> interrupts are recognized by the CPU, otherwise they are ignored.</a:t>
            </a:r>
          </a:p>
          <a:p>
            <a:pPr algn="just"/>
            <a:r>
              <a:rPr lang="en-IN" sz="2300" b="1" i="1" dirty="0">
                <a:latin typeface="Times New Roman" panose="02020603050405020304" pitchFamily="18" charset="0"/>
                <a:cs typeface="Times New Roman" panose="02020603050405020304" pitchFamily="18" charset="0"/>
              </a:rPr>
              <a:t>D</a:t>
            </a:r>
            <a:r>
              <a:rPr lang="en-IN" sz="2300" b="1" dirty="0">
                <a:latin typeface="Times New Roman" panose="02020603050405020304" pitchFamily="18" charset="0"/>
                <a:cs typeface="Times New Roman" panose="02020603050405020304" pitchFamily="18" charset="0"/>
              </a:rPr>
              <a:t>- Direction Flag: </a:t>
            </a:r>
            <a:r>
              <a:rPr lang="en-IN" sz="2300" dirty="0">
                <a:latin typeface="Times New Roman" panose="02020603050405020304" pitchFamily="18" charset="0"/>
                <a:cs typeface="Times New Roman" panose="02020603050405020304" pitchFamily="18" charset="0"/>
              </a:rPr>
              <a:t>This is used by string manipulation instructions. If this flag bit is ‘0’, the string is processed beginning from the lowest address to the highest address, i.e., auto incrementing mode. Otherwise, the string is processed from the highest address towards the lowest address, i.e., auto decrementing mode.</a:t>
            </a:r>
          </a:p>
        </p:txBody>
      </p:sp>
    </p:spTree>
    <p:extLst>
      <p:ext uri="{BB962C8B-B14F-4D97-AF65-F5344CB8AC3E}">
        <p14:creationId xmlns:p14="http://schemas.microsoft.com/office/powerpoint/2010/main" val="208223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8086 Microprocessor</a:t>
            </a:r>
          </a:p>
        </p:txBody>
      </p:sp>
      <p:sp>
        <p:nvSpPr>
          <p:cNvPr id="3" name="Content Placeholder 2"/>
          <p:cNvSpPr>
            <a:spLocks noGrp="1"/>
          </p:cNvSpPr>
          <p:nvPr>
            <p:ph idx="1"/>
          </p:nvPr>
        </p:nvSpPr>
        <p:spPr>
          <a:xfrm>
            <a:off x="457200" y="1124744"/>
            <a:ext cx="8229600" cy="5001419"/>
          </a:xfrm>
        </p:spPr>
        <p:txBody>
          <a:bodyPr>
            <a:normAutofit fontScale="92500" lnSpcReduction="20000"/>
          </a:bodyPr>
          <a:lstStyle/>
          <a:p>
            <a:pPr marL="0" indent="0" algn="just">
              <a:buNone/>
            </a:pPr>
            <a:r>
              <a:rPr lang="en-IN" dirty="0">
                <a:latin typeface="Times New Roman" panose="02020603050405020304" pitchFamily="18" charset="0"/>
                <a:cs typeface="Times New Roman" panose="02020603050405020304" pitchFamily="18" charset="0"/>
              </a:rPr>
              <a:t>• It requires single phase clock with 33% duty cycle(TON/TON+TOFF) to provide internal timing.</a:t>
            </a:r>
          </a:p>
          <a:p>
            <a:pPr marL="0" indent="0" algn="just">
              <a:buNone/>
            </a:pPr>
            <a:r>
              <a:rPr lang="en-IN" dirty="0">
                <a:latin typeface="Times New Roman" panose="02020603050405020304" pitchFamily="18" charset="0"/>
                <a:cs typeface="Times New Roman" panose="02020603050405020304" pitchFamily="18" charset="0"/>
              </a:rPr>
              <a:t>• 8086 is designed to operate in two modes, </a:t>
            </a:r>
            <a:r>
              <a:rPr lang="en-IN" b="1" dirty="0">
                <a:latin typeface="Times New Roman" panose="02020603050405020304" pitchFamily="18" charset="0"/>
                <a:cs typeface="Times New Roman" panose="02020603050405020304" pitchFamily="18" charset="0"/>
              </a:rPr>
              <a:t>Minimum</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and Maximum.</a:t>
            </a:r>
          </a:p>
          <a:p>
            <a:pPr marL="0" indent="0" algn="just">
              <a:buNone/>
            </a:pP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It uses two stages of pipelining, i.e. Fetch Stage and Execute Stage,</a:t>
            </a:r>
            <a:r>
              <a:rPr lang="en-US" dirty="0">
                <a:latin typeface="Times New Roman" panose="02020603050405020304" pitchFamily="18" charset="0"/>
                <a:cs typeface="Times New Roman" panose="02020603050405020304" pitchFamily="18" charset="0"/>
              </a:rPr>
              <a:t> which improves performance.</a:t>
            </a:r>
          </a:p>
          <a:p>
            <a:pPr marL="0" indent="0" algn="just">
              <a:buNone/>
            </a:pPr>
            <a:r>
              <a:rPr lang="en-US" dirty="0">
                <a:latin typeface="Times New Roman" panose="02020603050405020304" pitchFamily="18" charset="0"/>
                <a:cs typeface="Times New Roman" panose="02020603050405020304" pitchFamily="18" charset="0"/>
              </a:rPr>
              <a:t>Fetch stage can prefetch up to 6 bytes of instructions </a:t>
            </a:r>
            <a:r>
              <a:rPr lang="en-IN" dirty="0">
                <a:latin typeface="Times New Roman" panose="02020603050405020304" pitchFamily="18" charset="0"/>
                <a:cs typeface="Times New Roman" panose="02020603050405020304" pitchFamily="18" charset="0"/>
              </a:rPr>
              <a:t>from memory and queues them in order to speed up instruction execution.</a:t>
            </a:r>
          </a:p>
          <a:p>
            <a:pPr marL="0" indent="0" algn="just">
              <a:buNone/>
            </a:pPr>
            <a:r>
              <a:rPr lang="en-IN" dirty="0">
                <a:latin typeface="Times New Roman" panose="02020603050405020304" pitchFamily="18" charset="0"/>
                <a:cs typeface="Times New Roman" panose="02020603050405020304" pitchFamily="18" charset="0"/>
              </a:rPr>
              <a:t>• It requires +5V power supply.</a:t>
            </a:r>
          </a:p>
          <a:p>
            <a:pPr marL="0" indent="0" algn="just">
              <a:buNone/>
            </a:pPr>
            <a:r>
              <a:rPr lang="en-IN" dirty="0">
                <a:latin typeface="Times New Roman" panose="02020603050405020304" pitchFamily="18" charset="0"/>
                <a:cs typeface="Times New Roman" panose="02020603050405020304" pitchFamily="18" charset="0"/>
              </a:rPr>
              <a:t>• A 40 pin dual in line package.</a:t>
            </a:r>
          </a:p>
        </p:txBody>
      </p:sp>
    </p:spTree>
    <p:extLst>
      <p:ext uri="{BB962C8B-B14F-4D97-AF65-F5344CB8AC3E}">
        <p14:creationId xmlns:p14="http://schemas.microsoft.com/office/powerpoint/2010/main" val="3269408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Programming model of the 8086 </a:t>
            </a:r>
          </a:p>
        </p:txBody>
      </p:sp>
      <p:sp>
        <p:nvSpPr>
          <p:cNvPr id="3" name="Content Placeholder 2"/>
          <p:cNvSpPr>
            <a:spLocks noGrp="1"/>
          </p:cNvSpPr>
          <p:nvPr>
            <p:ph idx="1"/>
          </p:nvPr>
        </p:nvSpPr>
        <p:spPr/>
        <p:txBody>
          <a:bodyPr>
            <a:normAutofit fontScale="92500" lnSpcReduction="10000"/>
          </a:bodyPr>
          <a:lstStyle/>
          <a:p>
            <a:pPr algn="just"/>
            <a:r>
              <a:rPr lang="en-IN" dirty="0"/>
              <a:t>The programming model of the 8086 is considered to be program visible because its registers are used during application programming and are specified by the instructions. Figure below illustrates the programming model of 8086 microprocessor.</a:t>
            </a:r>
          </a:p>
          <a:p>
            <a:pPr algn="just"/>
            <a:endParaRPr lang="en-IN" dirty="0"/>
          </a:p>
          <a:p>
            <a:pPr algn="just"/>
            <a:r>
              <a:rPr lang="en-IN" dirty="0"/>
              <a:t>Some registers are general-purpose or multipurpose registers, while some have special purposes</a:t>
            </a:r>
          </a:p>
        </p:txBody>
      </p:sp>
    </p:spTree>
    <p:extLst>
      <p:ext uri="{BB962C8B-B14F-4D97-AF65-F5344CB8AC3E}">
        <p14:creationId xmlns:p14="http://schemas.microsoft.com/office/powerpoint/2010/main" val="228458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8424936" cy="584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037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268760"/>
            <a:ext cx="8136904" cy="4524315"/>
          </a:xfrm>
          <a:prstGeom prst="rect">
            <a:avLst/>
          </a:prstGeom>
        </p:spPr>
        <p:txBody>
          <a:bodyPr wrap="square">
            <a:spAutoFit/>
          </a:bodyPr>
          <a:lstStyle/>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four segment registers are CS, DS, ES and SS—standing for code segment register, data segment register, extra segment register and stack segment register respectively.</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When a particular memory is being read or written into, the corresponding memory address is determined by the content of one of these four segment registers in conjunction with their offset addresses.</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contents of these registers can be changed so that the program may jump from one active code segment to another one.</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use of these segment registers will be more apparent in memory segmentation schemes.</a:t>
            </a:r>
          </a:p>
        </p:txBody>
      </p:sp>
      <p:sp>
        <p:nvSpPr>
          <p:cNvPr id="3"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a:t>Segment registers</a:t>
            </a:r>
            <a:endParaRPr lang="en-IN" b="1" dirty="0"/>
          </a:p>
        </p:txBody>
      </p:sp>
    </p:spTree>
    <p:extLst>
      <p:ext uri="{BB962C8B-B14F-4D97-AF65-F5344CB8AC3E}">
        <p14:creationId xmlns:p14="http://schemas.microsoft.com/office/powerpoint/2010/main" val="1138980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Segment registers</a:t>
            </a:r>
          </a:p>
        </p:txBody>
      </p:sp>
      <p:sp>
        <p:nvSpPr>
          <p:cNvPr id="3" name="Content Placeholder 2"/>
          <p:cNvSpPr>
            <a:spLocks noGrp="1"/>
          </p:cNvSpPr>
          <p:nvPr>
            <p:ph idx="1"/>
          </p:nvPr>
        </p:nvSpPr>
        <p:spPr>
          <a:xfrm>
            <a:off x="457200" y="1340768"/>
            <a:ext cx="8229600" cy="4785395"/>
          </a:xfrm>
        </p:spPr>
        <p:txBody>
          <a:bodyPr/>
          <a:lstStyle/>
          <a:p>
            <a:pPr algn="just"/>
            <a:r>
              <a:rPr lang="en-IN" dirty="0"/>
              <a:t>Most of the registers contain data/instruction offsets within 64 KB memory segment. </a:t>
            </a:r>
          </a:p>
          <a:p>
            <a:pPr algn="just"/>
            <a:r>
              <a:rPr lang="en-IN" dirty="0"/>
              <a:t>There are four different 64 KB segments for instructions, stack, data and extra data. </a:t>
            </a:r>
          </a:p>
          <a:p>
            <a:pPr algn="just"/>
            <a:r>
              <a:rPr lang="en-IN" dirty="0"/>
              <a:t>To specify where in 1 MB of processor memory these 4 segments are located the processor uses four segment registers:</a:t>
            </a:r>
          </a:p>
        </p:txBody>
      </p:sp>
    </p:spTree>
    <p:extLst>
      <p:ext uri="{BB962C8B-B14F-4D97-AF65-F5344CB8AC3E}">
        <p14:creationId xmlns:p14="http://schemas.microsoft.com/office/powerpoint/2010/main" val="993893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IN" b="1" dirty="0">
                <a:solidFill>
                  <a:srgbClr val="FFC000"/>
                </a:solidFill>
              </a:rPr>
              <a:t>Segment registers</a:t>
            </a:r>
            <a:endParaRPr lang="en-IN" dirty="0">
              <a:solidFill>
                <a:srgbClr val="FFC000"/>
              </a:solidFill>
            </a:endParaRPr>
          </a:p>
        </p:txBody>
      </p:sp>
      <p:sp>
        <p:nvSpPr>
          <p:cNvPr id="3" name="Content Placeholder 2"/>
          <p:cNvSpPr>
            <a:spLocks noGrp="1"/>
          </p:cNvSpPr>
          <p:nvPr>
            <p:ph idx="1"/>
          </p:nvPr>
        </p:nvSpPr>
        <p:spPr>
          <a:xfrm>
            <a:off x="457200" y="1268760"/>
            <a:ext cx="8229600" cy="4857403"/>
          </a:xfrm>
        </p:spPr>
        <p:txBody>
          <a:bodyPr/>
          <a:lstStyle/>
          <a:p>
            <a:pPr algn="just"/>
            <a:r>
              <a:rPr lang="en-IN" b="1" dirty="0"/>
              <a:t>Code segment </a:t>
            </a:r>
            <a:r>
              <a:rPr lang="en-IN" dirty="0"/>
              <a:t>(CS) is a 16-bit register containing address of 64 KB segment with processor instructions. </a:t>
            </a:r>
          </a:p>
          <a:p>
            <a:pPr algn="just"/>
            <a:r>
              <a:rPr lang="en-IN" dirty="0"/>
              <a:t>The processor uses CS segment for all accesses to instructions referenced by instruction pointer (IP) register. </a:t>
            </a:r>
          </a:p>
          <a:p>
            <a:pPr algn="just"/>
            <a:r>
              <a:rPr lang="en-IN" dirty="0"/>
              <a:t>CS register cannot be changed directly. The CS register is automatically updated during far jump, or call and return instructions</a:t>
            </a:r>
          </a:p>
        </p:txBody>
      </p:sp>
    </p:spTree>
    <p:extLst>
      <p:ext uri="{BB962C8B-B14F-4D97-AF65-F5344CB8AC3E}">
        <p14:creationId xmlns:p14="http://schemas.microsoft.com/office/powerpoint/2010/main" val="20093094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b="1" dirty="0"/>
              <a:t>Segment registers</a:t>
            </a:r>
            <a:endParaRPr lang="en-IN" dirty="0"/>
          </a:p>
        </p:txBody>
      </p:sp>
      <p:sp>
        <p:nvSpPr>
          <p:cNvPr id="3" name="Content Placeholder 2"/>
          <p:cNvSpPr>
            <a:spLocks noGrp="1"/>
          </p:cNvSpPr>
          <p:nvPr>
            <p:ph idx="1"/>
          </p:nvPr>
        </p:nvSpPr>
        <p:spPr>
          <a:xfrm>
            <a:off x="457200" y="1340768"/>
            <a:ext cx="8229600" cy="4785395"/>
          </a:xfrm>
        </p:spPr>
        <p:txBody>
          <a:bodyPr>
            <a:normAutofit/>
          </a:bodyPr>
          <a:lstStyle/>
          <a:p>
            <a:pPr algn="just"/>
            <a:r>
              <a:rPr lang="en-IN" b="1" dirty="0"/>
              <a:t>Stack segment (SS) </a:t>
            </a:r>
            <a:r>
              <a:rPr lang="en-IN" dirty="0"/>
              <a:t>is a 16-bit register containing address of 64KB segment with program stack. </a:t>
            </a:r>
          </a:p>
          <a:p>
            <a:pPr algn="just"/>
            <a:r>
              <a:rPr lang="en-IN" dirty="0"/>
              <a:t>By default, the processor assumes that all data referenced by the stack pointer (SP) and base pointer (BP) registers is located in the stack segment. </a:t>
            </a:r>
          </a:p>
          <a:p>
            <a:pPr algn="just"/>
            <a:r>
              <a:rPr lang="en-IN" dirty="0"/>
              <a:t>SS register can be changed directly using POP instruction</a:t>
            </a:r>
          </a:p>
        </p:txBody>
      </p:sp>
    </p:spTree>
    <p:extLst>
      <p:ext uri="{BB962C8B-B14F-4D97-AF65-F5344CB8AC3E}">
        <p14:creationId xmlns:p14="http://schemas.microsoft.com/office/powerpoint/2010/main" val="1902384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Segment registers</a:t>
            </a:r>
            <a:endParaRPr lang="en-IN" dirty="0"/>
          </a:p>
        </p:txBody>
      </p:sp>
      <p:sp>
        <p:nvSpPr>
          <p:cNvPr id="3" name="Content Placeholder 2"/>
          <p:cNvSpPr>
            <a:spLocks noGrp="1"/>
          </p:cNvSpPr>
          <p:nvPr>
            <p:ph idx="1"/>
          </p:nvPr>
        </p:nvSpPr>
        <p:spPr>
          <a:xfrm>
            <a:off x="467544" y="1268760"/>
            <a:ext cx="8229600" cy="4525963"/>
          </a:xfrm>
        </p:spPr>
        <p:txBody>
          <a:bodyPr>
            <a:normAutofit/>
          </a:bodyPr>
          <a:lstStyle/>
          <a:p>
            <a:pPr algn="just"/>
            <a:r>
              <a:rPr lang="en-IN" b="1" dirty="0"/>
              <a:t>Data segment </a:t>
            </a:r>
            <a:r>
              <a:rPr lang="en-IN" dirty="0"/>
              <a:t>(DS) is a 16-bit register containing address of 64KB segment with program data.</a:t>
            </a:r>
          </a:p>
          <a:p>
            <a:pPr algn="just"/>
            <a:r>
              <a:rPr lang="en-IN" dirty="0"/>
              <a:t> By default, the processor assumes that all data referenced by general registers (AX, BX, CX, DX) and index register (SI, DI) is located in the data segment.</a:t>
            </a:r>
          </a:p>
          <a:p>
            <a:pPr algn="just"/>
            <a:r>
              <a:rPr lang="en-IN" dirty="0"/>
              <a:t> DS register can be changed directly using POP.</a:t>
            </a:r>
          </a:p>
        </p:txBody>
      </p:sp>
    </p:spTree>
    <p:extLst>
      <p:ext uri="{BB962C8B-B14F-4D97-AF65-F5344CB8AC3E}">
        <p14:creationId xmlns:p14="http://schemas.microsoft.com/office/powerpoint/2010/main" val="401309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Segmentation</a:t>
            </a:r>
            <a:endParaRPr lang="en-IN" dirty="0"/>
          </a:p>
        </p:txBody>
      </p:sp>
      <p:sp>
        <p:nvSpPr>
          <p:cNvPr id="3" name="Content Placeholder 2"/>
          <p:cNvSpPr>
            <a:spLocks noGrp="1"/>
          </p:cNvSpPr>
          <p:nvPr>
            <p:ph idx="1"/>
          </p:nvPr>
        </p:nvSpPr>
        <p:spPr>
          <a:xfrm>
            <a:off x="457200" y="1340768"/>
            <a:ext cx="8229600" cy="4785395"/>
          </a:xfrm>
        </p:spPr>
        <p:txBody>
          <a:bodyPr/>
          <a:lstStyle/>
          <a:p>
            <a:pPr algn="just"/>
            <a:r>
              <a:rPr lang="en-IN" b="1" dirty="0"/>
              <a:t>Segmentation</a:t>
            </a:r>
            <a:r>
              <a:rPr lang="en-IN" dirty="0"/>
              <a:t> is the process in which the main memory of the computer is divided into different segments and each segment has its own base address. </a:t>
            </a:r>
          </a:p>
          <a:p>
            <a:pPr algn="just"/>
            <a:r>
              <a:rPr lang="en-IN" dirty="0"/>
              <a:t>It is basically used to enhance the speed of execution of the computer system, so that processor is able to fetch and execute the data from the memory easily and fast.</a:t>
            </a:r>
          </a:p>
        </p:txBody>
      </p:sp>
    </p:spTree>
    <p:extLst>
      <p:ext uri="{BB962C8B-B14F-4D97-AF65-F5344CB8AC3E}">
        <p14:creationId xmlns:p14="http://schemas.microsoft.com/office/powerpoint/2010/main" val="2741293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Need for Segmentation –</a:t>
            </a:r>
            <a:endParaRPr lang="en-IN" dirty="0"/>
          </a:p>
        </p:txBody>
      </p:sp>
      <p:sp>
        <p:nvSpPr>
          <p:cNvPr id="3" name="Content Placeholder 2"/>
          <p:cNvSpPr>
            <a:spLocks noGrp="1"/>
          </p:cNvSpPr>
          <p:nvPr>
            <p:ph idx="1"/>
          </p:nvPr>
        </p:nvSpPr>
        <p:spPr>
          <a:xfrm>
            <a:off x="457200" y="1124744"/>
            <a:ext cx="8229600" cy="5001419"/>
          </a:xfrm>
        </p:spPr>
        <p:txBody>
          <a:bodyPr>
            <a:normAutofit fontScale="77500" lnSpcReduction="20000"/>
          </a:bodyPr>
          <a:lstStyle/>
          <a:p>
            <a:pPr marL="0" indent="0" fontAlgn="base">
              <a:buNone/>
            </a:pPr>
            <a:br>
              <a:rPr lang="en-IN" dirty="0"/>
            </a:br>
            <a:r>
              <a:rPr lang="en-IN" dirty="0"/>
              <a:t>The Bus Interface Unit (BIU) contains four 16 bit special purpose registers (mentioned below) called as Segment Registers.</a:t>
            </a:r>
          </a:p>
          <a:p>
            <a:r>
              <a:rPr lang="en-IN" b="1" dirty="0"/>
              <a:t>Code segment register (CS):</a:t>
            </a:r>
            <a:r>
              <a:rPr lang="en-IN" dirty="0"/>
              <a:t> is used for addressing memory location in the code segment of the memory, where the executable program is stored.</a:t>
            </a:r>
          </a:p>
          <a:p>
            <a:r>
              <a:rPr lang="en-IN" b="1" dirty="0"/>
              <a:t>Data segment register (DS):</a:t>
            </a:r>
            <a:r>
              <a:rPr lang="en-IN" dirty="0"/>
              <a:t> points to the data segment of the memory where the data is stored.</a:t>
            </a:r>
          </a:p>
          <a:p>
            <a:r>
              <a:rPr lang="en-IN" b="1" dirty="0"/>
              <a:t>Extra Segment Register (ES):</a:t>
            </a:r>
            <a:r>
              <a:rPr lang="en-IN" dirty="0"/>
              <a:t> also refers to a segment in the memory which is another data segment in the memory.</a:t>
            </a:r>
          </a:p>
          <a:p>
            <a:r>
              <a:rPr lang="en-IN" b="1" dirty="0"/>
              <a:t>Stack Segment Register (SS):</a:t>
            </a:r>
            <a:r>
              <a:rPr lang="en-IN" dirty="0"/>
              <a:t> is used for addressing stack segment of the memory. The stack segment is that segment of memory which is used to store stack data.</a:t>
            </a:r>
          </a:p>
          <a:p>
            <a:endParaRPr lang="en-IN" dirty="0"/>
          </a:p>
        </p:txBody>
      </p:sp>
    </p:spTree>
    <p:extLst>
      <p:ext uri="{BB962C8B-B14F-4D97-AF65-F5344CB8AC3E}">
        <p14:creationId xmlns:p14="http://schemas.microsoft.com/office/powerpoint/2010/main" val="3591906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dirty="0"/>
              <a:t>Need for Segmentation –</a:t>
            </a:r>
            <a:endParaRPr lang="en-IN" dirty="0"/>
          </a:p>
        </p:txBody>
      </p:sp>
      <p:sp>
        <p:nvSpPr>
          <p:cNvPr id="3" name="Content Placeholder 2"/>
          <p:cNvSpPr>
            <a:spLocks noGrp="1"/>
          </p:cNvSpPr>
          <p:nvPr>
            <p:ph idx="1"/>
          </p:nvPr>
        </p:nvSpPr>
        <p:spPr>
          <a:xfrm>
            <a:off x="467544" y="908720"/>
            <a:ext cx="8229600" cy="4857403"/>
          </a:xfrm>
        </p:spPr>
        <p:txBody>
          <a:bodyPr>
            <a:noAutofit/>
          </a:bodyPr>
          <a:lstStyle/>
          <a:p>
            <a:pPr algn="just" fontAlgn="base"/>
            <a:r>
              <a:rPr lang="en-IN" sz="2400" dirty="0"/>
              <a:t>The number of address lines in 8086 is 20, 8086 BIU will send 20bit address, so as to access one of the 1MB memory locations. </a:t>
            </a:r>
          </a:p>
          <a:p>
            <a:pPr algn="just" fontAlgn="base"/>
            <a:r>
              <a:rPr lang="en-IN" sz="2400" dirty="0"/>
              <a:t>The four segment registers actually contain the upper 16 bits of the starting addresses of the four memory segments of 64 KB each with which the 8086 is working at that instant of time. </a:t>
            </a:r>
          </a:p>
          <a:p>
            <a:pPr algn="just" fontAlgn="base"/>
            <a:r>
              <a:rPr lang="en-IN" sz="2400" dirty="0"/>
              <a:t>A segment is a logical unit of memory that may be up to 64 kilobytes long. Each segment is made up of contiguous memory locations. It is independent, separately addressable unit. Starting address will always be changing. It will not be fixed.</a:t>
            </a:r>
          </a:p>
          <a:p>
            <a:pPr algn="just" fontAlgn="base"/>
            <a:r>
              <a:rPr lang="en-IN" sz="2400" b="1" dirty="0">
                <a:solidFill>
                  <a:srgbClr val="FF0000"/>
                </a:solidFill>
              </a:rPr>
              <a:t>Note that the 8086 does not work the whole 1MB memory at any given time. However it works only with four 64KB segments within the whole 1MB memory.</a:t>
            </a:r>
          </a:p>
          <a:p>
            <a:pPr algn="just"/>
            <a:endParaRPr lang="en-IN" sz="2400" dirty="0"/>
          </a:p>
        </p:txBody>
      </p:sp>
    </p:spTree>
    <p:extLst>
      <p:ext uri="{BB962C8B-B14F-4D97-AF65-F5344CB8AC3E}">
        <p14:creationId xmlns:p14="http://schemas.microsoft.com/office/powerpoint/2010/main" val="3591906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rmAutofit fontScale="90000"/>
          </a:bodyPr>
          <a:lstStyle/>
          <a:p>
            <a:r>
              <a:rPr lang="en-IN" b="1" dirty="0"/>
              <a:t>Minimum and Maximum Modes</a:t>
            </a:r>
            <a:r>
              <a:rPr lang="en-IN" dirty="0"/>
              <a:t>:</a:t>
            </a:r>
            <a:br>
              <a:rPr lang="en-IN" dirty="0"/>
            </a:br>
            <a:endParaRPr lang="en-IN" dirty="0"/>
          </a:p>
        </p:txBody>
      </p:sp>
      <p:sp>
        <p:nvSpPr>
          <p:cNvPr id="3" name="Content Placeholder 2"/>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 The minimum mode is selected by applying logic 1 to the MN / MX# input pin. This is a single microprocessor configuration.</a:t>
            </a:r>
          </a:p>
          <a:p>
            <a:pPr marL="0" indent="0" algn="just">
              <a:buNone/>
            </a:pPr>
            <a:r>
              <a:rPr lang="en-IN" dirty="0">
                <a:latin typeface="Times New Roman" panose="02020603050405020304" pitchFamily="18" charset="0"/>
                <a:cs typeface="Times New Roman" panose="02020603050405020304" pitchFamily="18" charset="0"/>
              </a:rPr>
              <a:t>• The maximum mode is selected by applying logic 0 to the MN / MX# input pin. This is a multi micro processors configuration.</a:t>
            </a:r>
          </a:p>
        </p:txBody>
      </p:sp>
    </p:spTree>
    <p:extLst>
      <p:ext uri="{BB962C8B-B14F-4D97-AF65-F5344CB8AC3E}">
        <p14:creationId xmlns:p14="http://schemas.microsoft.com/office/powerpoint/2010/main" val="1919286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the Segmentation</a:t>
            </a:r>
            <a:endParaRPr lang="en-IN" dirty="0"/>
          </a:p>
        </p:txBody>
      </p:sp>
      <p:sp>
        <p:nvSpPr>
          <p:cNvPr id="3" name="Content Placeholder 2"/>
          <p:cNvSpPr>
            <a:spLocks noGrp="1"/>
          </p:cNvSpPr>
          <p:nvPr>
            <p:ph idx="1"/>
          </p:nvPr>
        </p:nvSpPr>
        <p:spPr>
          <a:xfrm>
            <a:off x="467544" y="1340768"/>
            <a:ext cx="8229600" cy="4525963"/>
          </a:xfrm>
        </p:spPr>
        <p:txBody>
          <a:bodyPr>
            <a:noAutofit/>
          </a:bodyPr>
          <a:lstStyle/>
          <a:p>
            <a:pPr marL="0" indent="0" algn="just" fontAlgn="base">
              <a:buNone/>
            </a:pPr>
            <a:r>
              <a:rPr lang="en-IN" sz="2400" dirty="0">
                <a:latin typeface="Times New Roman" panose="02020603050405020304" pitchFamily="18" charset="0"/>
                <a:cs typeface="Times New Roman" panose="02020603050405020304" pitchFamily="18" charset="0"/>
              </a:rPr>
              <a:t>The main advantages of segmentation are as follows:</a:t>
            </a:r>
          </a:p>
          <a:p>
            <a:pPr algn="just"/>
            <a:r>
              <a:rPr lang="en-IN" sz="2400" dirty="0">
                <a:latin typeface="Times New Roman" panose="02020603050405020304" pitchFamily="18" charset="0"/>
                <a:cs typeface="Times New Roman" panose="02020603050405020304" pitchFamily="18" charset="0"/>
              </a:rPr>
              <a:t>It provides a powerful memory management mechanism.</a:t>
            </a:r>
          </a:p>
          <a:p>
            <a:pPr algn="just"/>
            <a:r>
              <a:rPr lang="en-IN" sz="2400" dirty="0">
                <a:latin typeface="Times New Roman" panose="02020603050405020304" pitchFamily="18" charset="0"/>
                <a:cs typeface="Times New Roman" panose="02020603050405020304" pitchFamily="18" charset="0"/>
              </a:rPr>
              <a:t>Data related or stack related operations can be performed in different segments.</a:t>
            </a:r>
          </a:p>
          <a:p>
            <a:pPr algn="just"/>
            <a:r>
              <a:rPr lang="en-IN" sz="2400" dirty="0">
                <a:latin typeface="Times New Roman" panose="02020603050405020304" pitchFamily="18" charset="0"/>
                <a:cs typeface="Times New Roman" panose="02020603050405020304" pitchFamily="18" charset="0"/>
              </a:rPr>
              <a:t>Code related operation can be done in separate code segments.</a:t>
            </a:r>
          </a:p>
          <a:p>
            <a:pPr algn="just"/>
            <a:r>
              <a:rPr lang="en-IN" sz="2400" dirty="0">
                <a:latin typeface="Times New Roman" panose="02020603050405020304" pitchFamily="18" charset="0"/>
                <a:cs typeface="Times New Roman" panose="02020603050405020304" pitchFamily="18" charset="0"/>
              </a:rPr>
              <a:t>It allows to processes to easily share data.</a:t>
            </a:r>
          </a:p>
          <a:p>
            <a:pPr algn="just"/>
            <a:r>
              <a:rPr lang="en-IN" sz="2400" dirty="0">
                <a:latin typeface="Times New Roman" panose="02020603050405020304" pitchFamily="18" charset="0"/>
                <a:cs typeface="Times New Roman" panose="02020603050405020304" pitchFamily="18" charset="0"/>
              </a:rPr>
              <a:t>It allows to extend the address ability of the processor, i.e. segmentation allows the use of 16 bit registers to give an addressing capability of 1 Megabytes. Without segmentation, it would require 20 bit registers.</a:t>
            </a:r>
          </a:p>
          <a:p>
            <a:pPr algn="just"/>
            <a:r>
              <a:rPr lang="en-IN" sz="2400" dirty="0">
                <a:latin typeface="Times New Roman" panose="02020603050405020304" pitchFamily="18" charset="0"/>
                <a:cs typeface="Times New Roman" panose="02020603050405020304" pitchFamily="18" charset="0"/>
              </a:rPr>
              <a:t>It is possible to enhance the memory size of code data or stack segments beyond 64 KB by allotting more than one segment for each area.</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906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34082"/>
          </a:xfrm>
        </p:spPr>
        <p:txBody>
          <a:bodyPr>
            <a:normAutofit fontScale="90000"/>
          </a:bodyPr>
          <a:lstStyle/>
          <a:p>
            <a:r>
              <a:rPr lang="en-IN" b="1" dirty="0"/>
              <a:t>Memory Organization</a:t>
            </a:r>
            <a:endParaRPr lang="en-IN" dirty="0"/>
          </a:p>
        </p:txBody>
      </p:sp>
      <p:sp>
        <p:nvSpPr>
          <p:cNvPr id="3" name="Content Placeholder 2"/>
          <p:cNvSpPr>
            <a:spLocks noGrp="1"/>
          </p:cNvSpPr>
          <p:nvPr>
            <p:ph idx="1"/>
          </p:nvPr>
        </p:nvSpPr>
        <p:spPr>
          <a:xfrm>
            <a:off x="107504" y="692696"/>
            <a:ext cx="8784976" cy="5832648"/>
          </a:xfrm>
        </p:spPr>
        <p:txBody>
          <a:bodyPr>
            <a:noAutofit/>
          </a:bodyPr>
          <a:lstStyle/>
          <a:p>
            <a:pPr algn="just"/>
            <a:r>
              <a:rPr lang="en-IN" sz="2300" dirty="0">
                <a:latin typeface="Times New Roman" panose="02020603050405020304" pitchFamily="18" charset="0"/>
                <a:cs typeface="Times New Roman" panose="02020603050405020304" pitchFamily="18" charset="0"/>
              </a:rPr>
              <a:t>8086, via its 20-bit address bus, can address </a:t>
            </a:r>
            <a:r>
              <a:rPr lang="en-IN" sz="2400" dirty="0"/>
              <a:t>2</a:t>
            </a:r>
            <a:r>
              <a:rPr lang="en-IN" sz="2400" baseline="30000" dirty="0"/>
              <a:t>20  </a:t>
            </a:r>
            <a:r>
              <a:rPr lang="en-IN" sz="2300" dirty="0">
                <a:latin typeface="Times New Roman" panose="02020603050405020304" pitchFamily="18" charset="0"/>
                <a:cs typeface="Times New Roman" panose="02020603050405020304" pitchFamily="18" charset="0"/>
              </a:rPr>
              <a:t>= 1,048,576 or 1 MB of different memory locations. </a:t>
            </a:r>
          </a:p>
          <a:p>
            <a:pPr algn="just"/>
            <a:r>
              <a:rPr lang="en-IN" sz="2300" dirty="0">
                <a:latin typeface="Times New Roman" panose="02020603050405020304" pitchFamily="18" charset="0"/>
                <a:cs typeface="Times New Roman" panose="02020603050405020304" pitchFamily="18" charset="0"/>
              </a:rPr>
              <a:t>The memory map of 8086 is shown in Fig. 12.1, where the whole memory space starting from 00000 H to FFFFF H is </a:t>
            </a:r>
            <a:r>
              <a:rPr lang="en-IN" sz="2300" b="1" dirty="0">
                <a:latin typeface="Times New Roman" panose="02020603050405020304" pitchFamily="18" charset="0"/>
                <a:cs typeface="Times New Roman" panose="02020603050405020304" pitchFamily="18" charset="0"/>
              </a:rPr>
              <a:t>divided into 16 blocks—each one consisting of 64 KB. </a:t>
            </a:r>
          </a:p>
          <a:p>
            <a:pPr algn="just"/>
            <a:r>
              <a:rPr lang="en-IN" sz="2300" dirty="0">
                <a:latin typeface="Times New Roman" panose="02020603050405020304" pitchFamily="18" charset="0"/>
                <a:cs typeface="Times New Roman" panose="02020603050405020304" pitchFamily="18" charset="0"/>
              </a:rPr>
              <a:t>This division is arbitrary but at the same time a convenient one—because the most significant hex digit increases by 1 with each additional block. </a:t>
            </a:r>
          </a:p>
          <a:p>
            <a:pPr algn="just"/>
            <a:r>
              <a:rPr lang="en-IN" sz="2300" dirty="0">
                <a:latin typeface="Times New Roman" panose="02020603050405020304" pitchFamily="18" charset="0"/>
                <a:cs typeface="Times New Roman" panose="02020603050405020304" pitchFamily="18" charset="0"/>
              </a:rPr>
              <a:t>The lower and upper ends of the memory map are shown separately—earmarking some spaces as reserved and some as ‘dedicated’.</a:t>
            </a:r>
          </a:p>
          <a:p>
            <a:pPr algn="just"/>
            <a:r>
              <a:rPr lang="en-IN" sz="2300" dirty="0">
                <a:latin typeface="Times New Roman" panose="02020603050405020304" pitchFamily="18" charset="0"/>
                <a:cs typeface="Times New Roman" panose="02020603050405020304" pitchFamily="18" charset="0"/>
              </a:rPr>
              <a:t>The reserved locations are meant for future hardware and software needs while the dedicated locations are used for processing of specific system interrupts and reset functions.</a:t>
            </a:r>
          </a:p>
        </p:txBody>
      </p:sp>
    </p:spTree>
    <p:extLst>
      <p:ext uri="{BB962C8B-B14F-4D97-AF65-F5344CB8AC3E}">
        <p14:creationId xmlns:p14="http://schemas.microsoft.com/office/powerpoint/2010/main" val="1325035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t>Memory Organization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44624"/>
            <a:ext cx="5616624" cy="6584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8159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778098"/>
          </a:xfrm>
        </p:spPr>
        <p:txBody>
          <a:bodyPr anchor="t">
            <a:noAutofit/>
          </a:bodyPr>
          <a:lstStyle/>
          <a:p>
            <a:pPr algn="just"/>
            <a:r>
              <a:rPr lang="en-IN" sz="2400" b="1" dirty="0">
                <a:latin typeface="Times New Roman" panose="02020603050405020304" pitchFamily="18" charset="0"/>
                <a:cs typeface="Times New Roman" panose="02020603050405020304" pitchFamily="18" charset="0"/>
              </a:rPr>
              <a:t>Q. Describe memory segmentation scheme of 8086.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What is meant by currently active segments?</a:t>
            </a:r>
          </a:p>
        </p:txBody>
      </p:sp>
      <p:sp>
        <p:nvSpPr>
          <p:cNvPr id="3" name="Content Placeholder 2"/>
          <p:cNvSpPr>
            <a:spLocks noGrp="1"/>
          </p:cNvSpPr>
          <p:nvPr>
            <p:ph idx="1"/>
          </p:nvPr>
        </p:nvSpPr>
        <p:spPr>
          <a:xfrm>
            <a:off x="251520" y="1196752"/>
            <a:ext cx="8435280" cy="4929411"/>
          </a:xfrm>
        </p:spPr>
        <p:txBody>
          <a:bodyPr>
            <a:noAutofit/>
          </a:bodyPr>
          <a:lstStyle/>
          <a:p>
            <a:pPr algn="just"/>
            <a:r>
              <a:rPr lang="en-IN" sz="2400" dirty="0">
                <a:latin typeface="Times New Roman" panose="02020603050405020304" pitchFamily="18" charset="0"/>
                <a:cs typeface="Times New Roman" panose="02020603050405020304" pitchFamily="18" charset="0"/>
              </a:rPr>
              <a:t>1 MB memory of 8086 is partitioned into 16 segments—each segment is of 64 KB length. Out of these 16 segments, only 4 segments can be active at any given instant of time— these are code segment, stack segment, data segment and extra segment</a:t>
            </a:r>
          </a:p>
          <a:p>
            <a:pPr algn="just"/>
            <a:r>
              <a:rPr lang="en-IN" sz="2400" dirty="0">
                <a:latin typeface="Times New Roman" panose="02020603050405020304" pitchFamily="18" charset="0"/>
                <a:cs typeface="Times New Roman" panose="02020603050405020304" pitchFamily="18" charset="0"/>
              </a:rPr>
              <a:t>The four memory segments that the CPU works with at any time are called currently active segments. </a:t>
            </a:r>
          </a:p>
          <a:p>
            <a:pPr algn="just"/>
            <a:r>
              <a:rPr lang="en-IN" sz="2400" dirty="0">
                <a:latin typeface="Times New Roman" panose="02020603050405020304" pitchFamily="18" charset="0"/>
                <a:cs typeface="Times New Roman" panose="02020603050405020304" pitchFamily="18" charset="0"/>
              </a:rPr>
              <a:t>Corresponding to these four segments, the registers used are Code Segment Register (CS), Data Segment Register (DS), Stack Segment Register (SS) and Extra Segment Register (ES) respectively.</a:t>
            </a:r>
          </a:p>
          <a:p>
            <a:pPr algn="just"/>
            <a:r>
              <a:rPr lang="en-IN" sz="2400" dirty="0">
                <a:latin typeface="Times New Roman" panose="02020603050405020304" pitchFamily="18" charset="0"/>
                <a:cs typeface="Times New Roman" panose="02020603050405020304" pitchFamily="18" charset="0"/>
              </a:rPr>
              <a:t>Each of these four registers is 16-bits wide and user accessible—i.e., their contents can be changed by software.</a:t>
            </a:r>
          </a:p>
        </p:txBody>
      </p:sp>
    </p:spTree>
    <p:extLst>
      <p:ext uri="{BB962C8B-B14F-4D97-AF65-F5344CB8AC3E}">
        <p14:creationId xmlns:p14="http://schemas.microsoft.com/office/powerpoint/2010/main" val="2005652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Memory Organization</a:t>
            </a:r>
            <a:endParaRPr lang="en-IN" dirty="0"/>
          </a:p>
        </p:txBody>
      </p:sp>
      <p:sp>
        <p:nvSpPr>
          <p:cNvPr id="3" name="Content Placeholder 2"/>
          <p:cNvSpPr>
            <a:spLocks noGrp="1"/>
          </p:cNvSpPr>
          <p:nvPr>
            <p:ph idx="1"/>
          </p:nvPr>
        </p:nvSpPr>
        <p:spPr>
          <a:xfrm>
            <a:off x="457200" y="1412776"/>
            <a:ext cx="8229600" cy="4713387"/>
          </a:xfrm>
        </p:spPr>
        <p:txBody>
          <a:bodyPr>
            <a:normAutofit/>
          </a:bodyPr>
          <a:lstStyle/>
          <a:p>
            <a:pPr algn="just">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code segment contains the instruction codes of a program, while data, variable and constants are held in data segment. </a:t>
            </a:r>
          </a:p>
          <a:p>
            <a:pPr algn="just">
              <a:lnSpc>
                <a:spcPct val="150000"/>
              </a:lnSpc>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The stack segment is used to store interrupt and subroutine return addresses.</a:t>
            </a:r>
          </a:p>
          <a:p>
            <a:pPr algn="just">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extra segment contains the destination of data for certain </a:t>
            </a:r>
            <a:r>
              <a:rPr lang="en-IN" sz="2400" b="1" dirty="0">
                <a:latin typeface="Times New Roman" panose="02020603050405020304" pitchFamily="18" charset="0"/>
                <a:cs typeface="Times New Roman" panose="02020603050405020304" pitchFamily="18" charset="0"/>
              </a:rPr>
              <a:t>string instructions</a:t>
            </a:r>
            <a:r>
              <a:rPr lang="en-IN" sz="2400" dirty="0">
                <a:latin typeface="Times New Roman" panose="02020603050405020304" pitchFamily="18" charset="0"/>
                <a:cs typeface="Times New Roman" panose="02020603050405020304" pitchFamily="18" charset="0"/>
              </a:rPr>
              <a:t>. Thus 64 KB are available for program storage (in CS) as well as for stack (in SS) while 128 KB of space can be utilised for data storage (in DS and ES)</a:t>
            </a:r>
          </a:p>
        </p:txBody>
      </p:sp>
    </p:spTree>
    <p:extLst>
      <p:ext uri="{BB962C8B-B14F-4D97-AF65-F5344CB8AC3E}">
        <p14:creationId xmlns:p14="http://schemas.microsoft.com/office/powerpoint/2010/main" val="1244559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332656"/>
            <a:ext cx="7772400" cy="1008112"/>
          </a:xfrm>
        </p:spPr>
        <p:txBody>
          <a:bodyPr>
            <a:noAutofit/>
          </a:bodyPr>
          <a:lstStyle/>
          <a:p>
            <a:pPr algn="just"/>
            <a:r>
              <a:rPr lang="en-IN" sz="2800" b="1" dirty="0">
                <a:latin typeface="Times New Roman" panose="02020603050405020304" pitchFamily="18" charset="0"/>
                <a:cs typeface="Times New Roman" panose="02020603050405020304" pitchFamily="18" charset="0"/>
              </a:rPr>
              <a:t>Q. Describe how the 20-bit physical address is generated?</a:t>
            </a:r>
          </a:p>
        </p:txBody>
      </p:sp>
      <p:sp>
        <p:nvSpPr>
          <p:cNvPr id="3" name="Subtitle 2"/>
          <p:cNvSpPr>
            <a:spLocks noGrp="1"/>
          </p:cNvSpPr>
          <p:nvPr>
            <p:ph type="subTitle" idx="1"/>
          </p:nvPr>
        </p:nvSpPr>
        <p:spPr>
          <a:xfrm>
            <a:off x="755576" y="1340768"/>
            <a:ext cx="7776864" cy="5040560"/>
          </a:xfrm>
        </p:spPr>
        <p:txBody>
          <a:bodyPr>
            <a:noAutofit/>
          </a:bodyPr>
          <a:lstStyle/>
          <a:p>
            <a:pPr marL="342900" indent="-342900" algn="just">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 20-bit physical (real) address is generated by combining the offset (residing in IP, BP, SP, BX, SI or DI) and the content of one of the segment registers CS, DS, ES or SS. </a:t>
            </a:r>
          </a:p>
          <a:p>
            <a:pPr marL="342900" indent="-342900" algn="just">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The process of combination is as follows:</a:t>
            </a: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 content of the segment register is internally appended with 0 H (0000 H) on its right most end to form a 20-bit memory address—this 20-bit address points to the start of the segment. </a:t>
            </a: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The offset is then added to the above to get the physical address.</a:t>
            </a:r>
          </a:p>
          <a:p>
            <a:pPr marL="342900" indent="-342900" algn="just">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Fig. 12.3 shows pictorially the actual process of generating a 20-bit physical address.</a:t>
            </a:r>
          </a:p>
        </p:txBody>
      </p:sp>
    </p:spTree>
    <p:extLst>
      <p:ext uri="{BB962C8B-B14F-4D97-AF65-F5344CB8AC3E}">
        <p14:creationId xmlns:p14="http://schemas.microsoft.com/office/powerpoint/2010/main" val="2743088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30" y="620687"/>
            <a:ext cx="8523580" cy="525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0605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490069"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887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Autofit/>
          </a:bodyPr>
          <a:lstStyle/>
          <a:p>
            <a:pPr algn="just"/>
            <a:r>
              <a:rPr lang="en-IN" sz="3200" b="1" dirty="0">
                <a:latin typeface="Times New Roman" panose="02020603050405020304" pitchFamily="18" charset="0"/>
                <a:cs typeface="Times New Roman" panose="02020603050405020304" pitchFamily="18" charset="0"/>
              </a:rPr>
              <a:t>Q. Discuss logical address, base segment address and physical address</a:t>
            </a:r>
            <a:r>
              <a:rPr lang="en-IN" sz="36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457200" y="1340768"/>
            <a:ext cx="8229600" cy="4785395"/>
          </a:xfrm>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The logical address, also goes by the name of effective address or offset address (also known as offset), is contained in the 16-bit IP, BP, SP, BX, SI or DI.</a:t>
            </a:r>
          </a:p>
          <a:p>
            <a:pPr algn="just"/>
            <a:r>
              <a:rPr lang="en-IN" dirty="0">
                <a:latin typeface="Times New Roman" panose="02020603050405020304" pitchFamily="18" charset="0"/>
                <a:cs typeface="Times New Roman" panose="02020603050405020304" pitchFamily="18" charset="0"/>
              </a:rPr>
              <a:t>The 16-bit content of one of the four segment registers (CS, DS, ES, SS) is known as the base segment address.</a:t>
            </a:r>
          </a:p>
          <a:p>
            <a:pPr algn="just"/>
            <a:r>
              <a:rPr lang="en-IN" dirty="0">
                <a:latin typeface="Times New Roman" panose="02020603050405020304" pitchFamily="18" charset="0"/>
                <a:cs typeface="Times New Roman" panose="02020603050405020304" pitchFamily="18" charset="0"/>
              </a:rPr>
              <a:t>Offset and base segment addresses are combined to form a 20-bit physical address (also called real address) that is used to access the memory. </a:t>
            </a:r>
          </a:p>
          <a:p>
            <a:pPr algn="just"/>
            <a:r>
              <a:rPr lang="en-IN" dirty="0">
                <a:latin typeface="Times New Roman" panose="02020603050405020304" pitchFamily="18" charset="0"/>
                <a:cs typeface="Times New Roman" panose="02020603050405020304" pitchFamily="18" charset="0"/>
              </a:rPr>
              <a:t>This 20-bit physical address is put on the address bus (AD19 – AD0) by the BIU.</a:t>
            </a:r>
          </a:p>
        </p:txBody>
      </p:sp>
    </p:spTree>
    <p:extLst>
      <p:ext uri="{BB962C8B-B14F-4D97-AF65-F5344CB8AC3E}">
        <p14:creationId xmlns:p14="http://schemas.microsoft.com/office/powerpoint/2010/main" val="2950776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800" b="1" dirty="0"/>
              <a:t>Describe memory segmentation scheme of 8086. What is meant by currently active segments?</a:t>
            </a:r>
            <a:endParaRPr lang="en-IN" sz="2800" dirty="0"/>
          </a:p>
        </p:txBody>
      </p:sp>
      <p:sp>
        <p:nvSpPr>
          <p:cNvPr id="3" name="Content Placeholder 2"/>
          <p:cNvSpPr>
            <a:spLocks noGrp="1"/>
          </p:cNvSpPr>
          <p:nvPr>
            <p:ph idx="1"/>
          </p:nvPr>
        </p:nvSpPr>
        <p:spPr>
          <a:xfrm>
            <a:off x="395536" y="1268760"/>
            <a:ext cx="8229600" cy="5256584"/>
          </a:xfrm>
        </p:spPr>
        <p:txBody>
          <a:bodyPr>
            <a:noAutofit/>
          </a:bodyPr>
          <a:lstStyle/>
          <a:p>
            <a:pPr algn="just"/>
            <a:r>
              <a:rPr lang="en-IN" sz="2400" dirty="0">
                <a:latin typeface="Times New Roman" panose="02020603050405020304" pitchFamily="18" charset="0"/>
                <a:cs typeface="Times New Roman" panose="02020603050405020304" pitchFamily="18" charset="0"/>
              </a:rPr>
              <a:t>1 MB memory of 8086 is partitioned into 16 segments—each segment is of 64 KB length.</a:t>
            </a:r>
          </a:p>
          <a:p>
            <a:pPr algn="just"/>
            <a:r>
              <a:rPr lang="en-IN" sz="2400" dirty="0">
                <a:latin typeface="Times New Roman" panose="02020603050405020304" pitchFamily="18" charset="0"/>
                <a:cs typeface="Times New Roman" panose="02020603050405020304" pitchFamily="18" charset="0"/>
              </a:rPr>
              <a:t>Out of these 16 segments, only 4 segments can be active at any given instant of time— these are code segment, stack segment, data segment and extra segment. </a:t>
            </a:r>
          </a:p>
          <a:p>
            <a:pPr algn="just"/>
            <a:r>
              <a:rPr lang="en-IN" sz="2400" dirty="0">
                <a:latin typeface="Times New Roman" panose="02020603050405020304" pitchFamily="18" charset="0"/>
                <a:cs typeface="Times New Roman" panose="02020603050405020304" pitchFamily="18" charset="0"/>
              </a:rPr>
              <a:t>The four memory segments that the CPU works with at any time are called </a:t>
            </a:r>
            <a:r>
              <a:rPr lang="en-IN" sz="2400" b="1" i="1" dirty="0">
                <a:latin typeface="Times New Roman" panose="02020603050405020304" pitchFamily="18" charset="0"/>
                <a:cs typeface="Times New Roman" panose="02020603050405020304" pitchFamily="18" charset="0"/>
              </a:rPr>
              <a:t>currently active segments</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Corresponding to these four segments, the registers used are Code Segment Register (CS), Data Segment Register (DS), Stack Segment Register (SS) and Extra Segment Register (ES) respectively.</a:t>
            </a:r>
          </a:p>
          <a:p>
            <a:pPr algn="just"/>
            <a:r>
              <a:rPr lang="en-IN" sz="2400" dirty="0">
                <a:latin typeface="Times New Roman" panose="02020603050405020304" pitchFamily="18" charset="0"/>
                <a:cs typeface="Times New Roman" panose="02020603050405020304" pitchFamily="18" charset="0"/>
              </a:rPr>
              <a:t>Each of these four registers is 16-bits wide and user accessible—i.e., their contents can be changed by software.</a:t>
            </a:r>
          </a:p>
        </p:txBody>
      </p:sp>
    </p:spTree>
    <p:extLst>
      <p:ext uri="{BB962C8B-B14F-4D97-AF65-F5344CB8AC3E}">
        <p14:creationId xmlns:p14="http://schemas.microsoft.com/office/powerpoint/2010/main" val="129228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Pin Diagram of 8086</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404664"/>
            <a:ext cx="7056784" cy="6319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453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lnSpcReduction="10000"/>
          </a:bodyPr>
          <a:lstStyle/>
          <a:p>
            <a:r>
              <a:rPr lang="en-IN" dirty="0"/>
              <a:t>The </a:t>
            </a:r>
            <a:r>
              <a:rPr lang="en-IN" b="1" dirty="0"/>
              <a:t>code segment </a:t>
            </a:r>
            <a:r>
              <a:rPr lang="en-IN" dirty="0"/>
              <a:t>contains the instruction codes of a program, while data, variables and constants are held in </a:t>
            </a:r>
            <a:r>
              <a:rPr lang="en-IN" b="1" dirty="0"/>
              <a:t>data segment</a:t>
            </a:r>
            <a:r>
              <a:rPr lang="en-IN" dirty="0"/>
              <a:t>. </a:t>
            </a:r>
          </a:p>
          <a:p>
            <a:r>
              <a:rPr lang="en-IN" dirty="0"/>
              <a:t>The </a:t>
            </a:r>
            <a:r>
              <a:rPr lang="en-IN" b="1" dirty="0"/>
              <a:t>stack segment </a:t>
            </a:r>
            <a:r>
              <a:rPr lang="en-IN" dirty="0"/>
              <a:t>is used to store interrupt and subroutine return addresses.</a:t>
            </a:r>
          </a:p>
          <a:p>
            <a:r>
              <a:rPr lang="en-IN" dirty="0"/>
              <a:t>The </a:t>
            </a:r>
            <a:r>
              <a:rPr lang="en-IN" b="1" dirty="0"/>
              <a:t>extra segment </a:t>
            </a:r>
            <a:r>
              <a:rPr lang="en-IN" dirty="0"/>
              <a:t>contains the destination of data for certain string instructions.</a:t>
            </a:r>
          </a:p>
          <a:p>
            <a:r>
              <a:rPr lang="en-IN" dirty="0"/>
              <a:t>Thus 64 KB are available for program storage (in CS) as well as for stack (in SS) while 128 KB of space can be utilised for data storage (in DS and ES).</a:t>
            </a:r>
          </a:p>
        </p:txBody>
      </p:sp>
    </p:spTree>
    <p:extLst>
      <p:ext uri="{BB962C8B-B14F-4D97-AF65-F5344CB8AC3E}">
        <p14:creationId xmlns:p14="http://schemas.microsoft.com/office/powerpoint/2010/main" val="1917085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9" y="-283797"/>
            <a:ext cx="9144000" cy="6971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3490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200" b="1" dirty="0"/>
              <a:t>Mention the maximum size of memory that can be active for 8086.</a:t>
            </a:r>
            <a:endParaRPr lang="en-IN" sz="3200" dirty="0"/>
          </a:p>
        </p:txBody>
      </p:sp>
      <p:sp>
        <p:nvSpPr>
          <p:cNvPr id="3" name="Content Placeholder 2"/>
          <p:cNvSpPr>
            <a:spLocks noGrp="1"/>
          </p:cNvSpPr>
          <p:nvPr>
            <p:ph idx="1"/>
          </p:nvPr>
        </p:nvSpPr>
        <p:spPr/>
        <p:txBody>
          <a:bodyPr/>
          <a:lstStyle/>
          <a:p>
            <a:pPr marL="0" indent="0">
              <a:buNone/>
            </a:pPr>
            <a:r>
              <a:rPr lang="en-IN" dirty="0"/>
              <a:t>The maximum size of active memory for 8086 is 256 KB. The break-up being</a:t>
            </a:r>
          </a:p>
          <a:p>
            <a:r>
              <a:rPr lang="en-IN" dirty="0"/>
              <a:t>64 KB for program</a:t>
            </a:r>
          </a:p>
          <a:p>
            <a:r>
              <a:rPr lang="en-IN" dirty="0"/>
              <a:t>64 KB for stack and</a:t>
            </a:r>
          </a:p>
          <a:p>
            <a:r>
              <a:rPr lang="en-IN" dirty="0"/>
              <a:t>128 MB for data.(DS+ES)</a:t>
            </a:r>
          </a:p>
        </p:txBody>
      </p:sp>
    </p:spTree>
    <p:extLst>
      <p:ext uri="{BB962C8B-B14F-4D97-AF65-F5344CB8AC3E}">
        <p14:creationId xmlns:p14="http://schemas.microsoft.com/office/powerpoint/2010/main" val="25101880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Programming model of the 8086 </a:t>
            </a:r>
          </a:p>
        </p:txBody>
      </p:sp>
      <p:sp>
        <p:nvSpPr>
          <p:cNvPr id="3" name="Content Placeholder 2"/>
          <p:cNvSpPr>
            <a:spLocks noGrp="1"/>
          </p:cNvSpPr>
          <p:nvPr>
            <p:ph idx="1"/>
          </p:nvPr>
        </p:nvSpPr>
        <p:spPr>
          <a:xfrm>
            <a:off x="467544" y="1340768"/>
            <a:ext cx="8229600" cy="4525963"/>
          </a:xfrm>
        </p:spPr>
        <p:txBody>
          <a:bodyPr>
            <a:normAutofit fontScale="92500" lnSpcReduction="10000"/>
          </a:bodyPr>
          <a:lstStyle/>
          <a:p>
            <a:pPr algn="just"/>
            <a:r>
              <a:rPr lang="en-IN" dirty="0"/>
              <a:t>The programming model of the 8086 is considered to be program visible because its registers are used during application programming and are specified by the instructions. </a:t>
            </a:r>
          </a:p>
          <a:p>
            <a:pPr algn="just"/>
            <a:r>
              <a:rPr lang="en-IN" dirty="0"/>
              <a:t>Figure below illustrates the programming model of 8086 microprocessor.</a:t>
            </a:r>
          </a:p>
          <a:p>
            <a:pPr algn="just"/>
            <a:r>
              <a:rPr lang="en-IN" dirty="0"/>
              <a:t>Some registers are general-purpose or multipurpose registers, while some have special purposes</a:t>
            </a:r>
          </a:p>
        </p:txBody>
      </p:sp>
    </p:spTree>
    <p:extLst>
      <p:ext uri="{BB962C8B-B14F-4D97-AF65-F5344CB8AC3E}">
        <p14:creationId xmlns:p14="http://schemas.microsoft.com/office/powerpoint/2010/main" val="3234843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76672"/>
            <a:ext cx="8424936" cy="5845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3596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490066"/>
          </a:xfrm>
        </p:spPr>
        <p:txBody>
          <a:bodyPr>
            <a:normAutofit fontScale="90000"/>
          </a:bodyPr>
          <a:lstStyle/>
          <a:p>
            <a:r>
              <a:rPr lang="en-IN" b="1" dirty="0"/>
              <a:t>Programming Model</a:t>
            </a:r>
            <a:endParaRPr lang="en-IN"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IN" sz="2400" dirty="0"/>
              <a:t>Figure 2-1 illustrates the programming model of the 8086 through the Pentium II micro­processor.</a:t>
            </a:r>
          </a:p>
        </p:txBody>
      </p:sp>
      <p:pic>
        <p:nvPicPr>
          <p:cNvPr id="4" name="Picture 3" descr="https://www.byclb.com/TR/Tutorials/microprocessors/ch2_1_dosyalar/image001.gif"/>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6120680" cy="5229200"/>
          </a:xfrm>
          <a:prstGeom prst="rect">
            <a:avLst/>
          </a:prstGeom>
          <a:noFill/>
          <a:ln>
            <a:noFill/>
          </a:ln>
        </p:spPr>
      </p:pic>
    </p:spTree>
    <p:extLst>
      <p:ext uri="{BB962C8B-B14F-4D97-AF65-F5344CB8AC3E}">
        <p14:creationId xmlns:p14="http://schemas.microsoft.com/office/powerpoint/2010/main" val="2569480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t>Programming Model</a:t>
            </a:r>
            <a:endParaRPr lang="en-IN" dirty="0"/>
          </a:p>
        </p:txBody>
      </p:sp>
      <p:sp>
        <p:nvSpPr>
          <p:cNvPr id="3" name="Content Placeholder 2"/>
          <p:cNvSpPr>
            <a:spLocks noGrp="1"/>
          </p:cNvSpPr>
          <p:nvPr>
            <p:ph idx="1"/>
          </p:nvPr>
        </p:nvSpPr>
        <p:spPr>
          <a:xfrm>
            <a:off x="467544" y="980728"/>
            <a:ext cx="8229600" cy="4857403"/>
          </a:xfrm>
        </p:spPr>
        <p:txBody>
          <a:bodyPr>
            <a:normAutofit fontScale="55000" lnSpcReduction="20000"/>
          </a:bodyPr>
          <a:lstStyle/>
          <a:p>
            <a:pPr algn="just"/>
            <a:r>
              <a:rPr lang="en-IN" sz="3800" dirty="0">
                <a:latin typeface="Times New Roman" panose="02020603050405020304" pitchFamily="18" charset="0"/>
                <a:cs typeface="Times New Roman" panose="02020603050405020304" pitchFamily="18" charset="0"/>
              </a:rPr>
              <a:t>The programming model contains 8-, 16-, and 32-bit registers. The 8-bit registers are </a:t>
            </a:r>
            <a:r>
              <a:rPr lang="en-IN" sz="3800" b="1" dirty="0">
                <a:latin typeface="Times New Roman" panose="02020603050405020304" pitchFamily="18" charset="0"/>
                <a:cs typeface="Times New Roman" panose="02020603050405020304" pitchFamily="18" charset="0"/>
              </a:rPr>
              <a:t>AH</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AL</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BH</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BL</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CH</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CL</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DH</a:t>
            </a:r>
            <a:r>
              <a:rPr lang="en-IN" sz="3800" dirty="0">
                <a:latin typeface="Times New Roman" panose="02020603050405020304" pitchFamily="18" charset="0"/>
                <a:cs typeface="Times New Roman" panose="02020603050405020304" pitchFamily="18" charset="0"/>
              </a:rPr>
              <a:t>, and </a:t>
            </a:r>
            <a:r>
              <a:rPr lang="en-IN" sz="3800" b="1" dirty="0">
                <a:latin typeface="Times New Roman" panose="02020603050405020304" pitchFamily="18" charset="0"/>
                <a:cs typeface="Times New Roman" panose="02020603050405020304" pitchFamily="18" charset="0"/>
              </a:rPr>
              <a:t>DL</a:t>
            </a:r>
            <a:r>
              <a:rPr lang="en-IN" sz="3800" dirty="0">
                <a:latin typeface="Times New Roman" panose="02020603050405020304" pitchFamily="18" charset="0"/>
                <a:cs typeface="Times New Roman" panose="02020603050405020304" pitchFamily="18" charset="0"/>
              </a:rPr>
              <a:t> and are referred to when an instruction is formed using these two-letter designations. </a:t>
            </a:r>
          </a:p>
          <a:p>
            <a:pPr algn="just"/>
            <a:r>
              <a:rPr lang="en-IN" sz="3800" dirty="0">
                <a:latin typeface="Times New Roman" panose="02020603050405020304" pitchFamily="18" charset="0"/>
                <a:cs typeface="Times New Roman" panose="02020603050405020304" pitchFamily="18" charset="0"/>
              </a:rPr>
              <a:t>The 16-bit registers are </a:t>
            </a:r>
            <a:r>
              <a:rPr lang="en-IN" sz="3800" b="1" dirty="0">
                <a:latin typeface="Times New Roman" panose="02020603050405020304" pitchFamily="18" charset="0"/>
                <a:cs typeface="Times New Roman" panose="02020603050405020304" pitchFamily="18" charset="0"/>
              </a:rPr>
              <a:t>AX</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BX</a:t>
            </a:r>
            <a:r>
              <a:rPr lang="en-IN" sz="3800" dirty="0">
                <a:latin typeface="Times New Roman" panose="02020603050405020304" pitchFamily="18" charset="0"/>
                <a:cs typeface="Times New Roman" panose="02020603050405020304" pitchFamily="18" charset="0"/>
              </a:rPr>
              <a:t>,</a:t>
            </a:r>
            <a:r>
              <a:rPr lang="en-IN" sz="3800" b="1" dirty="0">
                <a:latin typeface="Times New Roman" panose="02020603050405020304" pitchFamily="18" charset="0"/>
                <a:cs typeface="Times New Roman" panose="02020603050405020304" pitchFamily="18" charset="0"/>
              </a:rPr>
              <a:t> CX</a:t>
            </a:r>
            <a:r>
              <a:rPr lang="en-IN" sz="3800" dirty="0">
                <a:latin typeface="Times New Roman" panose="02020603050405020304" pitchFamily="18" charset="0"/>
                <a:cs typeface="Times New Roman" panose="02020603050405020304" pitchFamily="18" charset="0"/>
              </a:rPr>
              <a:t>,</a:t>
            </a:r>
            <a:r>
              <a:rPr lang="en-IN" sz="3800" b="1" dirty="0">
                <a:latin typeface="Times New Roman" panose="02020603050405020304" pitchFamily="18" charset="0"/>
                <a:cs typeface="Times New Roman" panose="02020603050405020304" pitchFamily="18" charset="0"/>
              </a:rPr>
              <a:t> DX</a:t>
            </a:r>
            <a:r>
              <a:rPr lang="en-IN" sz="3800" dirty="0">
                <a:latin typeface="Times New Roman" panose="02020603050405020304" pitchFamily="18" charset="0"/>
                <a:cs typeface="Times New Roman" panose="02020603050405020304" pitchFamily="18" charset="0"/>
              </a:rPr>
              <a:t>,</a:t>
            </a:r>
            <a:r>
              <a:rPr lang="en-IN" sz="3800" b="1" dirty="0">
                <a:latin typeface="Times New Roman" panose="02020603050405020304" pitchFamily="18" charset="0"/>
                <a:cs typeface="Times New Roman" panose="02020603050405020304" pitchFamily="18" charset="0"/>
              </a:rPr>
              <a:t> SP</a:t>
            </a:r>
            <a:r>
              <a:rPr lang="en-IN" sz="3800" dirty="0">
                <a:latin typeface="Times New Roman" panose="02020603050405020304" pitchFamily="18" charset="0"/>
                <a:cs typeface="Times New Roman" panose="02020603050405020304" pitchFamily="18" charset="0"/>
              </a:rPr>
              <a:t>,</a:t>
            </a:r>
            <a:r>
              <a:rPr lang="en-IN" sz="3800" b="1" dirty="0">
                <a:latin typeface="Times New Roman" panose="02020603050405020304" pitchFamily="18" charset="0"/>
                <a:cs typeface="Times New Roman" panose="02020603050405020304" pitchFamily="18" charset="0"/>
              </a:rPr>
              <a:t> BP</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DI</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SI</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IP</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FLAGS</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CS</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DS</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ES</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SS</a:t>
            </a:r>
            <a:r>
              <a:rPr lang="en-IN" sz="3800" dirty="0">
                <a:latin typeface="Times New Roman" panose="02020603050405020304" pitchFamily="18" charset="0"/>
                <a:cs typeface="Times New Roman" panose="02020603050405020304" pitchFamily="18" charset="0"/>
              </a:rPr>
              <a:t> The </a:t>
            </a:r>
            <a:r>
              <a:rPr lang="en-IN" sz="3800" b="1" dirty="0">
                <a:latin typeface="Times New Roman" panose="02020603050405020304" pitchFamily="18" charset="0"/>
                <a:cs typeface="Times New Roman" panose="02020603050405020304" pitchFamily="18" charset="0"/>
              </a:rPr>
              <a:t>extended 32-bit registers </a:t>
            </a:r>
            <a:r>
              <a:rPr lang="en-IN" sz="3800" dirty="0">
                <a:latin typeface="Times New Roman" panose="02020603050405020304" pitchFamily="18" charset="0"/>
                <a:cs typeface="Times New Roman" panose="02020603050405020304" pitchFamily="18" charset="0"/>
              </a:rPr>
              <a:t>are </a:t>
            </a:r>
            <a:r>
              <a:rPr lang="en-IN" sz="3800" b="1" dirty="0">
                <a:latin typeface="Times New Roman" panose="02020603050405020304" pitchFamily="18" charset="0"/>
                <a:cs typeface="Times New Roman" panose="02020603050405020304" pitchFamily="18" charset="0"/>
              </a:rPr>
              <a:t>EAX</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EBX</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ECX</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EDX</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ESP</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EBP</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EDI</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ESI</a:t>
            </a:r>
            <a:r>
              <a:rPr lang="en-IN" sz="3800"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EIP</a:t>
            </a:r>
            <a:r>
              <a:rPr lang="en-IN" sz="3800" dirty="0">
                <a:latin typeface="Times New Roman" panose="02020603050405020304" pitchFamily="18" charset="0"/>
                <a:cs typeface="Times New Roman" panose="02020603050405020304" pitchFamily="18" charset="0"/>
              </a:rPr>
              <a:t>, and </a:t>
            </a:r>
            <a:r>
              <a:rPr lang="en-IN" sz="3800" b="1" dirty="0">
                <a:latin typeface="Times New Roman" panose="02020603050405020304" pitchFamily="18" charset="0"/>
                <a:cs typeface="Times New Roman" panose="02020603050405020304" pitchFamily="18" charset="0"/>
              </a:rPr>
              <a:t>EFLAGS</a:t>
            </a:r>
            <a:r>
              <a:rPr lang="en-IN" sz="3800" dirty="0">
                <a:latin typeface="Times New Roman" panose="02020603050405020304" pitchFamily="18" charset="0"/>
                <a:cs typeface="Times New Roman" panose="02020603050405020304" pitchFamily="18" charset="0"/>
              </a:rPr>
              <a:t>. These 32-bit extended registers, and 16-bit registers ES and GS are available only in the 80386 and above.</a:t>
            </a:r>
          </a:p>
          <a:p>
            <a:pPr algn="just"/>
            <a:r>
              <a:rPr lang="en-IN" sz="3800" dirty="0">
                <a:latin typeface="Times New Roman" panose="02020603050405020304" pitchFamily="18" charset="0"/>
                <a:cs typeface="Times New Roman" panose="02020603050405020304" pitchFamily="18" charset="0"/>
              </a:rPr>
              <a:t>Some registers are general-purpose or multipurpose registers, while some have special purposes. The </a:t>
            </a:r>
            <a:r>
              <a:rPr lang="en-IN" sz="3800" b="1" dirty="0">
                <a:latin typeface="Times New Roman" panose="02020603050405020304" pitchFamily="18" charset="0"/>
                <a:cs typeface="Times New Roman" panose="02020603050405020304" pitchFamily="18" charset="0"/>
              </a:rPr>
              <a:t>multipurpose </a:t>
            </a:r>
            <a:r>
              <a:rPr lang="en-IN" sz="3800" dirty="0">
                <a:latin typeface="Times New Roman" panose="02020603050405020304" pitchFamily="18" charset="0"/>
                <a:cs typeface="Times New Roman" panose="02020603050405020304" pitchFamily="18" charset="0"/>
              </a:rPr>
              <a:t>registers include EAX, EBX, ECX, EDX, EBP, EDI, and ESI. </a:t>
            </a:r>
          </a:p>
          <a:p>
            <a:pPr algn="just"/>
            <a:r>
              <a:rPr lang="en-IN" sz="3800" dirty="0">
                <a:latin typeface="Times New Roman" panose="02020603050405020304" pitchFamily="18" charset="0"/>
                <a:cs typeface="Times New Roman" panose="02020603050405020304" pitchFamily="18" charset="0"/>
              </a:rPr>
              <a:t>These registers hold various data sizes (bytes, words, or </a:t>
            </a:r>
            <a:r>
              <a:rPr lang="en-IN" sz="3800" dirty="0" err="1">
                <a:latin typeface="Times New Roman" panose="02020603050405020304" pitchFamily="18" charset="0"/>
                <a:cs typeface="Times New Roman" panose="02020603050405020304" pitchFamily="18" charset="0"/>
              </a:rPr>
              <a:t>doublewords</a:t>
            </a:r>
            <a:r>
              <a:rPr lang="en-IN" sz="3800" dirty="0">
                <a:latin typeface="Times New Roman" panose="02020603050405020304" pitchFamily="18" charset="0"/>
                <a:cs typeface="Times New Roman" panose="02020603050405020304" pitchFamily="18" charset="0"/>
              </a:rPr>
              <a:t>) and are used for almost any purpose, as dictated by a program.</a:t>
            </a:r>
          </a:p>
          <a:p>
            <a:endParaRPr lang="en-IN" dirty="0"/>
          </a:p>
        </p:txBody>
      </p:sp>
    </p:spTree>
    <p:extLst>
      <p:ext uri="{BB962C8B-B14F-4D97-AF65-F5344CB8AC3E}">
        <p14:creationId xmlns:p14="http://schemas.microsoft.com/office/powerpoint/2010/main" val="2416150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229600" cy="562074"/>
          </a:xfrm>
        </p:spPr>
        <p:txBody>
          <a:bodyPr>
            <a:normAutofit fontScale="90000"/>
          </a:bodyPr>
          <a:lstStyle/>
          <a:p>
            <a:r>
              <a:rPr lang="en-IN" dirty="0"/>
              <a:t>Real Mode Memory Addressing</a:t>
            </a:r>
          </a:p>
        </p:txBody>
      </p:sp>
      <p:sp>
        <p:nvSpPr>
          <p:cNvPr id="3" name="Content Placeholder 2"/>
          <p:cNvSpPr>
            <a:spLocks noGrp="1"/>
          </p:cNvSpPr>
          <p:nvPr>
            <p:ph idx="1"/>
          </p:nvPr>
        </p:nvSpPr>
        <p:spPr>
          <a:xfrm>
            <a:off x="323528" y="836712"/>
            <a:ext cx="8229600" cy="5472608"/>
          </a:xfrm>
        </p:spPr>
        <p:txBody>
          <a:bodyPr>
            <a:normAutofit fontScale="70000" lnSpcReduction="20000"/>
          </a:bodyPr>
          <a:lstStyle/>
          <a:p>
            <a:pPr algn="just"/>
            <a:r>
              <a:rPr lang="en-IN" dirty="0">
                <a:latin typeface="Times New Roman" panose="02020603050405020304" pitchFamily="18" charset="0"/>
                <a:cs typeface="Times New Roman" panose="02020603050405020304" pitchFamily="18" charset="0"/>
              </a:rPr>
              <a:t>The 80286 and above operate in either the real or protected mode.</a:t>
            </a:r>
          </a:p>
          <a:p>
            <a:pPr algn="just"/>
            <a:r>
              <a:rPr lang="en-IN" u="sng" dirty="0">
                <a:latin typeface="Times New Roman" panose="02020603050405020304" pitchFamily="18" charset="0"/>
                <a:cs typeface="Times New Roman" panose="02020603050405020304" pitchFamily="18" charset="0"/>
              </a:rPr>
              <a:t>Only the 8086 and 8088 op­erate exclusively in the real mode. </a:t>
            </a:r>
          </a:p>
          <a:p>
            <a:pPr algn="just"/>
            <a:r>
              <a:rPr lang="en-IN" b="1" dirty="0">
                <a:latin typeface="Times New Roman" panose="02020603050405020304" pitchFamily="18" charset="0"/>
                <a:cs typeface="Times New Roman" panose="02020603050405020304" pitchFamily="18" charset="0"/>
              </a:rPr>
              <a:t>Real mode operation </a:t>
            </a:r>
            <a:r>
              <a:rPr lang="en-IN" dirty="0">
                <a:latin typeface="Times New Roman" panose="02020603050405020304" pitchFamily="18" charset="0"/>
                <a:cs typeface="Times New Roman" panose="02020603050405020304" pitchFamily="18" charset="0"/>
              </a:rPr>
              <a:t>allows the microprocessor to address only the first 1M byte of memory space-even if it is the Pentium II microprocessor. </a:t>
            </a:r>
          </a:p>
          <a:p>
            <a:pPr algn="just"/>
            <a:r>
              <a:rPr lang="en-IN" dirty="0">
                <a:latin typeface="Times New Roman" panose="02020603050405020304" pitchFamily="18" charset="0"/>
                <a:cs typeface="Times New Roman" panose="02020603050405020304" pitchFamily="18" charset="0"/>
              </a:rPr>
              <a:t>Note that the first 1 M byte of memory is called either the </a:t>
            </a:r>
            <a:r>
              <a:rPr lang="en-IN" b="1" dirty="0">
                <a:latin typeface="Times New Roman" panose="02020603050405020304" pitchFamily="18" charset="0"/>
                <a:cs typeface="Times New Roman" panose="02020603050405020304" pitchFamily="18" charset="0"/>
              </a:rPr>
              <a:t>real memory </a:t>
            </a:r>
            <a:r>
              <a:rPr lang="en-IN" dirty="0">
                <a:latin typeface="Times New Roman" panose="02020603050405020304" pitchFamily="18" charset="0"/>
                <a:cs typeface="Times New Roman" panose="02020603050405020304" pitchFamily="18" charset="0"/>
              </a:rPr>
              <a:t>or </a:t>
            </a:r>
            <a:r>
              <a:rPr lang="en-IN" b="1" dirty="0">
                <a:latin typeface="Times New Roman" panose="02020603050405020304" pitchFamily="18" charset="0"/>
                <a:cs typeface="Times New Roman" panose="02020603050405020304" pitchFamily="18" charset="0"/>
              </a:rPr>
              <a:t>conventional memory </a:t>
            </a:r>
            <a:r>
              <a:rPr lang="en-IN" dirty="0">
                <a:latin typeface="Times New Roman" panose="02020603050405020304" pitchFamily="18" charset="0"/>
                <a:cs typeface="Times New Roman" panose="02020603050405020304" pitchFamily="18" charset="0"/>
              </a:rPr>
              <a:t>system. </a:t>
            </a:r>
          </a:p>
          <a:p>
            <a:pPr algn="just"/>
            <a:r>
              <a:rPr lang="en-IN" dirty="0">
                <a:latin typeface="Times New Roman" panose="02020603050405020304" pitchFamily="18" charset="0"/>
                <a:cs typeface="Times New Roman" panose="02020603050405020304" pitchFamily="18" charset="0"/>
              </a:rPr>
              <a:t>The DOS operating system requires the microprocessor to operate in the real mode. </a:t>
            </a:r>
          </a:p>
          <a:p>
            <a:pPr algn="just"/>
            <a:r>
              <a:rPr lang="en-IN" dirty="0">
                <a:latin typeface="Times New Roman" panose="02020603050405020304" pitchFamily="18" charset="0"/>
                <a:cs typeface="Times New Roman" panose="02020603050405020304" pitchFamily="18" charset="0"/>
              </a:rPr>
              <a:t>Real mode oper­ation allows application software written for the 8086/8088, which contain only 1 M byte of memory, to function in the 80286 and above without changing the software. </a:t>
            </a:r>
          </a:p>
          <a:p>
            <a:pPr algn="just"/>
            <a:r>
              <a:rPr lang="en-IN" dirty="0">
                <a:latin typeface="Times New Roman" panose="02020603050405020304" pitchFamily="18" charset="0"/>
                <a:cs typeface="Times New Roman" panose="02020603050405020304" pitchFamily="18" charset="0"/>
              </a:rPr>
              <a:t>The upward com­patibility of software is partially responsible for the continuing success of the Intel family of mi­croprocessors. </a:t>
            </a:r>
          </a:p>
          <a:p>
            <a:pPr algn="just"/>
            <a:r>
              <a:rPr lang="en-IN" dirty="0">
                <a:latin typeface="Times New Roman" panose="02020603050405020304" pitchFamily="18" charset="0"/>
                <a:cs typeface="Times New Roman" panose="02020603050405020304" pitchFamily="18" charset="0"/>
              </a:rPr>
              <a:t>In all cases, each of these microprocessors begins operation in the real mode by default whenever power is applied or the microprocessor is reset.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2069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a:t>Segments And Offsets</a:t>
            </a:r>
          </a:p>
        </p:txBody>
      </p:sp>
      <p:sp>
        <p:nvSpPr>
          <p:cNvPr id="3" name="Content Placeholder 2"/>
          <p:cNvSpPr>
            <a:spLocks noGrp="1"/>
          </p:cNvSpPr>
          <p:nvPr>
            <p:ph idx="1"/>
          </p:nvPr>
        </p:nvSpPr>
        <p:spPr>
          <a:xfrm>
            <a:off x="457200" y="836712"/>
            <a:ext cx="8229600" cy="5289451"/>
          </a:xfrm>
        </p:spPr>
        <p:txBody>
          <a:bodyPr>
            <a:normAutofit fontScale="62500" lnSpcReduction="20000"/>
          </a:bodyPr>
          <a:lstStyle/>
          <a:p>
            <a:pPr algn="just"/>
            <a:r>
              <a:rPr lang="en-IN" sz="3400" dirty="0">
                <a:latin typeface="Times New Roman" panose="02020603050405020304" pitchFamily="18" charset="0"/>
                <a:cs typeface="Times New Roman" panose="02020603050405020304" pitchFamily="18" charset="0"/>
              </a:rPr>
              <a:t>A combination of a segment address and an offset address, access a memory location in the real mode. </a:t>
            </a:r>
          </a:p>
          <a:p>
            <a:pPr algn="just"/>
            <a:r>
              <a:rPr lang="en-IN" sz="3400" dirty="0">
                <a:latin typeface="Times New Roman" panose="02020603050405020304" pitchFamily="18" charset="0"/>
                <a:cs typeface="Times New Roman" panose="02020603050405020304" pitchFamily="18" charset="0"/>
              </a:rPr>
              <a:t>All real mode memory addresses must consist of a segment address plus an offset address. </a:t>
            </a:r>
          </a:p>
          <a:p>
            <a:pPr algn="just"/>
            <a:r>
              <a:rPr lang="en-IN" sz="3400" dirty="0">
                <a:latin typeface="Times New Roman" panose="02020603050405020304" pitchFamily="18" charset="0"/>
                <a:cs typeface="Times New Roman" panose="02020603050405020304" pitchFamily="18" charset="0"/>
              </a:rPr>
              <a:t>The </a:t>
            </a:r>
            <a:r>
              <a:rPr lang="en-IN" sz="3400" b="1" dirty="0">
                <a:latin typeface="Times New Roman" panose="02020603050405020304" pitchFamily="18" charset="0"/>
                <a:cs typeface="Times New Roman" panose="02020603050405020304" pitchFamily="18" charset="0"/>
              </a:rPr>
              <a:t>segment address, </a:t>
            </a:r>
            <a:r>
              <a:rPr lang="en-IN" sz="3400" dirty="0">
                <a:latin typeface="Times New Roman" panose="02020603050405020304" pitchFamily="18" charset="0"/>
                <a:cs typeface="Times New Roman" panose="02020603050405020304" pitchFamily="18" charset="0"/>
              </a:rPr>
              <a:t>located within one of the segment registers, defines the beginning address of any 64K-byte memory segment. </a:t>
            </a:r>
          </a:p>
          <a:p>
            <a:pPr algn="just"/>
            <a:r>
              <a:rPr lang="en-IN" sz="3400" dirty="0">
                <a:latin typeface="Times New Roman" panose="02020603050405020304" pitchFamily="18" charset="0"/>
                <a:cs typeface="Times New Roman" panose="02020603050405020304" pitchFamily="18" charset="0"/>
              </a:rPr>
              <a:t>The </a:t>
            </a:r>
            <a:r>
              <a:rPr lang="en-IN" sz="3400" b="1" dirty="0">
                <a:latin typeface="Times New Roman" panose="02020603050405020304" pitchFamily="18" charset="0"/>
                <a:cs typeface="Times New Roman" panose="02020603050405020304" pitchFamily="18" charset="0"/>
              </a:rPr>
              <a:t>offset address </a:t>
            </a:r>
            <a:r>
              <a:rPr lang="en-IN" sz="3400" dirty="0">
                <a:latin typeface="Times New Roman" panose="02020603050405020304" pitchFamily="18" charset="0"/>
                <a:cs typeface="Times New Roman" panose="02020603050405020304" pitchFamily="18" charset="0"/>
              </a:rPr>
              <a:t>selects any location within the 64K byte memory segment. </a:t>
            </a:r>
          </a:p>
          <a:p>
            <a:pPr algn="just"/>
            <a:r>
              <a:rPr lang="en-IN" sz="3400" dirty="0">
                <a:latin typeface="Times New Roman" panose="02020603050405020304" pitchFamily="18" charset="0"/>
                <a:cs typeface="Times New Roman" panose="02020603050405020304" pitchFamily="18" charset="0"/>
              </a:rPr>
              <a:t>Segments in the real mode always have a length of 64K bytes. </a:t>
            </a:r>
          </a:p>
          <a:p>
            <a:pPr algn="just"/>
            <a:r>
              <a:rPr lang="en-IN" sz="3400" dirty="0">
                <a:latin typeface="Times New Roman" panose="02020603050405020304" pitchFamily="18" charset="0"/>
                <a:cs typeface="Times New Roman" panose="02020603050405020304" pitchFamily="18" charset="0"/>
              </a:rPr>
              <a:t>Figure 2-3 shows how the segment plus offset addressing scheme selects a memory location. </a:t>
            </a:r>
          </a:p>
          <a:p>
            <a:pPr algn="just"/>
            <a:r>
              <a:rPr lang="en-IN" sz="3400" dirty="0">
                <a:latin typeface="Times New Roman" panose="02020603050405020304" pitchFamily="18" charset="0"/>
                <a:cs typeface="Times New Roman" panose="02020603050405020304" pitchFamily="18" charset="0"/>
              </a:rPr>
              <a:t>This illustra­tion shows a memory segment that begins at location 1 0000H and ends at location 1 FFFEH 64K bytes in length.</a:t>
            </a:r>
          </a:p>
          <a:p>
            <a:pPr algn="just"/>
            <a:r>
              <a:rPr lang="en-IN" sz="3400" dirty="0">
                <a:latin typeface="Times New Roman" panose="02020603050405020304" pitchFamily="18" charset="0"/>
                <a:cs typeface="Times New Roman" panose="02020603050405020304" pitchFamily="18" charset="0"/>
              </a:rPr>
              <a:t> It also shows how an offset address, sometimes called a displacement, of F000H selects location             1F000H in the memory system. </a:t>
            </a:r>
          </a:p>
          <a:p>
            <a:pPr algn="just"/>
            <a:r>
              <a:rPr lang="en-IN" sz="3400" dirty="0">
                <a:latin typeface="Times New Roman" panose="02020603050405020304" pitchFamily="18" charset="0"/>
                <a:cs typeface="Times New Roman" panose="02020603050405020304" pitchFamily="18" charset="0"/>
              </a:rPr>
              <a:t>Note that the offset or displacement is the distance above the start of the segment, as shown in Figure 2-3.</a:t>
            </a:r>
          </a:p>
          <a:p>
            <a:pPr algn="just"/>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1639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www.byclb.com/TR/Tutorials/microprocessors/ch2_1_dosyalar/image003.gif"/>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88640"/>
            <a:ext cx="6840760" cy="6480720"/>
          </a:xfrm>
          <a:prstGeom prst="rect">
            <a:avLst/>
          </a:prstGeom>
          <a:noFill/>
          <a:ln>
            <a:noFill/>
          </a:ln>
        </p:spPr>
      </p:pic>
    </p:spTree>
    <p:extLst>
      <p:ext uri="{BB962C8B-B14F-4D97-AF65-F5344CB8AC3E}">
        <p14:creationId xmlns:p14="http://schemas.microsoft.com/office/powerpoint/2010/main" val="210916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452438"/>
            <a:ext cx="7934325" cy="595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38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Segments and Offsets</a:t>
            </a:r>
          </a:p>
        </p:txBody>
      </p:sp>
      <p:sp>
        <p:nvSpPr>
          <p:cNvPr id="3" name="Content Placeholder 2"/>
          <p:cNvSpPr>
            <a:spLocks noGrp="1"/>
          </p:cNvSpPr>
          <p:nvPr>
            <p:ph idx="1"/>
          </p:nvPr>
        </p:nvSpPr>
        <p:spPr>
          <a:xfrm>
            <a:off x="395536" y="1268760"/>
            <a:ext cx="8229600" cy="5328592"/>
          </a:xfrm>
        </p:spPr>
        <p:txBody>
          <a:bodyPr>
            <a:normAutofit fontScale="77500" lnSpcReduction="20000"/>
          </a:bodyPr>
          <a:lstStyle/>
          <a:p>
            <a:pPr algn="just"/>
            <a:r>
              <a:rPr lang="en-IN" dirty="0">
                <a:latin typeface="Times New Roman" panose="02020603050405020304" pitchFamily="18" charset="0"/>
                <a:cs typeface="Times New Roman" panose="02020603050405020304" pitchFamily="18" charset="0"/>
              </a:rPr>
              <a:t>The segment register in Figure 2-3 contains a 1000H, yet it addresses a starting segment at location 10000H.</a:t>
            </a:r>
          </a:p>
          <a:p>
            <a:pPr algn="just"/>
            <a:r>
              <a:rPr lang="en-IN" dirty="0">
                <a:latin typeface="Times New Roman" panose="02020603050405020304" pitchFamily="18" charset="0"/>
                <a:cs typeface="Times New Roman" panose="02020603050405020304" pitchFamily="18" charset="0"/>
              </a:rPr>
              <a:t>In the real mode, each segment register is internally appended with a 0H on its rightmost end. This forms a 20-bit memory address, allowing it to access the start of a segment.</a:t>
            </a:r>
          </a:p>
          <a:p>
            <a:pPr algn="just"/>
            <a:r>
              <a:rPr lang="en-IN" dirty="0">
                <a:latin typeface="Times New Roman" panose="02020603050405020304" pitchFamily="18" charset="0"/>
                <a:cs typeface="Times New Roman" panose="02020603050405020304" pitchFamily="18" charset="0"/>
              </a:rPr>
              <a:t>The microprocessor must generate a 20-bit memory address to access a location within the first 1 M of memory. </a:t>
            </a:r>
          </a:p>
          <a:p>
            <a:pPr algn="just"/>
            <a:r>
              <a:rPr lang="en-IN" dirty="0">
                <a:latin typeface="Times New Roman" panose="02020603050405020304" pitchFamily="18" charset="0"/>
                <a:cs typeface="Times New Roman" panose="02020603050405020304" pitchFamily="18" charset="0"/>
              </a:rPr>
              <a:t>For example, when a segment register contains a 1200H, it addresses a 64K-byte memory segment beginning at location 12000H. </a:t>
            </a:r>
          </a:p>
          <a:p>
            <a:pPr algn="just"/>
            <a:r>
              <a:rPr lang="en-IN" dirty="0">
                <a:latin typeface="Times New Roman" panose="02020603050405020304" pitchFamily="18" charset="0"/>
                <a:cs typeface="Times New Roman" panose="02020603050405020304" pitchFamily="18" charset="0"/>
              </a:rPr>
              <a:t>Likewise, if a segment register contains a 1201H, it addresses a memory segment beginning at location 12010H. </a:t>
            </a:r>
          </a:p>
          <a:p>
            <a:pPr marL="0" indent="0">
              <a:buNone/>
            </a:pPr>
            <a:endParaRPr lang="en-IN" dirty="0"/>
          </a:p>
        </p:txBody>
      </p:sp>
    </p:spTree>
    <p:extLst>
      <p:ext uri="{BB962C8B-B14F-4D97-AF65-F5344CB8AC3E}">
        <p14:creationId xmlns:p14="http://schemas.microsoft.com/office/powerpoint/2010/main" val="3078352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516762" cy="6336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7101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3600" dirty="0"/>
              <a:t>Introduction to Protected Mode Memory Addressing</a:t>
            </a:r>
          </a:p>
        </p:txBody>
      </p:sp>
      <p:sp>
        <p:nvSpPr>
          <p:cNvPr id="3" name="Content Placeholder 2"/>
          <p:cNvSpPr>
            <a:spLocks noGrp="1"/>
          </p:cNvSpPr>
          <p:nvPr>
            <p:ph idx="1"/>
          </p:nvPr>
        </p:nvSpPr>
        <p:spPr>
          <a:xfrm>
            <a:off x="457200" y="1196752"/>
            <a:ext cx="8229600" cy="5256584"/>
          </a:xfrm>
        </p:spPr>
        <p:txBody>
          <a:bodyPr>
            <a:normAutofit fontScale="77500" lnSpcReduction="20000"/>
          </a:bodyPr>
          <a:lstStyle/>
          <a:p>
            <a:pPr algn="just"/>
            <a:r>
              <a:rPr lang="en-IN" dirty="0">
                <a:latin typeface="Times New Roman" panose="02020603050405020304" pitchFamily="18" charset="0"/>
                <a:cs typeface="Times New Roman" panose="02020603050405020304" pitchFamily="18" charset="0"/>
              </a:rPr>
              <a:t> Protected mode memory addressing (80286 and above) allows access to data and programs located above the first 1M byte of memory, as well as within the first 1M byte of memory. </a:t>
            </a:r>
          </a:p>
          <a:p>
            <a:pPr algn="just"/>
            <a:r>
              <a:rPr lang="en-IN" dirty="0">
                <a:latin typeface="Times New Roman" panose="02020603050405020304" pitchFamily="18" charset="0"/>
                <a:cs typeface="Times New Roman" panose="02020603050405020304" pitchFamily="18" charset="0"/>
              </a:rPr>
              <a:t>Addressing this extended section of the memory system requires a change to the segment plus an offset addressing scheme used with real mode memory addressing. </a:t>
            </a:r>
          </a:p>
          <a:p>
            <a:pPr algn="just"/>
            <a:r>
              <a:rPr lang="en-IN" dirty="0">
                <a:latin typeface="Times New Roman" panose="02020603050405020304" pitchFamily="18" charset="0"/>
                <a:cs typeface="Times New Roman" panose="02020603050405020304" pitchFamily="18" charset="0"/>
              </a:rPr>
              <a:t>When data and programs are addressed in extended memory, the offset address is still used to access information located within the memory segment.</a:t>
            </a:r>
          </a:p>
          <a:p>
            <a:pPr algn="just"/>
            <a:r>
              <a:rPr lang="en-IN" dirty="0">
                <a:latin typeface="Times New Roman" panose="02020603050405020304" pitchFamily="18" charset="0"/>
                <a:cs typeface="Times New Roman" panose="02020603050405020304" pitchFamily="18" charset="0"/>
              </a:rPr>
              <a:t> One difference is that the segment address, is no longer present in the protected mode. </a:t>
            </a:r>
          </a:p>
          <a:p>
            <a:pPr algn="just"/>
            <a:r>
              <a:rPr lang="en-IN" dirty="0">
                <a:latin typeface="Times New Roman" panose="02020603050405020304" pitchFamily="18" charset="0"/>
                <a:cs typeface="Times New Roman" panose="02020603050405020304" pitchFamily="18" charset="0"/>
              </a:rPr>
              <a:t>In place of the segment address, the segment register contains a selector that selects a descriptor from a descriptor table.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010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a:t>Introduction to Protected Mode Memory Addressing</a:t>
            </a:r>
          </a:p>
        </p:txBody>
      </p:sp>
      <p:sp>
        <p:nvSpPr>
          <p:cNvPr id="3" name="Content Placeholder 2"/>
          <p:cNvSpPr>
            <a:spLocks noGrp="1"/>
          </p:cNvSpPr>
          <p:nvPr>
            <p:ph idx="1"/>
          </p:nvPr>
        </p:nvSpPr>
        <p:spPr>
          <a:xfrm>
            <a:off x="457200" y="1268760"/>
            <a:ext cx="8229600" cy="5328592"/>
          </a:xfrm>
        </p:spPr>
        <p:txBody>
          <a:bodyPr>
            <a:noAutofit/>
          </a:bodyPr>
          <a:lstStyle/>
          <a:p>
            <a:pPr algn="just"/>
            <a:r>
              <a:rPr lang="en-IN" sz="2300" dirty="0">
                <a:latin typeface="Times New Roman" panose="02020603050405020304" pitchFamily="18" charset="0"/>
                <a:cs typeface="Times New Roman" panose="02020603050405020304" pitchFamily="18" charset="0"/>
              </a:rPr>
              <a:t>The descriptor describes the memory segment’s location, length, and access rights.</a:t>
            </a:r>
          </a:p>
          <a:p>
            <a:pPr algn="just"/>
            <a:r>
              <a:rPr lang="en-IN" sz="2300" dirty="0">
                <a:latin typeface="Times New Roman" panose="02020603050405020304" pitchFamily="18" charset="0"/>
                <a:cs typeface="Times New Roman" panose="02020603050405020304" pitchFamily="18" charset="0"/>
              </a:rPr>
              <a:t> Because the segment register and offset address still access memory, protected mode instructions are iden­tical to real mode instructions. </a:t>
            </a:r>
          </a:p>
          <a:p>
            <a:pPr algn="just"/>
            <a:r>
              <a:rPr lang="en-IN" sz="2300" dirty="0">
                <a:latin typeface="Times New Roman" panose="02020603050405020304" pitchFamily="18" charset="0"/>
                <a:cs typeface="Times New Roman" panose="02020603050405020304" pitchFamily="18" charset="0"/>
              </a:rPr>
              <a:t>In fact, most programs written to function in the real mode will function without change in the protected mode. </a:t>
            </a:r>
          </a:p>
          <a:p>
            <a:pPr algn="just"/>
            <a:r>
              <a:rPr lang="en-IN" sz="2300" b="1" dirty="0">
                <a:latin typeface="Times New Roman" panose="02020603050405020304" pitchFamily="18" charset="0"/>
                <a:cs typeface="Times New Roman" panose="02020603050405020304" pitchFamily="18" charset="0"/>
              </a:rPr>
              <a:t>The difference between modes is in the way that the segment register is interpreted by the microprocessor to access the memory segment. </a:t>
            </a:r>
          </a:p>
          <a:p>
            <a:pPr algn="just"/>
            <a:r>
              <a:rPr lang="en-IN" sz="2300" dirty="0">
                <a:latin typeface="Times New Roman" panose="02020603050405020304" pitchFamily="18" charset="0"/>
                <a:cs typeface="Times New Roman" panose="02020603050405020304" pitchFamily="18" charset="0"/>
              </a:rPr>
              <a:t>An­other difference, in the 80386 and above, is that the offset address can be a 32-bit number instead of a 16-bit number in the protected mode. A 32-bit offset address allows the microprocessor to access data within a segment that can be up to 4G bytes in length.</a:t>
            </a:r>
          </a:p>
        </p:txBody>
      </p:sp>
    </p:spTree>
    <p:extLst>
      <p:ext uri="{BB962C8B-B14F-4D97-AF65-F5344CB8AC3E}">
        <p14:creationId xmlns:p14="http://schemas.microsoft.com/office/powerpoint/2010/main" val="1434795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490066"/>
          </a:xfrm>
        </p:spPr>
        <p:txBody>
          <a:bodyPr>
            <a:normAutofit fontScale="90000"/>
          </a:bodyPr>
          <a:lstStyle/>
          <a:p>
            <a:r>
              <a:rPr lang="en-IN" dirty="0"/>
              <a:t>Selectors And Descriptors</a:t>
            </a:r>
            <a:br>
              <a:rPr lang="en-IN" dirty="0"/>
            </a:br>
            <a:endParaRPr lang="en-IN" dirty="0"/>
          </a:p>
        </p:txBody>
      </p:sp>
      <p:sp>
        <p:nvSpPr>
          <p:cNvPr id="3" name="Content Placeholder 2"/>
          <p:cNvSpPr>
            <a:spLocks noGrp="1"/>
          </p:cNvSpPr>
          <p:nvPr>
            <p:ph idx="1"/>
          </p:nvPr>
        </p:nvSpPr>
        <p:spPr>
          <a:xfrm>
            <a:off x="395536" y="836712"/>
            <a:ext cx="8229600" cy="5433467"/>
          </a:xfrm>
        </p:spPr>
        <p:txBody>
          <a:bodyPr>
            <a:normAutofit lnSpcReduction="10000"/>
          </a:bodyPr>
          <a:lstStyle/>
          <a:p>
            <a:pPr algn="just"/>
            <a:r>
              <a:rPr lang="en-IN" sz="2800" dirty="0">
                <a:latin typeface="Times New Roman" panose="02020603050405020304" pitchFamily="18" charset="0"/>
                <a:cs typeface="Times New Roman" panose="02020603050405020304" pitchFamily="18" charset="0"/>
              </a:rPr>
              <a:t>The selector, located in the segment register, selects one of 8192 descriptors from one of two ta­bles of descriptors. </a:t>
            </a:r>
          </a:p>
          <a:p>
            <a:pPr algn="just"/>
            <a:r>
              <a:rPr lang="en-IN" sz="2800" dirty="0">
                <a:latin typeface="Times New Roman" panose="02020603050405020304" pitchFamily="18" charset="0"/>
                <a:cs typeface="Times New Roman" panose="02020603050405020304" pitchFamily="18" charset="0"/>
              </a:rPr>
              <a:t>The </a:t>
            </a:r>
            <a:r>
              <a:rPr lang="en-IN" sz="2800" b="1" dirty="0">
                <a:latin typeface="Times New Roman" panose="02020603050405020304" pitchFamily="18" charset="0"/>
                <a:cs typeface="Times New Roman" panose="02020603050405020304" pitchFamily="18" charset="0"/>
              </a:rPr>
              <a:t>descriptor </a:t>
            </a:r>
            <a:r>
              <a:rPr lang="en-IN" sz="2800" dirty="0">
                <a:latin typeface="Times New Roman" panose="02020603050405020304" pitchFamily="18" charset="0"/>
                <a:cs typeface="Times New Roman" panose="02020603050405020304" pitchFamily="18" charset="0"/>
              </a:rPr>
              <a:t>describes the location, length, and access rights of the seg­ment of memory.</a:t>
            </a:r>
          </a:p>
          <a:p>
            <a:pPr algn="just"/>
            <a:r>
              <a:rPr lang="en-IN" sz="2800" dirty="0">
                <a:latin typeface="Times New Roman" panose="02020603050405020304" pitchFamily="18" charset="0"/>
                <a:cs typeface="Times New Roman" panose="02020603050405020304" pitchFamily="18" charset="0"/>
              </a:rPr>
              <a:t> Indirectly, the segment register still selects a memory segment, but not directly as in the real mode. For example, in the real mode, if CS = 0008H, the code segment begins at lo­cation 00080H. </a:t>
            </a:r>
          </a:p>
          <a:p>
            <a:pPr algn="just"/>
            <a:r>
              <a:rPr lang="en-IN" sz="2800" dirty="0">
                <a:latin typeface="Times New Roman" panose="02020603050405020304" pitchFamily="18" charset="0"/>
                <a:cs typeface="Times New Roman" panose="02020603050405020304" pitchFamily="18" charset="0"/>
              </a:rPr>
              <a:t>In the protected mode, this segment number can address any memory location in the entire system for the code segment.</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6829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Selectors And Descriptors</a:t>
            </a:r>
            <a:br>
              <a:rPr lang="en-IN" dirty="0"/>
            </a:br>
            <a:endParaRPr lang="en-IN" dirty="0"/>
          </a:p>
        </p:txBody>
      </p:sp>
      <p:sp>
        <p:nvSpPr>
          <p:cNvPr id="3" name="Content Placeholder 2"/>
          <p:cNvSpPr>
            <a:spLocks noGrp="1"/>
          </p:cNvSpPr>
          <p:nvPr>
            <p:ph idx="1"/>
          </p:nvPr>
        </p:nvSpPr>
        <p:spPr>
          <a:xfrm>
            <a:off x="457200" y="1052736"/>
            <a:ext cx="8229600" cy="5256584"/>
          </a:xfrm>
        </p:spPr>
        <p:txBody>
          <a:bodyPr>
            <a:normAutofit fontScale="85000" lnSpcReduction="20000"/>
          </a:bodyPr>
          <a:lstStyle/>
          <a:p>
            <a:pPr algn="just"/>
            <a:r>
              <a:rPr lang="en-IN" dirty="0">
                <a:latin typeface="Times New Roman" panose="02020603050405020304" pitchFamily="18" charset="0"/>
                <a:cs typeface="Times New Roman" panose="02020603050405020304" pitchFamily="18" charset="0"/>
              </a:rPr>
              <a:t>There are two descriptor tables used with the segment registers: one contains global de­scriptors and the other contains local descriptors.</a:t>
            </a:r>
          </a:p>
          <a:p>
            <a:pPr algn="just"/>
            <a:r>
              <a:rPr lang="en-IN" dirty="0">
                <a:latin typeface="Times New Roman" panose="02020603050405020304" pitchFamily="18" charset="0"/>
                <a:cs typeface="Times New Roman" panose="02020603050405020304" pitchFamily="18" charset="0"/>
              </a:rPr>
              <a:t> The </a:t>
            </a:r>
            <a:r>
              <a:rPr lang="en-IN" b="1" dirty="0">
                <a:latin typeface="Times New Roman" panose="02020603050405020304" pitchFamily="18" charset="0"/>
                <a:cs typeface="Times New Roman" panose="02020603050405020304" pitchFamily="18" charset="0"/>
              </a:rPr>
              <a:t>global descriptors </a:t>
            </a:r>
            <a:r>
              <a:rPr lang="en-IN" dirty="0">
                <a:latin typeface="Times New Roman" panose="02020603050405020304" pitchFamily="18" charset="0"/>
                <a:cs typeface="Times New Roman" panose="02020603050405020304" pitchFamily="18" charset="0"/>
              </a:rPr>
              <a:t>contain segment defini­tions that apply to all programs, while the </a:t>
            </a:r>
            <a:r>
              <a:rPr lang="en-IN" b="1" dirty="0">
                <a:latin typeface="Times New Roman" panose="02020603050405020304" pitchFamily="18" charset="0"/>
                <a:cs typeface="Times New Roman" panose="02020603050405020304" pitchFamily="18" charset="0"/>
              </a:rPr>
              <a:t>local descriptors </a:t>
            </a:r>
            <a:r>
              <a:rPr lang="en-IN" dirty="0">
                <a:latin typeface="Times New Roman" panose="02020603050405020304" pitchFamily="18" charset="0"/>
                <a:cs typeface="Times New Roman" panose="02020603050405020304" pitchFamily="18" charset="0"/>
              </a:rPr>
              <a:t>are usually unique to an application. </a:t>
            </a:r>
          </a:p>
          <a:p>
            <a:pPr algn="just"/>
            <a:r>
              <a:rPr lang="en-IN" dirty="0">
                <a:latin typeface="Times New Roman" panose="02020603050405020304" pitchFamily="18" charset="0"/>
                <a:cs typeface="Times New Roman" panose="02020603050405020304" pitchFamily="18" charset="0"/>
              </a:rPr>
              <a:t>A global descriptor is a system descriptor and local descriptor is an </a:t>
            </a:r>
            <a:r>
              <a:rPr lang="en-IN" b="1" dirty="0">
                <a:latin typeface="Times New Roman" panose="02020603050405020304" pitchFamily="18" charset="0"/>
                <a:cs typeface="Times New Roman" panose="02020603050405020304" pitchFamily="18" charset="0"/>
              </a:rPr>
              <a:t>application descriptor. </a:t>
            </a:r>
          </a:p>
          <a:p>
            <a:pPr algn="just"/>
            <a:r>
              <a:rPr lang="en-IN" dirty="0">
                <a:latin typeface="Times New Roman" panose="02020603050405020304" pitchFamily="18" charset="0"/>
                <a:cs typeface="Times New Roman" panose="02020603050405020304" pitchFamily="18" charset="0"/>
              </a:rPr>
              <a:t>Each descriptor table contains 8192 descriptors, so a total of 16,384 total descriptors are available to an application at any time. </a:t>
            </a:r>
          </a:p>
          <a:p>
            <a:pPr algn="just"/>
            <a:r>
              <a:rPr lang="en-IN" dirty="0">
                <a:latin typeface="Times New Roman" panose="02020603050405020304" pitchFamily="18" charset="0"/>
                <a:cs typeface="Times New Roman" panose="02020603050405020304" pitchFamily="18" charset="0"/>
              </a:rPr>
              <a:t>Because the descriptor describes a memory segment, this allows up to 16,384 memory segments to be described for each application.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6473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2000" dirty="0">
                <a:latin typeface="Times New Roman" panose="02020603050405020304" pitchFamily="18" charset="0"/>
                <a:cs typeface="Times New Roman" panose="02020603050405020304" pitchFamily="18" charset="0"/>
              </a:rPr>
              <a:t>Figure 2-6 shows the format of a descriptor for the 80286 through the Pentium II. </a:t>
            </a:r>
          </a:p>
          <a:p>
            <a:pPr algn="just"/>
            <a:r>
              <a:rPr lang="en-IN" sz="2000" dirty="0">
                <a:latin typeface="Times New Roman" panose="02020603050405020304" pitchFamily="18" charset="0"/>
                <a:cs typeface="Times New Roman" panose="02020603050405020304" pitchFamily="18" charset="0"/>
              </a:rPr>
              <a:t>Note that each descriptor is 8 bytes in length, so the global and local descriptor tables are each a max­imum of 64K bytes in length. Descriptors for the 80286 and the 80386 through the Pentium II differ slightly,</a:t>
            </a:r>
          </a:p>
        </p:txBody>
      </p:sp>
      <p:pic>
        <p:nvPicPr>
          <p:cNvPr id="4" name="Picture 3" descr="https://www.byclb.com/TR/Tutorials/microprocessors/ch2_1_dosyalar/image006.gif"/>
          <p:cNvPicPr/>
          <p:nvPr/>
        </p:nvPicPr>
        <p:blipFill>
          <a:blip r:embed="rId2">
            <a:extLst>
              <a:ext uri="{28A0092B-C50C-407E-A947-70E740481C1C}">
                <a14:useLocalDpi xmlns:a14="http://schemas.microsoft.com/office/drawing/2010/main" val="0"/>
              </a:ext>
            </a:extLst>
          </a:blip>
          <a:srcRect/>
          <a:stretch>
            <a:fillRect/>
          </a:stretch>
        </p:blipFill>
        <p:spPr bwMode="auto">
          <a:xfrm>
            <a:off x="398093" y="1916832"/>
            <a:ext cx="8424936" cy="4176464"/>
          </a:xfrm>
          <a:prstGeom prst="rect">
            <a:avLst/>
          </a:prstGeom>
          <a:noFill/>
          <a:ln>
            <a:noFill/>
          </a:ln>
        </p:spPr>
      </p:pic>
    </p:spTree>
    <p:extLst>
      <p:ext uri="{BB962C8B-B14F-4D97-AF65-F5344CB8AC3E}">
        <p14:creationId xmlns:p14="http://schemas.microsoft.com/office/powerpoint/2010/main" val="3766252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32- bit Microprocessor-Intel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29" y="0"/>
            <a:ext cx="8736971" cy="655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4418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Paging</a:t>
            </a:r>
            <a:br>
              <a:rPr lang="en-IN" dirty="0"/>
            </a:br>
            <a:endParaRPr lang="en-IN" dirty="0"/>
          </a:p>
        </p:txBody>
      </p:sp>
      <p:sp>
        <p:nvSpPr>
          <p:cNvPr id="3" name="Content Placeholder 2"/>
          <p:cNvSpPr>
            <a:spLocks noGrp="1"/>
          </p:cNvSpPr>
          <p:nvPr>
            <p:ph idx="1"/>
          </p:nvPr>
        </p:nvSpPr>
        <p:spPr>
          <a:xfrm>
            <a:off x="457200" y="1124744"/>
            <a:ext cx="8229600" cy="5001419"/>
          </a:xfrm>
        </p:spPr>
        <p:txBody>
          <a:bodyPr>
            <a:normAutofit fontScale="70000" lnSpcReduction="20000"/>
          </a:bodyPr>
          <a:lstStyle/>
          <a:p>
            <a:pPr algn="just"/>
            <a:r>
              <a:rPr lang="en-IN" sz="3400" dirty="0"/>
              <a:t>A computer can address more memory than the amount physically installed on the system. </a:t>
            </a:r>
          </a:p>
          <a:p>
            <a:pPr algn="just"/>
            <a:r>
              <a:rPr lang="en-IN" sz="3400" dirty="0"/>
              <a:t>This extra memory is actually called virtual memory and it is a section of a hard disk that's set up to emulate the computer's RAM.</a:t>
            </a:r>
          </a:p>
          <a:p>
            <a:pPr algn="just"/>
            <a:r>
              <a:rPr lang="en-IN" sz="3400" dirty="0"/>
              <a:t>Paging technique plays an important role in implementing virtual memory.</a:t>
            </a:r>
          </a:p>
          <a:p>
            <a:pPr algn="just"/>
            <a:r>
              <a:rPr lang="en-IN" sz="3400" dirty="0"/>
              <a:t>Paging is a memory management technique in which process address space is broken into blocks of the same size called </a:t>
            </a:r>
            <a:r>
              <a:rPr lang="en-IN" sz="3400" b="1" dirty="0"/>
              <a:t>pages.</a:t>
            </a:r>
          </a:p>
          <a:p>
            <a:pPr algn="just"/>
            <a:r>
              <a:rPr lang="en-IN" sz="3400" dirty="0"/>
              <a:t>The size of the process is measured in the number of pages.</a:t>
            </a:r>
          </a:p>
          <a:p>
            <a:pPr algn="just"/>
            <a:r>
              <a:rPr lang="en-IN" sz="3400" dirty="0"/>
              <a:t>Similarly, main memory is divided into small fixed-sized blocks of (physical) memory called </a:t>
            </a:r>
            <a:r>
              <a:rPr lang="en-IN" sz="3400" b="1" dirty="0"/>
              <a:t>frames</a:t>
            </a:r>
            <a:r>
              <a:rPr lang="en-IN" sz="3400" dirty="0"/>
              <a:t> and the size of a frame is kept the same as that of a page to have optimum utilization of the main memory.</a:t>
            </a:r>
            <a:endParaRPr lang="en-IN" dirty="0"/>
          </a:p>
        </p:txBody>
      </p:sp>
    </p:spTree>
    <p:extLst>
      <p:ext uri="{BB962C8B-B14F-4D97-AF65-F5344CB8AC3E}">
        <p14:creationId xmlns:p14="http://schemas.microsoft.com/office/powerpoint/2010/main" val="961544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Pag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94" y="192475"/>
            <a:ext cx="8543978" cy="663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00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89" y="332656"/>
            <a:ext cx="8186602" cy="603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212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Address Translation</a:t>
            </a:r>
            <a:br>
              <a:rPr lang="en-IN" dirty="0"/>
            </a:br>
            <a:endParaRPr lang="en-IN" dirty="0"/>
          </a:p>
        </p:txBody>
      </p:sp>
      <p:sp>
        <p:nvSpPr>
          <p:cNvPr id="3" name="Content Placeholder 2"/>
          <p:cNvSpPr>
            <a:spLocks noGrp="1"/>
          </p:cNvSpPr>
          <p:nvPr>
            <p:ph idx="1"/>
          </p:nvPr>
        </p:nvSpPr>
        <p:spPr>
          <a:xfrm>
            <a:off x="457200" y="692697"/>
            <a:ext cx="8229600" cy="2520280"/>
          </a:xfrm>
        </p:spPr>
        <p:txBody>
          <a:bodyPr>
            <a:normAutofit lnSpcReduction="10000"/>
          </a:bodyPr>
          <a:lstStyle/>
          <a:p>
            <a:pPr algn="just"/>
            <a:r>
              <a:rPr lang="en-IN" sz="2000" dirty="0"/>
              <a:t>Page address is called </a:t>
            </a:r>
            <a:r>
              <a:rPr lang="en-IN" sz="2000" b="1" dirty="0"/>
              <a:t>logical address</a:t>
            </a:r>
            <a:r>
              <a:rPr lang="en-IN" sz="2000" dirty="0"/>
              <a:t> and represented by </a:t>
            </a:r>
            <a:r>
              <a:rPr lang="en-IN" sz="2000" b="1" dirty="0"/>
              <a:t>page number</a:t>
            </a:r>
            <a:r>
              <a:rPr lang="en-IN" sz="2000" dirty="0"/>
              <a:t> and the </a:t>
            </a:r>
            <a:r>
              <a:rPr lang="en-IN" sz="2000" b="1" dirty="0"/>
              <a:t>offset</a:t>
            </a:r>
            <a:r>
              <a:rPr lang="en-IN" sz="2000" dirty="0"/>
              <a:t>.</a:t>
            </a:r>
          </a:p>
          <a:p>
            <a:pPr algn="just"/>
            <a:r>
              <a:rPr lang="en-IN" sz="2000" dirty="0"/>
              <a:t>Logical Address = Page number + page offset Frame address is called </a:t>
            </a:r>
            <a:r>
              <a:rPr lang="en-IN" sz="2000" b="1" dirty="0"/>
              <a:t>physical address</a:t>
            </a:r>
            <a:r>
              <a:rPr lang="en-IN" sz="2000" dirty="0"/>
              <a:t> and represented by a </a:t>
            </a:r>
            <a:r>
              <a:rPr lang="en-IN" sz="2000" b="1" dirty="0"/>
              <a:t>frame number</a:t>
            </a:r>
            <a:r>
              <a:rPr lang="en-IN" sz="2000" dirty="0"/>
              <a:t> and the </a:t>
            </a:r>
            <a:r>
              <a:rPr lang="en-IN" sz="2000" b="1" dirty="0"/>
              <a:t>offset</a:t>
            </a:r>
            <a:r>
              <a:rPr lang="en-IN" sz="2000" dirty="0"/>
              <a:t>.</a:t>
            </a:r>
          </a:p>
          <a:p>
            <a:pPr algn="just"/>
            <a:r>
              <a:rPr lang="en-IN" sz="2000" dirty="0"/>
              <a:t>Physical Address = Frame number + offset A data structure called </a:t>
            </a:r>
            <a:r>
              <a:rPr lang="en-IN" sz="2000" b="1" dirty="0"/>
              <a:t>page map table</a:t>
            </a:r>
            <a:r>
              <a:rPr lang="en-IN" sz="2000" dirty="0"/>
              <a:t> is used to keep track of the relation between a page of a process to a frame in physical memory.</a:t>
            </a:r>
          </a:p>
          <a:p>
            <a:pPr algn="just"/>
            <a:endParaRPr lang="en-IN" sz="2000" dirty="0"/>
          </a:p>
        </p:txBody>
      </p:sp>
      <p:pic>
        <p:nvPicPr>
          <p:cNvPr id="3074" name="Picture 2" descr="Page Map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390" y="3063668"/>
            <a:ext cx="5715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185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06090"/>
          </a:xfrm>
        </p:spPr>
        <p:txBody>
          <a:bodyPr>
            <a:normAutofit fontScale="90000"/>
          </a:bodyPr>
          <a:lstStyle/>
          <a:p>
            <a:r>
              <a:rPr lang="en-IN" dirty="0"/>
              <a:t>Paging…</a:t>
            </a:r>
          </a:p>
        </p:txBody>
      </p:sp>
      <p:sp>
        <p:nvSpPr>
          <p:cNvPr id="3" name="Content Placeholder 2"/>
          <p:cNvSpPr>
            <a:spLocks noGrp="1"/>
          </p:cNvSpPr>
          <p:nvPr>
            <p:ph idx="1"/>
          </p:nvPr>
        </p:nvSpPr>
        <p:spPr>
          <a:xfrm>
            <a:off x="4160" y="764704"/>
            <a:ext cx="8816311" cy="5073427"/>
          </a:xfrm>
        </p:spPr>
        <p:txBody>
          <a:bodyPr>
            <a:noAutofit/>
          </a:bodyPr>
          <a:lstStyle/>
          <a:p>
            <a:pPr algn="just"/>
            <a:r>
              <a:rPr lang="en-IN" sz="2300" dirty="0"/>
              <a:t>When the system allocates a frame to any page, it translates this logical address into a physical address and create entry into the page table to be used throughout execution of the program.</a:t>
            </a:r>
          </a:p>
          <a:p>
            <a:pPr algn="just"/>
            <a:r>
              <a:rPr lang="en-IN" sz="2300" dirty="0"/>
              <a:t>When a process is to be executed, its corresponding pages are loaded into any available memory frames. </a:t>
            </a:r>
          </a:p>
          <a:p>
            <a:pPr algn="just"/>
            <a:r>
              <a:rPr lang="en-IN" sz="2300" dirty="0"/>
              <a:t>Suppose you have a program of 8Kb but your memory can accommodate only 5Kb at a given point in time, then the paging concept will come into picture. </a:t>
            </a:r>
          </a:p>
          <a:p>
            <a:pPr algn="just"/>
            <a:r>
              <a:rPr lang="en-IN" sz="2300" dirty="0"/>
              <a:t>When a computer runs out of RAM, the operating system (OS) will move idle or unwanted pages of memory to secondary memory to free up RAM for other processes and brings them back when needed by the program.</a:t>
            </a:r>
          </a:p>
          <a:p>
            <a:pPr algn="just"/>
            <a:r>
              <a:rPr lang="en-IN" sz="2300" dirty="0"/>
              <a:t>This process continues during the whole execution of the program where the OS keeps removing idle pages from the main memory and write them onto the secondary memory and bring them back when required by the program.</a:t>
            </a:r>
          </a:p>
          <a:p>
            <a:pPr algn="just"/>
            <a:endParaRPr lang="en-IN" sz="2300" dirty="0"/>
          </a:p>
        </p:txBody>
      </p:sp>
    </p:spTree>
    <p:extLst>
      <p:ext uri="{BB962C8B-B14F-4D97-AF65-F5344CB8AC3E}">
        <p14:creationId xmlns:p14="http://schemas.microsoft.com/office/powerpoint/2010/main" val="3595929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Advantages and Disadvantages of Paging</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Here is a list of advantages and disadvantages of paging −</a:t>
            </a:r>
          </a:p>
          <a:p>
            <a:pPr marL="571500" indent="-571500">
              <a:buFont typeface="+mj-lt"/>
              <a:buAutoNum type="romanUcPeriod"/>
            </a:pPr>
            <a:r>
              <a:rPr lang="en-IN" dirty="0"/>
              <a:t>Paging reduces external fragmentation.</a:t>
            </a:r>
          </a:p>
          <a:p>
            <a:pPr marL="571500" indent="-571500">
              <a:buFont typeface="+mj-lt"/>
              <a:buAutoNum type="romanUcPeriod"/>
            </a:pPr>
            <a:r>
              <a:rPr lang="en-IN" dirty="0"/>
              <a:t>Paging is simple to implement and assumed as an efficient memory management technique.</a:t>
            </a:r>
          </a:p>
          <a:p>
            <a:pPr marL="571500" indent="-571500">
              <a:buFont typeface="+mj-lt"/>
              <a:buAutoNum type="romanUcPeriod"/>
            </a:pPr>
            <a:r>
              <a:rPr lang="en-IN" dirty="0"/>
              <a:t>Due to equal size of the pages and frames, swapping becomes very easy.</a:t>
            </a:r>
          </a:p>
          <a:p>
            <a:pPr marL="571500" indent="-571500">
              <a:buFont typeface="+mj-lt"/>
              <a:buAutoNum type="romanUcPeriod"/>
            </a:pPr>
            <a:r>
              <a:rPr lang="en-IN" dirty="0"/>
              <a:t>Page table requires extra memory space, so may not be good for a system having small RAM.</a:t>
            </a:r>
          </a:p>
          <a:p>
            <a:pPr marL="571500" indent="-571500">
              <a:buFont typeface="+mj-lt"/>
              <a:buAutoNum type="romanUcPeriod"/>
            </a:pPr>
            <a:endParaRPr lang="en-IN" dirty="0"/>
          </a:p>
        </p:txBody>
      </p:sp>
    </p:spTree>
    <p:extLst>
      <p:ext uri="{BB962C8B-B14F-4D97-AF65-F5344CB8AC3E}">
        <p14:creationId xmlns:p14="http://schemas.microsoft.com/office/powerpoint/2010/main" val="4180142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Addressing mode</a:t>
            </a:r>
            <a:endParaRPr lang="en-IN" dirty="0"/>
          </a:p>
        </p:txBody>
      </p:sp>
      <p:sp>
        <p:nvSpPr>
          <p:cNvPr id="3" name="Content Placeholder 2"/>
          <p:cNvSpPr>
            <a:spLocks noGrp="1"/>
          </p:cNvSpPr>
          <p:nvPr>
            <p:ph idx="1"/>
          </p:nvPr>
        </p:nvSpPr>
        <p:spPr/>
        <p:txBody>
          <a:bodyPr/>
          <a:lstStyle/>
          <a:p>
            <a:r>
              <a:rPr lang="en-IN" dirty="0"/>
              <a:t>An </a:t>
            </a:r>
            <a:r>
              <a:rPr lang="en-IN" b="1" dirty="0"/>
              <a:t>addressing mode</a:t>
            </a:r>
            <a:r>
              <a:rPr lang="en-IN" dirty="0"/>
              <a:t> refers to how you are addressing a given memory location</a:t>
            </a:r>
          </a:p>
          <a:p>
            <a:r>
              <a:rPr lang="en-IN" dirty="0"/>
              <a:t>These are</a:t>
            </a:r>
          </a:p>
          <a:p>
            <a:pPr marL="0" indent="0">
              <a:buNone/>
            </a:pPr>
            <a:r>
              <a:rPr lang="en-IN" dirty="0"/>
              <a:t>1.      Data addressing modes,</a:t>
            </a:r>
          </a:p>
          <a:p>
            <a:pPr marL="0" indent="0">
              <a:buNone/>
            </a:pPr>
            <a:r>
              <a:rPr lang="en-IN" dirty="0"/>
              <a:t>2.      Memory addressing modes, and</a:t>
            </a:r>
          </a:p>
          <a:p>
            <a:pPr marL="0" indent="0">
              <a:buNone/>
            </a:pPr>
            <a:r>
              <a:rPr lang="en-IN" dirty="0"/>
              <a:t>3.      Stack addressing.</a:t>
            </a:r>
          </a:p>
          <a:p>
            <a:pPr marL="0" indent="0">
              <a:buNone/>
            </a:pPr>
            <a:endParaRPr lang="en-IN" dirty="0"/>
          </a:p>
        </p:txBody>
      </p:sp>
    </p:spTree>
    <p:extLst>
      <p:ext uri="{BB962C8B-B14F-4D97-AF65-F5344CB8AC3E}">
        <p14:creationId xmlns:p14="http://schemas.microsoft.com/office/powerpoint/2010/main" val="16816534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Data-addressing modes</a:t>
            </a:r>
            <a:r>
              <a:rPr lang="en-IN" dirty="0"/>
              <a:t> </a:t>
            </a:r>
          </a:p>
        </p:txBody>
      </p:sp>
      <p:sp>
        <p:nvSpPr>
          <p:cNvPr id="3" name="Content Placeholder 2"/>
          <p:cNvSpPr>
            <a:spLocks noGrp="1"/>
          </p:cNvSpPr>
          <p:nvPr>
            <p:ph idx="1"/>
          </p:nvPr>
        </p:nvSpPr>
        <p:spPr/>
        <p:txBody>
          <a:bodyPr>
            <a:normAutofit/>
          </a:bodyPr>
          <a:lstStyle/>
          <a:p>
            <a:r>
              <a:rPr lang="en-IN" dirty="0"/>
              <a:t>The </a:t>
            </a:r>
            <a:r>
              <a:rPr lang="en-IN" b="1" dirty="0"/>
              <a:t>data-addressing modes</a:t>
            </a:r>
            <a:r>
              <a:rPr lang="en-IN" dirty="0"/>
              <a:t> include</a:t>
            </a:r>
          </a:p>
          <a:p>
            <a:pPr marL="0" indent="0">
              <a:buNone/>
            </a:pPr>
            <a:r>
              <a:rPr lang="en-IN" dirty="0"/>
              <a:t>1.      register,</a:t>
            </a:r>
          </a:p>
          <a:p>
            <a:pPr marL="0" indent="0">
              <a:buNone/>
            </a:pPr>
            <a:r>
              <a:rPr lang="en-IN" dirty="0"/>
              <a:t>2.      immediate,</a:t>
            </a:r>
          </a:p>
          <a:p>
            <a:pPr marL="0" indent="0">
              <a:buNone/>
            </a:pPr>
            <a:r>
              <a:rPr lang="en-IN" dirty="0"/>
              <a:t>3.      direct,</a:t>
            </a:r>
          </a:p>
          <a:p>
            <a:pPr marL="0" indent="0">
              <a:buNone/>
            </a:pPr>
            <a:r>
              <a:rPr lang="en-IN" dirty="0"/>
              <a:t>4.      register indirect</a:t>
            </a:r>
          </a:p>
        </p:txBody>
      </p:sp>
    </p:spTree>
    <p:extLst>
      <p:ext uri="{BB962C8B-B14F-4D97-AF65-F5344CB8AC3E}">
        <p14:creationId xmlns:p14="http://schemas.microsoft.com/office/powerpoint/2010/main" val="27494269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Program memory-addressing modes</a:t>
            </a:r>
          </a:p>
        </p:txBody>
      </p:sp>
      <p:sp>
        <p:nvSpPr>
          <p:cNvPr id="3" name="Content Placeholder 2"/>
          <p:cNvSpPr>
            <a:spLocks noGrp="1"/>
          </p:cNvSpPr>
          <p:nvPr>
            <p:ph idx="1"/>
          </p:nvPr>
        </p:nvSpPr>
        <p:spPr/>
        <p:txBody>
          <a:bodyPr/>
          <a:lstStyle/>
          <a:p>
            <a:r>
              <a:rPr lang="en-IN" dirty="0"/>
              <a:t>The program </a:t>
            </a:r>
            <a:r>
              <a:rPr lang="en-IN" b="1" dirty="0"/>
              <a:t>memory-addressing modes</a:t>
            </a:r>
            <a:r>
              <a:rPr lang="en-IN" dirty="0"/>
              <a:t> include</a:t>
            </a:r>
          </a:p>
          <a:p>
            <a:pPr marL="0" indent="0">
              <a:buNone/>
            </a:pPr>
            <a:r>
              <a:rPr lang="en-IN" dirty="0"/>
              <a:t>1.      program relative,</a:t>
            </a:r>
          </a:p>
          <a:p>
            <a:pPr marL="0" indent="0">
              <a:buNone/>
            </a:pPr>
            <a:r>
              <a:rPr lang="en-IN" dirty="0"/>
              <a:t>2.      direct, and</a:t>
            </a:r>
          </a:p>
          <a:p>
            <a:pPr marL="0" indent="0">
              <a:buNone/>
            </a:pPr>
            <a:r>
              <a:rPr lang="en-IN" dirty="0"/>
              <a:t>3.      indirect.</a:t>
            </a:r>
          </a:p>
          <a:p>
            <a:pPr algn="just"/>
            <a:r>
              <a:rPr lang="en-IN" dirty="0"/>
              <a:t>The operation of the </a:t>
            </a:r>
            <a:r>
              <a:rPr lang="en-IN" b="1" dirty="0"/>
              <a:t>stack memory </a:t>
            </a:r>
            <a:r>
              <a:rPr lang="en-IN" dirty="0"/>
              <a:t>is explained so that the PUSH and POP instructions are understood.</a:t>
            </a:r>
          </a:p>
        </p:txBody>
      </p:sp>
    </p:spTree>
    <p:extLst>
      <p:ext uri="{BB962C8B-B14F-4D97-AF65-F5344CB8AC3E}">
        <p14:creationId xmlns:p14="http://schemas.microsoft.com/office/powerpoint/2010/main" val="40586425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3. Data-Addressing Modes</a:t>
            </a:r>
          </a:p>
        </p:txBody>
      </p:sp>
      <p:sp>
        <p:nvSpPr>
          <p:cNvPr id="3" name="Content Placeholder 2"/>
          <p:cNvSpPr>
            <a:spLocks noGrp="1"/>
          </p:cNvSpPr>
          <p:nvPr>
            <p:ph idx="1"/>
          </p:nvPr>
        </p:nvSpPr>
        <p:spPr>
          <a:xfrm>
            <a:off x="457200" y="908720"/>
            <a:ext cx="8229600" cy="5217443"/>
          </a:xfrm>
        </p:spPr>
        <p:txBody>
          <a:bodyPr>
            <a:normAutofit fontScale="70000" lnSpcReduction="20000"/>
          </a:bodyPr>
          <a:lstStyle/>
          <a:p>
            <a:pPr algn="just"/>
            <a:r>
              <a:rPr lang="en-IN" dirty="0">
                <a:latin typeface="Times New Roman" panose="02020603050405020304" pitchFamily="18" charset="0"/>
                <a:cs typeface="Times New Roman" panose="02020603050405020304" pitchFamily="18" charset="0"/>
              </a:rPr>
              <a:t>Because the MOV instruction is a common and flexible instruction, it provides a basis for the ex­planation of the data-addressing modes.</a:t>
            </a:r>
          </a:p>
          <a:p>
            <a:pPr algn="just"/>
            <a:r>
              <a:rPr lang="en-IN" dirty="0">
                <a:latin typeface="Times New Roman" panose="02020603050405020304" pitchFamily="18" charset="0"/>
                <a:cs typeface="Times New Roman" panose="02020603050405020304" pitchFamily="18" charset="0"/>
              </a:rPr>
              <a:t> From Figure below, The </a:t>
            </a:r>
            <a:r>
              <a:rPr lang="en-IN" b="1" dirty="0">
                <a:latin typeface="Times New Roman" panose="02020603050405020304" pitchFamily="18" charset="0"/>
                <a:cs typeface="Times New Roman" panose="02020603050405020304" pitchFamily="18" charset="0"/>
              </a:rPr>
              <a:t>source </a:t>
            </a:r>
            <a:r>
              <a:rPr lang="en-IN" dirty="0">
                <a:latin typeface="Times New Roman" panose="02020603050405020304" pitchFamily="18" charset="0"/>
                <a:cs typeface="Times New Roman" panose="02020603050405020304" pitchFamily="18" charset="0"/>
              </a:rPr>
              <a:t>is to the right and the </a:t>
            </a:r>
            <a:r>
              <a:rPr lang="en-IN" b="1" dirty="0">
                <a:latin typeface="Times New Roman" panose="02020603050405020304" pitchFamily="18" charset="0"/>
                <a:cs typeface="Times New Roman" panose="02020603050405020304" pitchFamily="18" charset="0"/>
              </a:rPr>
              <a:t>destination </a:t>
            </a:r>
            <a:r>
              <a:rPr lang="en-IN" dirty="0">
                <a:latin typeface="Times New Roman" panose="02020603050405020304" pitchFamily="18" charset="0"/>
                <a:cs typeface="Times New Roman" panose="02020603050405020304" pitchFamily="18" charset="0"/>
              </a:rPr>
              <a:t>is to the left, next to the op­code MOV.</a:t>
            </a:r>
          </a:p>
          <a:p>
            <a:pPr algn="just"/>
            <a:r>
              <a:rPr lang="en-IN" dirty="0">
                <a:latin typeface="Times New Roman" panose="02020603050405020304" pitchFamily="18" charset="0"/>
                <a:cs typeface="Times New Roman" panose="02020603050405020304" pitchFamily="18" charset="0"/>
              </a:rPr>
              <a:t> An </a:t>
            </a:r>
            <a:r>
              <a:rPr lang="en-IN" b="1" dirty="0">
                <a:latin typeface="Times New Roman" panose="02020603050405020304" pitchFamily="18" charset="0"/>
                <a:cs typeface="Times New Roman" panose="02020603050405020304" pitchFamily="18" charset="0"/>
              </a:rPr>
              <a:t>opcode, </a:t>
            </a:r>
            <a:r>
              <a:rPr lang="en-IN" dirty="0">
                <a:latin typeface="Times New Roman" panose="02020603050405020304" pitchFamily="18" charset="0"/>
                <a:cs typeface="Times New Roman" panose="02020603050405020304" pitchFamily="18" charset="0"/>
              </a:rPr>
              <a:t>or operation code, tells the microprocessor which operation to perform.</a:t>
            </a:r>
          </a:p>
          <a:p>
            <a:pPr algn="just"/>
            <a:r>
              <a:rPr lang="en-IN" dirty="0">
                <a:latin typeface="Times New Roman" panose="02020603050405020304" pitchFamily="18" charset="0"/>
                <a:cs typeface="Times New Roman" panose="02020603050405020304" pitchFamily="18" charset="0"/>
              </a:rPr>
              <a:t>In Figure 3-1, the MOV AX,BX instruction transfers the word contents of the source reg­ister (BX) into the destination register (AX). The source never changes, but the destination usu­ally changes.</a:t>
            </a:r>
            <a:r>
              <a:rPr lang="en-IN" baseline="30000" dirty="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It is essential to remember that a MOV instruction always </a:t>
            </a:r>
            <a:r>
              <a:rPr lang="en-IN" i="1" dirty="0">
                <a:latin typeface="Times New Roman" panose="02020603050405020304" pitchFamily="18" charset="0"/>
                <a:cs typeface="Times New Roman" panose="02020603050405020304" pitchFamily="18" charset="0"/>
              </a:rPr>
              <a:t>copies </a:t>
            </a:r>
            <a:r>
              <a:rPr lang="en-IN" dirty="0">
                <a:latin typeface="Times New Roman" panose="02020603050405020304" pitchFamily="18" charset="0"/>
                <a:cs typeface="Times New Roman" panose="02020603050405020304" pitchFamily="18" charset="0"/>
              </a:rPr>
              <a:t>the source data and into the destination. The MOV never actually picks up the data and moves it. </a:t>
            </a:r>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592546"/>
            <a:ext cx="7486140"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2859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3.1  Register addressing </a:t>
            </a:r>
          </a:p>
        </p:txBody>
      </p:sp>
      <p:sp>
        <p:nvSpPr>
          <p:cNvPr id="3" name="Content Placeholder 2"/>
          <p:cNvSpPr>
            <a:spLocks noGrp="1"/>
          </p:cNvSpPr>
          <p:nvPr>
            <p:ph idx="1"/>
          </p:nvPr>
        </p:nvSpPr>
        <p:spPr>
          <a:xfrm>
            <a:off x="457200" y="980728"/>
            <a:ext cx="8229600" cy="5145435"/>
          </a:xfrm>
        </p:spPr>
        <p:txBody>
          <a:bodyPr>
            <a:normAutofit fontScale="92500" lnSpcReduction="20000"/>
          </a:bodyPr>
          <a:lstStyle/>
          <a:p>
            <a:pPr algn="just"/>
            <a:r>
              <a:rPr lang="en-IN" dirty="0"/>
              <a:t> Register addressing is the most common form of data addressing.</a:t>
            </a:r>
          </a:p>
          <a:p>
            <a:pPr algn="just"/>
            <a:r>
              <a:rPr lang="en-IN" dirty="0"/>
              <a:t> The microprocessor contains the following 8-bit registers used with register addressing: AH, AL, BH, BL, CH, CL, DH, and DL. Also present are the fol­lowing 16-bit registers: AX, BX, CX, DX, SP, BP, SI, and DI. </a:t>
            </a:r>
          </a:p>
          <a:p>
            <a:pPr algn="just"/>
            <a:r>
              <a:rPr lang="en-IN" dirty="0"/>
              <a:t>In the 80386 and above, the ex­tended 32-bit registers are EAX, EBX, ECX, EDX, ESP, EBP, EDI, and ESI. </a:t>
            </a:r>
          </a:p>
          <a:p>
            <a:pPr algn="just"/>
            <a:r>
              <a:rPr lang="en-IN" dirty="0"/>
              <a:t>It is important for instructions to use registers that are the same size</a:t>
            </a:r>
          </a:p>
          <a:p>
            <a:pPr algn="just"/>
            <a:endParaRPr lang="en-IN" dirty="0"/>
          </a:p>
        </p:txBody>
      </p:sp>
    </p:spTree>
    <p:extLst>
      <p:ext uri="{BB962C8B-B14F-4D97-AF65-F5344CB8AC3E}">
        <p14:creationId xmlns:p14="http://schemas.microsoft.com/office/powerpoint/2010/main" val="20453196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a:t>3.1  Register addressing </a:t>
            </a:r>
          </a:p>
        </p:txBody>
      </p:sp>
      <p:sp>
        <p:nvSpPr>
          <p:cNvPr id="3" name="Content Placeholder 2"/>
          <p:cNvSpPr>
            <a:spLocks noGrp="1"/>
          </p:cNvSpPr>
          <p:nvPr>
            <p:ph idx="1"/>
          </p:nvPr>
        </p:nvSpPr>
        <p:spPr>
          <a:xfrm>
            <a:off x="457200" y="908720"/>
            <a:ext cx="8229600" cy="5217443"/>
          </a:xfrm>
        </p:spPr>
        <p:txBody>
          <a:bodyPr>
            <a:normAutofit/>
          </a:bodyPr>
          <a:lstStyle/>
          <a:p>
            <a:pPr algn="just"/>
            <a:r>
              <a:rPr lang="en-IN" sz="2400" dirty="0"/>
              <a:t>Table 3-1 shows some variations of register move instructions. A segment-to-segment register MOV instruction is not</a:t>
            </a:r>
            <a:r>
              <a:rPr lang="en-IN" sz="2400" i="1" dirty="0"/>
              <a:t> </a:t>
            </a:r>
            <a:r>
              <a:rPr lang="en-IN" sz="2400" dirty="0"/>
              <a:t>allowed.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9091010"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8907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3.2.  Immediate Addressing</a:t>
            </a:r>
          </a:p>
        </p:txBody>
      </p:sp>
      <p:sp>
        <p:nvSpPr>
          <p:cNvPr id="3" name="Content Placeholder 2"/>
          <p:cNvSpPr>
            <a:spLocks noGrp="1"/>
          </p:cNvSpPr>
          <p:nvPr>
            <p:ph idx="1"/>
          </p:nvPr>
        </p:nvSpPr>
        <p:spPr>
          <a:xfrm>
            <a:off x="457200" y="1340768"/>
            <a:ext cx="8229600" cy="4785395"/>
          </a:xfrm>
        </p:spPr>
        <p:txBody>
          <a:bodyPr/>
          <a:lstStyle/>
          <a:p>
            <a:r>
              <a:rPr lang="en-IN" dirty="0"/>
              <a:t>It is termed as </a:t>
            </a:r>
            <a:r>
              <a:rPr lang="en-IN" b="1" dirty="0"/>
              <a:t>immediate</a:t>
            </a:r>
            <a:r>
              <a:rPr lang="en-IN" dirty="0"/>
              <a:t> because 8-bit data is transferred immediately to the accumulator (destination operand).</a:t>
            </a:r>
          </a:p>
          <a:p>
            <a:r>
              <a:rPr lang="en-IN" dirty="0">
                <a:latin typeface="Times New Roman" panose="02020603050405020304" pitchFamily="18" charset="0"/>
                <a:cs typeface="Times New Roman" panose="02020603050405020304" pitchFamily="18" charset="0"/>
              </a:rPr>
              <a:t>The data is provided in the instruction</a:t>
            </a:r>
            <a:endParaRPr lang="en-IN" dirty="0"/>
          </a:p>
          <a:p>
            <a:r>
              <a:rPr lang="en-IN" dirty="0"/>
              <a:t>Let's begin with an example.</a:t>
            </a:r>
          </a:p>
          <a:p>
            <a:pPr marL="0" indent="0">
              <a:buNone/>
            </a:pPr>
            <a:r>
              <a:rPr lang="en-IN" dirty="0"/>
              <a:t>	MOV A, #6A H </a:t>
            </a:r>
          </a:p>
          <a:p>
            <a:pPr marL="0" indent="0">
              <a:buNone/>
            </a:pPr>
            <a:r>
              <a:rPr lang="en-IN" dirty="0"/>
              <a:t>In general, we can write,</a:t>
            </a:r>
          </a:p>
          <a:p>
            <a:pPr marL="0" indent="0">
              <a:buNone/>
            </a:pPr>
            <a:r>
              <a:rPr lang="en-IN" dirty="0"/>
              <a:t>	MOV A, #data</a:t>
            </a:r>
          </a:p>
        </p:txBody>
      </p:sp>
    </p:spTree>
    <p:extLst>
      <p:ext uri="{BB962C8B-B14F-4D97-AF65-F5344CB8AC3E}">
        <p14:creationId xmlns:p14="http://schemas.microsoft.com/office/powerpoint/2010/main" val="50068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260648"/>
            <a:ext cx="8104291" cy="6163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553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Direct Data Addressing</a:t>
            </a:r>
          </a:p>
        </p:txBody>
      </p:sp>
      <p:sp>
        <p:nvSpPr>
          <p:cNvPr id="3" name="Content Placeholder 2"/>
          <p:cNvSpPr>
            <a:spLocks noGrp="1"/>
          </p:cNvSpPr>
          <p:nvPr>
            <p:ph idx="1"/>
          </p:nvPr>
        </p:nvSpPr>
        <p:spPr>
          <a:xfrm>
            <a:off x="457200" y="1196752"/>
            <a:ext cx="8229600" cy="4929411"/>
          </a:xfrm>
        </p:spPr>
        <p:txBody>
          <a:bodyPr>
            <a:normAutofit fontScale="85000" lnSpcReduction="10000"/>
          </a:bodyPr>
          <a:lstStyle/>
          <a:p>
            <a:r>
              <a:rPr lang="en-IN" dirty="0"/>
              <a:t>This is another way of addressing an operand. Here, the address of the data (source data) is given as an operand.</a:t>
            </a:r>
          </a:p>
          <a:p>
            <a:r>
              <a:rPr lang="en-IN" dirty="0"/>
              <a:t> Let’s take an example.</a:t>
            </a:r>
          </a:p>
          <a:p>
            <a:pPr marL="0" indent="0">
              <a:buNone/>
            </a:pPr>
            <a:r>
              <a:rPr lang="en-IN" dirty="0"/>
              <a:t>	MOV A, 04H</a:t>
            </a:r>
          </a:p>
          <a:p>
            <a:r>
              <a:rPr lang="en-IN" dirty="0"/>
              <a:t>The register bank#0 (4th register) has the address 04H.</a:t>
            </a:r>
          </a:p>
          <a:p>
            <a:r>
              <a:rPr lang="en-IN" dirty="0"/>
              <a:t> When the MOV instruction is executed, the data stored in register 04H is moved to the accumulator. </a:t>
            </a:r>
          </a:p>
          <a:p>
            <a:r>
              <a:rPr lang="en-IN" dirty="0"/>
              <a:t>As the register 04H holds the data 1FH, 1FH is moved to the accumulator.</a:t>
            </a:r>
          </a:p>
        </p:txBody>
      </p:sp>
    </p:spTree>
    <p:extLst>
      <p:ext uri="{BB962C8B-B14F-4D97-AF65-F5344CB8AC3E}">
        <p14:creationId xmlns:p14="http://schemas.microsoft.com/office/powerpoint/2010/main" val="41048025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6632"/>
            <a:ext cx="7956376" cy="6515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84165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Register Indirect Addressing Mode</a:t>
            </a:r>
            <a:br>
              <a:rPr lang="en-IN" dirty="0"/>
            </a:br>
            <a:endParaRPr lang="en-IN" dirty="0"/>
          </a:p>
        </p:txBody>
      </p:sp>
      <p:sp>
        <p:nvSpPr>
          <p:cNvPr id="3" name="Content Placeholder 2"/>
          <p:cNvSpPr>
            <a:spLocks noGrp="1"/>
          </p:cNvSpPr>
          <p:nvPr>
            <p:ph idx="1"/>
          </p:nvPr>
        </p:nvSpPr>
        <p:spPr>
          <a:xfrm>
            <a:off x="457200" y="908720"/>
            <a:ext cx="8435280" cy="5217443"/>
          </a:xfrm>
        </p:spPr>
        <p:txBody>
          <a:bodyPr>
            <a:normAutofit/>
          </a:bodyPr>
          <a:lstStyle/>
          <a:p>
            <a:pPr algn="just"/>
            <a:r>
              <a:rPr lang="en-IN" dirty="0"/>
              <a:t>In this addressing mode, the address of the data is stored in the register as operand.</a:t>
            </a:r>
          </a:p>
          <a:p>
            <a:pPr algn="just"/>
            <a:r>
              <a:rPr lang="en-IN" dirty="0"/>
              <a:t>MOV A, @R0 Here the value inside R0 is considered as an address, which holds the data to be transferred to the accumulator.</a:t>
            </a:r>
          </a:p>
          <a:p>
            <a:pPr algn="just"/>
            <a:r>
              <a:rPr lang="en-IN" dirty="0"/>
              <a:t> </a:t>
            </a:r>
            <a:r>
              <a:rPr lang="en-IN" b="1" dirty="0"/>
              <a:t>Example</a:t>
            </a:r>
            <a:r>
              <a:rPr lang="en-IN" dirty="0"/>
              <a:t>: If R0 has the value 20H, and data 2FH is stored at the address 20H, then the value 2FH will get transferred to the accumulator after executing this instruction.</a:t>
            </a:r>
          </a:p>
          <a:p>
            <a:endParaRPr lang="en-IN" dirty="0"/>
          </a:p>
        </p:txBody>
      </p:sp>
    </p:spTree>
    <p:extLst>
      <p:ext uri="{BB962C8B-B14F-4D97-AF65-F5344CB8AC3E}">
        <p14:creationId xmlns:p14="http://schemas.microsoft.com/office/powerpoint/2010/main" val="6855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a:t>STACK MEMORY-ADDRESSING MODES</a:t>
            </a:r>
          </a:p>
        </p:txBody>
      </p:sp>
      <p:sp>
        <p:nvSpPr>
          <p:cNvPr id="3" name="Content Placeholder 2"/>
          <p:cNvSpPr>
            <a:spLocks noGrp="1"/>
          </p:cNvSpPr>
          <p:nvPr>
            <p:ph idx="1"/>
          </p:nvPr>
        </p:nvSpPr>
        <p:spPr>
          <a:xfrm>
            <a:off x="107504" y="908720"/>
            <a:ext cx="8712968" cy="5217443"/>
          </a:xfrm>
        </p:spPr>
        <p:txBody>
          <a:bodyPr>
            <a:noAutofit/>
          </a:bodyPr>
          <a:lstStyle/>
          <a:p>
            <a:pPr algn="just"/>
            <a:r>
              <a:rPr lang="en-IN" sz="2200" dirty="0"/>
              <a:t>The stack plays an important role in all microprocessors. </a:t>
            </a:r>
          </a:p>
          <a:p>
            <a:pPr algn="just"/>
            <a:r>
              <a:rPr lang="en-IN" sz="2200" dirty="0"/>
              <a:t>It holds data temporarily and stores re­turn addresses for procedures. </a:t>
            </a:r>
          </a:p>
          <a:p>
            <a:pPr algn="just"/>
            <a:r>
              <a:rPr lang="en-IN" sz="2200" dirty="0"/>
              <a:t>The stack memory is a LIFO (last-in, </a:t>
            </a:r>
            <a:r>
              <a:rPr lang="en-IN" sz="2200" b="1" dirty="0"/>
              <a:t>first-out) memory, which </a:t>
            </a:r>
            <a:r>
              <a:rPr lang="en-IN" sz="2200" dirty="0"/>
              <a:t>describes the way that data are stored and removed from the stack. </a:t>
            </a:r>
          </a:p>
          <a:p>
            <a:pPr algn="just"/>
            <a:r>
              <a:rPr lang="en-IN" sz="2200" dirty="0"/>
              <a:t>Data are placed onto the stack with a </a:t>
            </a:r>
            <a:r>
              <a:rPr lang="en-IN" sz="2200" b="1" dirty="0"/>
              <a:t>PUSH instruction and </a:t>
            </a:r>
            <a:r>
              <a:rPr lang="en-IN" sz="2200" dirty="0"/>
              <a:t>removed with </a:t>
            </a:r>
            <a:r>
              <a:rPr lang="en-IN" sz="2200" i="1" dirty="0"/>
              <a:t>a </a:t>
            </a:r>
            <a:r>
              <a:rPr lang="en-IN" sz="2200" b="1" dirty="0"/>
              <a:t>POP instruction. </a:t>
            </a:r>
          </a:p>
          <a:p>
            <a:pPr algn="just"/>
            <a:r>
              <a:rPr lang="en-IN" sz="2200" dirty="0"/>
              <a:t>The stack memory is maintained by two registers: the stack pointer (SP) and the stack segment register (SS).</a:t>
            </a:r>
          </a:p>
          <a:p>
            <a:pPr algn="just"/>
            <a:r>
              <a:rPr lang="en-IN" sz="2200" dirty="0"/>
              <a:t>The SP register always points to an area of memory located within the stack segment. </a:t>
            </a:r>
          </a:p>
          <a:p>
            <a:pPr algn="just"/>
            <a:r>
              <a:rPr lang="en-IN" sz="2200" dirty="0"/>
              <a:t>The SP register adds to SS + OH to form the stack memory address in the real mode. In protected mode operation, the SS register holds a selector that accesses a descriptor for the base address of the stack segment.</a:t>
            </a:r>
          </a:p>
          <a:p>
            <a:endParaRPr lang="en-IN" sz="2000" dirty="0"/>
          </a:p>
        </p:txBody>
      </p:sp>
    </p:spTree>
    <p:extLst>
      <p:ext uri="{BB962C8B-B14F-4D97-AF65-F5344CB8AC3E}">
        <p14:creationId xmlns:p14="http://schemas.microsoft.com/office/powerpoint/2010/main" val="15095925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8000" dirty="0"/>
              <a:t>Thank You</a:t>
            </a:r>
          </a:p>
        </p:txBody>
      </p:sp>
    </p:spTree>
    <p:extLst>
      <p:ext uri="{BB962C8B-B14F-4D97-AF65-F5344CB8AC3E}">
        <p14:creationId xmlns:p14="http://schemas.microsoft.com/office/powerpoint/2010/main" val="224412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7349"/>
            <a:ext cx="7632848" cy="6327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812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26450</TotalTime>
  <Words>5764</Words>
  <Application>Microsoft Office PowerPoint</Application>
  <PresentationFormat>On-screen Show (4:3)</PresentationFormat>
  <Paragraphs>303</Paragraphs>
  <Slides>84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Nunito</vt:lpstr>
      <vt:lpstr>Times New Roman</vt:lpstr>
      <vt:lpstr>Wingdings</vt:lpstr>
      <vt:lpstr>Office Theme</vt:lpstr>
      <vt:lpstr>Unit 4: Introduction to 8086 Microprocessor </vt:lpstr>
      <vt:lpstr> 8086 Microprocessor Features</vt:lpstr>
      <vt:lpstr>8086 Microprocessor</vt:lpstr>
      <vt:lpstr>Minimum and Maximum Modes: </vt:lpstr>
      <vt:lpstr>Pin Diagram of 8086</vt:lpstr>
      <vt:lpstr>PowerPoint Presentation</vt:lpstr>
      <vt:lpstr>PowerPoint Presentation</vt:lpstr>
      <vt:lpstr>PowerPoint Presentation</vt:lpstr>
      <vt:lpstr>PowerPoint Presentation</vt:lpstr>
      <vt:lpstr>PowerPoint Presentation</vt:lpstr>
      <vt:lpstr>Internal Architecture of 8086</vt:lpstr>
      <vt:lpstr>Internal Architecture of 8086</vt:lpstr>
      <vt:lpstr>Internal Architecture of 8086</vt:lpstr>
      <vt:lpstr>Internal Architecture of 8086</vt:lpstr>
      <vt:lpstr>Internal Architecture of 8086</vt:lpstr>
      <vt:lpstr>Internal Architecture of 8086</vt:lpstr>
      <vt:lpstr>Internal Architecture of 8086</vt:lpstr>
      <vt:lpstr>Internal Architecture of 8086</vt:lpstr>
      <vt:lpstr>Register organization of 8086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Flag Register Continued…</vt:lpstr>
      <vt:lpstr>Programming model of the 8086 </vt:lpstr>
      <vt:lpstr>PowerPoint Presentation</vt:lpstr>
      <vt:lpstr>PowerPoint Presentation</vt:lpstr>
      <vt:lpstr>Segment registers</vt:lpstr>
      <vt:lpstr>Segment registers</vt:lpstr>
      <vt:lpstr>Segment registers</vt:lpstr>
      <vt:lpstr>Segment registers</vt:lpstr>
      <vt:lpstr>Segmentation</vt:lpstr>
      <vt:lpstr>Need for Segmentation –</vt:lpstr>
      <vt:lpstr>Need for Segmentation –</vt:lpstr>
      <vt:lpstr>Advantages of the Segmentation</vt:lpstr>
      <vt:lpstr>Memory Organization</vt:lpstr>
      <vt:lpstr>Memory Organization</vt:lpstr>
      <vt:lpstr>Q. Describe memory segmentation scheme of 8086.  What is meant by currently active segments?</vt:lpstr>
      <vt:lpstr>Memory Organization</vt:lpstr>
      <vt:lpstr>Q. Describe how the 20-bit physical address is generated?</vt:lpstr>
      <vt:lpstr>PowerPoint Presentation</vt:lpstr>
      <vt:lpstr>PowerPoint Presentation</vt:lpstr>
      <vt:lpstr>Q. Discuss logical address, base segment address and physical address.</vt:lpstr>
      <vt:lpstr>Describe memory segmentation scheme of 8086. What is meant by currently active segments?</vt:lpstr>
      <vt:lpstr>PowerPoint Presentation</vt:lpstr>
      <vt:lpstr>PowerPoint Presentation</vt:lpstr>
      <vt:lpstr>Mention the maximum size of memory that can be active for 8086.</vt:lpstr>
      <vt:lpstr>Programming model of the 8086 </vt:lpstr>
      <vt:lpstr>PowerPoint Presentation</vt:lpstr>
      <vt:lpstr>Programming Model</vt:lpstr>
      <vt:lpstr>Programming Model</vt:lpstr>
      <vt:lpstr>Real Mode Memory Addressing</vt:lpstr>
      <vt:lpstr>Segments And Offsets</vt:lpstr>
      <vt:lpstr>PowerPoint Presentation</vt:lpstr>
      <vt:lpstr>Segments and Offsets</vt:lpstr>
      <vt:lpstr>PowerPoint Presentation</vt:lpstr>
      <vt:lpstr>Introduction to Protected Mode Memory Addressing</vt:lpstr>
      <vt:lpstr>Introduction to Protected Mode Memory Addressing</vt:lpstr>
      <vt:lpstr>Selectors And Descriptors </vt:lpstr>
      <vt:lpstr>Selectors And Descriptors </vt:lpstr>
      <vt:lpstr>PowerPoint Presentation</vt:lpstr>
      <vt:lpstr>PowerPoint Presentation</vt:lpstr>
      <vt:lpstr>Paging </vt:lpstr>
      <vt:lpstr>PowerPoint Presentation</vt:lpstr>
      <vt:lpstr>Address Translation </vt:lpstr>
      <vt:lpstr>Paging…</vt:lpstr>
      <vt:lpstr>Advantages and Disadvantages of Paging </vt:lpstr>
      <vt:lpstr>Addressing mode</vt:lpstr>
      <vt:lpstr>Data-addressing modes </vt:lpstr>
      <vt:lpstr>Program memory-addressing modes</vt:lpstr>
      <vt:lpstr>3. Data-Addressing Modes</vt:lpstr>
      <vt:lpstr>3.1  Register addressing </vt:lpstr>
      <vt:lpstr>3.1  Register addressing </vt:lpstr>
      <vt:lpstr>3.2.  Immediate Addressing</vt:lpstr>
      <vt:lpstr>Direct Data Addressing</vt:lpstr>
      <vt:lpstr>PowerPoint Presentation</vt:lpstr>
      <vt:lpstr>Register Indirect Addressing Mode </vt:lpstr>
      <vt:lpstr>STACK MEMORY-ADDRESSING MODES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Microprocessor</dc:title>
  <dc:creator>ASUS</dc:creator>
  <cp:lastModifiedBy>Shrihari Chate</cp:lastModifiedBy>
  <cp:revision>103</cp:revision>
  <dcterms:created xsi:type="dcterms:W3CDTF">2020-04-08T05:40:32Z</dcterms:created>
  <dcterms:modified xsi:type="dcterms:W3CDTF">2025-03-24T09:50:52Z</dcterms:modified>
</cp:coreProperties>
</file>