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9" r:id="rId3"/>
    <p:sldId id="258" r:id="rId4"/>
    <p:sldId id="260" r:id="rId5"/>
    <p:sldId id="262" r:id="rId6"/>
    <p:sldId id="264" r:id="rId7"/>
    <p:sldId id="265" r:id="rId8"/>
    <p:sldId id="266" r:id="rId9"/>
    <p:sldId id="267" r:id="rId10"/>
    <p:sldId id="270"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373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16288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63469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69837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57268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5399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348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235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031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118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482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6113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187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290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59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70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7071640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934738" y="347629"/>
            <a:ext cx="6253317" cy="3686015"/>
          </a:xfrm>
          <a:ln>
            <a:solidFill>
              <a:schemeClr val="bg1">
                <a:lumMod val="65000"/>
              </a:schemeClr>
            </a:solidFill>
          </a:ln>
        </p:spPr>
        <p:txBody>
          <a:bodyPr>
            <a:normAutofit/>
          </a:bodyPr>
          <a:lstStyle/>
          <a:p>
            <a:pPr algn="ctr"/>
            <a:r>
              <a:rPr lang="en-US" sz="4000" dirty="0"/>
              <a:t>BoomBikes </a:t>
            </a:r>
            <a:br>
              <a:rPr lang="en-US" sz="4000" dirty="0"/>
            </a:br>
            <a:r>
              <a:rPr lang="en-US" sz="4000" dirty="0"/>
              <a:t>Bike Sharing System</a:t>
            </a:r>
            <a:br>
              <a:rPr lang="en-US" sz="4000" dirty="0"/>
            </a:br>
            <a:r>
              <a:rPr lang="en-US" sz="4000" dirty="0"/>
              <a:t>Data Analysis</a:t>
            </a:r>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427754" y="4675054"/>
            <a:ext cx="6269346" cy="770767"/>
          </a:xfrm>
        </p:spPr>
        <p:txBody>
          <a:bodyPr>
            <a:normAutofit fontScale="92500" lnSpcReduction="20000"/>
          </a:bodyPr>
          <a:lstStyle/>
          <a:p>
            <a:r>
              <a:rPr lang="en-US" sz="2500" dirty="0" err="1" smtClean="0">
                <a:solidFill>
                  <a:schemeClr val="tx1">
                    <a:lumMod val="85000"/>
                    <a:lumOff val="15000"/>
                  </a:schemeClr>
                </a:solidFill>
              </a:rPr>
              <a:t>Chellingi</a:t>
            </a:r>
            <a:r>
              <a:rPr lang="en-US" sz="2500" dirty="0" smtClean="0">
                <a:solidFill>
                  <a:schemeClr val="tx1">
                    <a:lumMod val="85000"/>
                    <a:lumOff val="15000"/>
                  </a:schemeClr>
                </a:solidFill>
              </a:rPr>
              <a:t> </a:t>
            </a:r>
            <a:r>
              <a:rPr lang="en-US" sz="2500" dirty="0" err="1" smtClean="0">
                <a:solidFill>
                  <a:schemeClr val="tx1">
                    <a:lumMod val="85000"/>
                    <a:lumOff val="15000"/>
                  </a:schemeClr>
                </a:solidFill>
              </a:rPr>
              <a:t>satya</a:t>
            </a:r>
            <a:r>
              <a:rPr lang="en-US" sz="2500" dirty="0" smtClean="0">
                <a:solidFill>
                  <a:schemeClr val="tx1">
                    <a:lumMod val="85000"/>
                    <a:lumOff val="15000"/>
                  </a:schemeClr>
                </a:solidFill>
              </a:rPr>
              <a:t> </a:t>
            </a:r>
            <a:r>
              <a:rPr lang="en-US" sz="2500" dirty="0" err="1" smtClean="0">
                <a:solidFill>
                  <a:schemeClr val="tx1">
                    <a:lumMod val="85000"/>
                    <a:lumOff val="15000"/>
                  </a:schemeClr>
                </a:solidFill>
              </a:rPr>
              <a:t>subramanyam</a:t>
            </a:r>
            <a:r>
              <a:rPr lang="en-US" sz="2500" dirty="0" smtClean="0">
                <a:solidFill>
                  <a:schemeClr val="tx1">
                    <a:lumMod val="85000"/>
                    <a:lumOff val="15000"/>
                  </a:schemeClr>
                </a:solidFill>
              </a:rPr>
              <a:t>                                                                             </a:t>
            </a:r>
            <a:r>
              <a:rPr lang="en-US" sz="2500" dirty="0">
                <a:solidFill>
                  <a:schemeClr val="tx1">
                    <a:lumMod val="85000"/>
                    <a:lumOff val="15000"/>
                  </a:schemeClr>
                </a:solidFill>
              </a:rPr>
              <a:t>(student</a:t>
            </a:r>
            <a:r>
              <a:rPr lang="en-US" sz="3200" dirty="0">
                <a:solidFill>
                  <a:schemeClr val="tx1">
                    <a:lumMod val="85000"/>
                    <a:lumOff val="15000"/>
                  </a:schemeClr>
                </a:solidFill>
              </a:rPr>
              <a:t>)</a:t>
            </a:r>
          </a:p>
          <a:p>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4B363A7-A58E-4B17-A518-23DC0257D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316" y="897877"/>
            <a:ext cx="7593367" cy="5062245"/>
          </a:xfrm>
          <a:prstGeom prst="rect">
            <a:avLst/>
          </a:prstGeom>
        </p:spPr>
      </p:pic>
    </p:spTree>
    <p:extLst>
      <p:ext uri="{BB962C8B-B14F-4D97-AF65-F5344CB8AC3E}">
        <p14:creationId xmlns:p14="http://schemas.microsoft.com/office/powerpoint/2010/main" val="799408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EC68CB92-BD48-4E34-A0E1-B352A7F6CEE1}"/>
              </a:ext>
            </a:extLst>
          </p:cNvPr>
          <p:cNvSpPr txBox="1"/>
          <p:nvPr/>
        </p:nvSpPr>
        <p:spPr>
          <a:xfrm>
            <a:off x="627355" y="712734"/>
            <a:ext cx="10937289" cy="4215257"/>
          </a:xfrm>
          <a:prstGeom prst="rect">
            <a:avLst/>
          </a:prstGeom>
          <a:noFill/>
        </p:spPr>
        <p:txBody>
          <a:bodyPr wrap="square" rtlCol="0">
            <a:spAutoFit/>
          </a:bodyPr>
          <a:lstStyle/>
          <a:p>
            <a:pPr algn="ctr"/>
            <a:r>
              <a:rPr lang="en-US" sz="2400" b="1" u="sng" dirty="0"/>
              <a:t>Machine Learning Model</a:t>
            </a:r>
          </a:p>
          <a:p>
            <a:pPr algn="ctr"/>
            <a:endParaRPr lang="en-US" dirty="0"/>
          </a:p>
          <a:p>
            <a:pPr marL="1223010" indent="-285750">
              <a:lnSpc>
                <a:spcPct val="107000"/>
              </a:lnSpc>
              <a:spcAft>
                <a:spcPts val="800"/>
              </a:spcAft>
              <a:buFont typeface="Wingdings" panose="05000000000000000000" pitchFamily="2" charset="2"/>
              <a:buChar char="q"/>
            </a:pPr>
            <a:r>
              <a:rPr lang="en-US" dirty="0">
                <a:effectLst/>
                <a:ea typeface="Calibri" panose="020F0502020204030204" pitchFamily="34" charset="0"/>
                <a:cs typeface="Times New Roman" panose="02020603050405020304" pitchFamily="18" charset="0"/>
              </a:rPr>
              <a:t>Multiple Linear Regression Model used.</a:t>
            </a:r>
          </a:p>
          <a:p>
            <a:pPr marL="1223010" indent="-285750">
              <a:lnSpc>
                <a:spcPct val="107000"/>
              </a:lnSpc>
              <a:spcAft>
                <a:spcPts val="800"/>
              </a:spcAft>
              <a:buFont typeface="Wingdings" panose="05000000000000000000" pitchFamily="2" charset="2"/>
              <a:buChar char="q"/>
            </a:pPr>
            <a:r>
              <a:rPr lang="en-IN" dirty="0">
                <a:effectLst/>
                <a:ea typeface="Calibri" panose="020F0502020204030204" pitchFamily="34" charset="0"/>
                <a:cs typeface="Times New Roman" panose="02020603050405020304" pitchFamily="18" charset="0"/>
              </a:rPr>
              <a:t>T</a:t>
            </a:r>
            <a:r>
              <a:rPr lang="en-IN" dirty="0">
                <a:ea typeface="Calibri" panose="020F0502020204030204" pitchFamily="34" charset="0"/>
                <a:cs typeface="Times New Roman" panose="02020603050405020304" pitchFamily="18" charset="0"/>
              </a:rPr>
              <a:t>o determine the relationship between dependent and independent variables in data set, in order to know how the count of bikes used varies depending on weekdays, weekends, holidays, temperature month, season, etc.</a:t>
            </a:r>
          </a:p>
          <a:p>
            <a:pPr marL="1223010" indent="-285750">
              <a:lnSpc>
                <a:spcPct val="107000"/>
              </a:lnSpc>
              <a:spcAft>
                <a:spcPts val="800"/>
              </a:spcAft>
              <a:buFont typeface="Wingdings" panose="05000000000000000000" pitchFamily="2" charset="2"/>
              <a:buChar char="q"/>
            </a:pPr>
            <a:r>
              <a:rPr lang="en-IN" dirty="0">
                <a:effectLst/>
                <a:ea typeface="Calibri" panose="020F0502020204030204" pitchFamily="34" charset="0"/>
                <a:cs typeface="Times New Roman" panose="02020603050405020304" pitchFamily="18" charset="0"/>
              </a:rPr>
              <a:t>Independent variables = predictor columns=['season', '</a:t>
            </a:r>
            <a:r>
              <a:rPr lang="en-IN" dirty="0" err="1">
                <a:effectLst/>
                <a:ea typeface="Calibri" panose="020F0502020204030204" pitchFamily="34" charset="0"/>
                <a:cs typeface="Times New Roman" panose="02020603050405020304" pitchFamily="18" charset="0"/>
              </a:rPr>
              <a:t>yr</a:t>
            </a:r>
            <a:r>
              <a:rPr lang="en-IN" dirty="0">
                <a:effectLst/>
                <a:ea typeface="Calibri" panose="020F0502020204030204" pitchFamily="34" charset="0"/>
                <a:cs typeface="Times New Roman" panose="02020603050405020304" pitchFamily="18" charset="0"/>
              </a:rPr>
              <a:t>', '</a:t>
            </a:r>
            <a:r>
              <a:rPr lang="en-IN" dirty="0" err="1">
                <a:effectLst/>
                <a:ea typeface="Calibri" panose="020F0502020204030204" pitchFamily="34" charset="0"/>
                <a:cs typeface="Times New Roman" panose="02020603050405020304" pitchFamily="18" charset="0"/>
              </a:rPr>
              <a:t>mnth</a:t>
            </a:r>
            <a:r>
              <a:rPr lang="en-IN" dirty="0">
                <a:effectLst/>
                <a:ea typeface="Calibri" panose="020F0502020204030204" pitchFamily="34" charset="0"/>
                <a:cs typeface="Times New Roman" panose="02020603050405020304" pitchFamily="18" charset="0"/>
              </a:rPr>
              <a:t>', 'holiday', 'weekday','</a:t>
            </a:r>
            <a:r>
              <a:rPr lang="en-IN" dirty="0" err="1">
                <a:effectLst/>
                <a:ea typeface="Calibri" panose="020F0502020204030204" pitchFamily="34" charset="0"/>
                <a:cs typeface="Times New Roman" panose="02020603050405020304" pitchFamily="18" charset="0"/>
              </a:rPr>
              <a:t>workingday</a:t>
            </a:r>
            <a:r>
              <a:rPr lang="en-IN" dirty="0">
                <a:effectLst/>
                <a:ea typeface="Calibri" panose="020F0502020204030204" pitchFamily="34" charset="0"/>
                <a:cs typeface="Times New Roman" panose="02020603050405020304" pitchFamily="18" charset="0"/>
              </a:rPr>
              <a:t>','casual', 'registered’]</a:t>
            </a:r>
          </a:p>
          <a:p>
            <a:pPr marL="1223010" indent="-285750">
              <a:lnSpc>
                <a:spcPct val="107000"/>
              </a:lnSpc>
              <a:spcAft>
                <a:spcPts val="800"/>
              </a:spcAft>
              <a:buFont typeface="Wingdings" panose="05000000000000000000" pitchFamily="2" charset="2"/>
              <a:buChar char="q"/>
            </a:pPr>
            <a:r>
              <a:rPr lang="en-IN" dirty="0">
                <a:ea typeface="Calibri" panose="020F0502020204030204" pitchFamily="34" charset="0"/>
                <a:cs typeface="Times New Roman" panose="02020603050405020304" pitchFamily="18" charset="0"/>
              </a:rPr>
              <a:t>D</a:t>
            </a:r>
            <a:r>
              <a:rPr lang="en-IN" dirty="0">
                <a:effectLst/>
                <a:ea typeface="Calibri" panose="020F0502020204030204" pitchFamily="34" charset="0"/>
                <a:cs typeface="Times New Roman" panose="02020603050405020304" pitchFamily="18" charset="0"/>
              </a:rPr>
              <a:t>ependent variables = </a:t>
            </a:r>
            <a:r>
              <a:rPr lang="en-IN" dirty="0">
                <a:ea typeface="Calibri" panose="020F0502020204030204" pitchFamily="34" charset="0"/>
                <a:cs typeface="Times New Roman" panose="02020603050405020304" pitchFamily="18" charset="0"/>
              </a:rPr>
              <a:t>t</a:t>
            </a:r>
            <a:r>
              <a:rPr lang="en-IN" dirty="0">
                <a:effectLst/>
                <a:ea typeface="Calibri" panose="020F0502020204030204" pitchFamily="34" charset="0"/>
                <a:cs typeface="Times New Roman" panose="02020603050405020304" pitchFamily="18" charset="0"/>
              </a:rPr>
              <a:t>arget columns=['</a:t>
            </a:r>
            <a:r>
              <a:rPr lang="en-IN" dirty="0" err="1">
                <a:effectLst/>
                <a:ea typeface="Calibri" panose="020F0502020204030204" pitchFamily="34" charset="0"/>
                <a:cs typeface="Times New Roman" panose="02020603050405020304" pitchFamily="18" charset="0"/>
              </a:rPr>
              <a:t>cnt</a:t>
            </a:r>
            <a:r>
              <a:rPr lang="en-IN" dirty="0">
                <a:effectLst/>
                <a:ea typeface="Calibri" panose="020F0502020204030204" pitchFamily="34" charset="0"/>
                <a:cs typeface="Times New Roman" panose="02020603050405020304" pitchFamily="18" charset="0"/>
              </a:rPr>
              <a:t>’]</a:t>
            </a:r>
          </a:p>
          <a:p>
            <a:pPr marL="1223010" indent="-285750">
              <a:lnSpc>
                <a:spcPct val="107000"/>
              </a:lnSpc>
              <a:spcAft>
                <a:spcPts val="800"/>
              </a:spcAft>
              <a:buFont typeface="Wingdings" panose="05000000000000000000" pitchFamily="2" charset="2"/>
              <a:buChar char="q"/>
            </a:pPr>
            <a:r>
              <a:rPr lang="en-IN" dirty="0">
                <a:ea typeface="Calibri" panose="020F0502020204030204" pitchFamily="34" charset="0"/>
                <a:cs typeface="Times New Roman" panose="02020603050405020304" pitchFamily="18" charset="0"/>
              </a:rPr>
              <a:t>Model testing and using mean absolute error, mean square error, Root mean square error and R2 to evaluate the model.</a:t>
            </a:r>
          </a:p>
          <a:p>
            <a:pPr marL="937260">
              <a:lnSpc>
                <a:spcPct val="107000"/>
              </a:lnSpc>
              <a:spcAft>
                <a:spcPts val="800"/>
              </a:spcAft>
            </a:pPr>
            <a:endParaRPr lang="en-IN"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664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EC68CB92-BD48-4E34-A0E1-B352A7F6CEE1}"/>
              </a:ext>
            </a:extLst>
          </p:cNvPr>
          <p:cNvSpPr txBox="1"/>
          <p:nvPr/>
        </p:nvSpPr>
        <p:spPr>
          <a:xfrm>
            <a:off x="627355" y="73542"/>
            <a:ext cx="10937289" cy="6799554"/>
          </a:xfrm>
          <a:prstGeom prst="rect">
            <a:avLst/>
          </a:prstGeom>
          <a:noFill/>
        </p:spPr>
        <p:txBody>
          <a:bodyPr wrap="square" rtlCol="0">
            <a:spAutoFit/>
          </a:bodyPr>
          <a:lstStyle/>
          <a:p>
            <a:pPr algn="ctr"/>
            <a:r>
              <a:rPr lang="en-US" sz="2400" b="1" u="sng" dirty="0"/>
              <a:t>Error Matrices</a:t>
            </a:r>
          </a:p>
          <a:p>
            <a:pPr marL="937260">
              <a:lnSpc>
                <a:spcPct val="107000"/>
              </a:lnSpc>
              <a:spcAft>
                <a:spcPts val="800"/>
              </a:spcAft>
            </a:pPr>
            <a:endParaRPr lang="en-US" dirty="0"/>
          </a:p>
          <a:p>
            <a:pPr marL="0" indent="0">
              <a:buNone/>
            </a:pPr>
            <a:r>
              <a:rPr lang="en-IN" b="1" u="sng" dirty="0"/>
              <a:t>Mean squared error(MSE)</a:t>
            </a:r>
          </a:p>
          <a:p>
            <a:pPr marL="0" indent="0">
              <a:buNone/>
            </a:pPr>
            <a:endParaRPr lang="en-IN" b="1" u="sng" dirty="0"/>
          </a:p>
          <a:p>
            <a:pPr>
              <a:buFont typeface="Courier New" panose="02070309020205020404" pitchFamily="49" charset="0"/>
              <a:buChar char="o"/>
            </a:pPr>
            <a:r>
              <a:rPr lang="en-IN" dirty="0"/>
              <a:t> train data- </a:t>
            </a:r>
            <a:r>
              <a:rPr kumimoji="0" lang="en-US" altLang="en-US" sz="1800" b="0" i="0" u="none" strike="noStrike" cap="none" normalizeH="0" baseline="0" dirty="0">
                <a:ln>
                  <a:noFill/>
                </a:ln>
                <a:solidFill>
                  <a:srgbClr val="000000"/>
                </a:solidFill>
                <a:effectLst/>
                <a:latin typeface="Courier New" panose="02070309020205020404" pitchFamily="49" charset="0"/>
              </a:rPr>
              <a:t>1.328763583182056e-12</a:t>
            </a:r>
            <a:r>
              <a:rPr lang="en-IN" dirty="0"/>
              <a:t>((~0)</a:t>
            </a:r>
          </a:p>
          <a:p>
            <a:pPr>
              <a:buFont typeface="Courier New" panose="02070309020205020404" pitchFamily="49" charset="0"/>
              <a:buChar char="o"/>
            </a:pPr>
            <a:r>
              <a:rPr lang="en-IN" dirty="0"/>
              <a:t>Test data-</a:t>
            </a:r>
            <a:r>
              <a:rPr kumimoji="0" lang="en-US" altLang="en-US" sz="1800" b="0" i="0" u="none" strike="noStrike" cap="none" normalizeH="0" baseline="0" dirty="0">
                <a:ln>
                  <a:noFill/>
                </a:ln>
                <a:solidFill>
                  <a:srgbClr val="000000"/>
                </a:solidFill>
                <a:effectLst/>
                <a:latin typeface="Courier New" panose="02070309020205020404" pitchFamily="49" charset="0"/>
              </a:rPr>
              <a:t>1.2437417914441863e-12</a:t>
            </a:r>
            <a:r>
              <a:rPr kumimoji="0" lang="en-US" altLang="en-US" sz="1400" b="0" i="0" u="none" strike="noStrike" cap="none" normalizeH="0" baseline="0" dirty="0">
                <a:ln>
                  <a:noFill/>
                </a:ln>
                <a:solidFill>
                  <a:schemeClr val="tx1"/>
                </a:solidFill>
                <a:effectLst/>
              </a:rPr>
              <a:t> </a:t>
            </a:r>
            <a:r>
              <a:rPr lang="en-IN" dirty="0"/>
              <a:t> (~0)</a:t>
            </a:r>
          </a:p>
          <a:p>
            <a:endParaRPr lang="en-IN" dirty="0"/>
          </a:p>
          <a:p>
            <a:pPr marL="0" indent="0">
              <a:buNone/>
            </a:pPr>
            <a:r>
              <a:rPr lang="en-IN" b="1" u="sng" dirty="0"/>
              <a:t>Root mean squared error(RMSE)</a:t>
            </a:r>
          </a:p>
          <a:p>
            <a:pPr marL="0" indent="0">
              <a:buNone/>
            </a:pPr>
            <a:endParaRPr lang="en-IN" b="1" u="sng" dirty="0"/>
          </a:p>
          <a:p>
            <a:pPr>
              <a:buFont typeface="Courier New" panose="02070309020205020404" pitchFamily="49" charset="0"/>
              <a:buChar char="o"/>
            </a:pPr>
            <a:r>
              <a:rPr lang="en-IN" dirty="0"/>
              <a:t> train data- </a:t>
            </a:r>
            <a:r>
              <a:rPr kumimoji="0" lang="en-US" altLang="en-US" sz="1800" b="0" i="0" u="none" strike="noStrike" cap="none" normalizeH="0" baseline="0" dirty="0">
                <a:ln>
                  <a:noFill/>
                </a:ln>
                <a:solidFill>
                  <a:srgbClr val="000000"/>
                </a:solidFill>
                <a:effectLst/>
                <a:latin typeface="Courier New" panose="02070309020205020404" pitchFamily="49" charset="0"/>
              </a:rPr>
              <a:t>2.6385333129628562e-24</a:t>
            </a:r>
            <a:r>
              <a:rPr lang="en-IN" dirty="0"/>
              <a:t>(~0)</a:t>
            </a:r>
          </a:p>
          <a:p>
            <a:pPr>
              <a:buFont typeface="Courier New" panose="02070309020205020404" pitchFamily="49" charset="0"/>
              <a:buChar char="o"/>
            </a:pPr>
            <a:r>
              <a:rPr lang="en-IN" dirty="0"/>
              <a:t>Test data- </a:t>
            </a:r>
            <a:r>
              <a:rPr kumimoji="0" lang="en-US" altLang="en-US" sz="1800" b="0" i="0" u="none" strike="noStrike" cap="none" normalizeH="0" baseline="0" dirty="0">
                <a:ln>
                  <a:noFill/>
                </a:ln>
                <a:solidFill>
                  <a:srgbClr val="000000"/>
                </a:solidFill>
                <a:effectLst/>
                <a:latin typeface="Courier New" panose="02070309020205020404" pitchFamily="49" charset="0"/>
              </a:rPr>
              <a:t>2.3370795771593e-24</a:t>
            </a:r>
            <a:r>
              <a:rPr lang="en-IN" dirty="0"/>
              <a:t>(~0)</a:t>
            </a:r>
          </a:p>
          <a:p>
            <a:endParaRPr lang="en-IN" dirty="0"/>
          </a:p>
          <a:p>
            <a:pPr marL="0" indent="0">
              <a:buNone/>
            </a:pPr>
            <a:r>
              <a:rPr lang="en-IN" b="1" u="sng" dirty="0"/>
              <a:t>Mean absolute error(MAE)</a:t>
            </a:r>
          </a:p>
          <a:p>
            <a:pPr marL="0" indent="0">
              <a:buNone/>
            </a:pPr>
            <a:endParaRPr lang="en-IN" b="1" u="sng" dirty="0"/>
          </a:p>
          <a:p>
            <a:pPr>
              <a:buFont typeface="Courier New" panose="02070309020205020404" pitchFamily="49" charset="0"/>
              <a:buChar char="o"/>
            </a:pPr>
            <a:r>
              <a:rPr lang="en-IN" dirty="0"/>
              <a:t>Train data- </a:t>
            </a:r>
            <a:r>
              <a:rPr kumimoji="0" lang="en-US" altLang="en-US" sz="1800" b="0" i="0" u="none" strike="noStrike" cap="none" normalizeH="0" baseline="0" dirty="0">
                <a:ln>
                  <a:noFill/>
                </a:ln>
                <a:solidFill>
                  <a:srgbClr val="000000"/>
                </a:solidFill>
                <a:effectLst/>
                <a:latin typeface="Courier New" panose="02070309020205020404" pitchFamily="49" charset="0"/>
              </a:rPr>
              <a:t>1.6243562764870446e-12</a:t>
            </a:r>
            <a:r>
              <a:rPr lang="en-IN" dirty="0"/>
              <a:t>(~0)</a:t>
            </a:r>
          </a:p>
          <a:p>
            <a:pPr>
              <a:buFont typeface="Courier New" panose="02070309020205020404" pitchFamily="49" charset="0"/>
              <a:buChar char="o"/>
            </a:pPr>
            <a:r>
              <a:rPr lang="en-IN" dirty="0"/>
              <a:t>Test data- </a:t>
            </a:r>
            <a:r>
              <a:rPr kumimoji="0" lang="en-US" altLang="en-US" sz="1800" b="0" i="0" u="none" strike="noStrike" cap="none" normalizeH="0" baseline="0" dirty="0">
                <a:ln>
                  <a:noFill/>
                </a:ln>
                <a:solidFill>
                  <a:srgbClr val="000000"/>
                </a:solidFill>
                <a:effectLst/>
                <a:latin typeface="Courier New" panose="02070309020205020404" pitchFamily="49" charset="0"/>
              </a:rPr>
              <a:t>1.5287509859880058e-12</a:t>
            </a:r>
            <a:r>
              <a:rPr lang="en-IN" dirty="0"/>
              <a:t>(~0)</a:t>
            </a:r>
          </a:p>
          <a:p>
            <a:pPr>
              <a:buFont typeface="Courier New" panose="02070309020205020404" pitchFamily="49" charset="0"/>
              <a:buChar char="o"/>
            </a:pPr>
            <a:endParaRPr lang="en-IN" dirty="0"/>
          </a:p>
          <a:p>
            <a:pPr marL="0" indent="0">
              <a:buNone/>
            </a:pPr>
            <a:r>
              <a:rPr lang="en-IN" dirty="0"/>
              <a:t> </a:t>
            </a:r>
            <a:r>
              <a:rPr lang="en-IN" b="1" u="sng" dirty="0"/>
              <a:t>Ordinary least square error/R2</a:t>
            </a:r>
          </a:p>
          <a:p>
            <a:pPr marL="0" indent="0">
              <a:buNone/>
            </a:pPr>
            <a:endParaRPr lang="en-IN" b="1" u="sng" dirty="0"/>
          </a:p>
          <a:p>
            <a:pPr>
              <a:buFont typeface="Courier New" panose="02070309020205020404" pitchFamily="49" charset="0"/>
              <a:buChar char="o"/>
            </a:pPr>
            <a:r>
              <a:rPr lang="en-IN" dirty="0"/>
              <a:t>Train data-1 </a:t>
            </a:r>
          </a:p>
          <a:p>
            <a:pPr>
              <a:buFont typeface="Courier New" panose="02070309020205020404" pitchFamily="49" charset="0"/>
              <a:buChar char="o"/>
            </a:pPr>
            <a:r>
              <a:rPr lang="en-IN" dirty="0"/>
              <a:t>Test data-1</a:t>
            </a:r>
          </a:p>
          <a:p>
            <a:pPr marL="937260">
              <a:lnSpc>
                <a:spcPct val="107000"/>
              </a:lnSpc>
              <a:spcAft>
                <a:spcPts val="800"/>
              </a:spcAft>
            </a:pPr>
            <a:r>
              <a:rPr lang="en-US" dirty="0">
                <a:effectLst/>
                <a:ea typeface="Calibri" panose="020F0502020204030204" pitchFamily="34" charset="0"/>
                <a:cs typeface="Times New Roman" panose="02020603050405020304" pitchFamily="18" charset="0"/>
              </a:rPr>
              <a:t> </a:t>
            </a:r>
            <a:endParaRPr lang="en-IN"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312235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EC68CB92-BD48-4E34-A0E1-B352A7F6CEE1}"/>
              </a:ext>
            </a:extLst>
          </p:cNvPr>
          <p:cNvSpPr txBox="1"/>
          <p:nvPr/>
        </p:nvSpPr>
        <p:spPr>
          <a:xfrm>
            <a:off x="627338" y="1245394"/>
            <a:ext cx="10937289" cy="3600986"/>
          </a:xfrm>
          <a:prstGeom prst="rect">
            <a:avLst/>
          </a:prstGeom>
          <a:noFill/>
        </p:spPr>
        <p:txBody>
          <a:bodyPr wrap="square" rtlCol="0">
            <a:spAutoFit/>
          </a:bodyPr>
          <a:lstStyle/>
          <a:p>
            <a:pPr algn="ctr"/>
            <a:r>
              <a:rPr lang="en-US" sz="2400" b="1" u="sng" dirty="0"/>
              <a:t>Problem Statement</a:t>
            </a:r>
          </a:p>
          <a:p>
            <a:pPr algn="ctr"/>
            <a:endParaRPr lang="en-US" sz="2400" b="1" u="sng" dirty="0">
              <a:latin typeface="Copperplate Gothic Light" panose="020E0507020206020404" pitchFamily="34" charset="0"/>
            </a:endParaRPr>
          </a:p>
          <a:p>
            <a:pPr marL="285750" indent="-285750">
              <a:buFont typeface="Wingdings" panose="05000000000000000000" pitchFamily="2" charset="2"/>
              <a:buChar char="q"/>
            </a:pPr>
            <a:r>
              <a:rPr lang="en-IN" dirty="0">
                <a:solidFill>
                  <a:srgbClr val="000000"/>
                </a:solidFill>
                <a:effectLst/>
                <a:latin typeface="Copperplate Gothic Light" panose="020E0507020206020404" pitchFamily="34" charset="0"/>
                <a:ea typeface="Times New Roman" panose="02020603050405020304" pitchFamily="18" charset="0"/>
              </a:rPr>
              <a:t>A bicycle-sharing system, bike share program, public bicycle scheme, or public bike share (PBS) scheme, is a shared transport service in which bicycles are made available for shared use to individuals on a short-term basis for a price or free.</a:t>
            </a:r>
          </a:p>
          <a:p>
            <a:pPr marL="285750" indent="-285750">
              <a:buFont typeface="Wingdings" panose="05000000000000000000" pitchFamily="2" charset="2"/>
              <a:buChar char="q"/>
            </a:pPr>
            <a:r>
              <a:rPr lang="en-IN" dirty="0">
                <a:effectLst/>
                <a:latin typeface="Copperplate Gothic Light" panose="020E0507020206020404" pitchFamily="34" charset="0"/>
                <a:ea typeface="Calibri" panose="020F0502020204030204" pitchFamily="34" charset="0"/>
                <a:cs typeface="Times New Roman" panose="02020603050405020304" pitchFamily="18" charset="0"/>
              </a:rPr>
              <a:t>Boom Bikes, a US bike sharing system faced considerable dip in the business when worldwide pandemic which has now made it difficult for the business to operate.</a:t>
            </a:r>
          </a:p>
          <a:p>
            <a:pPr marL="285750" indent="-285750">
              <a:buFont typeface="Wingdings" panose="05000000000000000000" pitchFamily="2" charset="2"/>
              <a:buChar char="q"/>
            </a:pPr>
            <a:r>
              <a:rPr lang="en-IN" dirty="0">
                <a:effectLst/>
                <a:latin typeface="Copperplate Gothic Light" panose="020E0507020206020404" pitchFamily="34" charset="0"/>
                <a:ea typeface="Calibri" panose="020F0502020204030204" pitchFamily="34" charset="0"/>
                <a:cs typeface="Times New Roman" panose="02020603050405020304" pitchFamily="18" charset="0"/>
              </a:rPr>
              <a:t>Now in order to tackle this, the company has decided to form a strategy which will be able to provide better and innovative services to their customers along with keeping a check on the acceleration of their revenue generation. </a:t>
            </a:r>
          </a:p>
          <a:p>
            <a:pPr marL="285750" indent="-285750">
              <a:buFont typeface="Wingdings" panose="05000000000000000000" pitchFamily="2" charset="2"/>
              <a:buChar char="q"/>
            </a:pPr>
            <a:endParaRPr lang="en-IN" sz="1800" dirty="0">
              <a:effectLst/>
              <a:latin typeface="Copperplate Gothic Light" panose="020E0507020206020404" pitchFamily="34" charset="0"/>
              <a:ea typeface="Times New Roman" panose="02020603050405020304" pitchFamily="18" charset="0"/>
            </a:endParaRPr>
          </a:p>
          <a:p>
            <a:pPr marL="285750" indent="-285750">
              <a:buFont typeface="Wingdings" panose="05000000000000000000" pitchFamily="2" charset="2"/>
              <a:buChar char="q"/>
            </a:pPr>
            <a:endParaRPr lang="en-IN" dirty="0">
              <a:latin typeface="Copperplate Gothic Light" panose="020E0507020206020404" pitchFamily="34" charset="0"/>
            </a:endParaRPr>
          </a:p>
        </p:txBody>
      </p:sp>
    </p:spTree>
    <p:extLst>
      <p:ext uri="{BB962C8B-B14F-4D97-AF65-F5344CB8AC3E}">
        <p14:creationId xmlns:p14="http://schemas.microsoft.com/office/powerpoint/2010/main" val="2958790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EC68CB92-BD48-4E34-A0E1-B352A7F6CEE1}"/>
              </a:ext>
            </a:extLst>
          </p:cNvPr>
          <p:cNvSpPr txBox="1"/>
          <p:nvPr/>
        </p:nvSpPr>
        <p:spPr>
          <a:xfrm>
            <a:off x="627338" y="1245394"/>
            <a:ext cx="10937289" cy="2400657"/>
          </a:xfrm>
          <a:prstGeom prst="rect">
            <a:avLst/>
          </a:prstGeom>
          <a:noFill/>
        </p:spPr>
        <p:txBody>
          <a:bodyPr wrap="square" rtlCol="0">
            <a:spAutoFit/>
          </a:bodyPr>
          <a:lstStyle/>
          <a:p>
            <a:pPr algn="ctr"/>
            <a:r>
              <a:rPr lang="en-US" sz="2400" b="1" u="sng" dirty="0"/>
              <a:t>Objectives of the study and analysis</a:t>
            </a:r>
          </a:p>
          <a:p>
            <a:endParaRPr lang="en-US" dirty="0"/>
          </a:p>
          <a:p>
            <a:pPr marL="285750" indent="-285750">
              <a:buFont typeface="Wingdings" panose="05000000000000000000" pitchFamily="2" charset="2"/>
              <a:buChar char="q"/>
            </a:pPr>
            <a:r>
              <a:rPr lang="en-IN" dirty="0"/>
              <a:t>Prepare a proposal document with every intricate detail and workings of the entire project.</a:t>
            </a:r>
          </a:p>
          <a:p>
            <a:pPr marL="285750" indent="-285750">
              <a:buFont typeface="Wingdings" panose="05000000000000000000" pitchFamily="2" charset="2"/>
              <a:buChar char="q"/>
            </a:pPr>
            <a:r>
              <a:rPr lang="en-IN" dirty="0"/>
              <a:t>Analyse the data and do an exploratory analysis weighing in various factor.</a:t>
            </a:r>
          </a:p>
          <a:p>
            <a:pPr marL="285750" indent="-285750">
              <a:buFont typeface="Wingdings" panose="05000000000000000000" pitchFamily="2" charset="2"/>
              <a:buChar char="q"/>
            </a:pPr>
            <a:r>
              <a:rPr lang="en-IN" dirty="0"/>
              <a:t>Process data preparation and cleaning using python libraries. </a:t>
            </a:r>
          </a:p>
          <a:p>
            <a:pPr marL="285750" indent="-285750">
              <a:buFont typeface="Wingdings" panose="05000000000000000000" pitchFamily="2" charset="2"/>
              <a:buChar char="q"/>
            </a:pPr>
            <a:r>
              <a:rPr lang="en-IN" dirty="0"/>
              <a:t>Build a Linear Regression model </a:t>
            </a:r>
            <a:r>
              <a:rPr lang="en-IN" dirty="0">
                <a:latin typeface="Copperplate Gothic Light" panose="020E0507020206020404" pitchFamily="34" charset="0"/>
              </a:rPr>
              <a:t>using</a:t>
            </a:r>
            <a:r>
              <a:rPr lang="en-IN" dirty="0"/>
              <a:t> Machine Learning techniques to determine the best fit.</a:t>
            </a:r>
          </a:p>
          <a:p>
            <a:pPr marL="285750" indent="-285750">
              <a:buFont typeface="Wingdings" panose="05000000000000000000" pitchFamily="2" charset="2"/>
              <a:buChar char="q"/>
            </a:pPr>
            <a:r>
              <a:rPr lang="en-IN" dirty="0"/>
              <a:t>Thereby determining the best strategy for the business </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EC68CB92-BD48-4E34-A0E1-B352A7F6CEE1}"/>
              </a:ext>
            </a:extLst>
          </p:cNvPr>
          <p:cNvSpPr txBox="1"/>
          <p:nvPr/>
        </p:nvSpPr>
        <p:spPr>
          <a:xfrm>
            <a:off x="1425828" y="2765101"/>
            <a:ext cx="10937289" cy="2580706"/>
          </a:xfrm>
          <a:prstGeom prst="rect">
            <a:avLst/>
          </a:prstGeom>
          <a:noFill/>
        </p:spPr>
        <p:txBody>
          <a:bodyPr wrap="square" rtlCol="0">
            <a:spAutoFit/>
          </a:bodyPr>
          <a:lstStyle/>
          <a:p>
            <a:pPr algn="ctr"/>
            <a:r>
              <a:rPr lang="en-US" sz="2400" b="1" u="sng" dirty="0"/>
              <a:t>Data Information</a:t>
            </a:r>
          </a:p>
          <a:p>
            <a:pPr algn="ctr"/>
            <a:endParaRPr lang="en-US" dirty="0"/>
          </a:p>
          <a:p>
            <a:pPr marL="342900" lvl="0" indent="-342900">
              <a:lnSpc>
                <a:spcPct val="107000"/>
              </a:lnSpc>
              <a:buFont typeface="Wingdings" panose="05000000000000000000" pitchFamily="2" charset="2"/>
              <a:buChar char="q"/>
            </a:pPr>
            <a:r>
              <a:rPr lang="en-US" sz="1800" dirty="0">
                <a:effectLst/>
                <a:latin typeface="Century Schoolbook" panose="02040604050505020304" pitchFamily="18" charset="0"/>
                <a:ea typeface="Calibri" panose="020F0502020204030204" pitchFamily="34" charset="0"/>
                <a:cs typeface="Times New Roman" panose="02020603050405020304" pitchFamily="18" charset="0"/>
              </a:rPr>
              <a:t>Data set is in a csv 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q"/>
            </a:pPr>
            <a:r>
              <a:rPr lang="en-IN" sz="1800" dirty="0">
                <a:effectLst/>
                <a:latin typeface="Century Schoolbook" panose="02040604050505020304" pitchFamily="18" charset="0"/>
                <a:ea typeface="Calibri" panose="020F0502020204030204" pitchFamily="34" charset="0"/>
                <a:cs typeface="Times New Roman" panose="02020603050405020304" pitchFamily="18" charset="0"/>
              </a:rPr>
              <a:t>Data set consists of data of span of 2 years (2018 &amp;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q"/>
            </a:pPr>
            <a:r>
              <a:rPr lang="en-IN" sz="1800" dirty="0">
                <a:effectLst/>
                <a:latin typeface="Century Schoolbook" panose="02040604050505020304" pitchFamily="18" charset="0"/>
                <a:ea typeface="Calibri" panose="020F0502020204030204" pitchFamily="34" charset="0"/>
                <a:cs typeface="Times New Roman" panose="02020603050405020304" pitchFamily="18" charset="0"/>
              </a:rPr>
              <a:t>Data shape = 730 rows and 16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q"/>
            </a:pPr>
            <a:r>
              <a:rPr lang="en-IN" sz="1800" dirty="0">
                <a:effectLst/>
                <a:latin typeface="Century Schoolbook" panose="02040604050505020304" pitchFamily="18" charset="0"/>
                <a:ea typeface="Calibri" panose="020F0502020204030204" pitchFamily="34" charset="0"/>
                <a:cs typeface="Times New Roman" panose="02020603050405020304" pitchFamily="18" charset="0"/>
              </a:rPr>
              <a:t>It has size of 56.1Kb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Data columns are: instant',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dteday</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'season',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yr</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mnth</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'holiday', 'weekday',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workingday</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weathersit</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'temp',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atemp</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 'hum', 'windspeed’, ‘casual', 'registered', '</a:t>
            </a:r>
            <a:r>
              <a:rPr lang="en-IN" sz="1800" dirty="0" err="1">
                <a:effectLst/>
                <a:latin typeface="Century Schoolbook" panose="02040604050505020304" pitchFamily="18" charset="0"/>
                <a:ea typeface="Times New Roman" panose="02020603050405020304" pitchFamily="18" charset="0"/>
                <a:cs typeface="Calibri" panose="020F0502020204030204" pitchFamily="34" charset="0"/>
              </a:rPr>
              <a:t>cnt</a:t>
            </a:r>
            <a:r>
              <a:rPr lang="en-IN" sz="1800" dirty="0">
                <a:effectLst/>
                <a:latin typeface="Century Schoolbook" panose="02040604050505020304" pitchFamily="18" charset="0"/>
                <a:ea typeface="Times New Roman" panose="02020603050405020304" pitchFamily="18" charset="0"/>
                <a:cs typeface="Calibri" panose="020F0502020204030204" pitchFamily="34" charset="0"/>
              </a:rPr>
              <a:t>'</a:t>
            </a:r>
            <a:endParaRPr lang="en-IN" dirty="0"/>
          </a:p>
        </p:txBody>
      </p:sp>
    </p:spTree>
    <p:extLst>
      <p:ext uri="{BB962C8B-B14F-4D97-AF65-F5344CB8AC3E}">
        <p14:creationId xmlns:p14="http://schemas.microsoft.com/office/powerpoint/2010/main" val="2102763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EC68CB92-BD48-4E34-A0E1-B352A7F6CEE1}"/>
              </a:ext>
            </a:extLst>
          </p:cNvPr>
          <p:cNvSpPr txBox="1"/>
          <p:nvPr/>
        </p:nvSpPr>
        <p:spPr>
          <a:xfrm>
            <a:off x="627355" y="1582341"/>
            <a:ext cx="10937289" cy="1846659"/>
          </a:xfrm>
          <a:prstGeom prst="rect">
            <a:avLst/>
          </a:prstGeom>
          <a:noFill/>
        </p:spPr>
        <p:txBody>
          <a:bodyPr wrap="square" rtlCol="0">
            <a:spAutoFit/>
          </a:bodyPr>
          <a:lstStyle/>
          <a:p>
            <a:pPr algn="ctr"/>
            <a:r>
              <a:rPr lang="en-US" sz="2400" b="1" u="sng" dirty="0"/>
              <a:t>Tools Used</a:t>
            </a:r>
          </a:p>
          <a:p>
            <a:pPr algn="ctr"/>
            <a:endParaRPr lang="en-US" dirty="0"/>
          </a:p>
          <a:p>
            <a:pPr marL="285750" indent="-285750">
              <a:buFont typeface="Wingdings" panose="05000000000000000000" pitchFamily="2" charset="2"/>
              <a:buChar char="q"/>
            </a:pPr>
            <a:r>
              <a:rPr lang="en-IN" dirty="0"/>
              <a:t>Jupyter Notebook</a:t>
            </a:r>
          </a:p>
          <a:p>
            <a:pPr marL="285750" indent="-285750">
              <a:buFont typeface="Wingdings" panose="05000000000000000000" pitchFamily="2" charset="2"/>
              <a:buChar char="q"/>
            </a:pPr>
            <a:r>
              <a:rPr lang="en-IN" dirty="0"/>
              <a:t>Python and Libraries:  pandas, matplotlib, seaborn, joblib, NumPy and Scikit-learn.</a:t>
            </a:r>
          </a:p>
          <a:p>
            <a:pPr marL="285750" indent="-285750">
              <a:buFont typeface="Wingdings" panose="05000000000000000000" pitchFamily="2" charset="2"/>
              <a:buChar char="q"/>
            </a:pPr>
            <a:r>
              <a:rPr lang="en-IN" dirty="0"/>
              <a:t>Machine learning tools</a:t>
            </a:r>
          </a:p>
          <a:p>
            <a:endParaRPr lang="en-IN" dirty="0"/>
          </a:p>
        </p:txBody>
      </p:sp>
    </p:spTree>
    <p:extLst>
      <p:ext uri="{BB962C8B-B14F-4D97-AF65-F5344CB8AC3E}">
        <p14:creationId xmlns:p14="http://schemas.microsoft.com/office/powerpoint/2010/main" val="490043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BB00EE1-A0FD-4FF8-9E0A-D829D7382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67" y="686984"/>
            <a:ext cx="5283508" cy="4226806"/>
          </a:xfrm>
          <a:prstGeom prst="rect">
            <a:avLst/>
          </a:prstGeom>
        </p:spPr>
      </p:pic>
      <p:sp>
        <p:nvSpPr>
          <p:cNvPr id="4" name="TextBox 3">
            <a:extLst>
              <a:ext uri="{FF2B5EF4-FFF2-40B4-BE49-F238E27FC236}">
                <a16:creationId xmlns:a16="http://schemas.microsoft.com/office/drawing/2014/main" xmlns="" id="{C35C27C3-BE2E-4385-861F-68C7D75F6421}"/>
              </a:ext>
            </a:extLst>
          </p:cNvPr>
          <p:cNvSpPr txBox="1"/>
          <p:nvPr/>
        </p:nvSpPr>
        <p:spPr>
          <a:xfrm>
            <a:off x="878889" y="4989249"/>
            <a:ext cx="4545367" cy="646331"/>
          </a:xfrm>
          <a:prstGeom prst="rect">
            <a:avLst/>
          </a:prstGeom>
          <a:noFill/>
        </p:spPr>
        <p:txBody>
          <a:bodyPr wrap="square" rtlCol="0">
            <a:spAutoFit/>
          </a:bodyPr>
          <a:lstStyle/>
          <a:p>
            <a:r>
              <a:rPr lang="en-US" dirty="0"/>
              <a:t>MAXIMUM NUMBER OF BIKES UTILIZED IS IN THE MONTHS OF JUNE AND SEPTEMBER</a:t>
            </a:r>
            <a:endParaRPr lang="en-IN" dirty="0"/>
          </a:p>
        </p:txBody>
      </p:sp>
      <p:pic>
        <p:nvPicPr>
          <p:cNvPr id="6" name="Picture 5">
            <a:extLst>
              <a:ext uri="{FF2B5EF4-FFF2-40B4-BE49-F238E27FC236}">
                <a16:creationId xmlns:a16="http://schemas.microsoft.com/office/drawing/2014/main" xmlns="" id="{51D94FFA-1F6B-4633-A5EC-ACD3121E9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075" y="882176"/>
            <a:ext cx="5370990" cy="3836422"/>
          </a:xfrm>
          <a:prstGeom prst="rect">
            <a:avLst/>
          </a:prstGeom>
        </p:spPr>
      </p:pic>
      <p:sp>
        <p:nvSpPr>
          <p:cNvPr id="11" name="TextBox 10">
            <a:extLst>
              <a:ext uri="{FF2B5EF4-FFF2-40B4-BE49-F238E27FC236}">
                <a16:creationId xmlns:a16="http://schemas.microsoft.com/office/drawing/2014/main" xmlns="" id="{53902717-6A62-4E04-BB24-086729BFCA64}"/>
              </a:ext>
            </a:extLst>
          </p:cNvPr>
          <p:cNvSpPr txBox="1"/>
          <p:nvPr/>
        </p:nvSpPr>
        <p:spPr>
          <a:xfrm>
            <a:off x="6189216" y="4989249"/>
            <a:ext cx="4545367" cy="646331"/>
          </a:xfrm>
          <a:prstGeom prst="rect">
            <a:avLst/>
          </a:prstGeom>
          <a:noFill/>
        </p:spPr>
        <p:txBody>
          <a:bodyPr wrap="square" rtlCol="0">
            <a:spAutoFit/>
          </a:bodyPr>
          <a:lstStyle/>
          <a:p>
            <a:r>
              <a:rPr lang="en-US" dirty="0"/>
              <a:t>MAXIMUM NUMBER OF BIKES UTILIZED IS IN HIGHER TEMPERATURES.</a:t>
            </a:r>
            <a:endParaRPr lang="en-IN" dirty="0"/>
          </a:p>
        </p:txBody>
      </p:sp>
    </p:spTree>
    <p:extLst>
      <p:ext uri="{BB962C8B-B14F-4D97-AF65-F5344CB8AC3E}">
        <p14:creationId xmlns:p14="http://schemas.microsoft.com/office/powerpoint/2010/main" val="49484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BD90AB0-946E-4FBE-99EC-44FC462B6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730187"/>
            <a:ext cx="5486400" cy="3893005"/>
          </a:xfrm>
          <a:prstGeom prst="rect">
            <a:avLst/>
          </a:prstGeom>
        </p:spPr>
      </p:pic>
      <p:pic>
        <p:nvPicPr>
          <p:cNvPr id="10" name="Picture 9">
            <a:extLst>
              <a:ext uri="{FF2B5EF4-FFF2-40B4-BE49-F238E27FC236}">
                <a16:creationId xmlns:a16="http://schemas.microsoft.com/office/drawing/2014/main" xmlns="" id="{646D96F2-AAB8-47B6-A714-5ED17CB66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750" y="730188"/>
            <a:ext cx="4866258" cy="3893006"/>
          </a:xfrm>
          <a:prstGeom prst="rect">
            <a:avLst/>
          </a:prstGeom>
        </p:spPr>
      </p:pic>
      <p:sp>
        <p:nvSpPr>
          <p:cNvPr id="13" name="TextBox 12">
            <a:extLst>
              <a:ext uri="{FF2B5EF4-FFF2-40B4-BE49-F238E27FC236}">
                <a16:creationId xmlns:a16="http://schemas.microsoft.com/office/drawing/2014/main" xmlns="" id="{ECDDF74E-4A18-4272-8588-7FC87AA1C979}"/>
              </a:ext>
            </a:extLst>
          </p:cNvPr>
          <p:cNvSpPr txBox="1"/>
          <p:nvPr/>
        </p:nvSpPr>
        <p:spPr>
          <a:xfrm>
            <a:off x="1080116" y="4989248"/>
            <a:ext cx="4545367" cy="646331"/>
          </a:xfrm>
          <a:prstGeom prst="rect">
            <a:avLst/>
          </a:prstGeom>
          <a:noFill/>
        </p:spPr>
        <p:txBody>
          <a:bodyPr wrap="square" rtlCol="0">
            <a:spAutoFit/>
          </a:bodyPr>
          <a:lstStyle/>
          <a:p>
            <a:r>
              <a:rPr lang="en-US" dirty="0"/>
              <a:t>MAXIMUM NUMBER OF BIKES UTILIZED IS IN THE THIRD SEASON</a:t>
            </a:r>
            <a:endParaRPr lang="en-IN" dirty="0"/>
          </a:p>
        </p:txBody>
      </p:sp>
      <p:sp>
        <p:nvSpPr>
          <p:cNvPr id="14" name="TextBox 13">
            <a:extLst>
              <a:ext uri="{FF2B5EF4-FFF2-40B4-BE49-F238E27FC236}">
                <a16:creationId xmlns:a16="http://schemas.microsoft.com/office/drawing/2014/main" xmlns="" id="{52B5B3F4-1D9B-4852-AB62-2CD5B4BCDB60}"/>
              </a:ext>
            </a:extLst>
          </p:cNvPr>
          <p:cNvSpPr txBox="1"/>
          <p:nvPr/>
        </p:nvSpPr>
        <p:spPr>
          <a:xfrm>
            <a:off x="6542195" y="4998123"/>
            <a:ext cx="4545367" cy="646331"/>
          </a:xfrm>
          <a:prstGeom prst="rect">
            <a:avLst/>
          </a:prstGeom>
          <a:noFill/>
        </p:spPr>
        <p:txBody>
          <a:bodyPr wrap="square" rtlCol="0">
            <a:spAutoFit/>
          </a:bodyPr>
          <a:lstStyle/>
          <a:p>
            <a:r>
              <a:rPr lang="en-US" dirty="0"/>
              <a:t>MAXIMUM NUMBER OF BIKES UTILIZED IS ON THE 5TH DAY OF THE WEEK I.E. FRIDAY</a:t>
            </a:r>
            <a:endParaRPr lang="en-IN" dirty="0"/>
          </a:p>
        </p:txBody>
      </p:sp>
    </p:spTree>
    <p:extLst>
      <p:ext uri="{BB962C8B-B14F-4D97-AF65-F5344CB8AC3E}">
        <p14:creationId xmlns:p14="http://schemas.microsoft.com/office/powerpoint/2010/main" val="388445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DCCBB17-78B1-444A-8FF1-E1D1478BF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229" y="941033"/>
            <a:ext cx="4497096" cy="3597677"/>
          </a:xfrm>
          <a:prstGeom prst="rect">
            <a:avLst/>
          </a:prstGeom>
        </p:spPr>
      </p:pic>
      <p:pic>
        <p:nvPicPr>
          <p:cNvPr id="5" name="Picture 4">
            <a:extLst>
              <a:ext uri="{FF2B5EF4-FFF2-40B4-BE49-F238E27FC236}">
                <a16:creationId xmlns:a16="http://schemas.microsoft.com/office/drawing/2014/main" xmlns="" id="{911EE389-D8E2-439F-8262-2AA946F7D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41033"/>
            <a:ext cx="4497096" cy="3597676"/>
          </a:xfrm>
          <a:prstGeom prst="rect">
            <a:avLst/>
          </a:prstGeom>
        </p:spPr>
      </p:pic>
      <p:sp>
        <p:nvSpPr>
          <p:cNvPr id="7" name="TextBox 6">
            <a:extLst>
              <a:ext uri="{FF2B5EF4-FFF2-40B4-BE49-F238E27FC236}">
                <a16:creationId xmlns:a16="http://schemas.microsoft.com/office/drawing/2014/main" xmlns="" id="{A94D3681-537D-4DE6-B8EC-67D9E5F9676A}"/>
              </a:ext>
            </a:extLst>
          </p:cNvPr>
          <p:cNvSpPr txBox="1"/>
          <p:nvPr/>
        </p:nvSpPr>
        <p:spPr>
          <a:xfrm>
            <a:off x="966093" y="4896916"/>
            <a:ext cx="4545367" cy="1477328"/>
          </a:xfrm>
          <a:prstGeom prst="rect">
            <a:avLst/>
          </a:prstGeom>
          <a:noFill/>
        </p:spPr>
        <p:txBody>
          <a:bodyPr wrap="square" rtlCol="0">
            <a:spAutoFit/>
          </a:bodyPr>
          <a:lstStyle/>
          <a:p>
            <a:r>
              <a:rPr lang="en-US" dirty="0"/>
              <a:t>MAXIMUM NUMBER OF BIKES UTILIZED IS ON HOLIDAYS. ALSO THIS DATA HAS IN ALL 21 HOLIDAYS IN 2 YEARS, HENCE MORE BIKES ON HOLIDAYS IS A LOT IN COMPARED TO NON-HOLIDAYS</a:t>
            </a:r>
            <a:endParaRPr lang="en-IN" dirty="0"/>
          </a:p>
        </p:txBody>
      </p:sp>
      <p:sp>
        <p:nvSpPr>
          <p:cNvPr id="9" name="TextBox 8">
            <a:extLst>
              <a:ext uri="{FF2B5EF4-FFF2-40B4-BE49-F238E27FC236}">
                <a16:creationId xmlns:a16="http://schemas.microsoft.com/office/drawing/2014/main" xmlns="" id="{FDFB368A-BBAA-41A8-93A9-E07FDA141318}"/>
              </a:ext>
            </a:extLst>
          </p:cNvPr>
          <p:cNvSpPr txBox="1"/>
          <p:nvPr/>
        </p:nvSpPr>
        <p:spPr>
          <a:xfrm>
            <a:off x="6071864" y="4989249"/>
            <a:ext cx="4545367" cy="646331"/>
          </a:xfrm>
          <a:prstGeom prst="rect">
            <a:avLst/>
          </a:prstGeom>
          <a:noFill/>
        </p:spPr>
        <p:txBody>
          <a:bodyPr wrap="square" rtlCol="0">
            <a:spAutoFit/>
          </a:bodyPr>
          <a:lstStyle/>
          <a:p>
            <a:r>
              <a:rPr lang="en-US"/>
              <a:t>MAXIMUM NUMBER OF BIKES UTILIZED IS ON WORKING DAYS</a:t>
            </a:r>
            <a:endParaRPr lang="en-IN" dirty="0"/>
          </a:p>
        </p:txBody>
      </p:sp>
    </p:spTree>
    <p:extLst>
      <p:ext uri="{BB962C8B-B14F-4D97-AF65-F5344CB8AC3E}">
        <p14:creationId xmlns:p14="http://schemas.microsoft.com/office/powerpoint/2010/main" val="260990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A7D779A-1C83-4271-BE01-D1C47F916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12" y="985274"/>
            <a:ext cx="5132588" cy="4106070"/>
          </a:xfrm>
          <a:prstGeom prst="rect">
            <a:avLst/>
          </a:prstGeom>
        </p:spPr>
      </p:pic>
      <p:pic>
        <p:nvPicPr>
          <p:cNvPr id="5" name="Picture 4">
            <a:extLst>
              <a:ext uri="{FF2B5EF4-FFF2-40B4-BE49-F238E27FC236}">
                <a16:creationId xmlns:a16="http://schemas.microsoft.com/office/drawing/2014/main" xmlns="" id="{895707C7-03B1-4501-AEA0-4CAA279D0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47861"/>
            <a:ext cx="5054353" cy="4043483"/>
          </a:xfrm>
          <a:prstGeom prst="rect">
            <a:avLst/>
          </a:prstGeom>
        </p:spPr>
      </p:pic>
      <p:sp>
        <p:nvSpPr>
          <p:cNvPr id="7" name="TextBox 6">
            <a:extLst>
              <a:ext uri="{FF2B5EF4-FFF2-40B4-BE49-F238E27FC236}">
                <a16:creationId xmlns:a16="http://schemas.microsoft.com/office/drawing/2014/main" xmlns="" id="{AE8E50D9-BF6A-40A8-897E-AEF219F43D58}"/>
              </a:ext>
            </a:extLst>
          </p:cNvPr>
          <p:cNvSpPr txBox="1"/>
          <p:nvPr/>
        </p:nvSpPr>
        <p:spPr>
          <a:xfrm>
            <a:off x="1257022" y="5091343"/>
            <a:ext cx="4545367" cy="646331"/>
          </a:xfrm>
          <a:prstGeom prst="rect">
            <a:avLst/>
          </a:prstGeom>
          <a:noFill/>
        </p:spPr>
        <p:txBody>
          <a:bodyPr wrap="square" rtlCol="0">
            <a:spAutoFit/>
          </a:bodyPr>
          <a:lstStyle/>
          <a:p>
            <a:r>
              <a:rPr lang="en-US" dirty="0"/>
              <a:t>MAXIMUM NUMBER OF CASUAL BIKES UTILIZED IS IN THE MONTH OF JULY</a:t>
            </a:r>
            <a:endParaRPr lang="en-IN" dirty="0"/>
          </a:p>
        </p:txBody>
      </p:sp>
      <p:sp>
        <p:nvSpPr>
          <p:cNvPr id="9" name="TextBox 8">
            <a:extLst>
              <a:ext uri="{FF2B5EF4-FFF2-40B4-BE49-F238E27FC236}">
                <a16:creationId xmlns:a16="http://schemas.microsoft.com/office/drawing/2014/main" xmlns="" id="{1A344F7D-2F4C-403F-ACA0-0B951E6F0C1C}"/>
              </a:ext>
            </a:extLst>
          </p:cNvPr>
          <p:cNvSpPr txBox="1"/>
          <p:nvPr/>
        </p:nvSpPr>
        <p:spPr>
          <a:xfrm>
            <a:off x="6350492" y="5091342"/>
            <a:ext cx="4545367" cy="646331"/>
          </a:xfrm>
          <a:prstGeom prst="rect">
            <a:avLst/>
          </a:prstGeom>
          <a:noFill/>
        </p:spPr>
        <p:txBody>
          <a:bodyPr wrap="square" rtlCol="0">
            <a:spAutoFit/>
          </a:bodyPr>
          <a:lstStyle/>
          <a:p>
            <a:r>
              <a:rPr lang="en-US" dirty="0"/>
              <a:t>MAXIMUM NUMBER OF REGISTERED BIKES UTILIZED IS IN THE MONTH OF SEPTEMBER</a:t>
            </a:r>
            <a:endParaRPr lang="en-IN" dirty="0"/>
          </a:p>
        </p:txBody>
      </p:sp>
    </p:spTree>
    <p:extLst>
      <p:ext uri="{BB962C8B-B14F-4D97-AF65-F5344CB8AC3E}">
        <p14:creationId xmlns:p14="http://schemas.microsoft.com/office/powerpoint/2010/main" val="28020029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286</TotalTime>
  <Words>475</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Century Schoolbook</vt:lpstr>
      <vt:lpstr>Copperplate Gothic Light</vt:lpstr>
      <vt:lpstr>Courier New</vt:lpstr>
      <vt:lpstr>Times New Roman</vt:lpstr>
      <vt:lpstr>Trebuchet MS</vt:lpstr>
      <vt:lpstr>Wingdings</vt:lpstr>
      <vt:lpstr>Wingdings 3</vt:lpstr>
      <vt:lpstr>Facet</vt:lpstr>
      <vt:lpstr>BoomBikes  Bike Sharing System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BoomBikes  Bike Sharing System Data Analysis</dc:title>
  <dc:creator>Simran Satija</dc:creator>
  <cp:lastModifiedBy>USER</cp:lastModifiedBy>
  <cp:revision>2</cp:revision>
  <dcterms:created xsi:type="dcterms:W3CDTF">2021-11-06T16:34:19Z</dcterms:created>
  <dcterms:modified xsi:type="dcterms:W3CDTF">2021-12-07T06:40:58Z</dcterms:modified>
</cp:coreProperties>
</file>