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5" r:id="rId12"/>
    <p:sldId id="266" r:id="rId13"/>
  </p:sldIdLst>
  <p:sldSz cx="18288000" cy="10287000"/>
  <p:notesSz cx="6858000" cy="9144000"/>
  <p:embeddedFontLst>
    <p:embeddedFont>
      <p:font typeface="Clear Sans Regular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1B49"/>
    <a:srgbClr val="A100FF"/>
    <a:srgbClr val="883C84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40" d="100"/>
          <a:sy n="40" d="100"/>
        </p:scale>
        <p:origin x="850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80BC0-5180-7716-CE98-5744D319F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499728B-D719-F689-210B-941404709F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058A29-5E00-C3B5-C190-3F5608EB036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17.01.2025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7579F41-2E03-B910-A738-AE45008D7B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08440CF-A88E-282C-05A9-D2CECFC9D2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06F5C-0821-5F0C-B95E-2E0A33B12E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9DCA2-8AD5-A948-954F-E0D625ECE7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09148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6545734" y="406153"/>
            <a:ext cx="11513665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356121" y="1092636"/>
            <a:ext cx="7886519" cy="7591960"/>
            <a:chOff x="385761" y="386656"/>
            <a:chExt cx="10515359" cy="10122613"/>
          </a:xfrm>
          <a:solidFill>
            <a:srgbClr val="461B49"/>
          </a:solidFill>
          <a:effectLst>
            <a:glow rad="63500">
              <a:schemeClr val="accent2">
                <a:satMod val="175000"/>
                <a:alpha val="40000"/>
              </a:schemeClr>
            </a:glow>
          </a:effectLst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165164" y="773313"/>
              <a:ext cx="9735956" cy="9735956"/>
              <a:chOff x="-500039" y="-379367"/>
              <a:chExt cx="6350000" cy="6350000"/>
            </a:xfrm>
            <a:grpFill/>
          </p:grpSpPr>
          <p:sp>
            <p:nvSpPr>
              <p:cNvPr id="22" name="Freeform 22"/>
              <p:cNvSpPr/>
              <p:nvPr/>
            </p:nvSpPr>
            <p:spPr>
              <a:xfrm>
                <a:off x="-500039" y="-379367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  <a:effectLst/>
          </p:spPr>
        </p:pic>
      </p:grpSp>
      <p:sp>
        <p:nvSpPr>
          <p:cNvPr id="24" name="TextBox 24"/>
          <p:cNvSpPr txBox="1"/>
          <p:nvPr/>
        </p:nvSpPr>
        <p:spPr>
          <a:xfrm>
            <a:off x="2211330" y="3653146"/>
            <a:ext cx="5482998" cy="3002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5100" b="1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</a:t>
            </a:r>
          </a:p>
          <a:p>
            <a:pPr algn="ctr">
              <a:lnSpc>
                <a:spcPts val="11059"/>
              </a:lnSpc>
            </a:pPr>
            <a:r>
              <a:rPr lang="en-US" sz="15100" b="1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Buzz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75290B-2F8B-3818-026D-656E58046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6BF17C7-74D9-76B2-175F-D2B7EBF1D6FE}"/>
              </a:ext>
            </a:extLst>
          </p:cNvPr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>
              <a:extLst>
                <a:ext uri="{FF2B5EF4-FFF2-40B4-BE49-F238E27FC236}">
                  <a16:creationId xmlns:a16="http://schemas.microsoft.com/office/drawing/2014/main" id="{E5FCABDC-CE94-933E-9858-F577CEC2A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3B957375-0A37-53CB-177C-0B0FE6751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6A760500-E6F4-2C26-1017-B77CD035D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DC6992BF-7404-8404-1F8D-984F0FCCD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>
              <a:extLst>
                <a:ext uri="{FF2B5EF4-FFF2-40B4-BE49-F238E27FC236}">
                  <a16:creationId xmlns:a16="http://schemas.microsoft.com/office/drawing/2014/main" id="{36115DCA-D71E-2D7D-C044-DBE7CABFB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4C6F7FAD-B129-71D3-042D-E69F3C22D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>
              <a:extLst>
                <a:ext uri="{FF2B5EF4-FFF2-40B4-BE49-F238E27FC236}">
                  <a16:creationId xmlns:a16="http://schemas.microsoft.com/office/drawing/2014/main" id="{A972428B-31F8-5D08-50B6-BB50E4D67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5B7CF70B-F34A-C2B5-87EB-DC4904654EAC}"/>
              </a:ext>
            </a:extLst>
          </p:cNvPr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>
              <a:extLst>
                <a:ext uri="{FF2B5EF4-FFF2-40B4-BE49-F238E27FC236}">
                  <a16:creationId xmlns:a16="http://schemas.microsoft.com/office/drawing/2014/main" id="{5FB9A5C2-AC3E-803F-EC4E-AB9EAE9BEA4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>
                <a:extLst>
                  <a:ext uri="{FF2B5EF4-FFF2-40B4-BE49-F238E27FC236}">
                    <a16:creationId xmlns:a16="http://schemas.microsoft.com/office/drawing/2014/main" id="{D992AFD8-E92E-BC82-A514-09234210FCB8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3" name="Picture 13">
              <a:extLst>
                <a:ext uri="{FF2B5EF4-FFF2-40B4-BE49-F238E27FC236}">
                  <a16:creationId xmlns:a16="http://schemas.microsoft.com/office/drawing/2014/main" id="{FD6AEEBF-C5DF-8326-013B-0CD0065C3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4211ADCE-5410-4FB0-7A93-F8BB70882C03}"/>
              </a:ext>
            </a:extLst>
          </p:cNvPr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>
              <a:extLst>
                <a:ext uri="{FF2B5EF4-FFF2-40B4-BE49-F238E27FC236}">
                  <a16:creationId xmlns:a16="http://schemas.microsoft.com/office/drawing/2014/main" id="{BF5311BC-7DEE-FC2C-CE9F-24D84ADB9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>
              <a:extLst>
                <a:ext uri="{FF2B5EF4-FFF2-40B4-BE49-F238E27FC236}">
                  <a16:creationId xmlns:a16="http://schemas.microsoft.com/office/drawing/2014/main" id="{4F237D4F-8A92-30EE-7A3D-557957532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>
              <a:extLst>
                <a:ext uri="{FF2B5EF4-FFF2-40B4-BE49-F238E27FC236}">
                  <a16:creationId xmlns:a16="http://schemas.microsoft.com/office/drawing/2014/main" id="{68000558-372D-9C37-FAF9-D72B08EE3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>
              <a:extLst>
                <a:ext uri="{FF2B5EF4-FFF2-40B4-BE49-F238E27FC236}">
                  <a16:creationId xmlns:a16="http://schemas.microsoft.com/office/drawing/2014/main" id="{42021E3B-F1E7-5AAA-16D1-CF8F360DE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>
              <a:extLst>
                <a:ext uri="{FF2B5EF4-FFF2-40B4-BE49-F238E27FC236}">
                  <a16:creationId xmlns:a16="http://schemas.microsoft.com/office/drawing/2014/main" id="{80F33BA5-8878-6820-0F51-7C6C535073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>
              <a:extLst>
                <a:ext uri="{FF2B5EF4-FFF2-40B4-BE49-F238E27FC236}">
                  <a16:creationId xmlns:a16="http://schemas.microsoft.com/office/drawing/2014/main" id="{7973FBD2-49B9-C6CF-56B7-40E56BE67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>
              <a:extLst>
                <a:ext uri="{FF2B5EF4-FFF2-40B4-BE49-F238E27FC236}">
                  <a16:creationId xmlns:a16="http://schemas.microsoft.com/office/drawing/2014/main" id="{D86D2CCD-AC22-4B75-117D-C832AE1F2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>
            <a:extLst>
              <a:ext uri="{FF2B5EF4-FFF2-40B4-BE49-F238E27FC236}">
                <a16:creationId xmlns:a16="http://schemas.microsoft.com/office/drawing/2014/main" id="{BFC0248E-D52B-6F42-53DB-031CD3A65ED0}"/>
              </a:ext>
            </a:extLst>
          </p:cNvPr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23" name="Group 23">
            <a:extLst>
              <a:ext uri="{FF2B5EF4-FFF2-40B4-BE49-F238E27FC236}">
                <a16:creationId xmlns:a16="http://schemas.microsoft.com/office/drawing/2014/main" id="{D0AB3E18-8E9A-24E4-8C58-65E36EB384C9}"/>
              </a:ext>
            </a:extLst>
          </p:cNvPr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>
              <a:extLst>
                <a:ext uri="{FF2B5EF4-FFF2-40B4-BE49-F238E27FC236}">
                  <a16:creationId xmlns:a16="http://schemas.microsoft.com/office/drawing/2014/main" id="{580E851F-3AF8-15E1-6757-196E9F2EF93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217B5059-2DF4-A91A-61B0-3DC86C9AA528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6" name="Picture 26">
              <a:extLst>
                <a:ext uri="{FF2B5EF4-FFF2-40B4-BE49-F238E27FC236}">
                  <a16:creationId xmlns:a16="http://schemas.microsoft.com/office/drawing/2014/main" id="{407D9E48-51AE-C1F1-DF9A-3B9965AB2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89C2974F-2DF0-8669-EFCE-7BBD7B6362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8836" y="1498356"/>
            <a:ext cx="14396545" cy="726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667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 l="4069" t="1617" r="4069" b="1617"/>
          <a:stretch>
            <a:fillRect/>
          </a:stretch>
        </p:blipFill>
        <p:spPr>
          <a:xfrm>
            <a:off x="5001616" y="1306039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b="1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3DAE5247-0244-4123-A713-8D8809E80C70}"/>
              </a:ext>
            </a:extLst>
          </p:cNvPr>
          <p:cNvSpPr txBox="1"/>
          <p:nvPr/>
        </p:nvSpPr>
        <p:spPr>
          <a:xfrm>
            <a:off x="10773057" y="987125"/>
            <a:ext cx="5677467" cy="414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4000" b="1" u="sng" dirty="0">
                <a:solidFill>
                  <a:srgbClr val="A100FF"/>
                </a:solidFill>
              </a:rPr>
              <a:t>Insights</a:t>
            </a:r>
            <a:r>
              <a:rPr lang="en-US" sz="3600" b="1" u="sng" dirty="0">
                <a:solidFill>
                  <a:srgbClr val="A100FF"/>
                </a:solidFill>
              </a:rPr>
              <a:t> :</a:t>
            </a:r>
            <a:endParaRPr lang="en-US" sz="3200" b="1" u="sng" dirty="0">
              <a:solidFill>
                <a:srgbClr val="A100FF"/>
              </a:solidFill>
            </a:endParaRPr>
          </a:p>
        </p:txBody>
      </p:sp>
      <p:sp>
        <p:nvSpPr>
          <p:cNvPr id="25" name="TextBox 16">
            <a:extLst>
              <a:ext uri="{FF2B5EF4-FFF2-40B4-BE49-F238E27FC236}">
                <a16:creationId xmlns:a16="http://schemas.microsoft.com/office/drawing/2014/main" id="{E1CF9388-A25B-45EF-AAD4-73FE2BA72053}"/>
              </a:ext>
            </a:extLst>
          </p:cNvPr>
          <p:cNvSpPr txBox="1"/>
          <p:nvPr/>
        </p:nvSpPr>
        <p:spPr>
          <a:xfrm>
            <a:off x="10725150" y="6187726"/>
            <a:ext cx="6800850" cy="337637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 anchor="t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spc="-21" dirty="0">
                <a:solidFill>
                  <a:srgbClr val="000000"/>
                </a:solidFill>
                <a:latin typeface="Graphik Regular" panose="020B0503030202060203" pitchFamily="34" charset="0"/>
              </a:rPr>
              <a:t>Need to focus more on top 5 categories  that’s  Animal, Science, Technology, Food And Healthy  Eating.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spc="-21" dirty="0">
                <a:solidFill>
                  <a:srgbClr val="000000"/>
                </a:solidFill>
                <a:latin typeface="Graphik Regular" panose="020B0503030202060203" pitchFamily="34" charset="0"/>
              </a:rPr>
              <a:t>Create Campaign to  Specifically Target Those Audiences.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spc="-21" dirty="0">
                <a:solidFill>
                  <a:srgbClr val="000000"/>
                </a:solidFill>
                <a:latin typeface="Graphik Regular" panose="020B0503030202060203" pitchFamily="34" charset="0"/>
              </a:rPr>
              <a:t>Need to maximize efforts in  January, May and August for more  Activity.</a:t>
            </a:r>
          </a:p>
          <a:p>
            <a:pPr marL="342900" indent="-342900">
              <a:lnSpc>
                <a:spcPts val="2940"/>
              </a:lnSpc>
              <a:buFont typeface="Arial" panose="020B0604020202020204" pitchFamily="34" charset="0"/>
              <a:buChar char="•"/>
            </a:pPr>
            <a:endParaRPr lang="en-US" sz="2400" b="1" spc="-21" dirty="0">
              <a:solidFill>
                <a:srgbClr val="000000"/>
              </a:solidFill>
              <a:latin typeface="Graphik Regular" panose="020B0503030202060203" pitchFamily="34" charset="0"/>
            </a:endParaRPr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086C0C58-3040-A868-8293-FB333E5737C9}"/>
              </a:ext>
            </a:extLst>
          </p:cNvPr>
          <p:cNvSpPr txBox="1"/>
          <p:nvPr/>
        </p:nvSpPr>
        <p:spPr>
          <a:xfrm>
            <a:off x="10773057" y="5573152"/>
            <a:ext cx="5677467" cy="395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60"/>
              </a:lnSpc>
            </a:pPr>
            <a:r>
              <a:rPr lang="en-US" sz="4000" b="1" u="sng" dirty="0">
                <a:solidFill>
                  <a:srgbClr val="A100FF"/>
                </a:solidFill>
              </a:rPr>
              <a:t>Conclusion</a:t>
            </a:r>
            <a:r>
              <a:rPr lang="en-US" sz="3600" b="1" u="sng" dirty="0">
                <a:solidFill>
                  <a:srgbClr val="A100FF"/>
                </a:solidFill>
              </a:rPr>
              <a:t> :</a:t>
            </a: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4A0601BE-EB7E-E776-FFF4-B383E80F3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5150" y="1604070"/>
            <a:ext cx="6954954" cy="35394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phik Regular" panose="020B0503030202060203"/>
              </a:rPr>
              <a:t>There are 16 distinct categories, with Animal and Science being the most popular.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phik Regular" panose="020B0503030202060203"/>
              </a:rPr>
              <a:t>The platform supports 4 content types: Photo, Video, GIF, and Audio.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phik Regular" panose="020B0503030202060203"/>
              </a:rPr>
              <a:t>May consistently sees the highest number of posts, indicating increased activity or engagement during that month.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5200162" y="4866602"/>
            <a:ext cx="5729829" cy="1248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9600" b="1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893116" y="2502186"/>
            <a:ext cx="8765484" cy="7053234"/>
            <a:chOff x="-42244" y="0"/>
            <a:chExt cx="11606835" cy="9404311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600"/>
                </a:lnSpc>
              </a:pPr>
              <a:r>
                <a:rPr lang="en-US" sz="8800" b="1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42244" y="2144889"/>
              <a:ext cx="11564591" cy="725942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4000" b="1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4000" b="1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4000" b="1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4000" b="1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4000" b="1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4000" b="1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9144000" y="1909662"/>
            <a:ext cx="8001000" cy="6295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chemeClr val="accent2"/>
                </a:solidFill>
                <a:latin typeface="Graphik Regular" panose="020B0503030202060203"/>
              </a:rPr>
              <a:t>Social Buzz </a:t>
            </a:r>
            <a:r>
              <a:rPr lang="en-US" sz="2800" b="1" dirty="0">
                <a:latin typeface="Graphik Regular" panose="020B0503030202060203"/>
              </a:rPr>
              <a:t>is a fast  growing  technology unicorn that need to adapt quickly to  it’s  global scale.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Graphik Regular" panose="020B0503030202060203"/>
              </a:rPr>
              <a:t>Accenture has begun a 3  month POC focusing on these tasks: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Graphik Regular" panose="020B0503030202060203"/>
              </a:rPr>
              <a:t>•  An audit of Social Buzz's big data practice.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Graphik Regular" panose="020B0503030202060203"/>
              </a:rPr>
              <a:t>•  Recommendations for a successful IPO.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Graphik Regular" panose="020B0503030202060203"/>
              </a:rPr>
              <a:t>•  Analysis to find Social Buzz's top 5 most popular categories of content.</a:t>
            </a:r>
          </a:p>
          <a:p>
            <a:pPr>
              <a:lnSpc>
                <a:spcPct val="150000"/>
              </a:lnSpc>
            </a:pPr>
            <a:endParaRPr lang="en-IN" sz="2800" b="1" dirty="0">
              <a:latin typeface="Graphik Regular" panose="020B0503030202060203"/>
            </a:endParaRP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6" y="1909664"/>
            <a:ext cx="6880308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3031257" y="3912393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b="1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2652826" y="2393103"/>
            <a:ext cx="6266033" cy="69557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b="1" u="sng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  <a:p>
            <a:pPr>
              <a:lnSpc>
                <a:spcPts val="9600"/>
              </a:lnSpc>
            </a:pPr>
            <a:endParaRPr lang="en-US" sz="3200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  <a:p>
            <a:pPr algn="just"/>
            <a:r>
              <a:rPr lang="en-US" sz="3600" b="1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Over </a:t>
            </a:r>
            <a:r>
              <a:rPr lang="en-US" sz="3600" b="1" u="sng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100000</a:t>
            </a:r>
            <a:r>
              <a:rPr lang="en-US" sz="3600" b="1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 posts per day</a:t>
            </a:r>
          </a:p>
          <a:p>
            <a:pPr algn="just"/>
            <a:endParaRPr lang="en-US" sz="3600" b="1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  <a:p>
            <a:pPr algn="just"/>
            <a:r>
              <a:rPr lang="en-US" sz="36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 </a:t>
            </a:r>
            <a:r>
              <a:rPr lang="en-US" sz="3600" b="1" u="sng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36,500,000</a:t>
            </a:r>
            <a:r>
              <a:rPr lang="en-US" sz="36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 </a:t>
            </a:r>
            <a:r>
              <a:rPr lang="en-US" sz="3200" b="1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pieces of content </a:t>
            </a:r>
          </a:p>
          <a:p>
            <a:pPr algn="just"/>
            <a:r>
              <a:rPr lang="en-US" sz="3200" b="1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per year!</a:t>
            </a:r>
            <a:endParaRPr lang="en-US" sz="3200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  <a:p>
            <a:endParaRPr lang="en-US" sz="3200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  <a:p>
            <a:pPr algn="just"/>
            <a:r>
              <a:rPr lang="en-US" sz="2400" b="1" spc="-80" dirty="0">
                <a:solidFill>
                  <a:srgbClr val="FFFFFF"/>
                </a:solidFill>
                <a:latin typeface="Graphik Regular" panose="020B0503030202060203"/>
              </a:rPr>
              <a:t>But how to capitalize on it when there is so much?</a:t>
            </a:r>
          </a:p>
          <a:p>
            <a:pPr algn="just"/>
            <a:endParaRPr lang="en-US" sz="2400" b="1" spc="-80" dirty="0">
              <a:solidFill>
                <a:srgbClr val="FFFFFF"/>
              </a:solidFill>
              <a:latin typeface="Graphik Regular" panose="020B0503030202060203"/>
            </a:endParaRPr>
          </a:p>
          <a:p>
            <a:pPr algn="just"/>
            <a:endParaRPr lang="en-US" sz="2400" b="1" spc="-80" dirty="0">
              <a:solidFill>
                <a:srgbClr val="FFFFFF"/>
              </a:solidFill>
              <a:latin typeface="Graphik Regular" panose="020B0503030202060203"/>
            </a:endParaRPr>
          </a:p>
          <a:p>
            <a:r>
              <a:rPr lang="en-US" sz="2400" b="1" u="sng" spc="-80" dirty="0">
                <a:solidFill>
                  <a:srgbClr val="FFFFFF"/>
                </a:solidFill>
                <a:latin typeface="Graphik Regular" panose="020B0503030202060203"/>
              </a:rPr>
              <a:t>Analysis to find Social Buzz's top 5 most popular categories of content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057401" y="1825527"/>
            <a:ext cx="6804160" cy="60611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6575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2060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solidFill>
                <a:srgbClr val="002060"/>
              </a:solidFill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52466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2060"/>
              </a:solidFill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solidFill>
                <a:srgbClr val="002060"/>
              </a:solidFill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b="1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247101-1DA1-DCFB-BD33-945DEF5A8D96}"/>
              </a:ext>
            </a:extLst>
          </p:cNvPr>
          <p:cNvSpPr txBox="1"/>
          <p:nvPr/>
        </p:nvSpPr>
        <p:spPr>
          <a:xfrm>
            <a:off x="14254992" y="1235235"/>
            <a:ext cx="4033008" cy="16312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3600" b="1" dirty="0">
                <a:latin typeface="Graphik Regular" panose="020B0503030202060203"/>
              </a:rPr>
              <a:t>Sara Rashford</a:t>
            </a:r>
          </a:p>
          <a:p>
            <a:r>
              <a:rPr lang="en-IN" sz="3200" dirty="0">
                <a:latin typeface="Graphik Regular" panose="020B0503030202060203"/>
              </a:rPr>
              <a:t>Chief Technical Architect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23F5B6-73FC-04BC-6478-85330527AD25}"/>
              </a:ext>
            </a:extLst>
          </p:cNvPr>
          <p:cNvSpPr txBox="1"/>
          <p:nvPr/>
        </p:nvSpPr>
        <p:spPr>
          <a:xfrm>
            <a:off x="14331192" y="7445443"/>
            <a:ext cx="3918709" cy="11387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3600" b="1" dirty="0">
                <a:solidFill>
                  <a:prstClr val="black"/>
                </a:solidFill>
                <a:latin typeface="Graphik Regular" panose="020B0503030202060203"/>
              </a:rPr>
              <a:t>Satyajit Chavan</a:t>
            </a:r>
          </a:p>
          <a:p>
            <a:r>
              <a:rPr kumimoji="0" lang="en-IN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 Regular" panose="020B0503030202060203"/>
              </a:rPr>
              <a:t>Data Analyst</a:t>
            </a:r>
            <a:endParaRPr lang="en-IN" sz="1600" dirty="0">
              <a:latin typeface="Graphik Regular" panose="020B0503030202060203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852884-E244-375E-9778-6B1F819316AC}"/>
              </a:ext>
            </a:extLst>
          </p:cNvPr>
          <p:cNvSpPr txBox="1"/>
          <p:nvPr/>
        </p:nvSpPr>
        <p:spPr>
          <a:xfrm>
            <a:off x="14331192" y="4392353"/>
            <a:ext cx="3918709" cy="11387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 Regular" panose="020B0503030202060203"/>
              </a:rPr>
              <a:t>Marcus Vetri </a:t>
            </a:r>
          </a:p>
          <a:p>
            <a:r>
              <a:rPr kumimoji="0" lang="en-IN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 Regular" panose="020B0503030202060203"/>
              </a:rPr>
              <a:t>Senior Principle</a:t>
            </a:r>
            <a:endParaRPr lang="en-IN" sz="1600" dirty="0">
              <a:latin typeface="Graphik Regular" panose="020B0503030202060203"/>
            </a:endParaRPr>
          </a:p>
        </p:txBody>
      </p:sp>
      <p:pic>
        <p:nvPicPr>
          <p:cNvPr id="39" name="Picture 38" descr="A person taking a selfie&#10;&#10;Description automatically generated">
            <a:extLst>
              <a:ext uri="{FF2B5EF4-FFF2-40B4-BE49-F238E27FC236}">
                <a16:creationId xmlns:a16="http://schemas.microsoft.com/office/drawing/2014/main" id="{8E988D28-C954-2781-61D5-563585B9377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4663" y="6988644"/>
            <a:ext cx="2085137" cy="2087311"/>
          </a:xfrm>
          <a:prstGeom prst="ellipse">
            <a:avLst/>
          </a:prstGeom>
          <a:ln w="38100" cap="rnd">
            <a:solidFill>
              <a:srgbClr val="00206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>
                  <a:solidFill>
                    <a:schemeClr val="bg2"/>
                  </a:solidFill>
                </a:endParaRPr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>
                  <a:solidFill>
                    <a:schemeClr val="bg2"/>
                  </a:solidFill>
                </a:endParaRPr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>
                  <a:solidFill>
                    <a:schemeClr val="bg2"/>
                  </a:solidFill>
                </a:endParaRPr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>
                  <a:solidFill>
                    <a:schemeClr val="bg2"/>
                  </a:solidFill>
                </a:endParaRPr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>
                  <a:solidFill>
                    <a:schemeClr val="bg2"/>
                  </a:solidFill>
                </a:endParaRPr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108224" y="1028700"/>
            <a:ext cx="6276385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chemeClr val="bg2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chemeClr val="bg2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chemeClr val="bg2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chemeClr val="bg2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chemeClr val="bg2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chemeClr val="bg2"/>
                </a:solidFill>
                <a:latin typeface="Clear Sans Regular Bold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9CBAE73-2E80-E2B8-FB88-5B34F602D0DD}"/>
              </a:ext>
            </a:extLst>
          </p:cNvPr>
          <p:cNvSpPr txBox="1"/>
          <p:nvPr/>
        </p:nvSpPr>
        <p:spPr>
          <a:xfrm>
            <a:off x="6000291" y="2792328"/>
            <a:ext cx="59706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chemeClr val="bg2"/>
                </a:solidFill>
                <a:latin typeface="Graphik Regular" panose="020B0503030202060203"/>
              </a:rPr>
              <a:t>Data Cleaning</a:t>
            </a:r>
            <a:endParaRPr lang="en-IN" sz="4000" dirty="0">
              <a:solidFill>
                <a:schemeClr val="bg2"/>
              </a:solidFill>
              <a:latin typeface="Graphik Regular" panose="020B0503030202060203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8D41A2-CCBB-28FA-7729-16FE8DFD52E4}"/>
              </a:ext>
            </a:extLst>
          </p:cNvPr>
          <p:cNvSpPr txBox="1"/>
          <p:nvPr/>
        </p:nvSpPr>
        <p:spPr>
          <a:xfrm>
            <a:off x="3964947" y="124212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chemeClr val="bg2"/>
                </a:solidFill>
              </a:rPr>
              <a:t>Data </a:t>
            </a:r>
            <a:r>
              <a:rPr lang="en-IN" sz="4000" b="1" dirty="0">
                <a:solidFill>
                  <a:schemeClr val="bg2"/>
                </a:solidFill>
                <a:latin typeface="Graphik Regular" panose="020B0503030202060203"/>
              </a:rPr>
              <a:t>Understanding</a:t>
            </a:r>
            <a:endParaRPr lang="en-IN" sz="3600" dirty="0">
              <a:solidFill>
                <a:schemeClr val="bg2"/>
              </a:solidFill>
              <a:latin typeface="Graphik Regular" panose="020B0503030202060203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CE6001-C9B2-59C6-39B2-2F7655F6DED5}"/>
              </a:ext>
            </a:extLst>
          </p:cNvPr>
          <p:cNvSpPr txBox="1"/>
          <p:nvPr/>
        </p:nvSpPr>
        <p:spPr>
          <a:xfrm>
            <a:off x="7755163" y="4456243"/>
            <a:ext cx="47061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chemeClr val="bg2"/>
                </a:solidFill>
                <a:latin typeface="Graphik Regular" panose="020B0503030202060203"/>
              </a:rPr>
              <a:t>Data Modelling</a:t>
            </a:r>
            <a:endParaRPr lang="en-IN" sz="4000" dirty="0">
              <a:solidFill>
                <a:schemeClr val="bg2"/>
              </a:solidFill>
              <a:latin typeface="Graphik Regular" panose="020B0503030202060203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CCC7A6-732F-FE32-6083-C2652FC80C67}"/>
              </a:ext>
            </a:extLst>
          </p:cNvPr>
          <p:cNvSpPr txBox="1"/>
          <p:nvPr/>
        </p:nvSpPr>
        <p:spPr>
          <a:xfrm>
            <a:off x="9705119" y="6025283"/>
            <a:ext cx="51482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Graphik Regular" panose="020B0503030202060203"/>
              </a:rPr>
              <a:t>Data Analysis</a:t>
            </a:r>
            <a:endParaRPr lang="en-IN" sz="2000" dirty="0">
              <a:solidFill>
                <a:schemeClr val="bg2"/>
              </a:solidFill>
              <a:latin typeface="Graphik Regular" panose="020B0503030202060203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FB93E4-A3D3-7641-D1AF-6233AB9A311E}"/>
              </a:ext>
            </a:extLst>
          </p:cNvPr>
          <p:cNvSpPr txBox="1"/>
          <p:nvPr/>
        </p:nvSpPr>
        <p:spPr>
          <a:xfrm>
            <a:off x="11578642" y="7821782"/>
            <a:ext cx="65569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Graphik Regular" panose="020B0503030202060203"/>
              </a:rPr>
              <a:t>Uncover Insights</a:t>
            </a:r>
            <a:endParaRPr lang="en-IN" sz="2000" dirty="0">
              <a:solidFill>
                <a:schemeClr val="bg2"/>
              </a:solidFill>
              <a:latin typeface="Graphik Regular" panose="020B0503030202060203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b="1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9B78829-FB9D-361B-BDEC-C0FAF22CDB53}"/>
              </a:ext>
            </a:extLst>
          </p:cNvPr>
          <p:cNvSpPr txBox="1"/>
          <p:nvPr/>
        </p:nvSpPr>
        <p:spPr>
          <a:xfrm>
            <a:off x="1914946" y="4498340"/>
            <a:ext cx="3396643" cy="166199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Graphik Regular" panose="020B0503030202060203"/>
              </a:rPr>
              <a:t>16</a:t>
            </a:r>
            <a:r>
              <a:rPr lang="en-IN" sz="4000" b="1" dirty="0">
                <a:latin typeface="Graphik Regular" panose="020B0503030202060203"/>
              </a:rPr>
              <a:t> </a:t>
            </a:r>
          </a:p>
          <a:p>
            <a:pPr algn="ctr"/>
            <a:r>
              <a:rPr lang="en-IN" sz="2400" b="1" dirty="0">
                <a:latin typeface="Graphik Regular" panose="020B0503030202060203"/>
              </a:rPr>
              <a:t>UNIQUE </a:t>
            </a:r>
          </a:p>
          <a:p>
            <a:pPr algn="ctr"/>
            <a:r>
              <a:rPr lang="en-IN" sz="2400" b="1" dirty="0">
                <a:latin typeface="Graphik Regular" panose="020B0503030202060203"/>
              </a:rPr>
              <a:t>CATEGORIES</a:t>
            </a:r>
            <a:endParaRPr lang="en-IN" sz="2800" b="1" dirty="0">
              <a:latin typeface="Graphik Regular" panose="020B0503030202060203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7FC746-C7C6-610F-C44F-7688BCE8B02F}"/>
              </a:ext>
            </a:extLst>
          </p:cNvPr>
          <p:cNvSpPr txBox="1"/>
          <p:nvPr/>
        </p:nvSpPr>
        <p:spPr>
          <a:xfrm>
            <a:off x="7011830" y="4313674"/>
            <a:ext cx="3657599" cy="184665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N" sz="3600" b="1" dirty="0">
                <a:latin typeface="Graphik Regular" panose="020B0503030202060203"/>
              </a:rPr>
              <a:t>  </a:t>
            </a:r>
            <a:r>
              <a:rPr lang="en-I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Graphik Regular" panose="020B0503030202060203"/>
              </a:rPr>
              <a:t>ANIMAL</a:t>
            </a:r>
          </a:p>
          <a:p>
            <a:pPr algn="ctr"/>
            <a:r>
              <a:rPr lang="en-IN" sz="3600" b="1" dirty="0">
                <a:latin typeface="Graphik Regular" panose="020B0503030202060203"/>
              </a:rPr>
              <a:t>  </a:t>
            </a:r>
            <a:r>
              <a:rPr lang="en-IN" sz="2400" b="1" dirty="0">
                <a:latin typeface="Graphik Regular" panose="020B0503030202060203"/>
              </a:rPr>
              <a:t>MOST FAVORITE</a:t>
            </a:r>
          </a:p>
          <a:p>
            <a:pPr algn="ctr"/>
            <a:r>
              <a:rPr lang="en-IN" sz="2400" b="1" dirty="0">
                <a:latin typeface="Graphik Regular" panose="020B0503030202060203"/>
              </a:rPr>
              <a:t> CATEGORY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438B4F-D4BB-CF0A-88CF-0ED4A518AF93}"/>
              </a:ext>
            </a:extLst>
          </p:cNvPr>
          <p:cNvSpPr txBox="1"/>
          <p:nvPr/>
        </p:nvSpPr>
        <p:spPr>
          <a:xfrm>
            <a:off x="12074516" y="4313674"/>
            <a:ext cx="3851284" cy="17844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N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Graphik Regular" panose="020B0503030202060203"/>
              </a:rPr>
              <a:t>MAY</a:t>
            </a:r>
            <a:r>
              <a:rPr lang="en-IN" sz="5400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Graphik Regular" panose="020B0503030202060203"/>
              </a:rPr>
              <a:t> </a:t>
            </a:r>
          </a:p>
          <a:p>
            <a:pPr algn="ctr"/>
            <a:r>
              <a:rPr lang="en-IN" sz="2400" b="1" dirty="0">
                <a:latin typeface="Graphik Regular" panose="020B0503030202060203"/>
              </a:rPr>
              <a:t>MONTH WITH MOST</a:t>
            </a:r>
          </a:p>
          <a:p>
            <a:pPr algn="ctr"/>
            <a:r>
              <a:rPr lang="en-IN" sz="2400" b="1" dirty="0">
                <a:latin typeface="Graphik Regular" panose="020B0503030202060203"/>
              </a:rPr>
              <a:t> NUMBER OF POSTS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0C1CFEE7-A414-7DDD-A8CF-3423E2FB38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4919" y="1699171"/>
            <a:ext cx="11686631" cy="74764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BA23F230-7E6E-6BDB-AB3C-E3AEE2B396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2029" y="1144775"/>
            <a:ext cx="12629047" cy="799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</TotalTime>
  <Words>288</Words>
  <Application>Microsoft Office PowerPoint</Application>
  <PresentationFormat>Custom</PresentationFormat>
  <Paragraphs>88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Clear Sans Regular Bold</vt:lpstr>
      <vt:lpstr>Graphik Regular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Satyajit Chavan</cp:lastModifiedBy>
  <cp:revision>22</cp:revision>
  <dcterms:created xsi:type="dcterms:W3CDTF">2006-08-16T00:00:00Z</dcterms:created>
  <dcterms:modified xsi:type="dcterms:W3CDTF">2025-01-17T14:19:30Z</dcterms:modified>
  <dc:identifier>DAEhDyfaYKE</dc:identifier>
</cp:coreProperties>
</file>