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13"/>
  </p:notesMasterIdLst>
  <p:sldIdLst>
    <p:sldId id="4778" r:id="rId2"/>
    <p:sldId id="1010" r:id="rId3"/>
    <p:sldId id="4780" r:id="rId4"/>
    <p:sldId id="4779" r:id="rId5"/>
    <p:sldId id="4781" r:id="rId6"/>
    <p:sldId id="4787" r:id="rId7"/>
    <p:sldId id="4788" r:id="rId8"/>
    <p:sldId id="4784" r:id="rId9"/>
    <p:sldId id="4785" r:id="rId10"/>
    <p:sldId id="4786" r:id="rId11"/>
    <p:sldId id="275" r:id="rId12"/>
  </p:sldIdLst>
  <p:sldSz cx="12192000" cy="6858000"/>
  <p:notesSz cx="6858000" cy="9144000"/>
  <p:embeddedFontLst>
    <p:embeddedFont>
      <p:font typeface="Roboto" panose="02000000000000000000" pitchFamily="2" charset="0"/>
      <p:regular r:id="rId14"/>
      <p:bold r:id="rId15"/>
      <p:italic r:id="rId16"/>
      <p:boldItalic r:id="rId17"/>
    </p:embeddedFont>
    <p:embeddedFont>
      <p:font typeface="Roboto Light" panose="02000000000000000000" pitchFamily="2" charset="0"/>
      <p:regular r:id="rId18"/>
      <p:italic r:id="rId19"/>
    </p:embeddedFont>
    <p:embeddedFont>
      <p:font typeface="Roboto Medium" panose="02000000000000000000" pitchFamily="2" charset="0"/>
      <p:regular r:id="rId20"/>
      <p:italic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ntro" id="{9B66F1EC-40EB-43C9-BCE7-A17FF3658BEB}">
          <p14:sldIdLst>
            <p14:sldId id="4778"/>
            <p14:sldId id="1010"/>
            <p14:sldId id="4780"/>
            <p14:sldId id="4779"/>
            <p14:sldId id="4781"/>
            <p14:sldId id="4787"/>
            <p14:sldId id="4788"/>
            <p14:sldId id="4784"/>
            <p14:sldId id="4785"/>
            <p14:sldId id="4786"/>
          </p14:sldIdLst>
        </p14:section>
        <p14:section name="Disclaimer" id="{1BDF34DF-3DC5-4B3F-AADB-BBEF917A852B}">
          <p14:sldIdLst>
            <p14:sldId id="27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C5C4"/>
    <a:srgbClr val="BCB5AC"/>
    <a:srgbClr val="80DF7C"/>
    <a:srgbClr val="8F73BF"/>
    <a:srgbClr val="C96478"/>
    <a:srgbClr val="EF6348"/>
    <a:srgbClr val="EF9C48"/>
    <a:srgbClr val="EACB79"/>
    <a:srgbClr val="7FDD7C"/>
    <a:srgbClr val="44D6A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8617" autoAdjust="0"/>
    <p:restoredTop sz="91283" autoAdjust="0"/>
  </p:normalViewPr>
  <p:slideViewPr>
    <p:cSldViewPr snapToGrid="0" showGuides="1">
      <p:cViewPr varScale="1">
        <p:scale>
          <a:sx n="75" d="100"/>
          <a:sy n="75" d="100"/>
        </p:scale>
        <p:origin x="1445" y="53"/>
      </p:cViewPr>
      <p:guideLst/>
    </p:cSldViewPr>
  </p:slideViewPr>
  <p:outlineViewPr>
    <p:cViewPr>
      <p:scale>
        <a:sx n="33" d="100"/>
        <a:sy n="33" d="100"/>
      </p:scale>
      <p:origin x="0" y="-9250"/>
    </p:cViewPr>
  </p:outlineViewPr>
  <p:notesTextViewPr>
    <p:cViewPr>
      <p:scale>
        <a:sx n="100" d="100"/>
        <a:sy n="100" d="100"/>
      </p:scale>
      <p:origin x="0" y="0"/>
    </p:cViewPr>
  </p:notesTextViewPr>
  <p:sorterViewPr>
    <p:cViewPr>
      <p:scale>
        <a:sx n="75" d="100"/>
        <a:sy n="75" d="100"/>
      </p:scale>
      <p:origin x="0" y="-1123"/>
    </p:cViewPr>
  </p:sorterViewPr>
  <p:notesViewPr>
    <p:cSldViewPr snapToGrid="0">
      <p:cViewPr varScale="1">
        <p:scale>
          <a:sx n="60" d="100"/>
          <a:sy n="60" d="100"/>
        </p:scale>
        <p:origin x="3187"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49F58C-0F99-4EE9-8657-ECB62F226884}" type="datetimeFigureOut">
              <a:rPr lang="en-AU" smtClean="0"/>
              <a:t>28/02/2025</a:t>
            </a:fld>
            <a:endParaRPr lang="en-A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566AC9-2A0D-473B-9623-D34100E64E4F}" type="slidenum">
              <a:rPr lang="en-AU" smtClean="0"/>
              <a:t>‹#›</a:t>
            </a:fld>
            <a:endParaRPr lang="en-AU" dirty="0"/>
          </a:p>
        </p:txBody>
      </p:sp>
    </p:spTree>
    <p:extLst>
      <p:ext uri="{BB962C8B-B14F-4D97-AF65-F5344CB8AC3E}">
        <p14:creationId xmlns:p14="http://schemas.microsoft.com/office/powerpoint/2010/main" val="33697383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youtube.com/watch?v=Zq1QDAkoRzU"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file:///\\quantium.com.au.local\quantiumgroup\Company%20Reference\Brand%20&amp;%20Design\Brand%20videos\Q%20Privacy.mp4"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To view Privacy video explaining how important data privacy is to Quantium, please click here: </a:t>
            </a:r>
            <a:r>
              <a:rPr lang="en-AU" sz="1200" dirty="0">
                <a:solidFill>
                  <a:srgbClr val="000005"/>
                </a:solidFill>
                <a:latin typeface="Roboto Light" panose="02000000000000000000" pitchFamily="2" charset="0"/>
                <a:ea typeface="Roboto Light" panose="02000000000000000000" pitchFamily="2" charset="0"/>
                <a:hlinkClick r:id="rId3"/>
              </a:rPr>
              <a:t>https://www.youtube.com/watch?v=Zq1QDAkoRzU</a:t>
            </a:r>
            <a:endParaRPr lang="en-AU" sz="1200" dirty="0">
              <a:solidFill>
                <a:srgbClr val="000005"/>
              </a:solidFill>
              <a:latin typeface="Roboto Light" panose="02000000000000000000" pitchFamily="2" charset="0"/>
              <a:ea typeface="Roboto Light"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or here </a:t>
            </a:r>
            <a:r>
              <a:rPr lang="en-AU" sz="1200" dirty="0">
                <a:solidFill>
                  <a:srgbClr val="000005"/>
                </a:solidFill>
                <a:latin typeface="Roboto Light" panose="02000000000000000000" pitchFamily="2" charset="0"/>
                <a:ea typeface="Roboto Light" panose="02000000000000000000" pitchFamily="2" charset="0"/>
                <a:hlinkClick r:id="rId4" action="ppaction://hlinkfile"/>
              </a:rPr>
              <a:t>Q:\Company Reference\Brand &amp; Design\Brand videos\Q Privacy.mp4</a:t>
            </a:r>
            <a:endParaRPr lang="en-AU" sz="1200" dirty="0">
              <a:solidFill>
                <a:srgbClr val="000005"/>
              </a:solidFill>
              <a:latin typeface="Roboto Light" panose="02000000000000000000" pitchFamily="2" charset="0"/>
              <a:ea typeface="Roboto Light" panose="02000000000000000000" pitchFamily="2" charset="0"/>
            </a:endParaRP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At Quantium, we believe that data is the behavioural footprint of humanity and that it has to be treated with the utmost care and responsibility. </a:t>
            </a:r>
          </a:p>
          <a:p>
            <a:r>
              <a:rPr lang="en-AU" sz="1200" i="0" kern="1200" dirty="0">
                <a:solidFill>
                  <a:schemeClr val="tx1"/>
                </a:solidFill>
                <a:effectLst/>
                <a:latin typeface="+mn-lt"/>
                <a:ea typeface="+mn-ea"/>
                <a:cs typeface="+mn-cs"/>
              </a:rPr>
              <a:t>Histories, attitudes, indeed lives are stored within it in ways that aren’t always apparent – and that’s what makes its potential so powerful.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To work with it responsibly, sensitively, we set ourselves the highest data privacy protection and governance standards. </a:t>
            </a:r>
          </a:p>
          <a:p>
            <a:r>
              <a:rPr lang="en-AU" sz="1200" i="0" kern="1200" dirty="0">
                <a:solidFill>
                  <a:schemeClr val="tx1"/>
                </a:solidFill>
                <a:effectLst/>
                <a:latin typeface="+mn-lt"/>
                <a:ea typeface="+mn-ea"/>
                <a:cs typeface="+mn-cs"/>
              </a:rPr>
              <a:t>We have spent 17 years perfecting privacy-by-design and secure-by-design principles. Central to this is not holding any personally identifiable information about people – </a:t>
            </a:r>
          </a:p>
          <a:p>
            <a:r>
              <a:rPr lang="en-AU" sz="1200" i="0" kern="1200" dirty="0">
                <a:solidFill>
                  <a:schemeClr val="tx1"/>
                </a:solidFill>
                <a:effectLst/>
                <a:latin typeface="+mn-lt"/>
                <a:ea typeface="+mn-ea"/>
                <a:cs typeface="+mn-cs"/>
              </a:rPr>
              <a:t>we neither receive it, and put the necessary protections in place to be unable to decipher it.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Every aspect of handling data is safeguarded: from its de-identification, to its encryption – data security is paramount and of the highest grade. </a:t>
            </a:r>
          </a:p>
          <a:p>
            <a:r>
              <a:rPr lang="en-AU" sz="1200" i="0" kern="1200" dirty="0">
                <a:solidFill>
                  <a:schemeClr val="tx1"/>
                </a:solidFill>
                <a:effectLst/>
                <a:latin typeface="+mn-lt"/>
                <a:ea typeface="+mn-ea"/>
                <a:cs typeface="+mn-cs"/>
              </a:rPr>
              <a:t>We pride ourselves on gaining the trust of iconic organisations around the world through years of securely working with their data, </a:t>
            </a:r>
          </a:p>
          <a:p>
            <a:r>
              <a:rPr lang="en-AU" sz="1200" i="0" kern="1200" dirty="0">
                <a:solidFill>
                  <a:schemeClr val="tx1"/>
                </a:solidFill>
                <a:effectLst/>
                <a:latin typeface="+mn-lt"/>
                <a:ea typeface="+mn-ea"/>
                <a:cs typeface="+mn-cs"/>
              </a:rPr>
              <a:t>and in turn the trust that builds with their stakeholders.</a:t>
            </a:r>
          </a:p>
          <a:p>
            <a:endParaRPr lang="en-AU" i="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566AC9-2A0D-473B-9623-D34100E64E4F}" type="slidenum">
              <a:rPr kumimoji="0" lang="en-AU" sz="1200" b="0" i="0" u="none" strike="noStrike" kern="1200" cap="none" spc="0" normalizeH="0" baseline="0" noProof="0" smtClean="0">
                <a:ln>
                  <a:noFill/>
                </a:ln>
                <a:solidFill>
                  <a:prstClr val="black"/>
                </a:solidFill>
                <a:effectLst/>
                <a:uLnTx/>
                <a:uFillTx/>
                <a:latin typeface="Roboto Light" panose="02000000000000000000"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AU" sz="1200" b="0" i="0" u="none" strike="noStrike" kern="1200" cap="none" spc="0" normalizeH="0" baseline="0" noProof="0" dirty="0">
              <a:ln>
                <a:noFill/>
              </a:ln>
              <a:solidFill>
                <a:prstClr val="black"/>
              </a:solidFill>
              <a:effectLst/>
              <a:uLnTx/>
              <a:uFillTx/>
              <a:latin typeface="Roboto Light" panose="02000000000000000000" pitchFamily="2" charset="0"/>
              <a:ea typeface="+mn-ea"/>
              <a:cs typeface="+mn-cs"/>
            </a:endParaRPr>
          </a:p>
        </p:txBody>
      </p:sp>
    </p:spTree>
    <p:extLst>
      <p:ext uri="{BB962C8B-B14F-4D97-AF65-F5344CB8AC3E}">
        <p14:creationId xmlns:p14="http://schemas.microsoft.com/office/powerpoint/2010/main" val="1093749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4566AC9-2A0D-473B-9623-D34100E64E4F}" type="slidenum">
              <a:rPr lang="en-AU" smtClean="0"/>
              <a:t>11</a:t>
            </a:fld>
            <a:endParaRPr lang="en-AU" dirty="0"/>
          </a:p>
        </p:txBody>
      </p:sp>
    </p:spTree>
    <p:extLst>
      <p:ext uri="{BB962C8B-B14F-4D97-AF65-F5344CB8AC3E}">
        <p14:creationId xmlns:p14="http://schemas.microsoft.com/office/powerpoint/2010/main" val="36071273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beac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A55C9-5B74-4835-9859-F8241E4888D1}"/>
              </a:ext>
            </a:extLst>
          </p:cNvPr>
          <p:cNvSpPr>
            <a:spLocks noGrp="1"/>
          </p:cNvSpPr>
          <p:nvPr>
            <p:ph type="ctrTitle" hasCustomPrompt="1"/>
          </p:nvPr>
        </p:nvSpPr>
        <p:spPr>
          <a:xfrm>
            <a:off x="1212852" y="1537494"/>
            <a:ext cx="4086224" cy="2387600"/>
          </a:xfrm>
          <a:prstGeom prst="rect">
            <a:avLst/>
          </a:prstGeom>
        </p:spPr>
        <p:txBody>
          <a:bodyPr lIns="0" anchor="b">
            <a:noAutofit/>
          </a:bodyPr>
          <a:lstStyle>
            <a:lvl1pPr algn="l">
              <a:lnSpc>
                <a:spcPct val="100000"/>
              </a:lnSpc>
              <a:defRPr sz="2700">
                <a:solidFill>
                  <a:srgbClr val="000005"/>
                </a:solidFill>
                <a:latin typeface="Roboto Medium" panose="02000000000000000000" pitchFamily="2" charset="0"/>
                <a:ea typeface="Roboto Medium" panose="02000000000000000000" pitchFamily="2" charset="0"/>
              </a:defRPr>
            </a:lvl1pPr>
          </a:lstStyle>
          <a:p>
            <a:r>
              <a:rPr lang="en-US" dirty="0"/>
              <a:t>Insert title</a:t>
            </a:r>
            <a:endParaRPr lang="en-AU" dirty="0"/>
          </a:p>
        </p:txBody>
      </p:sp>
      <p:sp>
        <p:nvSpPr>
          <p:cNvPr id="3" name="Subtitle 2">
            <a:extLst>
              <a:ext uri="{FF2B5EF4-FFF2-40B4-BE49-F238E27FC236}">
                <a16:creationId xmlns:a16="http://schemas.microsoft.com/office/drawing/2014/main" id="{A8BAD180-19AA-445F-85D5-44F3F0AB654B}"/>
              </a:ext>
            </a:extLst>
          </p:cNvPr>
          <p:cNvSpPr>
            <a:spLocks noGrp="1"/>
          </p:cNvSpPr>
          <p:nvPr>
            <p:ph type="subTitle" idx="1" hasCustomPrompt="1"/>
          </p:nvPr>
        </p:nvSpPr>
        <p:spPr>
          <a:xfrm>
            <a:off x="1212851" y="4126706"/>
            <a:ext cx="4086224" cy="1236662"/>
          </a:xfrm>
          <a:prstGeom prst="rect">
            <a:avLst/>
          </a:prstGeom>
        </p:spPr>
        <p:txBody>
          <a:bodyPr lIns="0">
            <a:noAutofit/>
          </a:bodyPr>
          <a:lstStyle>
            <a:lvl1pPr marL="0" indent="0" algn="l">
              <a:lnSpc>
                <a:spcPct val="100000"/>
              </a:lnSpc>
              <a:buNone/>
              <a:defRPr sz="1800">
                <a:solidFill>
                  <a:srgbClr val="000005"/>
                </a:solidFill>
                <a:latin typeface="Roboto Light" panose="02000000000000000000" pitchFamily="2" charset="0"/>
                <a:ea typeface="Roboto Light" panose="020000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Prepared for / Prepared by:</a:t>
            </a:r>
            <a:endParaRPr lang="en-AU" dirty="0"/>
          </a:p>
        </p:txBody>
      </p:sp>
      <p:sp>
        <p:nvSpPr>
          <p:cNvPr id="4" name="Rectangle 3">
            <a:extLst>
              <a:ext uri="{FF2B5EF4-FFF2-40B4-BE49-F238E27FC236}">
                <a16:creationId xmlns:a16="http://schemas.microsoft.com/office/drawing/2014/main" id="{33AF9D96-C52E-4309-BF03-B3E573906B78}"/>
              </a:ext>
            </a:extLst>
          </p:cNvPr>
          <p:cNvSpPr/>
          <p:nvPr userDrawn="1"/>
        </p:nvSpPr>
        <p:spPr>
          <a:xfrm>
            <a:off x="169682" y="6202837"/>
            <a:ext cx="377072" cy="377072"/>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Text Placeholder 14">
            <a:extLst>
              <a:ext uri="{FF2B5EF4-FFF2-40B4-BE49-F238E27FC236}">
                <a16:creationId xmlns:a16="http://schemas.microsoft.com/office/drawing/2014/main" id="{C70ED5BD-1957-480E-8121-92F75D538BB9}"/>
              </a:ext>
            </a:extLst>
          </p:cNvPr>
          <p:cNvSpPr>
            <a:spLocks noGrp="1"/>
          </p:cNvSpPr>
          <p:nvPr>
            <p:ph type="body" sz="quarter" idx="10" hasCustomPrompt="1"/>
          </p:nvPr>
        </p:nvSpPr>
        <p:spPr>
          <a:xfrm>
            <a:off x="1212851" y="650875"/>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Light" panose="02000000000000000000" pitchFamily="2" charset="0"/>
                <a:ea typeface="Roboto Light" panose="02000000000000000000" pitchFamily="2" charset="0"/>
                <a:cs typeface="+mn-cs"/>
              </a:defRPr>
            </a:lvl1pPr>
          </a:lstStyle>
          <a:p>
            <a:pPr lvl="0"/>
            <a:r>
              <a:rPr lang="en-US" dirty="0"/>
              <a:t>Day Month Year</a:t>
            </a:r>
            <a:endParaRPr lang="en-AU" dirty="0"/>
          </a:p>
        </p:txBody>
      </p:sp>
      <p:sp>
        <p:nvSpPr>
          <p:cNvPr id="16" name="Text Placeholder 14">
            <a:extLst>
              <a:ext uri="{FF2B5EF4-FFF2-40B4-BE49-F238E27FC236}">
                <a16:creationId xmlns:a16="http://schemas.microsoft.com/office/drawing/2014/main" id="{E7D1F94D-475D-4F95-BDAD-887DFD7638A0}"/>
              </a:ext>
            </a:extLst>
          </p:cNvPr>
          <p:cNvSpPr>
            <a:spLocks noGrp="1"/>
          </p:cNvSpPr>
          <p:nvPr>
            <p:ph type="body" sz="quarter" idx="11" hasCustomPrompt="1"/>
          </p:nvPr>
        </p:nvSpPr>
        <p:spPr>
          <a:xfrm>
            <a:off x="1212851" y="458789"/>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Medium" panose="02000000000000000000" pitchFamily="2" charset="0"/>
                <a:ea typeface="Roboto Medium" panose="02000000000000000000" pitchFamily="2" charset="0"/>
                <a:cs typeface="+mn-cs"/>
              </a:defRPr>
            </a:lvl1pPr>
          </a:lstStyle>
          <a:p>
            <a:pPr lvl="0"/>
            <a:r>
              <a:rPr lang="en-US" dirty="0"/>
              <a:t>Draft</a:t>
            </a:r>
            <a:endParaRPr lang="en-AU" dirty="0"/>
          </a:p>
        </p:txBody>
      </p:sp>
      <p:sp>
        <p:nvSpPr>
          <p:cNvPr id="8" name="Rectangle 7">
            <a:extLst>
              <a:ext uri="{FF2B5EF4-FFF2-40B4-BE49-F238E27FC236}">
                <a16:creationId xmlns:a16="http://schemas.microsoft.com/office/drawing/2014/main" id="{1CB48D92-F292-4AC0-9DCF-7D1B9121CACF}"/>
              </a:ext>
            </a:extLst>
          </p:cNvPr>
          <p:cNvSpPr/>
          <p:nvPr userDrawn="1"/>
        </p:nvSpPr>
        <p:spPr>
          <a:xfrm>
            <a:off x="7580399" y="-1"/>
            <a:ext cx="4611600" cy="6858000"/>
          </a:xfrm>
          <a:prstGeom prst="rect">
            <a:avLst/>
          </a:prstGeom>
          <a:blipFill>
            <a:blip r:embed="rId2"/>
            <a:srcRect/>
            <a:stretch>
              <a:fillRect t="-16" b="-1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dirty="0" err="1">
              <a:solidFill>
                <a:srgbClr val="000005"/>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2638066928"/>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IC, privacy &amp; IS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0E6764-15AC-4B75-BEB7-54DF176242D1}"/>
              </a:ext>
            </a:extLst>
          </p:cNvPr>
          <p:cNvSpPr/>
          <p:nvPr userDrawn="1"/>
        </p:nvSpPr>
        <p:spPr>
          <a:xfrm>
            <a:off x="740569" y="1777835"/>
            <a:ext cx="11451428" cy="508016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Rectangle 11">
            <a:extLst>
              <a:ext uri="{FF2B5EF4-FFF2-40B4-BE49-F238E27FC236}">
                <a16:creationId xmlns:a16="http://schemas.microsoft.com/office/drawing/2014/main" id="{041D205D-50AB-4BC3-8C7E-8CE8315B0DF1}"/>
              </a:ext>
            </a:extLst>
          </p:cNvPr>
          <p:cNvSpPr/>
          <p:nvPr userDrawn="1"/>
        </p:nvSpPr>
        <p:spPr>
          <a:xfrm>
            <a:off x="9004300" y="-2"/>
            <a:ext cx="3187698" cy="68580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E68AE9D4-D0C0-4BC8-B24B-7C2ACFFE6873}"/>
              </a:ext>
            </a:extLst>
          </p:cNvPr>
          <p:cNvSpPr/>
          <p:nvPr userDrawn="1"/>
        </p:nvSpPr>
        <p:spPr>
          <a:xfrm>
            <a:off x="11677650" y="500063"/>
            <a:ext cx="1073150" cy="1073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Freeform 5">
            <a:extLst>
              <a:ext uri="{FF2B5EF4-FFF2-40B4-BE49-F238E27FC236}">
                <a16:creationId xmlns:a16="http://schemas.microsoft.com/office/drawing/2014/main" id="{E035EA31-924E-49AD-81C4-D3DB8335CFB7}"/>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3" name="TextBox 12">
            <a:extLst>
              <a:ext uri="{FF2B5EF4-FFF2-40B4-BE49-F238E27FC236}">
                <a16:creationId xmlns:a16="http://schemas.microsoft.com/office/drawing/2014/main" id="{C6C91DC2-E048-4F19-A820-EFC065B3F122}"/>
              </a:ext>
            </a:extLst>
          </p:cNvPr>
          <p:cNvSpPr txBox="1">
            <a:spLocks/>
          </p:cNvSpPr>
          <p:nvPr userDrawn="1"/>
        </p:nvSpPr>
        <p:spPr>
          <a:xfrm>
            <a:off x="1196974" y="400204"/>
            <a:ext cx="7446169" cy="824400"/>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000005"/>
                </a:solidFill>
                <a:effectLst/>
                <a:uLnTx/>
                <a:uFillTx/>
                <a:latin typeface="Roboto" panose="02000000000000000000" pitchFamily="2" charset="0"/>
                <a:ea typeface="Roboto" panose="02000000000000000000" pitchFamily="2" charset="0"/>
                <a:cs typeface="+mn-cs"/>
              </a:rPr>
              <a:t>Our 17 year history assures best practice in privacy, security and the ethical use of data</a:t>
            </a:r>
          </a:p>
        </p:txBody>
      </p:sp>
      <p:sp>
        <p:nvSpPr>
          <p:cNvPr id="18" name="TextBox 17">
            <a:extLst>
              <a:ext uri="{FF2B5EF4-FFF2-40B4-BE49-F238E27FC236}">
                <a16:creationId xmlns:a16="http://schemas.microsoft.com/office/drawing/2014/main" id="{461B3898-7D8C-49A6-BC0F-1FA7841BECD8}"/>
              </a:ext>
            </a:extLst>
          </p:cNvPr>
          <p:cNvSpPr txBox="1">
            <a:spLocks/>
          </p:cNvSpPr>
          <p:nvPr userDrawn="1"/>
        </p:nvSpPr>
        <p:spPr>
          <a:xfrm>
            <a:off x="9407615" y="2417885"/>
            <a:ext cx="2338907" cy="2180492"/>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Quantium believes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in using data for progress, with great care and responsibility. As such please respect the commercial in confidence nature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of this document.</a:t>
            </a:r>
          </a:p>
        </p:txBody>
      </p:sp>
      <p:sp>
        <p:nvSpPr>
          <p:cNvPr id="19" name="TextBox 18">
            <a:extLst>
              <a:ext uri="{FF2B5EF4-FFF2-40B4-BE49-F238E27FC236}">
                <a16:creationId xmlns:a16="http://schemas.microsoft.com/office/drawing/2014/main" id="{30F3FF08-2F8E-4C70-80B1-0FD2B229F56E}"/>
              </a:ext>
            </a:extLst>
          </p:cNvPr>
          <p:cNvSpPr txBox="1">
            <a:spLocks/>
          </p:cNvSpPr>
          <p:nvPr userDrawn="1"/>
        </p:nvSpPr>
        <p:spPr>
          <a:xfrm>
            <a:off x="9407615" y="500063"/>
            <a:ext cx="2207023" cy="1073150"/>
          </a:xfrm>
          <a:prstGeom prst="rect">
            <a:avLst/>
          </a:prstGeom>
          <a:noFill/>
        </p:spPr>
        <p:txBody>
          <a:bodyPr wrap="square" lIns="0" tIns="0" rIns="0" bIns="0" rtlCol="0" anchor="t">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We all have a responsibility</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to use data</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for good</a:t>
            </a:r>
          </a:p>
        </p:txBody>
      </p:sp>
      <p:sp>
        <p:nvSpPr>
          <p:cNvPr id="20" name="Rectangle 19">
            <a:extLst>
              <a:ext uri="{FF2B5EF4-FFF2-40B4-BE49-F238E27FC236}">
                <a16:creationId xmlns:a16="http://schemas.microsoft.com/office/drawing/2014/main" id="{4FC71A49-2E38-4CD2-95F9-2DA359EF9E6C}"/>
              </a:ext>
            </a:extLst>
          </p:cNvPr>
          <p:cNvSpPr/>
          <p:nvPr userDrawn="1"/>
        </p:nvSpPr>
        <p:spPr>
          <a:xfrm>
            <a:off x="1196975"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Privacy</a:t>
            </a:r>
          </a:p>
        </p:txBody>
      </p:sp>
      <p:sp>
        <p:nvSpPr>
          <p:cNvPr id="21" name="Rectangle 20">
            <a:extLst>
              <a:ext uri="{FF2B5EF4-FFF2-40B4-BE49-F238E27FC236}">
                <a16:creationId xmlns:a16="http://schemas.microsoft.com/office/drawing/2014/main" id="{CF224348-E467-47F8-A8B6-47FF2737C15A}"/>
              </a:ext>
            </a:extLst>
          </p:cNvPr>
          <p:cNvSpPr/>
          <p:nvPr userDrawn="1"/>
        </p:nvSpPr>
        <p:spPr bwMode="auto">
          <a:xfrm>
            <a:off x="1196974" y="2254637"/>
            <a:ext cx="2311153" cy="1938992"/>
          </a:xfrm>
          <a:prstGeom prst="rect">
            <a:avLst/>
          </a:prstGeom>
          <a:noFill/>
        </p:spPr>
        <p:txBody>
          <a:bodyPr wrap="square" lIns="0" r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have built our business based on privacy by design principles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the past 17 years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Quantium has strict protocols</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around the receipt and storage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of personal information</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information is de-identified using an irreversible tokenisation process with no ability to</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re-identify individuals.</a:t>
            </a:r>
          </a:p>
        </p:txBody>
      </p:sp>
      <p:sp>
        <p:nvSpPr>
          <p:cNvPr id="22" name="Rectangle 21">
            <a:extLst>
              <a:ext uri="{FF2B5EF4-FFF2-40B4-BE49-F238E27FC236}">
                <a16:creationId xmlns:a16="http://schemas.microsoft.com/office/drawing/2014/main" id="{E4228DE1-76A0-4339-8BF2-85B66BF5797A}"/>
              </a:ext>
            </a:extLst>
          </p:cNvPr>
          <p:cNvSpPr/>
          <p:nvPr userDrawn="1"/>
        </p:nvSpPr>
        <p:spPr>
          <a:xfrm>
            <a:off x="3957637"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Security</a:t>
            </a:r>
          </a:p>
        </p:txBody>
      </p:sp>
      <p:sp>
        <p:nvSpPr>
          <p:cNvPr id="23" name="Rectangle 22">
            <a:extLst>
              <a:ext uri="{FF2B5EF4-FFF2-40B4-BE49-F238E27FC236}">
                <a16:creationId xmlns:a16="http://schemas.microsoft.com/office/drawing/2014/main" id="{18DEEEB7-1BE6-4C4B-8362-B68EBD674C48}"/>
              </a:ext>
            </a:extLst>
          </p:cNvPr>
          <p:cNvSpPr/>
          <p:nvPr userDrawn="1"/>
        </p:nvSpPr>
        <p:spPr bwMode="auto">
          <a:xfrm>
            <a:off x="3957637" y="2254637"/>
            <a:ext cx="2311153" cy="3524042"/>
          </a:xfrm>
          <a:prstGeom prst="rect">
            <a:avLst/>
          </a:prstGeom>
          <a:noFill/>
        </p:spPr>
        <p:txBody>
          <a:bodyPr wrap="square" l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are ISO27001 certified - internationally recognised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our ability to uphold best practice standards across information security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use ‘bank grade’ security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to store and process our data</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Comply with 200+ security requirements from NAB, Woolworths and other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data partners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partner data is held in separate restricted environments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access to partner data is limited to essential staff only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Security environment and processes regularly audited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by our data partners.</a:t>
            </a:r>
            <a:endPar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endParaRPr>
          </a:p>
        </p:txBody>
      </p:sp>
      <p:sp>
        <p:nvSpPr>
          <p:cNvPr id="24" name="Rectangle 23">
            <a:extLst>
              <a:ext uri="{FF2B5EF4-FFF2-40B4-BE49-F238E27FC236}">
                <a16:creationId xmlns:a16="http://schemas.microsoft.com/office/drawing/2014/main" id="{1CB8722E-410F-4CED-92A8-C9F2CE7F4820}"/>
              </a:ext>
            </a:extLst>
          </p:cNvPr>
          <p:cNvSpPr/>
          <p:nvPr userDrawn="1"/>
        </p:nvSpPr>
        <p:spPr>
          <a:xfrm>
            <a:off x="6718300"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Ethical use of data</a:t>
            </a:r>
          </a:p>
        </p:txBody>
      </p:sp>
      <p:sp>
        <p:nvSpPr>
          <p:cNvPr id="25" name="Rectangle 24">
            <a:extLst>
              <a:ext uri="{FF2B5EF4-FFF2-40B4-BE49-F238E27FC236}">
                <a16:creationId xmlns:a16="http://schemas.microsoft.com/office/drawing/2014/main" id="{AD871283-9F06-4717-B8EE-5B501B88164A}"/>
              </a:ext>
            </a:extLst>
          </p:cNvPr>
          <p:cNvSpPr/>
          <p:nvPr userDrawn="1"/>
        </p:nvSpPr>
        <p:spPr bwMode="auto">
          <a:xfrm>
            <a:off x="6718300" y="2254637"/>
            <a:ext cx="2125664" cy="938719"/>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Applies to all facets of our work, from the initiatives we take on, the information we use and how our solutions impact individuals, organisations and society.</a:t>
            </a:r>
          </a:p>
        </p:txBody>
      </p:sp>
      <p:grpSp>
        <p:nvGrpSpPr>
          <p:cNvPr id="3" name="Group 2">
            <a:extLst>
              <a:ext uri="{FF2B5EF4-FFF2-40B4-BE49-F238E27FC236}">
                <a16:creationId xmlns:a16="http://schemas.microsoft.com/office/drawing/2014/main" id="{4E3BEC63-F4B2-4A6A-BC4E-73DD15F8C285}"/>
              </a:ext>
            </a:extLst>
          </p:cNvPr>
          <p:cNvGrpSpPr/>
          <p:nvPr userDrawn="1"/>
        </p:nvGrpSpPr>
        <p:grpSpPr>
          <a:xfrm>
            <a:off x="3732882" y="1987963"/>
            <a:ext cx="2760663" cy="3790715"/>
            <a:chOff x="3732882" y="1987964"/>
            <a:chExt cx="2760663" cy="3850128"/>
          </a:xfrm>
        </p:grpSpPr>
        <p:cxnSp>
          <p:nvCxnSpPr>
            <p:cNvPr id="26" name="Straight Connector 25">
              <a:extLst>
                <a:ext uri="{FF2B5EF4-FFF2-40B4-BE49-F238E27FC236}">
                  <a16:creationId xmlns:a16="http://schemas.microsoft.com/office/drawing/2014/main" id="{61C637D5-A691-43B0-B8AB-629E6B994BE7}"/>
                </a:ext>
              </a:extLst>
            </p:cNvPr>
            <p:cNvCxnSpPr>
              <a:cxnSpLocks/>
            </p:cNvCxnSpPr>
            <p:nvPr userDrawn="1"/>
          </p:nvCxnSpPr>
          <p:spPr>
            <a:xfrm>
              <a:off x="3732882"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790B2DB-ED35-42AA-8514-4581AA06CEC8}"/>
                </a:ext>
              </a:extLst>
            </p:cNvPr>
            <p:cNvCxnSpPr>
              <a:cxnSpLocks/>
            </p:cNvCxnSpPr>
            <p:nvPr userDrawn="1"/>
          </p:nvCxnSpPr>
          <p:spPr>
            <a:xfrm>
              <a:off x="6493545"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11516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Divider (plain)">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E7721E1-E5BB-4351-987D-BB1CCC903BAD}"/>
              </a:ext>
            </a:extLst>
          </p:cNvPr>
          <p:cNvSpPr/>
          <p:nvPr userDrawn="1"/>
        </p:nvSpPr>
        <p:spPr>
          <a:xfrm>
            <a:off x="740568" y="0"/>
            <a:ext cx="11451432" cy="24669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 name="Title 1">
            <a:extLst>
              <a:ext uri="{FF2B5EF4-FFF2-40B4-BE49-F238E27FC236}">
                <a16:creationId xmlns:a16="http://schemas.microsoft.com/office/drawing/2014/main" id="{1A096CAD-E381-408E-B15E-DB768D626E5F}"/>
              </a:ext>
            </a:extLst>
          </p:cNvPr>
          <p:cNvSpPr>
            <a:spLocks noGrp="1"/>
          </p:cNvSpPr>
          <p:nvPr>
            <p:ph type="title" hasCustomPrompt="1"/>
          </p:nvPr>
        </p:nvSpPr>
        <p:spPr>
          <a:xfrm>
            <a:off x="1162050" y="400050"/>
            <a:ext cx="2305050" cy="971550"/>
          </a:xfrm>
          <a:prstGeom prst="rect">
            <a:avLst/>
          </a:prstGeom>
        </p:spPr>
        <p:txBody>
          <a:bodyPr lIns="0" tIns="0" rIns="0" bIns="0" anchor="t">
            <a:noAutofit/>
          </a:bodyPr>
          <a:lstStyle>
            <a:lvl1pPr>
              <a:defRPr sz="8300">
                <a:solidFill>
                  <a:srgbClr val="000005"/>
                </a:solidFill>
                <a:latin typeface="Roboto Light" panose="02000000000000000000" pitchFamily="2" charset="0"/>
                <a:ea typeface="Roboto Light" panose="02000000000000000000" pitchFamily="2" charset="0"/>
              </a:defRPr>
            </a:lvl1pPr>
          </a:lstStyle>
          <a:p>
            <a:r>
              <a:rPr lang="en-US" dirty="0"/>
              <a:t>01</a:t>
            </a:r>
            <a:endParaRPr lang="en-AU" dirty="0"/>
          </a:p>
        </p:txBody>
      </p:sp>
      <p:sp>
        <p:nvSpPr>
          <p:cNvPr id="3" name="Text Placeholder 2">
            <a:extLst>
              <a:ext uri="{FF2B5EF4-FFF2-40B4-BE49-F238E27FC236}">
                <a16:creationId xmlns:a16="http://schemas.microsoft.com/office/drawing/2014/main" id="{CA1C2C93-9B17-46C1-8DE2-A0731939C1D7}"/>
              </a:ext>
            </a:extLst>
          </p:cNvPr>
          <p:cNvSpPr>
            <a:spLocks noGrp="1"/>
          </p:cNvSpPr>
          <p:nvPr>
            <p:ph type="body" idx="1"/>
          </p:nvPr>
        </p:nvSpPr>
        <p:spPr>
          <a:xfrm>
            <a:off x="1201738" y="3122612"/>
            <a:ext cx="5516562" cy="2516187"/>
          </a:xfrm>
          <a:prstGeom prst="rect">
            <a:avLst/>
          </a:prstGeom>
        </p:spPr>
        <p:txBody>
          <a:bodyPr lIns="0" tIns="0">
            <a:noAutofit/>
          </a:bodyPr>
          <a:lstStyle>
            <a:lvl1pPr marL="0" indent="0">
              <a:lnSpc>
                <a:spcPct val="100000"/>
              </a:lnSpc>
              <a:buNone/>
              <a:defRPr sz="2400">
                <a:solidFill>
                  <a:srgbClr val="000005"/>
                </a:solidFill>
                <a:latin typeface="Roboto Medium" panose="02000000000000000000" pitchFamily="2" charset="0"/>
                <a:ea typeface="Roboto Medium" panose="02000000000000000000"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931034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ing blank">
    <p:spTree>
      <p:nvGrpSpPr>
        <p:cNvPr id="1" name=""/>
        <p:cNvGrpSpPr/>
        <p:nvPr/>
      </p:nvGrpSpPr>
      <p:grpSpPr>
        <a:xfrm>
          <a:off x="0" y="0"/>
          <a:ext cx="0" cy="0"/>
          <a:chOff x="0" y="0"/>
          <a:chExt cx="0" cy="0"/>
        </a:xfrm>
      </p:grpSpPr>
      <p:sp>
        <p:nvSpPr>
          <p:cNvPr id="4" name="Slide heading">
            <a:extLst>
              <a:ext uri="{FF2B5EF4-FFF2-40B4-BE49-F238E27FC236}">
                <a16:creationId xmlns:a16="http://schemas.microsoft.com/office/drawing/2014/main" id="{E3ED1357-6F7F-4C90-8D4F-71EB6A9D95C9}"/>
              </a:ext>
            </a:extLst>
          </p:cNvPr>
          <p:cNvSpPr>
            <a:spLocks noGrp="1"/>
          </p:cNvSpPr>
          <p:nvPr>
            <p:ph type="body" sz="quarter" idx="10" hasCustomPrompt="1"/>
          </p:nvPr>
        </p:nvSpPr>
        <p:spPr>
          <a:xfrm>
            <a:off x="1196975" y="453371"/>
            <a:ext cx="10479600" cy="824400"/>
          </a:xfrm>
          <a:prstGeom prst="rect">
            <a:avLst/>
          </a:prstGeom>
        </p:spPr>
        <p:txBody>
          <a:bodyPr lIns="0" tIns="0"/>
          <a:lstStyle>
            <a:lvl1pPr marL="0" indent="0">
              <a:lnSpc>
                <a:spcPct val="100000"/>
              </a:lnSpc>
              <a:buNone/>
              <a:defRPr sz="2400">
                <a:solidFill>
                  <a:srgbClr val="000005"/>
                </a:solidFill>
                <a:latin typeface="Roboto" panose="02000000000000000000" pitchFamily="2" charset="0"/>
                <a:ea typeface="Roboto" panose="02000000000000000000" pitchFamily="2" charset="0"/>
              </a:defRPr>
            </a:lvl1pPr>
            <a:lvl2pPr marL="457200" indent="0">
              <a:buNone/>
              <a:defRPr sz="2400">
                <a:latin typeface="+mj-lt"/>
              </a:defRPr>
            </a:lvl2pPr>
            <a:lvl3pPr marL="914400" indent="0">
              <a:buNone/>
              <a:defRPr sz="2400">
                <a:latin typeface="+mj-lt"/>
              </a:defRPr>
            </a:lvl3pPr>
            <a:lvl4pPr marL="1371600" indent="0">
              <a:buNone/>
              <a:defRPr sz="2400">
                <a:latin typeface="+mj-lt"/>
              </a:defRPr>
            </a:lvl4pPr>
            <a:lvl5pPr marL="1828800" indent="0">
              <a:buNone/>
              <a:defRPr sz="2400">
                <a:latin typeface="+mj-lt"/>
              </a:defRPr>
            </a:lvl5pPr>
          </a:lstStyle>
          <a:p>
            <a:pPr lvl="0"/>
            <a:r>
              <a:rPr lang="en-US" dirty="0"/>
              <a:t>Click to add page heading (max two lines)</a:t>
            </a:r>
          </a:p>
        </p:txBody>
      </p:sp>
    </p:spTree>
    <p:extLst>
      <p:ext uri="{BB962C8B-B14F-4D97-AF65-F5344CB8AC3E}">
        <p14:creationId xmlns:p14="http://schemas.microsoft.com/office/powerpoint/2010/main" val="38526576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9D7A0B-8216-4DF4-80FA-852A5D82EA2A}"/>
              </a:ext>
            </a:extLst>
          </p:cNvPr>
          <p:cNvSpPr/>
          <p:nvPr userDrawn="1"/>
        </p:nvSpPr>
        <p:spPr>
          <a:xfrm>
            <a:off x="177800" y="6223000"/>
            <a:ext cx="336550" cy="299969"/>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5" name="Rectangle 4">
            <a:extLst>
              <a:ext uri="{FF2B5EF4-FFF2-40B4-BE49-F238E27FC236}">
                <a16:creationId xmlns:a16="http://schemas.microsoft.com/office/drawing/2014/main" id="{6C601CD7-9F41-429E-ABE0-4B0AD4A32CAD}"/>
              </a:ext>
            </a:extLst>
          </p:cNvPr>
          <p:cNvSpPr/>
          <p:nvPr userDrawn="1"/>
        </p:nvSpPr>
        <p:spPr>
          <a:xfrm>
            <a:off x="3631660" y="4792494"/>
            <a:ext cx="8045990" cy="1730475"/>
          </a:xfrm>
          <a:prstGeom prst="rect">
            <a:avLst/>
          </a:prstGeom>
        </p:spPr>
        <p:txBody>
          <a:bodyPr wrap="square" lIns="0" anchor="b">
            <a:noAutofit/>
          </a:bodyPr>
          <a:lstStyle/>
          <a:p>
            <a:pPr algn="just">
              <a:lnSpc>
                <a:spcPct val="100000"/>
              </a:lnSpc>
              <a:spcBef>
                <a:spcPts val="0"/>
              </a:spcBef>
              <a:defRPr/>
            </a:pPr>
            <a:r>
              <a:rPr lang="en-AU" sz="1000" b="0" dirty="0">
                <a:solidFill>
                  <a:srgbClr val="736D67"/>
                </a:solidFill>
                <a:latin typeface="Roboto Medium" panose="02000000000000000000" pitchFamily="2" charset="0"/>
                <a:ea typeface="Roboto Medium" panose="02000000000000000000" pitchFamily="2" charset="0"/>
              </a:rPr>
              <a:t>Disclaimer: </a:t>
            </a:r>
            <a:r>
              <a:rPr lang="en-US" sz="1000" b="0" dirty="0">
                <a:solidFill>
                  <a:srgbClr val="736D67"/>
                </a:solidFill>
                <a:latin typeface="Roboto Light" panose="02000000000000000000" pitchFamily="2" charset="0"/>
                <a:ea typeface="Roboto Light" panose="02000000000000000000" pitchFamily="2" charset="0"/>
              </a:rPr>
              <a:t>This document comprises, and is the subject of intellectual property (including copyright) and confidentiality rights of one or multiple owners, including The Quantium Group Pty Limited and its affiliates (</a:t>
            </a:r>
            <a:r>
              <a:rPr lang="en-US" sz="1000" b="0" dirty="0">
                <a:solidFill>
                  <a:srgbClr val="736D67"/>
                </a:solidFill>
                <a:latin typeface="Roboto Medium" panose="02000000000000000000" pitchFamily="2" charset="0"/>
                <a:ea typeface="Roboto Medium" panose="02000000000000000000" pitchFamily="2" charset="0"/>
              </a:rPr>
              <a:t>Quantium</a:t>
            </a:r>
            <a:r>
              <a:rPr lang="en-US" sz="1000" b="0" dirty="0">
                <a:solidFill>
                  <a:srgbClr val="736D67"/>
                </a:solidFill>
                <a:latin typeface="Roboto Light" panose="02000000000000000000" pitchFamily="2" charset="0"/>
                <a:ea typeface="Roboto Light" panose="02000000000000000000" pitchFamily="2" charset="0"/>
              </a:rPr>
              <a:t>) and where applicable, its third-party data owners (</a:t>
            </a:r>
            <a:r>
              <a:rPr lang="en-US" sz="1000" b="0" dirty="0">
                <a:solidFill>
                  <a:srgbClr val="736D67"/>
                </a:solidFill>
                <a:latin typeface="Roboto Medium" panose="02000000000000000000" pitchFamily="2" charset="0"/>
                <a:ea typeface="Roboto Medium" panose="02000000000000000000" pitchFamily="2" charset="0"/>
              </a:rPr>
              <a:t>Data Providers</a:t>
            </a:r>
            <a:r>
              <a:rPr lang="en-US" sz="1000" b="0" dirty="0">
                <a:solidFill>
                  <a:srgbClr val="736D67"/>
                </a:solidFill>
                <a:latin typeface="Roboto Light" panose="02000000000000000000" pitchFamily="2" charset="0"/>
                <a:ea typeface="Roboto Light" panose="02000000000000000000" pitchFamily="2" charset="0"/>
              </a:rPr>
              <a:t>), together (</a:t>
            </a:r>
            <a:r>
              <a:rPr lang="en-US" sz="1000" b="0" dirty="0">
                <a:solidFill>
                  <a:srgbClr val="736D67"/>
                </a:solidFill>
                <a:latin typeface="Roboto Medium" panose="02000000000000000000" pitchFamily="2" charset="0"/>
                <a:ea typeface="Roboto Medium" panose="02000000000000000000" pitchFamily="2" charset="0"/>
              </a:rPr>
              <a:t>IP Owners</a:t>
            </a:r>
            <a:r>
              <a:rPr lang="en-US" sz="1000" b="0" dirty="0">
                <a:solidFill>
                  <a:srgbClr val="736D67"/>
                </a:solidFill>
                <a:latin typeface="Roboto Light" panose="02000000000000000000" pitchFamily="2" charset="0"/>
                <a:ea typeface="Roboto Light" panose="02000000000000000000" pitchFamily="2" charset="0"/>
              </a:rPr>
              <a:t>). The information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may have been prepared using raw data owned by the Data Providers. The Data Providers have not been involved in the analysis of the raw data, the preparation of, or the information contained in the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The IP Owners do not make any representation (express or implied), nor give any guarantee or warranty in relation to the accuracy, completeness or appropriateness of the raw data, nor the analysis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None of the IP Owners will have any liability for any use or disclosure by the recipient of any information contained in, or derived from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To the maximum extent permitted by law, the IP Owners expressly disclaim, take no responsibility for and have no liability for the preparation, contents, accuracy or completeness of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nor the analysis on which it is based.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is provided in confidence, may only be used for the purpose provided, and may not be copied, reproduced, distributed, disclosed or made available to a third party in any way except strictly in accordance with the applicable written terms and conditions between you and Quantium, or otherwise with Quantium’s prior written permission</a:t>
            </a:r>
            <a:endParaRPr lang="en-AU" sz="1000" b="0" dirty="0">
              <a:solidFill>
                <a:srgbClr val="736D67"/>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989650627"/>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F5829D3-6434-4C66-A382-6A22E3876A48}"/>
              </a:ext>
            </a:extLst>
          </p:cNvPr>
          <p:cNvSpPr/>
          <p:nvPr userDrawn="1"/>
        </p:nvSpPr>
        <p:spPr>
          <a:xfrm>
            <a:off x="-1" y="0"/>
            <a:ext cx="74097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 name="Slide Number Placeholder 6">
            <a:extLst>
              <a:ext uri="{FF2B5EF4-FFF2-40B4-BE49-F238E27FC236}">
                <a16:creationId xmlns:a16="http://schemas.microsoft.com/office/drawing/2014/main" id="{3625FC0E-76E8-4E41-B33D-6FD7D9697535}"/>
              </a:ext>
            </a:extLst>
          </p:cNvPr>
          <p:cNvSpPr txBox="1">
            <a:spLocks/>
          </p:cNvSpPr>
          <p:nvPr userDrawn="1"/>
        </p:nvSpPr>
        <p:spPr>
          <a:xfrm>
            <a:off x="127000" y="6239658"/>
            <a:ext cx="457200" cy="365125"/>
          </a:xfrm>
          <a:prstGeom prst="rect">
            <a:avLst/>
          </a:prstGeom>
        </p:spPr>
        <p:txBody>
          <a:bodyPr/>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B7CFE17-F5A6-4E5D-B32C-113A30C24AE0}" type="slidenum">
              <a:rPr lang="en-AU" sz="1400" smtClean="0">
                <a:solidFill>
                  <a:srgbClr val="FFFFFF"/>
                </a:solidFill>
                <a:latin typeface="Roboto" pitchFamily="2" charset="0"/>
                <a:ea typeface="Roboto" pitchFamily="2" charset="0"/>
              </a:rPr>
              <a:pPr algn="ctr"/>
              <a:t>‹#›</a:t>
            </a:fld>
            <a:endParaRPr lang="en-AU" sz="1400" dirty="0">
              <a:solidFill>
                <a:srgbClr val="FFFFFF"/>
              </a:solidFill>
              <a:latin typeface="Roboto" pitchFamily="2" charset="0"/>
              <a:ea typeface="Roboto" pitchFamily="2" charset="0"/>
            </a:endParaRPr>
          </a:p>
        </p:txBody>
      </p:sp>
      <p:sp>
        <p:nvSpPr>
          <p:cNvPr id="5" name="Oval 4">
            <a:extLst>
              <a:ext uri="{FF2B5EF4-FFF2-40B4-BE49-F238E27FC236}">
                <a16:creationId xmlns:a16="http://schemas.microsoft.com/office/drawing/2014/main" id="{B058B946-434D-48E0-BAC6-E795D619989C}"/>
              </a:ext>
            </a:extLst>
          </p:cNvPr>
          <p:cNvSpPr/>
          <p:nvPr userDrawn="1"/>
        </p:nvSpPr>
        <p:spPr>
          <a:xfrm>
            <a:off x="-394521" y="473749"/>
            <a:ext cx="229577" cy="229577"/>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6" name="Oval 5">
            <a:extLst>
              <a:ext uri="{FF2B5EF4-FFF2-40B4-BE49-F238E27FC236}">
                <a16:creationId xmlns:a16="http://schemas.microsoft.com/office/drawing/2014/main" id="{565BDBD0-0437-4869-A1B0-92FA8612C74F}"/>
              </a:ext>
            </a:extLst>
          </p:cNvPr>
          <p:cNvSpPr/>
          <p:nvPr userDrawn="1"/>
        </p:nvSpPr>
        <p:spPr>
          <a:xfrm>
            <a:off x="-394521" y="783791"/>
            <a:ext cx="229577" cy="229577"/>
          </a:xfrm>
          <a:prstGeom prst="ellipse">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 name="Oval 7">
            <a:extLst>
              <a:ext uri="{FF2B5EF4-FFF2-40B4-BE49-F238E27FC236}">
                <a16:creationId xmlns:a16="http://schemas.microsoft.com/office/drawing/2014/main" id="{F8FBAB6D-66CF-4E04-9B1C-4525C3442F17}"/>
              </a:ext>
            </a:extLst>
          </p:cNvPr>
          <p:cNvSpPr/>
          <p:nvPr userDrawn="1"/>
        </p:nvSpPr>
        <p:spPr>
          <a:xfrm>
            <a:off x="-394521" y="1093833"/>
            <a:ext cx="229577" cy="229577"/>
          </a:xfrm>
          <a:prstGeom prst="ellipse">
            <a:avLst/>
          </a:prstGeom>
          <a:solidFill>
            <a:schemeClr val="bg2"/>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1" name="Oval 10">
            <a:extLst>
              <a:ext uri="{FF2B5EF4-FFF2-40B4-BE49-F238E27FC236}">
                <a16:creationId xmlns:a16="http://schemas.microsoft.com/office/drawing/2014/main" id="{AE85D92D-D17D-4C5C-A5F0-4508086E3952}"/>
              </a:ext>
            </a:extLst>
          </p:cNvPr>
          <p:cNvSpPr/>
          <p:nvPr userDrawn="1"/>
        </p:nvSpPr>
        <p:spPr>
          <a:xfrm>
            <a:off x="-394521" y="1403875"/>
            <a:ext cx="229577" cy="229577"/>
          </a:xfrm>
          <a:prstGeom prst="ellipse">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Oval 11">
            <a:extLst>
              <a:ext uri="{FF2B5EF4-FFF2-40B4-BE49-F238E27FC236}">
                <a16:creationId xmlns:a16="http://schemas.microsoft.com/office/drawing/2014/main" id="{56665003-57E1-4A54-9EB6-54C8238D0E3A}"/>
              </a:ext>
            </a:extLst>
          </p:cNvPr>
          <p:cNvSpPr/>
          <p:nvPr userDrawn="1"/>
        </p:nvSpPr>
        <p:spPr>
          <a:xfrm>
            <a:off x="-394521" y="2334001"/>
            <a:ext cx="229577" cy="229577"/>
          </a:xfrm>
          <a:prstGeom prst="ellipse">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3" name="Oval 12">
            <a:extLst>
              <a:ext uri="{FF2B5EF4-FFF2-40B4-BE49-F238E27FC236}">
                <a16:creationId xmlns:a16="http://schemas.microsoft.com/office/drawing/2014/main" id="{430852FC-1A40-4DDF-90EA-631AF8ED2651}"/>
              </a:ext>
            </a:extLst>
          </p:cNvPr>
          <p:cNvSpPr/>
          <p:nvPr userDrawn="1"/>
        </p:nvSpPr>
        <p:spPr>
          <a:xfrm>
            <a:off x="-394521" y="1713917"/>
            <a:ext cx="229577" cy="229577"/>
          </a:xfrm>
          <a:prstGeom prst="ellipse">
            <a:avLst/>
          </a:prstGeom>
          <a:solidFill>
            <a:schemeClr val="accent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7F328DB3-555F-48BC-A956-38F8A313E7CF}"/>
              </a:ext>
            </a:extLst>
          </p:cNvPr>
          <p:cNvSpPr/>
          <p:nvPr userDrawn="1"/>
        </p:nvSpPr>
        <p:spPr>
          <a:xfrm>
            <a:off x="-394521" y="2023959"/>
            <a:ext cx="229577" cy="229577"/>
          </a:xfrm>
          <a:prstGeom prst="ellipse">
            <a:avLst/>
          </a:prstGeom>
          <a:solidFill>
            <a:schemeClr val="accent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Oval 14">
            <a:extLst>
              <a:ext uri="{FF2B5EF4-FFF2-40B4-BE49-F238E27FC236}">
                <a16:creationId xmlns:a16="http://schemas.microsoft.com/office/drawing/2014/main" id="{8BA9680E-296C-4E11-A8D4-6F5ACFCF7F93}"/>
              </a:ext>
            </a:extLst>
          </p:cNvPr>
          <p:cNvSpPr/>
          <p:nvPr userDrawn="1"/>
        </p:nvSpPr>
        <p:spPr>
          <a:xfrm>
            <a:off x="-394521" y="2644043"/>
            <a:ext cx="229577" cy="229577"/>
          </a:xfrm>
          <a:prstGeom prst="ellipse">
            <a:avLst/>
          </a:prstGeom>
          <a:solidFill>
            <a:schemeClr val="accent6"/>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Oval 15">
            <a:extLst>
              <a:ext uri="{FF2B5EF4-FFF2-40B4-BE49-F238E27FC236}">
                <a16:creationId xmlns:a16="http://schemas.microsoft.com/office/drawing/2014/main" id="{3BC81476-0EA9-46C1-BF9E-14500F2DE601}"/>
              </a:ext>
            </a:extLst>
          </p:cNvPr>
          <p:cNvSpPr/>
          <p:nvPr userDrawn="1"/>
        </p:nvSpPr>
        <p:spPr>
          <a:xfrm>
            <a:off x="-394521" y="3802925"/>
            <a:ext cx="230400" cy="230400"/>
          </a:xfrm>
          <a:prstGeom prst="ellipse">
            <a:avLst/>
          </a:prstGeom>
          <a:solidFill>
            <a:srgbClr val="3F68AD"/>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7" name="Oval 16">
            <a:extLst>
              <a:ext uri="{FF2B5EF4-FFF2-40B4-BE49-F238E27FC236}">
                <a16:creationId xmlns:a16="http://schemas.microsoft.com/office/drawing/2014/main" id="{417EF92D-6697-44F0-9A9D-98B559DD0E13}"/>
              </a:ext>
            </a:extLst>
          </p:cNvPr>
          <p:cNvSpPr/>
          <p:nvPr userDrawn="1"/>
        </p:nvSpPr>
        <p:spPr>
          <a:xfrm>
            <a:off x="-394521" y="4113790"/>
            <a:ext cx="230400" cy="230400"/>
          </a:xfrm>
          <a:prstGeom prst="ellipse">
            <a:avLst/>
          </a:prstGeom>
          <a:solidFill>
            <a:srgbClr val="44B5C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8" name="Oval 17">
            <a:extLst>
              <a:ext uri="{FF2B5EF4-FFF2-40B4-BE49-F238E27FC236}">
                <a16:creationId xmlns:a16="http://schemas.microsoft.com/office/drawing/2014/main" id="{1FB16B5A-29E3-451A-9062-049C330D7888}"/>
              </a:ext>
            </a:extLst>
          </p:cNvPr>
          <p:cNvSpPr/>
          <p:nvPr userDrawn="1"/>
        </p:nvSpPr>
        <p:spPr>
          <a:xfrm>
            <a:off x="-394521" y="4424655"/>
            <a:ext cx="230400" cy="230400"/>
          </a:xfrm>
          <a:prstGeom prst="ellipse">
            <a:avLst/>
          </a:prstGeom>
          <a:solidFill>
            <a:srgbClr val="44D6A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9" name="Oval 18">
            <a:extLst>
              <a:ext uri="{FF2B5EF4-FFF2-40B4-BE49-F238E27FC236}">
                <a16:creationId xmlns:a16="http://schemas.microsoft.com/office/drawing/2014/main" id="{B1384C41-F1FF-49B5-8059-1DA629D8B47F}"/>
              </a:ext>
            </a:extLst>
          </p:cNvPr>
          <p:cNvSpPr/>
          <p:nvPr userDrawn="1"/>
        </p:nvSpPr>
        <p:spPr>
          <a:xfrm>
            <a:off x="-394521" y="4735520"/>
            <a:ext cx="230400" cy="230400"/>
          </a:xfrm>
          <a:prstGeom prst="ellipse">
            <a:avLst/>
          </a:prstGeom>
          <a:solidFill>
            <a:srgbClr val="7FDD7C"/>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0" name="Oval 19">
            <a:extLst>
              <a:ext uri="{FF2B5EF4-FFF2-40B4-BE49-F238E27FC236}">
                <a16:creationId xmlns:a16="http://schemas.microsoft.com/office/drawing/2014/main" id="{79470623-F879-4533-B440-0BA3CDCD59BC}"/>
              </a:ext>
            </a:extLst>
          </p:cNvPr>
          <p:cNvSpPr/>
          <p:nvPr userDrawn="1"/>
        </p:nvSpPr>
        <p:spPr>
          <a:xfrm>
            <a:off x="-394521" y="5046385"/>
            <a:ext cx="230400" cy="230400"/>
          </a:xfrm>
          <a:prstGeom prst="ellipse">
            <a:avLst/>
          </a:prstGeom>
          <a:solidFill>
            <a:srgbClr val="EACC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1" name="Oval 20">
            <a:extLst>
              <a:ext uri="{FF2B5EF4-FFF2-40B4-BE49-F238E27FC236}">
                <a16:creationId xmlns:a16="http://schemas.microsoft.com/office/drawing/2014/main" id="{DE8AA357-14EB-4FD6-A0A1-9915E5408445}"/>
              </a:ext>
            </a:extLst>
          </p:cNvPr>
          <p:cNvSpPr/>
          <p:nvPr userDrawn="1"/>
        </p:nvSpPr>
        <p:spPr>
          <a:xfrm>
            <a:off x="-394521" y="5357250"/>
            <a:ext cx="230400" cy="230400"/>
          </a:xfrm>
          <a:prstGeom prst="ellipse">
            <a:avLst/>
          </a:prstGeom>
          <a:solidFill>
            <a:srgbClr val="EF9B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2" name="Oval 21">
            <a:extLst>
              <a:ext uri="{FF2B5EF4-FFF2-40B4-BE49-F238E27FC236}">
                <a16:creationId xmlns:a16="http://schemas.microsoft.com/office/drawing/2014/main" id="{D334A920-A603-431D-B31C-7FB85DAE2CDA}"/>
              </a:ext>
            </a:extLst>
          </p:cNvPr>
          <p:cNvSpPr/>
          <p:nvPr userDrawn="1"/>
        </p:nvSpPr>
        <p:spPr>
          <a:xfrm>
            <a:off x="-394521" y="5668115"/>
            <a:ext cx="230400" cy="230400"/>
          </a:xfrm>
          <a:prstGeom prst="ellipse">
            <a:avLst/>
          </a:prstGeom>
          <a:solidFill>
            <a:srgbClr val="EF63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3" name="Oval 22">
            <a:extLst>
              <a:ext uri="{FF2B5EF4-FFF2-40B4-BE49-F238E27FC236}">
                <a16:creationId xmlns:a16="http://schemas.microsoft.com/office/drawing/2014/main" id="{507F04BA-F461-4A70-A60C-01EFC8E98716}"/>
              </a:ext>
            </a:extLst>
          </p:cNvPr>
          <p:cNvSpPr/>
          <p:nvPr userDrawn="1"/>
        </p:nvSpPr>
        <p:spPr>
          <a:xfrm>
            <a:off x="-394521" y="5978980"/>
            <a:ext cx="230400" cy="230400"/>
          </a:xfrm>
          <a:prstGeom prst="ellipse">
            <a:avLst/>
          </a:prstGeom>
          <a:solidFill>
            <a:srgbClr val="C963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4" name="Oval 23">
            <a:extLst>
              <a:ext uri="{FF2B5EF4-FFF2-40B4-BE49-F238E27FC236}">
                <a16:creationId xmlns:a16="http://schemas.microsoft.com/office/drawing/2014/main" id="{A9DB4398-81BF-40D0-97F3-816926FF6B60}"/>
              </a:ext>
            </a:extLst>
          </p:cNvPr>
          <p:cNvSpPr/>
          <p:nvPr userDrawn="1"/>
        </p:nvSpPr>
        <p:spPr>
          <a:xfrm>
            <a:off x="-394521" y="6289840"/>
            <a:ext cx="230400" cy="230400"/>
          </a:xfrm>
          <a:prstGeom prst="ellipse">
            <a:avLst/>
          </a:prstGeom>
          <a:solidFill>
            <a:srgbClr val="8E72B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7" name="Freeform 5">
            <a:extLst>
              <a:ext uri="{FF2B5EF4-FFF2-40B4-BE49-F238E27FC236}">
                <a16:creationId xmlns:a16="http://schemas.microsoft.com/office/drawing/2014/main" id="{0F9F09AD-9CB7-4EF7-A2F9-9ED3E13CC816}"/>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2" name="MSIPCMContentMarking" descr="{&quot;HashCode&quot;:-231024771,&quot;Placement&quot;:&quot;Footer&quot;}">
            <a:extLst>
              <a:ext uri="{FF2B5EF4-FFF2-40B4-BE49-F238E27FC236}">
                <a16:creationId xmlns:a16="http://schemas.microsoft.com/office/drawing/2014/main" id="{7BC2284E-95AB-45DB-A12C-B1A9F55ACB5C}"/>
              </a:ext>
            </a:extLst>
          </p:cNvPr>
          <p:cNvSpPr txBox="1"/>
          <p:nvPr userDrawn="1"/>
        </p:nvSpPr>
        <p:spPr>
          <a:xfrm>
            <a:off x="5263052" y="6595656"/>
            <a:ext cx="1665897" cy="262344"/>
          </a:xfrm>
          <a:prstGeom prst="rect">
            <a:avLst/>
          </a:prstGeom>
          <a:noFill/>
        </p:spPr>
        <p:txBody>
          <a:bodyPr vert="horz" wrap="square" lIns="0" tIns="0" rIns="0" bIns="0" rtlCol="0" anchor="ctr" anchorCtr="1">
            <a:noAutofit/>
          </a:bodyPr>
          <a:lstStyle/>
          <a:p>
            <a:pPr algn="ctr">
              <a:spcBef>
                <a:spcPts val="0"/>
              </a:spcBef>
              <a:spcAft>
                <a:spcPts val="0"/>
              </a:spcAft>
            </a:pPr>
            <a:r>
              <a:rPr lang="en-AU" sz="1000">
                <a:solidFill>
                  <a:srgbClr val="000000"/>
                </a:solidFill>
                <a:latin typeface="Calibri" panose="020F0502020204030204" pitchFamily="34" charset="0"/>
                <a:ea typeface="Roboto Light" panose="02000000000000000000" pitchFamily="2" charset="0"/>
              </a:rPr>
              <a:t>Classification: Confidential</a:t>
            </a:r>
            <a:endParaRPr lang="en-AU" sz="1000" dirty="0" err="1">
              <a:solidFill>
                <a:srgbClr val="000000"/>
              </a:solidFill>
              <a:latin typeface="Calibri" panose="020F0502020204030204" pitchFamily="34" charset="0"/>
              <a:ea typeface="Roboto Light" panose="02000000000000000000" pitchFamily="2" charset="0"/>
            </a:endParaRPr>
          </a:p>
        </p:txBody>
      </p:sp>
    </p:spTree>
    <p:extLst>
      <p:ext uri="{BB962C8B-B14F-4D97-AF65-F5344CB8AC3E}">
        <p14:creationId xmlns:p14="http://schemas.microsoft.com/office/powerpoint/2010/main" val="1496242531"/>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64" r:id="rId3"/>
    <p:sldLayoutId id="2147483666" r:id="rId4"/>
    <p:sldLayoutId id="2147483678" r:id="rId5"/>
  </p:sldLayoutIdLst>
  <p:hf hdr="0" ftr="0" dt="0"/>
  <p:txStyles>
    <p:titleStyle>
      <a:lvl1pPr algn="l" defTabSz="914400" rtl="0" eaLnBrk="1" latinLnBrk="0" hangingPunct="1">
        <a:lnSpc>
          <a:spcPct val="90000"/>
        </a:lnSpc>
        <a:spcBef>
          <a:spcPct val="0"/>
        </a:spcBef>
        <a:buNone/>
        <a:defRPr sz="4400" kern="1200">
          <a:solidFill>
            <a:schemeClr val="tx1"/>
          </a:solidFill>
          <a:latin typeface="Roboto" panose="02000000000000000000" pitchFamily="2" charset="0"/>
          <a:ea typeface="Roboto" panose="02000000000000000000" pitchFamily="2"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7356" userDrawn="1">
          <p15:clr>
            <a:srgbClr val="5ACBF0"/>
          </p15:clr>
        </p15:guide>
        <p15:guide id="33" orient="horz" pos="3793" userDrawn="1">
          <p15:clr>
            <a:srgbClr val="5ACBF0"/>
          </p15:clr>
        </p15:guide>
        <p15:guide id="34" orient="horz" pos="315" userDrawn="1">
          <p15:clr>
            <a:srgbClr val="5ACBF0"/>
          </p15:clr>
        </p15:guide>
        <p15:guide id="35" pos="760" userDrawn="1">
          <p15:clr>
            <a:srgbClr val="5ACBF0"/>
          </p15:clr>
        </p15:guide>
        <p15:guide id="36" orient="horz" pos="822" userDrawn="1">
          <p15:clr>
            <a:srgbClr val="FBAE40"/>
          </p15:clr>
        </p15:guide>
        <p15:guide id="37" pos="4067" userDrawn="1">
          <p15:clr>
            <a:srgbClr val="FBAE4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5A689-427A-4570-AB6C-61AC3B3F4786}"/>
              </a:ext>
            </a:extLst>
          </p:cNvPr>
          <p:cNvSpPr>
            <a:spLocks noGrp="1"/>
          </p:cNvSpPr>
          <p:nvPr>
            <p:ph type="ctrTitle"/>
          </p:nvPr>
        </p:nvSpPr>
        <p:spPr/>
        <p:txBody>
          <a:bodyPr/>
          <a:lstStyle/>
          <a:p>
            <a:r>
              <a:rPr lang="en-AU" dirty="0"/>
              <a:t>Category review: Chips</a:t>
            </a:r>
          </a:p>
        </p:txBody>
      </p:sp>
      <p:sp>
        <p:nvSpPr>
          <p:cNvPr id="3" name="Subtitle 2">
            <a:extLst>
              <a:ext uri="{FF2B5EF4-FFF2-40B4-BE49-F238E27FC236}">
                <a16:creationId xmlns:a16="http://schemas.microsoft.com/office/drawing/2014/main" id="{EA927627-6915-4275-B2FE-C4B2C0FCCCAF}"/>
              </a:ext>
            </a:extLst>
          </p:cNvPr>
          <p:cNvSpPr>
            <a:spLocks noGrp="1"/>
          </p:cNvSpPr>
          <p:nvPr>
            <p:ph type="subTitle" idx="1"/>
          </p:nvPr>
        </p:nvSpPr>
        <p:spPr/>
        <p:txBody>
          <a:bodyPr/>
          <a:lstStyle/>
          <a:p>
            <a:r>
              <a:rPr lang="en-AU" dirty="0"/>
              <a:t>Retail Analytics</a:t>
            </a:r>
          </a:p>
          <a:p>
            <a:endParaRPr lang="en-AU" dirty="0"/>
          </a:p>
        </p:txBody>
      </p:sp>
      <p:sp>
        <p:nvSpPr>
          <p:cNvPr id="4" name="Text Placeholder 3">
            <a:extLst>
              <a:ext uri="{FF2B5EF4-FFF2-40B4-BE49-F238E27FC236}">
                <a16:creationId xmlns:a16="http://schemas.microsoft.com/office/drawing/2014/main" id="{C2EEE1EB-5529-4FA4-98E8-7A820B9EBBCB}"/>
              </a:ext>
            </a:extLst>
          </p:cNvPr>
          <p:cNvSpPr>
            <a:spLocks noGrp="1"/>
          </p:cNvSpPr>
          <p:nvPr>
            <p:ph type="body" sz="quarter" idx="10"/>
          </p:nvPr>
        </p:nvSpPr>
        <p:spPr/>
        <p:txBody>
          <a:bodyPr/>
          <a:lstStyle/>
          <a:p>
            <a:r>
              <a:rPr lang="en-AU"/>
              <a:t>February 2025</a:t>
            </a:r>
            <a:endParaRPr lang="en-AU" dirty="0"/>
          </a:p>
        </p:txBody>
      </p:sp>
    </p:spTree>
    <p:extLst>
      <p:ext uri="{BB962C8B-B14F-4D97-AF65-F5344CB8AC3E}">
        <p14:creationId xmlns:p14="http://schemas.microsoft.com/office/powerpoint/2010/main" val="3613081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1196974" y="453370"/>
            <a:ext cx="10827385" cy="5642629"/>
          </a:xfrm>
        </p:spPr>
        <p:txBody>
          <a:bodyPr/>
          <a:lstStyle/>
          <a:p>
            <a:pPr marL="457200" indent="-457200">
              <a:buFont typeface="+mj-lt"/>
              <a:buAutoNum type="arabicPeriod"/>
            </a:pPr>
            <a:r>
              <a:rPr lang="en-US" sz="2000" dirty="0"/>
              <a:t>Trial store 77: Control store 233</a:t>
            </a:r>
          </a:p>
          <a:p>
            <a:pPr marL="457200" indent="-457200">
              <a:buFont typeface="+mj-lt"/>
              <a:buAutoNum type="arabicPeriod"/>
            </a:pPr>
            <a:r>
              <a:rPr lang="en-US" sz="2000" dirty="0"/>
              <a:t>Trial store 86: Control store 155</a:t>
            </a:r>
          </a:p>
          <a:p>
            <a:pPr marL="457200" indent="-457200">
              <a:buFont typeface="+mj-lt"/>
              <a:buAutoNum type="arabicPeriod"/>
            </a:pPr>
            <a:r>
              <a:rPr lang="en-US" sz="2000" dirty="0"/>
              <a:t>Trial store 88: Control store 40</a:t>
            </a:r>
          </a:p>
          <a:p>
            <a:pPr marL="457200" indent="-457200">
              <a:buFont typeface="+mj-lt"/>
              <a:buAutoNum type="arabicPeriod"/>
            </a:pPr>
            <a:r>
              <a:rPr lang="en-US" sz="2000" dirty="0"/>
              <a:t>Both trial store 77 and 86 showed significant increase in Total Sales and Number of Customers during trial period. But not for trial store 88. Perhaps the client knows if there's anything about trial 88 that differs it from the other two trial.</a:t>
            </a:r>
          </a:p>
          <a:p>
            <a:pPr marL="457200" indent="-457200">
              <a:buFont typeface="+mj-lt"/>
              <a:buAutoNum type="arabicPeriod"/>
            </a:pPr>
            <a:r>
              <a:rPr lang="en-US" sz="2000" dirty="0"/>
              <a:t>Overall the trial showed positive significant result.</a:t>
            </a:r>
          </a:p>
        </p:txBody>
      </p:sp>
      <p:pic>
        <p:nvPicPr>
          <p:cNvPr id="5" name="Picture 4"/>
          <p:cNvPicPr>
            <a:picLocks noChangeAspect="1"/>
          </p:cNvPicPr>
          <p:nvPr/>
        </p:nvPicPr>
        <p:blipFill>
          <a:blip r:embed="rId2"/>
          <a:stretch>
            <a:fillRect/>
          </a:stretch>
        </p:blipFill>
        <p:spPr>
          <a:xfrm>
            <a:off x="2555953" y="3108960"/>
            <a:ext cx="8109425" cy="3170295"/>
          </a:xfrm>
          <a:prstGeom prst="rect">
            <a:avLst/>
          </a:prstGeom>
        </p:spPr>
      </p:pic>
    </p:spTree>
    <p:extLst>
      <p:ext uri="{BB962C8B-B14F-4D97-AF65-F5344CB8AC3E}">
        <p14:creationId xmlns:p14="http://schemas.microsoft.com/office/powerpoint/2010/main" val="2676349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1620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0116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19D77A-B8A0-4A6B-9682-3967E6998622}"/>
              </a:ext>
            </a:extLst>
          </p:cNvPr>
          <p:cNvSpPr>
            <a:spLocks noGrp="1"/>
          </p:cNvSpPr>
          <p:nvPr>
            <p:ph type="body" sz="quarter" idx="10"/>
          </p:nvPr>
        </p:nvSpPr>
        <p:spPr/>
        <p:txBody>
          <a:bodyPr/>
          <a:lstStyle/>
          <a:p>
            <a:r>
              <a:rPr lang="en-AU" dirty="0"/>
              <a:t>Executive summary</a:t>
            </a:r>
          </a:p>
        </p:txBody>
      </p:sp>
      <p:sp>
        <p:nvSpPr>
          <p:cNvPr id="3" name="Oval 2">
            <a:extLst>
              <a:ext uri="{FF2B5EF4-FFF2-40B4-BE49-F238E27FC236}">
                <a16:creationId xmlns:a16="http://schemas.microsoft.com/office/drawing/2014/main" id="{FE834D79-C5FB-44EF-9EA0-68006A9AFE55}"/>
              </a:ext>
            </a:extLst>
          </p:cNvPr>
          <p:cNvSpPr/>
          <p:nvPr/>
        </p:nvSpPr>
        <p:spPr>
          <a:xfrm>
            <a:off x="1196975" y="1137053"/>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a:solidFill>
                  <a:srgbClr val="000000"/>
                </a:solidFill>
                <a:latin typeface="Roboto Light" panose="02000000000000000000" pitchFamily="2" charset="0"/>
                <a:ea typeface="Roboto Light" panose="02000000000000000000" pitchFamily="2" charset="0"/>
              </a:rPr>
              <a:t>01</a:t>
            </a:r>
          </a:p>
        </p:txBody>
      </p:sp>
      <p:sp>
        <p:nvSpPr>
          <p:cNvPr id="4" name="Oval 3">
            <a:extLst>
              <a:ext uri="{FF2B5EF4-FFF2-40B4-BE49-F238E27FC236}">
                <a16:creationId xmlns:a16="http://schemas.microsoft.com/office/drawing/2014/main" id="{6119FD76-5291-4DCE-ABA7-CB4071977446}"/>
              </a:ext>
            </a:extLst>
          </p:cNvPr>
          <p:cNvSpPr/>
          <p:nvPr/>
        </p:nvSpPr>
        <p:spPr>
          <a:xfrm>
            <a:off x="1196974" y="3686628"/>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a:solidFill>
                  <a:srgbClr val="000000"/>
                </a:solidFill>
                <a:latin typeface="Roboto Light" panose="02000000000000000000" pitchFamily="2" charset="0"/>
                <a:ea typeface="Roboto Light" panose="02000000000000000000" pitchFamily="2" charset="0"/>
              </a:rPr>
              <a:t>02</a:t>
            </a:r>
          </a:p>
        </p:txBody>
      </p:sp>
      <p:sp>
        <p:nvSpPr>
          <p:cNvPr id="5" name="TextBox 4">
            <a:extLst>
              <a:ext uri="{FF2B5EF4-FFF2-40B4-BE49-F238E27FC236}">
                <a16:creationId xmlns:a16="http://schemas.microsoft.com/office/drawing/2014/main" id="{736F57D6-777D-47CD-9A7C-C2F9BFD0AD6D}"/>
              </a:ext>
            </a:extLst>
          </p:cNvPr>
          <p:cNvSpPr txBox="1"/>
          <p:nvPr/>
        </p:nvSpPr>
        <p:spPr>
          <a:xfrm>
            <a:off x="1935586" y="1277772"/>
            <a:ext cx="1896185" cy="2408856"/>
          </a:xfrm>
          <a:prstGeom prst="rect">
            <a:avLst/>
          </a:prstGeom>
          <a:noFill/>
        </p:spPr>
        <p:txBody>
          <a:bodyPr wrap="square" lIns="0" tIns="0" rIns="0" bIns="0" rtlCol="0" anchor="t">
            <a:noAutofit/>
          </a:bodyPr>
          <a:lstStyle/>
          <a:p>
            <a:r>
              <a:rPr lang="en-AU" sz="1400" dirty="0">
                <a:latin typeface="Roboto" panose="02000000000000000000" pitchFamily="2" charset="0"/>
                <a:ea typeface="Roboto" panose="02000000000000000000" pitchFamily="2" charset="0"/>
                <a:cs typeface="Roboto" panose="02000000000000000000" pitchFamily="2" charset="0"/>
              </a:rPr>
              <a:t>Chips Category Review</a:t>
            </a:r>
          </a:p>
        </p:txBody>
      </p:sp>
      <p:sp>
        <p:nvSpPr>
          <p:cNvPr id="6" name="TextBox 5">
            <a:extLst>
              <a:ext uri="{FF2B5EF4-FFF2-40B4-BE49-F238E27FC236}">
                <a16:creationId xmlns:a16="http://schemas.microsoft.com/office/drawing/2014/main" id="{137F3905-5F88-4AD8-B8BF-328D7125D24F}"/>
              </a:ext>
            </a:extLst>
          </p:cNvPr>
          <p:cNvSpPr txBox="1"/>
          <p:nvPr/>
        </p:nvSpPr>
        <p:spPr>
          <a:xfrm>
            <a:off x="1935586" y="3787519"/>
            <a:ext cx="1896185" cy="1718741"/>
          </a:xfrm>
          <a:prstGeom prst="rect">
            <a:avLst/>
          </a:prstGeom>
          <a:noFill/>
        </p:spPr>
        <p:txBody>
          <a:bodyPr wrap="square" lIns="0" tIns="0" rIns="0" bIns="0" rtlCol="0" anchor="t">
            <a:noAutofit/>
          </a:bodyPr>
          <a:lstStyle/>
          <a:p>
            <a:r>
              <a:rPr lang="en-AU" sz="1400" dirty="0">
                <a:latin typeface="Roboto" panose="02000000000000000000" pitchFamily="2" charset="0"/>
                <a:ea typeface="Roboto" panose="02000000000000000000" pitchFamily="2" charset="0"/>
                <a:cs typeface="Roboto" panose="02000000000000000000" pitchFamily="2" charset="0"/>
              </a:rPr>
              <a:t>Store Analysis</a:t>
            </a:r>
          </a:p>
        </p:txBody>
      </p:sp>
      <p:sp>
        <p:nvSpPr>
          <p:cNvPr id="7" name="TextBox 6">
            <a:extLst>
              <a:ext uri="{FF2B5EF4-FFF2-40B4-BE49-F238E27FC236}">
                <a16:creationId xmlns:a16="http://schemas.microsoft.com/office/drawing/2014/main" id="{7C949C27-3E05-4AA4-A1A8-5696F6F3C356}"/>
              </a:ext>
            </a:extLst>
          </p:cNvPr>
          <p:cNvSpPr txBox="1"/>
          <p:nvPr/>
        </p:nvSpPr>
        <p:spPr>
          <a:xfrm>
            <a:off x="4084607" y="1277771"/>
            <a:ext cx="7591967" cy="1685348"/>
          </a:xfrm>
          <a:prstGeom prst="rect">
            <a:avLst/>
          </a:prstGeom>
          <a:noFill/>
        </p:spPr>
        <p:txBody>
          <a:bodyPr wrap="square" lIns="0" tIns="0" rIns="0" bIns="0" rtlCol="0" anchor="t">
            <a:noAutofit/>
          </a:bodyPr>
          <a:lstStyle/>
          <a:p>
            <a:pPr marL="171450" indent="-171450" algn="l">
              <a:buFont typeface="Arial" panose="020B0604020202020204" pitchFamily="34" charset="0"/>
              <a:buChar char="•"/>
            </a:pPr>
            <a:r>
              <a:rPr lang="en-AU" sz="1200" dirty="0">
                <a:latin typeface="Roboto Light" panose="02000000000000000000" pitchFamily="2" charset="0"/>
                <a:ea typeface="Roboto Light" panose="02000000000000000000" pitchFamily="2" charset="0"/>
              </a:rPr>
              <a:t>The Mainstream category of Young and Mid-age Singles/Couples have the highest spending of chips per purchase.</a:t>
            </a:r>
          </a:p>
          <a:p>
            <a:pPr marL="171450" indent="-171450" algn="l">
              <a:buFont typeface="Arial" panose="020B0604020202020204" pitchFamily="34" charset="0"/>
              <a:buChar char="•"/>
            </a:pPr>
            <a:r>
              <a:rPr lang="en-AU" sz="1200" dirty="0">
                <a:latin typeface="Roboto Light" panose="02000000000000000000" pitchFamily="2" charset="0"/>
                <a:ea typeface="Roboto Light" panose="02000000000000000000" pitchFamily="2" charset="0"/>
              </a:rPr>
              <a:t>The Older Families(Budget) have the highest frequency of purchase followed by Young Singles/Couples (Mainstream) and at last Retirees (Mainstream) contributing to a total 25% sales revenue.</a:t>
            </a:r>
          </a:p>
          <a:p>
            <a:pPr marL="171450" indent="-171450" algn="l">
              <a:buFont typeface="Arial" panose="020B0604020202020204" pitchFamily="34" charset="0"/>
              <a:buChar char="•"/>
            </a:pPr>
            <a:r>
              <a:rPr lang="en-AU" sz="1200" dirty="0">
                <a:latin typeface="Roboto Light" panose="02000000000000000000" pitchFamily="2" charset="0"/>
                <a:ea typeface="Roboto Light" panose="02000000000000000000" pitchFamily="2" charset="0"/>
              </a:rPr>
              <a:t>Chips Brand Kettle is the most purchased brand in all stores.</a:t>
            </a:r>
          </a:p>
          <a:p>
            <a:pPr marL="171450" indent="-171450" algn="l">
              <a:buFont typeface="Arial" panose="020B0604020202020204" pitchFamily="34" charset="0"/>
              <a:buChar char="•"/>
            </a:pPr>
            <a:r>
              <a:rPr lang="en-AU" sz="1200" dirty="0">
                <a:latin typeface="Roboto Light" panose="02000000000000000000" pitchFamily="2" charset="0"/>
                <a:ea typeface="Roboto Light" panose="02000000000000000000" pitchFamily="2" charset="0"/>
              </a:rPr>
              <a:t>Young and Mid-age Singles/Couples is the only segment having Doritos as the highest purchase brand while Smiths is for other segments.</a:t>
            </a:r>
          </a:p>
          <a:p>
            <a:pPr marL="171450" indent="-171450" algn="l">
              <a:buFont typeface="Arial" panose="020B0604020202020204" pitchFamily="34" charset="0"/>
              <a:buChar char="•"/>
            </a:pPr>
            <a:r>
              <a:rPr lang="en-AU" sz="1200" dirty="0">
                <a:latin typeface="Roboto Light" panose="02000000000000000000" pitchFamily="2" charset="0"/>
                <a:ea typeface="Roboto Light" panose="02000000000000000000" pitchFamily="2" charset="0"/>
              </a:rPr>
              <a:t>Most frequent chip size purchased is 175 gr followed by 150 gr size for all segments.</a:t>
            </a:r>
          </a:p>
          <a:p>
            <a:pPr marL="171450" indent="-171450" algn="l">
              <a:buFont typeface="Arial" panose="020B0604020202020204" pitchFamily="34" charset="0"/>
              <a:buChar char="•"/>
            </a:pPr>
            <a:r>
              <a:rPr lang="en-AU" sz="1200" dirty="0">
                <a:latin typeface="Roboto Light" panose="02000000000000000000" pitchFamily="2" charset="0"/>
                <a:ea typeface="Roboto Light" panose="02000000000000000000" pitchFamily="2" charset="0"/>
              </a:rPr>
              <a:t>Chips transactions increase a lot before Christmas which can be an advantage with the help of promotional offers.</a:t>
            </a:r>
          </a:p>
        </p:txBody>
      </p:sp>
      <p:sp>
        <p:nvSpPr>
          <p:cNvPr id="9" name="TextBox 8">
            <a:extLst>
              <a:ext uri="{FF2B5EF4-FFF2-40B4-BE49-F238E27FC236}">
                <a16:creationId xmlns:a16="http://schemas.microsoft.com/office/drawing/2014/main" id="{FF9D96EA-4B80-4F92-A071-B09915E427CE}"/>
              </a:ext>
            </a:extLst>
          </p:cNvPr>
          <p:cNvSpPr txBox="1"/>
          <p:nvPr/>
        </p:nvSpPr>
        <p:spPr>
          <a:xfrm>
            <a:off x="4084606" y="3787519"/>
            <a:ext cx="7591967" cy="2141685"/>
          </a:xfrm>
          <a:prstGeom prst="rect">
            <a:avLst/>
          </a:prstGeom>
          <a:noFill/>
        </p:spPr>
        <p:txBody>
          <a:bodyPr wrap="square" lIns="0" tIns="0" rIns="0" bIns="0" rtlCol="0" anchor="t">
            <a:noAutofit/>
          </a:bodyPr>
          <a:lstStyle/>
          <a:p>
            <a:pPr marL="171450" indent="-171450">
              <a:buFont typeface="Arial" panose="020B0604020202020204" pitchFamily="34" charset="0"/>
              <a:buChar char="•"/>
            </a:pPr>
            <a:r>
              <a:rPr lang="en-AU" sz="1200" dirty="0">
                <a:latin typeface="Roboto Light" panose="02000000000000000000" pitchFamily="2" charset="0"/>
                <a:ea typeface="Roboto Light" panose="02000000000000000000" pitchFamily="2" charset="0"/>
              </a:rPr>
              <a:t>Trial stores 77 and 86 have significant increase in total sales and number of customers during trial as compared to control store.</a:t>
            </a:r>
          </a:p>
          <a:p>
            <a:pPr marL="171450" indent="-171450">
              <a:buFont typeface="Arial" panose="020B0604020202020204" pitchFamily="34" charset="0"/>
              <a:buChar char="•"/>
            </a:pPr>
            <a:r>
              <a:rPr lang="en-AU" sz="1200" dirty="0">
                <a:latin typeface="Roboto Light" panose="02000000000000000000" pitchFamily="2" charset="0"/>
                <a:ea typeface="Roboto Light" panose="02000000000000000000" pitchFamily="2" charset="0"/>
              </a:rPr>
              <a:t>Trial store 88 had increase as well but not as good as stores 77 and 86.</a:t>
            </a:r>
          </a:p>
        </p:txBody>
      </p:sp>
    </p:spTree>
    <p:extLst>
      <p:ext uri="{BB962C8B-B14F-4D97-AF65-F5344CB8AC3E}">
        <p14:creationId xmlns:p14="http://schemas.microsoft.com/office/powerpoint/2010/main" val="1173541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01</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p:txBody>
          <a:bodyPr/>
          <a:lstStyle/>
          <a:p>
            <a:r>
              <a:rPr lang="en-AU" dirty="0"/>
              <a:t>Category</a:t>
            </a:r>
          </a:p>
        </p:txBody>
      </p:sp>
    </p:spTree>
    <p:extLst>
      <p:ext uri="{BB962C8B-B14F-4D97-AF65-F5344CB8AC3E}">
        <p14:creationId xmlns:p14="http://schemas.microsoft.com/office/powerpoint/2010/main" val="1176063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2198150" y="3526971"/>
            <a:ext cx="8477250" cy="2371725"/>
          </a:xfrm>
          <a:prstGeom prst="rect">
            <a:avLst/>
          </a:prstGeom>
        </p:spPr>
      </p:pic>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196975" y="453371"/>
            <a:ext cx="10479600" cy="5623338"/>
          </a:xfrm>
        </p:spPr>
        <p:txBody>
          <a:bodyPr/>
          <a:lstStyle/>
          <a:p>
            <a:pPr marL="342900" indent="-342900" algn="just">
              <a:buFont typeface="Arial" panose="020B0604020202020204" pitchFamily="34" charset="0"/>
              <a:buChar char="•"/>
            </a:pPr>
            <a:r>
              <a:rPr lang="en-AU" dirty="0"/>
              <a:t>The day with no transaction is a Christmas day that is when the store is closed hence there is a dip in sales on 25</a:t>
            </a:r>
            <a:r>
              <a:rPr lang="en-AU" baseline="30000" dirty="0"/>
              <a:t>th</a:t>
            </a:r>
            <a:r>
              <a:rPr lang="en-AU" dirty="0"/>
              <a:t> December as shops were non-operational. </a:t>
            </a:r>
          </a:p>
          <a:p>
            <a:pPr marL="342900" indent="-342900" algn="just">
              <a:buFont typeface="Arial" panose="020B0604020202020204" pitchFamily="34" charset="0"/>
              <a:buChar char="•"/>
            </a:pPr>
            <a:r>
              <a:rPr lang="en-AU" dirty="0"/>
              <a:t>Sales increase steadily as the Christmas day approaches and return again to early December sales level during New Year Eve.</a:t>
            </a:r>
          </a:p>
          <a:p>
            <a:pPr marL="342900" indent="-342900" algn="just">
              <a:buFont typeface="Arial" panose="020B0604020202020204" pitchFamily="34" charset="0"/>
              <a:buChar char="•"/>
            </a:pPr>
            <a:endParaRPr lang="en-AU" sz="1800" dirty="0"/>
          </a:p>
        </p:txBody>
      </p:sp>
    </p:spTree>
    <p:extLst>
      <p:ext uri="{BB962C8B-B14F-4D97-AF65-F5344CB8AC3E}">
        <p14:creationId xmlns:p14="http://schemas.microsoft.com/office/powerpoint/2010/main" val="2143329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953936" y="2775857"/>
            <a:ext cx="9033428" cy="2951516"/>
          </a:xfrm>
          <a:prstGeom prst="rect">
            <a:avLst/>
          </a:prstGeom>
        </p:spPr>
      </p:pic>
      <p:sp>
        <p:nvSpPr>
          <p:cNvPr id="2" name="Text Placeholder 1"/>
          <p:cNvSpPr>
            <a:spLocks noGrp="1"/>
          </p:cNvSpPr>
          <p:nvPr>
            <p:ph type="body" sz="quarter" idx="10"/>
          </p:nvPr>
        </p:nvSpPr>
        <p:spPr>
          <a:xfrm>
            <a:off x="1196975" y="453371"/>
            <a:ext cx="10547350" cy="5518804"/>
          </a:xfrm>
        </p:spPr>
        <p:txBody>
          <a:bodyPr/>
          <a:lstStyle/>
          <a:p>
            <a:pPr marL="342900" indent="-342900" algn="just">
              <a:buFont typeface="Arial" panose="020B0604020202020204" pitchFamily="34" charset="0"/>
              <a:buChar char="•"/>
            </a:pPr>
            <a:r>
              <a:rPr lang="en-US" dirty="0"/>
              <a:t>Sales mainly came from Budget - older families, Mainstream - young singles/couples, and Mainstream - retirees. In total contributing 25% of sales revenue. </a:t>
            </a:r>
          </a:p>
          <a:p>
            <a:pPr marL="342900" indent="-342900" algn="just">
              <a:buFont typeface="Arial" panose="020B0604020202020204" pitchFamily="34" charset="0"/>
              <a:buChar char="•"/>
            </a:pPr>
            <a:r>
              <a:rPr lang="en-US" dirty="0"/>
              <a:t>Older and Young Family segment have the highest average purchase units per unique customer</a:t>
            </a:r>
            <a:endParaRPr lang="en-IN" dirty="0"/>
          </a:p>
        </p:txBody>
      </p:sp>
    </p:spTree>
    <p:extLst>
      <p:ext uri="{BB962C8B-B14F-4D97-AF65-F5344CB8AC3E}">
        <p14:creationId xmlns:p14="http://schemas.microsoft.com/office/powerpoint/2010/main" val="40034311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196975" y="453370"/>
            <a:ext cx="10479600" cy="5383549"/>
          </a:xfrm>
        </p:spPr>
        <p:txBody>
          <a:bodyPr/>
          <a:lstStyle/>
          <a:p>
            <a:pPr marL="342900" indent="-342900">
              <a:buFont typeface="Arial" panose="020B0604020202020204" pitchFamily="34" charset="0"/>
              <a:buChar char="•"/>
            </a:pPr>
            <a:r>
              <a:rPr lang="en-US" dirty="0"/>
              <a:t>Sales mainly came from Budget - older families, Mainstream - young singles/couples, and Mainstream - retirees. In total, older customers buy more than younger customers. Non-premium customers buy more than premium customers.</a:t>
            </a:r>
          </a:p>
          <a:p>
            <a:pPr marL="342900" indent="-342900">
              <a:buFont typeface="Arial" panose="020B0604020202020204" pitchFamily="34" charset="0"/>
              <a:buChar char="•"/>
            </a:pPr>
            <a:endParaRPr lang="en-IN" dirty="0"/>
          </a:p>
        </p:txBody>
      </p:sp>
      <p:pic>
        <p:nvPicPr>
          <p:cNvPr id="3" name="Picture 2"/>
          <p:cNvPicPr>
            <a:picLocks noChangeAspect="1"/>
          </p:cNvPicPr>
          <p:nvPr/>
        </p:nvPicPr>
        <p:blipFill>
          <a:blip r:embed="rId2"/>
          <a:stretch>
            <a:fillRect/>
          </a:stretch>
        </p:blipFill>
        <p:spPr>
          <a:xfrm>
            <a:off x="1804728" y="2682240"/>
            <a:ext cx="9264093" cy="3154679"/>
          </a:xfrm>
          <a:prstGeom prst="rect">
            <a:avLst/>
          </a:prstGeom>
        </p:spPr>
      </p:pic>
    </p:spTree>
    <p:extLst>
      <p:ext uri="{BB962C8B-B14F-4D97-AF65-F5344CB8AC3E}">
        <p14:creationId xmlns:p14="http://schemas.microsoft.com/office/powerpoint/2010/main" val="15227126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02</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p:txBody>
          <a:bodyPr/>
          <a:lstStyle/>
          <a:p>
            <a:r>
              <a:rPr lang="en-AU" dirty="0"/>
              <a:t>Trial store performance</a:t>
            </a:r>
          </a:p>
        </p:txBody>
      </p:sp>
    </p:spTree>
    <p:extLst>
      <p:ext uri="{BB962C8B-B14F-4D97-AF65-F5344CB8AC3E}">
        <p14:creationId xmlns:p14="http://schemas.microsoft.com/office/powerpoint/2010/main" val="3377478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196975" y="453370"/>
            <a:ext cx="10479600" cy="5429269"/>
          </a:xfrm>
        </p:spPr>
        <p:txBody>
          <a:bodyPr/>
          <a:lstStyle/>
          <a:p>
            <a:pPr marL="342900" indent="-342900" algn="just">
              <a:buFont typeface="Arial" panose="020B0604020202020204" pitchFamily="34" charset="0"/>
              <a:buChar char="•"/>
            </a:pPr>
            <a:r>
              <a:rPr lang="en-US" dirty="0"/>
              <a:t>We can see that Trial store 77 sales for Feb, March, and April exceeds 95% threshold of control store. Same goes to store 86 sales for all 3 trial months.</a:t>
            </a:r>
          </a:p>
          <a:p>
            <a:pPr marL="342900" indent="-342900" algn="just">
              <a:buFont typeface="Arial" panose="020B0604020202020204" pitchFamily="34" charset="0"/>
              <a:buChar char="•"/>
            </a:pPr>
            <a:r>
              <a:rPr lang="en-US" dirty="0"/>
              <a:t>Whereas trial store 88 sales increase is insignificant.</a:t>
            </a:r>
          </a:p>
          <a:p>
            <a:pPr marL="342900" indent="-342900" algn="just">
              <a:buFont typeface="Arial" panose="020B0604020202020204" pitchFamily="34" charset="0"/>
              <a:buChar char="•"/>
            </a:pPr>
            <a:endParaRPr lang="en-AU" dirty="0"/>
          </a:p>
        </p:txBody>
      </p:sp>
      <p:pic>
        <p:nvPicPr>
          <p:cNvPr id="3" name="Picture 2"/>
          <p:cNvPicPr>
            <a:picLocks noChangeAspect="1"/>
          </p:cNvPicPr>
          <p:nvPr/>
        </p:nvPicPr>
        <p:blipFill>
          <a:blip r:embed="rId2"/>
          <a:stretch>
            <a:fillRect/>
          </a:stretch>
        </p:blipFill>
        <p:spPr>
          <a:xfrm>
            <a:off x="1430655" y="2279331"/>
            <a:ext cx="10245920" cy="3603308"/>
          </a:xfrm>
          <a:prstGeom prst="rect">
            <a:avLst/>
          </a:prstGeom>
        </p:spPr>
      </p:pic>
    </p:spTree>
    <p:extLst>
      <p:ext uri="{BB962C8B-B14F-4D97-AF65-F5344CB8AC3E}">
        <p14:creationId xmlns:p14="http://schemas.microsoft.com/office/powerpoint/2010/main" val="523037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Q.colours">
      <a:dk1>
        <a:srgbClr val="000005"/>
      </a:dk1>
      <a:lt1>
        <a:srgbClr val="FFFFFF"/>
      </a:lt1>
      <a:dk2>
        <a:srgbClr val="4A4A4E"/>
      </a:dk2>
      <a:lt2>
        <a:srgbClr val="ECE8E4"/>
      </a:lt2>
      <a:accent1>
        <a:srgbClr val="BCB5AC"/>
      </a:accent1>
      <a:accent2>
        <a:srgbClr val="736E68"/>
      </a:accent2>
      <a:accent3>
        <a:srgbClr val="93908E"/>
      </a:accent3>
      <a:accent4>
        <a:srgbClr val="C7C5C4"/>
      </a:accent4>
      <a:accent5>
        <a:srgbClr val="93908E"/>
      </a:accent5>
      <a:accent6>
        <a:srgbClr val="4A4A4E"/>
      </a:accent6>
      <a:hlink>
        <a:srgbClr val="3F68AD"/>
      </a:hlink>
      <a:folHlink>
        <a:srgbClr val="44B5C5"/>
      </a:folHlink>
    </a:clrScheme>
    <a:fontScheme name="Quantium">
      <a:majorFont>
        <a:latin typeface="Roboto Light"/>
        <a:ea typeface=""/>
        <a:cs typeface=""/>
      </a:majorFont>
      <a:minorFont>
        <a:latin typeface="Robo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CE8E4"/>
        </a:solidFill>
        <a:ln>
          <a:noFill/>
        </a:ln>
      </a:spPr>
      <a:bodyPr rtlCol="0" anchor="ctr"/>
      <a:lstStyle>
        <a:defPPr algn="ctr">
          <a:defRPr sz="1400" dirty="0" err="1" smtClean="0">
            <a:solidFill>
              <a:srgbClr val="000005"/>
            </a:solidFill>
            <a:latin typeface="Roboto Light" panose="02000000000000000000" pitchFamily="2" charset="0"/>
            <a:ea typeface="Roboto Light" panose="02000000000000000000" pitchFamily="2"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rgbClr val="000000"/>
          </a:solidFill>
          <a:prstDash val="solid"/>
          <a:tailEnd type="arrow"/>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chor="t">
        <a:noAutofit/>
      </a:bodyPr>
      <a:lstStyle>
        <a:defPPr algn="l">
          <a:defRPr sz="1200" dirty="0" err="1" smtClean="0">
            <a:latin typeface="Roboto Light" panose="02000000000000000000" pitchFamily="2" charset="0"/>
            <a:ea typeface="Roboto Light" panose="02000000000000000000" pitchFamily="2" charset="0"/>
          </a:defRPr>
        </a:defPPr>
      </a:lstStyle>
    </a:txDef>
  </a:objectDefaults>
  <a:extraClrSchemeLst/>
  <a:custClrLst>
    <a:custClr name="Bright White">
      <a:srgbClr val="FFFFFF"/>
    </a:custClr>
    <a:custClr name="Quantium Black">
      <a:srgbClr val="000005"/>
    </a:custClr>
    <a:custClr name="Quantium Chrome">
      <a:srgbClr val="ECE8E4"/>
    </a:custClr>
    <a:custClr name="Warm grey">
      <a:srgbClr val="BCB5AC"/>
    </a:custClr>
    <a:custClr name="Dark Warm grey">
      <a:srgbClr val="736D67"/>
    </a:custClr>
    <a:custClr name="Light grey">
      <a:srgbClr val="C7C5C4"/>
    </a:custClr>
    <a:custClr name="Grey">
      <a:srgbClr val="93908E"/>
    </a:custClr>
    <a:custClr name="Dark grey">
      <a:srgbClr val="4A4A4E"/>
    </a:custClr>
    <a:custClr name="Blue">
      <a:srgbClr val="3F68AD"/>
    </a:custClr>
    <a:custClr name="Cyan">
      <a:srgbClr val="44B5C4"/>
    </a:custClr>
    <a:custClr name="Turquoise">
      <a:srgbClr val="44D6A3"/>
    </a:custClr>
    <a:custClr name="Green">
      <a:srgbClr val="7FDD7C"/>
    </a:custClr>
    <a:custClr name="Yellow">
      <a:srgbClr val="EACC77"/>
    </a:custClr>
    <a:custClr name="Orange">
      <a:srgbClr val="EF9B47"/>
    </a:custClr>
    <a:custClr name="Coral">
      <a:srgbClr val="EF6347"/>
    </a:custClr>
    <a:custClr name="Burgundy">
      <a:srgbClr val="C96377"/>
    </a:custClr>
    <a:custClr name="Violet">
      <a:srgbClr val="8E72BF"/>
    </a:custClr>
  </a:custClrLst>
  <a:extLst>
    <a:ext uri="{05A4C25C-085E-4340-85A3-A5531E510DB2}">
      <thm15:themeFamily xmlns:thm15="http://schemas.microsoft.com/office/thememl/2012/main" name="Quantium_16.9.potx" id="{EC9CF05C-984A-4A76-946E-D6E0537A5C25}" vid="{59430933-CCF2-424B-AD23-CD78089B667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6425</TotalTime>
  <Words>671</Words>
  <Application>Microsoft Office PowerPoint</Application>
  <PresentationFormat>Widescreen</PresentationFormat>
  <Paragraphs>47</Paragraphs>
  <Slides>11</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Roboto Medium</vt:lpstr>
      <vt:lpstr>Arial</vt:lpstr>
      <vt:lpstr>Roboto Light</vt:lpstr>
      <vt:lpstr>Roboto</vt:lpstr>
      <vt:lpstr>Calibri</vt:lpstr>
      <vt:lpstr>Office Theme</vt:lpstr>
      <vt:lpstr>Category review: Chips</vt:lpstr>
      <vt:lpstr>PowerPoint Presentation</vt:lpstr>
      <vt:lpstr>PowerPoint Presentation</vt:lpstr>
      <vt:lpstr>01</vt:lpstr>
      <vt:lpstr>PowerPoint Presentation</vt:lpstr>
      <vt:lpstr>PowerPoint Presentation</vt:lpstr>
      <vt:lpstr>PowerPoint Presentation</vt:lpstr>
      <vt:lpstr>02</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Quantium template</dc:title>
  <dc:creator>Eva Lewis</dc:creator>
  <cp:lastModifiedBy>Satyajit Chavan</cp:lastModifiedBy>
  <cp:revision>473</cp:revision>
  <dcterms:created xsi:type="dcterms:W3CDTF">2018-02-07T23:23:24Z</dcterms:created>
  <dcterms:modified xsi:type="dcterms:W3CDTF">2025-02-28T03:34:38Z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3a8a6ec-262f-4cc0-befe-9b4753855296_Enabled">
    <vt:lpwstr>True</vt:lpwstr>
  </property>
  <property fmtid="{D5CDD505-2E9C-101B-9397-08002B2CF9AE}" pid="3" name="MSIP_Label_e3a8a6ec-262f-4cc0-befe-9b4753855296_SiteId">
    <vt:lpwstr>6cf6dc61-aaec-4d60-8dd0-2007ec95b05e</vt:lpwstr>
  </property>
  <property fmtid="{D5CDD505-2E9C-101B-9397-08002B2CF9AE}" pid="4" name="MSIP_Label_e3a8a6ec-262f-4cc0-befe-9b4753855296_Owner">
    <vt:lpwstr>schopra@quantium.com</vt:lpwstr>
  </property>
  <property fmtid="{D5CDD505-2E9C-101B-9397-08002B2CF9AE}" pid="5" name="MSIP_Label_e3a8a6ec-262f-4cc0-befe-9b4753855296_SetDate">
    <vt:lpwstr>2020-06-02T06:01:07.0806670Z</vt:lpwstr>
  </property>
  <property fmtid="{D5CDD505-2E9C-101B-9397-08002B2CF9AE}" pid="6" name="MSIP_Label_e3a8a6ec-262f-4cc0-befe-9b4753855296_Name">
    <vt:lpwstr>Confidential</vt:lpwstr>
  </property>
  <property fmtid="{D5CDD505-2E9C-101B-9397-08002B2CF9AE}" pid="7" name="MSIP_Label_e3a8a6ec-262f-4cc0-befe-9b4753855296_Application">
    <vt:lpwstr>Microsoft Azure Information Protection</vt:lpwstr>
  </property>
  <property fmtid="{D5CDD505-2E9C-101B-9397-08002B2CF9AE}" pid="8" name="MSIP_Label_e3a8a6ec-262f-4cc0-befe-9b4753855296_ActionId">
    <vt:lpwstr>c33342ec-b9fd-424e-98aa-c560599c3e11</vt:lpwstr>
  </property>
  <property fmtid="{D5CDD505-2E9C-101B-9397-08002B2CF9AE}" pid="9" name="MSIP_Label_e3a8a6ec-262f-4cc0-befe-9b4753855296_Extended_MSFT_Method">
    <vt:lpwstr>Manual</vt:lpwstr>
  </property>
  <property fmtid="{D5CDD505-2E9C-101B-9397-08002B2CF9AE}" pid="10" name="Sensitivity">
    <vt:lpwstr>Confidential</vt:lpwstr>
  </property>
</Properties>
</file>