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350" b="1" i="0">
                <a:solidFill>
                  <a:srgbClr val="B75442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50" b="0" i="0">
                <a:solidFill>
                  <a:srgbClr val="B75442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350" b="1" i="0">
                <a:solidFill>
                  <a:srgbClr val="B75442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050" b="0" i="0">
                <a:solidFill>
                  <a:srgbClr val="B75442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350" b="1" i="0">
                <a:solidFill>
                  <a:srgbClr val="B75442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350" b="1" i="0">
                <a:solidFill>
                  <a:srgbClr val="B75442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001" y="0"/>
            <a:ext cx="18259425" cy="352425"/>
          </a:xfrm>
          <a:custGeom>
            <a:avLst/>
            <a:gdLst/>
            <a:ahLst/>
            <a:cxnLst/>
            <a:rect l="l" t="t" r="r" b="b"/>
            <a:pathLst>
              <a:path w="18259425" h="352425">
                <a:moveTo>
                  <a:pt x="18259425" y="0"/>
                </a:moveTo>
                <a:lnTo>
                  <a:pt x="0" y="0"/>
                </a:lnTo>
                <a:lnTo>
                  <a:pt x="0" y="352425"/>
                </a:lnTo>
                <a:lnTo>
                  <a:pt x="18259425" y="352425"/>
                </a:lnTo>
                <a:lnTo>
                  <a:pt x="18259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8852498"/>
            <a:ext cx="352425" cy="1435100"/>
          </a:xfrm>
          <a:custGeom>
            <a:avLst/>
            <a:gdLst/>
            <a:ahLst/>
            <a:cxnLst/>
            <a:rect l="l" t="t" r="r" b="b"/>
            <a:pathLst>
              <a:path w="352425" h="1435100">
                <a:moveTo>
                  <a:pt x="352424" y="0"/>
                </a:moveTo>
                <a:lnTo>
                  <a:pt x="0" y="0"/>
                </a:lnTo>
                <a:lnTo>
                  <a:pt x="0" y="1434499"/>
                </a:lnTo>
                <a:lnTo>
                  <a:pt x="352424" y="1434499"/>
                </a:lnTo>
                <a:lnTo>
                  <a:pt x="352424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7940018" y="8852498"/>
            <a:ext cx="348615" cy="1435100"/>
          </a:xfrm>
          <a:custGeom>
            <a:avLst/>
            <a:gdLst/>
            <a:ahLst/>
            <a:cxnLst/>
            <a:rect l="l" t="t" r="r" b="b"/>
            <a:pathLst>
              <a:path w="348615" h="1435100">
                <a:moveTo>
                  <a:pt x="348000" y="0"/>
                </a:moveTo>
                <a:lnTo>
                  <a:pt x="0" y="0"/>
                </a:lnTo>
                <a:lnTo>
                  <a:pt x="0" y="1434499"/>
                </a:lnTo>
                <a:lnTo>
                  <a:pt x="348000" y="1434499"/>
                </a:lnTo>
                <a:lnTo>
                  <a:pt x="348000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5681" y="176498"/>
            <a:ext cx="15497059" cy="19948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350" b="1" i="0">
                <a:solidFill>
                  <a:srgbClr val="B75442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4015" y="4082707"/>
            <a:ext cx="16706850" cy="273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50" b="0" i="0">
                <a:solidFill>
                  <a:srgbClr val="B75442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47499" y="2819996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6662" y="0"/>
                </a:moveTo>
                <a:lnTo>
                  <a:pt x="11912" y="0"/>
                </a:lnTo>
                <a:lnTo>
                  <a:pt x="11912" y="1905"/>
                </a:lnTo>
                <a:lnTo>
                  <a:pt x="9525" y="1905"/>
                </a:lnTo>
                <a:lnTo>
                  <a:pt x="11912" y="3810"/>
                </a:lnTo>
                <a:lnTo>
                  <a:pt x="14287" y="3810"/>
                </a:lnTo>
                <a:lnTo>
                  <a:pt x="11912" y="5715"/>
                </a:lnTo>
                <a:lnTo>
                  <a:pt x="0" y="5715"/>
                </a:lnTo>
                <a:lnTo>
                  <a:pt x="0" y="9525"/>
                </a:lnTo>
                <a:lnTo>
                  <a:pt x="4649" y="8096"/>
                </a:lnTo>
                <a:lnTo>
                  <a:pt x="10415" y="8096"/>
                </a:lnTo>
                <a:lnTo>
                  <a:pt x="15735" y="7381"/>
                </a:lnTo>
                <a:lnTo>
                  <a:pt x="19050" y="3810"/>
                </a:lnTo>
                <a:lnTo>
                  <a:pt x="19050" y="1905"/>
                </a:lnTo>
                <a:lnTo>
                  <a:pt x="16662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672497" y="7175004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0" y="0"/>
                </a:moveTo>
                <a:lnTo>
                  <a:pt x="16332" y="25717"/>
                </a:lnTo>
                <a:lnTo>
                  <a:pt x="19050" y="28575"/>
                </a:lnTo>
                <a:lnTo>
                  <a:pt x="11865" y="15666"/>
                </a:lnTo>
                <a:lnTo>
                  <a:pt x="6467" y="6781"/>
                </a:lnTo>
                <a:lnTo>
                  <a:pt x="2597" y="1650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979996" y="5644997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3884" y="12314"/>
                </a:moveTo>
                <a:lnTo>
                  <a:pt x="5025" y="15768"/>
                </a:lnTo>
                <a:lnTo>
                  <a:pt x="9525" y="28575"/>
                </a:lnTo>
                <a:lnTo>
                  <a:pt x="9525" y="26377"/>
                </a:lnTo>
                <a:lnTo>
                  <a:pt x="7370" y="20129"/>
                </a:lnTo>
                <a:lnTo>
                  <a:pt x="3884" y="12314"/>
                </a:lnTo>
                <a:close/>
              </a:path>
              <a:path w="9525" h="28575">
                <a:moveTo>
                  <a:pt x="0" y="0"/>
                </a:moveTo>
                <a:lnTo>
                  <a:pt x="0" y="2197"/>
                </a:lnTo>
                <a:lnTo>
                  <a:pt x="2161" y="8452"/>
                </a:lnTo>
                <a:lnTo>
                  <a:pt x="3884" y="12314"/>
                </a:lnTo>
                <a:lnTo>
                  <a:pt x="2085" y="6872"/>
                </a:lnTo>
                <a:lnTo>
                  <a:pt x="484" y="1684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-48260" y="6932501"/>
            <a:ext cx="352425" cy="3343275"/>
          </a:xfrm>
          <a:custGeom>
            <a:avLst/>
            <a:gdLst/>
            <a:ahLst/>
            <a:cxnLst/>
            <a:rect l="l" t="t" r="r" b="b"/>
            <a:pathLst>
              <a:path w="352425" h="3343275">
                <a:moveTo>
                  <a:pt x="352425" y="0"/>
                </a:moveTo>
                <a:lnTo>
                  <a:pt x="0" y="0"/>
                </a:lnTo>
                <a:lnTo>
                  <a:pt x="0" y="3343275"/>
                </a:lnTo>
                <a:lnTo>
                  <a:pt x="352425" y="3343275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762000" y="0"/>
            <a:ext cx="17512411" cy="10221310"/>
            <a:chOff x="-9067800" y="0"/>
            <a:chExt cx="17512411" cy="10221310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-685800" y="353412"/>
              <a:ext cx="9130411" cy="986789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-9067800" y="0"/>
              <a:ext cx="13234669" cy="352425"/>
            </a:xfrm>
            <a:custGeom>
              <a:avLst/>
              <a:gdLst/>
              <a:ahLst/>
              <a:cxnLst/>
              <a:rect l="l" t="t" r="r" b="b"/>
              <a:pathLst>
                <a:path w="13234669" h="352425">
                  <a:moveTo>
                    <a:pt x="13234272" y="0"/>
                  </a:moveTo>
                  <a:lnTo>
                    <a:pt x="0" y="0"/>
                  </a:lnTo>
                  <a:lnTo>
                    <a:pt x="0" y="352424"/>
                  </a:lnTo>
                  <a:lnTo>
                    <a:pt x="13234272" y="352424"/>
                  </a:lnTo>
                  <a:lnTo>
                    <a:pt x="13234272" y="0"/>
                  </a:lnTo>
                  <a:close/>
                </a:path>
              </a:pathLst>
            </a:custGeom>
            <a:solidFill>
              <a:srgbClr val="DB756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092450" y="5106987"/>
            <a:ext cx="8353425" cy="16465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5300" spc="-10" dirty="0">
                <a:solidFill>
                  <a:srgbClr val="434343"/>
                </a:solidFill>
                <a:latin typeface="Algerian" panose="04020705040A02060702" charset="0"/>
                <a:cs typeface="Algerian" panose="04020705040A02060702" charset="0"/>
              </a:rPr>
              <a:t>JUJJAVARAPU</a:t>
            </a:r>
            <a:br>
              <a:rPr lang="en-US" sz="5300" spc="-10" dirty="0">
                <a:solidFill>
                  <a:srgbClr val="434343"/>
                </a:solidFill>
                <a:latin typeface="Algerian" panose="04020705040A02060702" charset="0"/>
                <a:cs typeface="Algerian" panose="04020705040A02060702" charset="0"/>
              </a:rPr>
            </a:br>
            <a:r>
              <a:rPr lang="en-US" sz="5300" spc="-10" dirty="0">
                <a:solidFill>
                  <a:srgbClr val="434343"/>
                </a:solidFill>
                <a:latin typeface="Algerian" panose="04020705040A02060702" charset="0"/>
                <a:cs typeface="Algerian" panose="04020705040A02060702" charset="0"/>
              </a:rPr>
              <a:t>HARI SATYA SAI </a:t>
            </a:r>
            <a:endParaRPr lang="en-US" sz="5300" spc="-10" dirty="0">
              <a:solidFill>
                <a:srgbClr val="434343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-107950" y="1805289"/>
            <a:ext cx="6207125" cy="2217420"/>
          </a:xfrm>
          <a:prstGeom prst="rect">
            <a:avLst/>
          </a:prstGeom>
        </p:spPr>
        <p:txBody>
          <a:bodyPr vert="horz" wrap="square" lIns="0" tIns="478790" rIns="0" bIns="0" rtlCol="0">
            <a:spAutoFit/>
          </a:bodyPr>
          <a:lstStyle/>
          <a:p>
            <a:pPr marL="659130" algn="ctr">
              <a:lnSpc>
                <a:spcPct val="100000"/>
              </a:lnSpc>
              <a:spcBef>
                <a:spcPts val="3770"/>
              </a:spcBef>
            </a:pPr>
            <a:r>
              <a:rPr sz="5300" b="1" spc="-10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PROJECT</a:t>
            </a:r>
            <a:r>
              <a:rPr sz="5300" b="1" spc="-22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6000" b="1" spc="-10" dirty="0">
                <a:solidFill>
                  <a:srgbClr val="434343"/>
                </a:solidFill>
                <a:latin typeface="Bahnschrift Light" panose="020B0502040204020203" charset="0"/>
                <a:cs typeface="Bahnschrift Light" panose="020B0502040204020203" charset="0"/>
              </a:rPr>
              <a:t>KEYLOGGER</a:t>
            </a:r>
            <a:endParaRPr sz="6000" b="1" spc="-10" dirty="0">
              <a:solidFill>
                <a:srgbClr val="434343"/>
              </a:solidFill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53060" y="4194175"/>
            <a:ext cx="10282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_____________________________________________________________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681" y="176498"/>
            <a:ext cx="15497059" cy="1301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20165">
              <a:lnSpc>
                <a:spcPct val="100000"/>
              </a:lnSpc>
              <a:spcBef>
                <a:spcPts val="135"/>
              </a:spcBef>
            </a:pPr>
            <a:r>
              <a:rPr u="sng" spc="860" dirty="0"/>
              <a:t>WOW</a:t>
            </a:r>
            <a:r>
              <a:rPr u="sng" spc="215" dirty="0"/>
              <a:t> </a:t>
            </a:r>
            <a:r>
              <a:rPr u="sng" spc="1010" dirty="0"/>
              <a:t>IN</a:t>
            </a:r>
            <a:r>
              <a:rPr u="sng" spc="215" dirty="0"/>
              <a:t> </a:t>
            </a:r>
            <a:r>
              <a:rPr u="sng" spc="465" dirty="0"/>
              <a:t>THIS</a:t>
            </a:r>
            <a:r>
              <a:rPr u="sng" spc="215" dirty="0"/>
              <a:t> </a:t>
            </a:r>
            <a:r>
              <a:rPr u="sng" spc="745" dirty="0"/>
              <a:t>SOLUTIONS</a:t>
            </a:r>
            <a:endParaRPr u="sng" spc="745" dirty="0"/>
          </a:p>
        </p:txBody>
      </p:sp>
      <p:sp>
        <p:nvSpPr>
          <p:cNvPr id="3" name="object 3"/>
          <p:cNvSpPr txBox="1"/>
          <p:nvPr/>
        </p:nvSpPr>
        <p:spPr>
          <a:xfrm>
            <a:off x="-91376" y="2530056"/>
            <a:ext cx="18322925" cy="308229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indent="910590">
              <a:lnSpc>
                <a:spcPts val="5920"/>
              </a:lnSpc>
              <a:spcBef>
                <a:spcPts val="310"/>
              </a:spcBef>
              <a:buSzPct val="85000"/>
              <a:buAutoNum type="arabicParenR" startAt="3"/>
              <a:tabLst>
                <a:tab pos="923290" algn="l"/>
              </a:tabLst>
            </a:pPr>
            <a:r>
              <a:rPr sz="4950" b="1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User</a:t>
            </a:r>
            <a:r>
              <a:rPr sz="4950" b="1" spc="-2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950" b="1" spc="-15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Interface:</a:t>
            </a:r>
            <a:r>
              <a:rPr sz="4950" b="1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950" b="0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charset="0"/>
                <a:cs typeface="Arial Narrow" panose="020B0606020202030204" charset="0"/>
              </a:rPr>
              <a:t>Displays</a:t>
            </a:r>
            <a:r>
              <a:rPr sz="4950" b="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sz="495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charset="0"/>
                <a:cs typeface="Arial Narrow" panose="020B0606020202030204" charset="0"/>
              </a:rPr>
              <a:t>the</a:t>
            </a:r>
            <a:r>
              <a:rPr sz="4950" b="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sz="4950" b="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charset="0"/>
                <a:cs typeface="Arial Narrow" panose="020B0606020202030204" charset="0"/>
              </a:rPr>
              <a:t>captured</a:t>
            </a:r>
            <a:r>
              <a:rPr sz="495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sz="4950" b="0" spc="-105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charset="0"/>
                <a:cs typeface="Arial Narrow" panose="020B0606020202030204" charset="0"/>
              </a:rPr>
              <a:t>keystrokes</a:t>
            </a:r>
            <a:r>
              <a:rPr sz="4950" b="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sz="4950" b="0" spc="-305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charset="0"/>
                <a:cs typeface="Arial Narrow" panose="020B0606020202030204" charset="0"/>
              </a:rPr>
              <a:t>in</a:t>
            </a:r>
            <a:r>
              <a:rPr sz="4950" b="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sz="4950" b="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charset="0"/>
                <a:cs typeface="Arial Narrow" panose="020B0606020202030204" charset="0"/>
              </a:rPr>
              <a:t>real- </a:t>
            </a:r>
            <a:r>
              <a:rPr sz="4950" b="0" spc="-17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charset="0"/>
                <a:cs typeface="Arial Narrow" panose="020B0606020202030204" charset="0"/>
              </a:rPr>
              <a:t>time</a:t>
            </a:r>
            <a:r>
              <a:rPr sz="4950" b="0" spc="-195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sz="495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charset="0"/>
                <a:cs typeface="Arial Narrow" panose="020B0606020202030204" charset="0"/>
              </a:rPr>
              <a:t>on</a:t>
            </a:r>
            <a:r>
              <a:rPr sz="4950" b="0" spc="-195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sz="4950" b="0" spc="85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charset="0"/>
                <a:cs typeface="Arial Narrow" panose="020B0606020202030204" charset="0"/>
              </a:rPr>
              <a:t>a</a:t>
            </a:r>
            <a:r>
              <a:rPr sz="4950" b="0" spc="-195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sz="4950" b="0" spc="-145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charset="0"/>
                <a:cs typeface="Arial Narrow" panose="020B0606020202030204" charset="0"/>
              </a:rPr>
              <a:t>monitor</a:t>
            </a:r>
            <a:r>
              <a:rPr sz="4950" b="0" spc="-195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charset="0"/>
                <a:cs typeface="Arial Narrow" panose="020B0606020202030204" charset="0"/>
              </a:rPr>
              <a:t> </a:t>
            </a:r>
            <a:r>
              <a:rPr sz="4950" b="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charset="0"/>
                <a:cs typeface="Arial Narrow" panose="020B0606020202030204" charset="0"/>
              </a:rPr>
              <a:t>screen</a:t>
            </a:r>
            <a:endParaRPr sz="4950" b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597535" indent="-594995">
              <a:lnSpc>
                <a:spcPct val="100000"/>
              </a:lnSpc>
              <a:spcBef>
                <a:spcPts val="5950"/>
              </a:spcBef>
              <a:buSzPct val="85000"/>
              <a:buAutoNum type="arabicParenR" startAt="3"/>
              <a:tabLst>
                <a:tab pos="597535" algn="l"/>
              </a:tabLst>
            </a:pPr>
            <a:r>
              <a:rPr sz="4950" b="1" spc="-14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Security</a:t>
            </a:r>
            <a:r>
              <a:rPr sz="4950" b="1" spc="-19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950" b="1" spc="-2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Measures:</a:t>
            </a:r>
            <a:r>
              <a:rPr sz="4950" b="1" spc="-15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950" b="0" spc="-19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Ensures</a:t>
            </a:r>
            <a:r>
              <a:rPr sz="4950" b="0" spc="-17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950" b="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4950" b="0" spc="-16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950" b="0" spc="-6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privacy</a:t>
            </a:r>
            <a:r>
              <a:rPr sz="4950" b="0" spc="-17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950" b="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4950" b="0" spc="-17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950" b="0" spc="-6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integrity.</a:t>
            </a:r>
            <a:endParaRPr sz="4950" b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681" y="176498"/>
            <a:ext cx="15497059" cy="1301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956175">
              <a:lnSpc>
                <a:spcPct val="100000"/>
              </a:lnSpc>
              <a:spcBef>
                <a:spcPts val="135"/>
              </a:spcBef>
            </a:pPr>
            <a:r>
              <a:rPr u="sng" spc="990" dirty="0"/>
              <a:t>MODELLING</a:t>
            </a:r>
            <a:endParaRPr u="sng" spc="990" dirty="0"/>
          </a:p>
        </p:txBody>
      </p:sp>
      <p:sp>
        <p:nvSpPr>
          <p:cNvPr id="3" name="object 3"/>
          <p:cNvSpPr txBox="1"/>
          <p:nvPr/>
        </p:nvSpPr>
        <p:spPr>
          <a:xfrm>
            <a:off x="12319698" y="3299257"/>
            <a:ext cx="5911850" cy="4781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4450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4450" spc="969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   </a:t>
            </a:r>
            <a:r>
              <a:rPr sz="4450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4450" spc="969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   </a:t>
            </a:r>
            <a:r>
              <a:rPr sz="4450" spc="-105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4450" spc="-135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module</a:t>
            </a:r>
            <a:r>
              <a:rPr sz="4450" spc="-260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450" spc="-135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4450" spc="-254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450" spc="-70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loads</a:t>
            </a:r>
            <a:r>
              <a:rPr sz="4450" spc="-275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450" spc="-95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4450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keystrokes</a:t>
            </a:r>
            <a:r>
              <a:rPr sz="4450" spc="245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   </a:t>
            </a:r>
            <a:r>
              <a:rPr sz="4450" spc="75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4450" spc="240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   </a:t>
            </a:r>
            <a:r>
              <a:rPr sz="4450" spc="-120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4450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keyboard</a:t>
            </a:r>
            <a:r>
              <a:rPr sz="4450" spc="620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450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4450" spc="620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450" spc="-110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output </a:t>
            </a:r>
            <a:r>
              <a:rPr sz="4450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stores</a:t>
            </a:r>
            <a:r>
              <a:rPr sz="4450" spc="5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450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4450" spc="5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450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4450" spc="-90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another </a:t>
            </a:r>
            <a:r>
              <a:rPr sz="4450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ﬁle</a:t>
            </a:r>
            <a:r>
              <a:rPr sz="4450" spc="860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    </a:t>
            </a:r>
            <a:r>
              <a:rPr sz="4450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named</a:t>
            </a:r>
            <a:r>
              <a:rPr sz="4450" spc="869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    </a:t>
            </a:r>
            <a:r>
              <a:rPr sz="4450" spc="-25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as </a:t>
            </a:r>
            <a:r>
              <a:rPr sz="4450" spc="-65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"keyﬁle"</a:t>
            </a:r>
            <a:endParaRPr sz="445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592" y="1611166"/>
            <a:ext cx="12315825" cy="8610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4777" y="353842"/>
            <a:ext cx="17583150" cy="9486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9999" y="7174992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0" y="0"/>
                </a:moveTo>
                <a:lnTo>
                  <a:pt x="1190" y="1651"/>
                </a:lnTo>
                <a:lnTo>
                  <a:pt x="4762" y="6786"/>
                </a:lnTo>
                <a:lnTo>
                  <a:pt x="10715" y="15671"/>
                </a:lnTo>
                <a:lnTo>
                  <a:pt x="19050" y="28575"/>
                </a:lnTo>
                <a:lnTo>
                  <a:pt x="19050" y="25717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352425" cy="2593340"/>
          </a:xfrm>
          <a:custGeom>
            <a:avLst/>
            <a:gdLst/>
            <a:ahLst/>
            <a:cxnLst/>
            <a:rect l="l" t="t" r="r" b="b"/>
            <a:pathLst>
              <a:path w="352425" h="2593340">
                <a:moveTo>
                  <a:pt x="352424" y="0"/>
                </a:moveTo>
                <a:lnTo>
                  <a:pt x="0" y="0"/>
                </a:lnTo>
                <a:lnTo>
                  <a:pt x="0" y="2592831"/>
                </a:lnTo>
                <a:lnTo>
                  <a:pt x="352424" y="2592831"/>
                </a:lnTo>
                <a:lnTo>
                  <a:pt x="352424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220063" y="9934999"/>
            <a:ext cx="4067175" cy="352425"/>
          </a:xfrm>
          <a:custGeom>
            <a:avLst/>
            <a:gdLst/>
            <a:ahLst/>
            <a:cxnLst/>
            <a:rect l="l" t="t" r="r" b="b"/>
            <a:pathLst>
              <a:path w="4067175" h="352425">
                <a:moveTo>
                  <a:pt x="4067175" y="0"/>
                </a:moveTo>
                <a:lnTo>
                  <a:pt x="0" y="0"/>
                </a:lnTo>
                <a:lnTo>
                  <a:pt x="0" y="352425"/>
                </a:lnTo>
                <a:lnTo>
                  <a:pt x="4067175" y="352425"/>
                </a:lnTo>
                <a:lnTo>
                  <a:pt x="406717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05192" y="1188339"/>
            <a:ext cx="3869054" cy="1223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850" u="sng" spc="459" dirty="0">
                <a:solidFill>
                  <a:srgbClr val="434343"/>
                </a:solidFill>
              </a:rPr>
              <a:t>RESU</a:t>
            </a:r>
            <a:r>
              <a:rPr sz="7850" u="sng" spc="-55" dirty="0">
                <a:solidFill>
                  <a:srgbClr val="434343"/>
                </a:solidFill>
              </a:rPr>
              <a:t>L</a:t>
            </a:r>
            <a:r>
              <a:rPr sz="7850" u="sng" spc="459" dirty="0">
                <a:solidFill>
                  <a:srgbClr val="434343"/>
                </a:solidFill>
              </a:rPr>
              <a:t>T</a:t>
            </a:r>
            <a:endParaRPr sz="7850" u="sng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 marR="5080" algn="ctr">
              <a:lnSpc>
                <a:spcPct val="84000"/>
              </a:lnSpc>
              <a:spcBef>
                <a:spcPts val="1125"/>
              </a:spcBef>
            </a:pPr>
            <a:r>
              <a:rPr spc="-155" dirty="0"/>
              <a:t>The</a:t>
            </a:r>
            <a:r>
              <a:rPr spc="-350" dirty="0"/>
              <a:t> </a:t>
            </a:r>
            <a:r>
              <a:rPr spc="-125" dirty="0"/>
              <a:t>keylogger</a:t>
            </a:r>
            <a:r>
              <a:rPr spc="-345" dirty="0"/>
              <a:t> </a:t>
            </a:r>
            <a:r>
              <a:rPr spc="-140" dirty="0"/>
              <a:t>captures</a:t>
            </a:r>
            <a:r>
              <a:rPr spc="-345" dirty="0"/>
              <a:t> </a:t>
            </a:r>
            <a:r>
              <a:rPr spc="-85" dirty="0"/>
              <a:t>and</a:t>
            </a:r>
            <a:r>
              <a:rPr spc="-345" dirty="0"/>
              <a:t> </a:t>
            </a:r>
            <a:r>
              <a:rPr spc="-120" dirty="0"/>
              <a:t>logs</a:t>
            </a:r>
            <a:r>
              <a:rPr spc="-345" dirty="0"/>
              <a:t> </a:t>
            </a:r>
            <a:r>
              <a:rPr spc="-195" dirty="0"/>
              <a:t>keystrokes</a:t>
            </a:r>
            <a:r>
              <a:rPr spc="-345" dirty="0"/>
              <a:t> </a:t>
            </a:r>
            <a:r>
              <a:rPr spc="-265" dirty="0"/>
              <a:t>in</a:t>
            </a:r>
            <a:r>
              <a:rPr spc="-345" dirty="0"/>
              <a:t> </a:t>
            </a:r>
            <a:r>
              <a:rPr spc="-20" dirty="0"/>
              <a:t>real- </a:t>
            </a:r>
            <a:r>
              <a:rPr spc="-315" dirty="0"/>
              <a:t>time,</a:t>
            </a:r>
            <a:r>
              <a:rPr spc="-360" dirty="0"/>
              <a:t> </a:t>
            </a:r>
            <a:r>
              <a:rPr spc="-150" dirty="0"/>
              <a:t>successfully</a:t>
            </a:r>
            <a:r>
              <a:rPr spc="-360" dirty="0"/>
              <a:t> </a:t>
            </a:r>
            <a:r>
              <a:rPr spc="-130" dirty="0"/>
              <a:t>displaying</a:t>
            </a:r>
            <a:r>
              <a:rPr spc="-355" dirty="0"/>
              <a:t> </a:t>
            </a:r>
            <a:r>
              <a:rPr spc="-225" dirty="0"/>
              <a:t>them</a:t>
            </a:r>
            <a:r>
              <a:rPr spc="-360" dirty="0"/>
              <a:t> </a:t>
            </a:r>
            <a:r>
              <a:rPr spc="-265" dirty="0"/>
              <a:t>in</a:t>
            </a:r>
            <a:r>
              <a:rPr spc="-360" dirty="0"/>
              <a:t> </a:t>
            </a:r>
            <a:r>
              <a:rPr spc="-200" dirty="0"/>
              <a:t>the</a:t>
            </a:r>
            <a:r>
              <a:rPr spc="-355" dirty="0"/>
              <a:t> </a:t>
            </a:r>
            <a:r>
              <a:rPr spc="-204" dirty="0"/>
              <a:t>user</a:t>
            </a:r>
            <a:r>
              <a:rPr spc="-360" dirty="0"/>
              <a:t> </a:t>
            </a:r>
            <a:r>
              <a:rPr spc="-75" dirty="0"/>
              <a:t>interface. </a:t>
            </a:r>
            <a:r>
              <a:rPr spc="-100" dirty="0"/>
              <a:t>Performance</a:t>
            </a:r>
            <a:r>
              <a:rPr spc="-345" dirty="0"/>
              <a:t> </a:t>
            </a:r>
            <a:r>
              <a:rPr spc="-185" dirty="0"/>
              <a:t>metrics</a:t>
            </a:r>
            <a:r>
              <a:rPr spc="-340" dirty="0"/>
              <a:t> </a:t>
            </a:r>
            <a:r>
              <a:rPr spc="-204" dirty="0"/>
              <a:t>show</a:t>
            </a:r>
            <a:r>
              <a:rPr spc="-340" dirty="0"/>
              <a:t> </a:t>
            </a:r>
            <a:r>
              <a:rPr spc="-220" dirty="0"/>
              <a:t>minimal</a:t>
            </a:r>
            <a:r>
              <a:rPr spc="-340" dirty="0"/>
              <a:t> </a:t>
            </a:r>
            <a:r>
              <a:rPr spc="-215" dirty="0"/>
              <a:t>system</a:t>
            </a:r>
            <a:r>
              <a:rPr spc="-345" dirty="0"/>
              <a:t> </a:t>
            </a:r>
            <a:r>
              <a:rPr spc="-125" dirty="0"/>
              <a:t>impact</a:t>
            </a:r>
            <a:r>
              <a:rPr spc="-340" dirty="0"/>
              <a:t> </a:t>
            </a:r>
            <a:r>
              <a:rPr spc="-25" dirty="0"/>
              <a:t>and </a:t>
            </a:r>
            <a:r>
              <a:rPr spc="-180" dirty="0"/>
              <a:t>secure</a:t>
            </a:r>
            <a:r>
              <a:rPr spc="-365" dirty="0"/>
              <a:t> </a:t>
            </a:r>
            <a:r>
              <a:rPr spc="-10" dirty="0"/>
              <a:t>data</a:t>
            </a:r>
            <a:r>
              <a:rPr spc="-365" dirty="0"/>
              <a:t> </a:t>
            </a:r>
            <a:r>
              <a:rPr spc="-200" dirty="0"/>
              <a:t>transmission</a:t>
            </a:r>
            <a:r>
              <a:rPr spc="-360" dirty="0"/>
              <a:t> </a:t>
            </a:r>
            <a:r>
              <a:rPr spc="-85" dirty="0"/>
              <a:t>to</a:t>
            </a:r>
            <a:r>
              <a:rPr spc="-365" dirty="0"/>
              <a:t> </a:t>
            </a:r>
            <a:r>
              <a:rPr spc="-200" dirty="0"/>
              <a:t>the</a:t>
            </a:r>
            <a:r>
              <a:rPr spc="-360" dirty="0"/>
              <a:t> </a:t>
            </a:r>
            <a:r>
              <a:rPr spc="-245" dirty="0"/>
              <a:t>se</a:t>
            </a:r>
            <a:r>
              <a:rPr spc="15" dirty="0"/>
              <a:t>r</a:t>
            </a:r>
            <a:r>
              <a:rPr spc="-270" dirty="0"/>
              <a:t>v</a:t>
            </a:r>
            <a:r>
              <a:rPr spc="-245" dirty="0"/>
              <a:t>e</a:t>
            </a:r>
            <a:r>
              <a:rPr spc="-840" dirty="0"/>
              <a:t>r</a:t>
            </a:r>
            <a:r>
              <a:rPr spc="-515" dirty="0"/>
              <a:t>.</a:t>
            </a:r>
            <a:r>
              <a:rPr spc="-245" dirty="0"/>
              <a:t>4</a:t>
            </a:r>
            <a:r>
              <a:rPr spc="-235" dirty="0"/>
              <a:t>o</a:t>
            </a:r>
            <a:endParaRPr spc="-23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028045" y="3038475"/>
            <a:ext cx="6911975" cy="3848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05"/>
              </a:spcBef>
            </a:pPr>
            <a:r>
              <a:rPr sz="2750" spc="-30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750" spc="-18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4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750" spc="-18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2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presentation,</a:t>
            </a:r>
            <a:r>
              <a:rPr sz="2750" spc="-18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3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2750" spc="-18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3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750" spc="-18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1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explore</a:t>
            </a:r>
            <a:r>
              <a:rPr sz="2750" spc="-18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lang="en-US" altLang="" sz="2750" spc="-2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altLang="" sz="2750" spc="-60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Keylogger project</a:t>
            </a:r>
            <a:r>
              <a:rPr lang="en-US" altLang="" sz="2750" spc="-6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6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750" spc="-19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2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its</a:t>
            </a:r>
            <a:r>
              <a:rPr sz="2750" spc="-19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8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role</a:t>
            </a:r>
            <a:r>
              <a:rPr sz="2750" spc="-19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750" spc="-9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enhancing</a:t>
            </a:r>
            <a:r>
              <a:rPr sz="2750" spc="-18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0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security</a:t>
            </a:r>
            <a:r>
              <a:rPr sz="2750" spc="-18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1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through</a:t>
            </a:r>
            <a:r>
              <a:rPr sz="2750" spc="-18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7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monitoring</a:t>
            </a:r>
            <a:r>
              <a:rPr lang="en-US" altLang="" sz="2750" spc="-7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14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2750" spc="-19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3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activity.</a:t>
            </a:r>
            <a:r>
              <a:rPr sz="2750" spc="-18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endParaRPr sz="2750" spc="-185" dirty="0">
              <a:solidFill>
                <a:srgbClr val="B75442"/>
              </a:solidFill>
              <a:latin typeface="Verdana" panose="020B0604030504040204"/>
              <a:cs typeface="Verdana" panose="020B0604030504040204"/>
            </a:endParaRPr>
          </a:p>
          <a:p>
            <a:pPr marL="42545">
              <a:lnSpc>
                <a:spcPct val="100000"/>
              </a:lnSpc>
              <a:spcBef>
                <a:spcPts val="105"/>
              </a:spcBef>
            </a:pPr>
            <a:endParaRPr sz="2750" spc="-185" dirty="0">
              <a:solidFill>
                <a:srgbClr val="B75442"/>
              </a:solidFill>
              <a:latin typeface="Verdana" panose="020B0604030504040204"/>
              <a:cs typeface="Verdana" panose="020B0604030504040204"/>
            </a:endParaRPr>
          </a:p>
          <a:p>
            <a:pPr marL="42545">
              <a:lnSpc>
                <a:spcPct val="100000"/>
              </a:lnSpc>
              <a:spcBef>
                <a:spcPts val="105"/>
              </a:spcBef>
            </a:pPr>
            <a:r>
              <a:rPr sz="2750" spc="-114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2750" spc="-19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3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750" spc="-18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0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delve</a:t>
            </a:r>
            <a:r>
              <a:rPr sz="2750" spc="-19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1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2750" spc="-18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750" spc="-8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beneﬁts</a:t>
            </a:r>
            <a:r>
              <a:rPr sz="2750" spc="-19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6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750" spc="-18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8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potential</a:t>
            </a:r>
            <a:r>
              <a:rPr sz="2750" spc="-18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3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risks</a:t>
            </a:r>
            <a:r>
              <a:rPr sz="2750" spc="-18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750" spc="-114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implementing</a:t>
            </a:r>
            <a:r>
              <a:rPr sz="2750" spc="-15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750" spc="-15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7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2750" spc="-15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3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system</a:t>
            </a:r>
            <a:r>
              <a:rPr sz="2750" spc="-15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lang="en-US" altLang="" sz="2750" spc="-2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0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various</a:t>
            </a:r>
            <a:r>
              <a:rPr sz="2750" spc="-17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6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environments.</a:t>
            </a:r>
            <a:endParaRPr sz="27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93599" y="721315"/>
            <a:ext cx="6630670" cy="9963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400" u="sng" spc="200" dirty="0">
                <a:solidFill>
                  <a:schemeClr val="tx2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INTRODUCTION</a:t>
            </a:r>
            <a:endParaRPr sz="6400" u="sng" spc="200" dirty="0">
              <a:solidFill>
                <a:schemeClr val="tx2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47345" cy="3810000"/>
          </a:xfrm>
          <a:custGeom>
            <a:avLst/>
            <a:gdLst/>
            <a:ahLst/>
            <a:cxnLst/>
            <a:rect l="l" t="t" r="r" b="b"/>
            <a:pathLst>
              <a:path w="347345" h="3810000">
                <a:moveTo>
                  <a:pt x="0" y="3809707"/>
                </a:moveTo>
                <a:lnTo>
                  <a:pt x="346774" y="3809707"/>
                </a:lnTo>
                <a:lnTo>
                  <a:pt x="346774" y="0"/>
                </a:lnTo>
                <a:lnTo>
                  <a:pt x="0" y="0"/>
                </a:lnTo>
                <a:lnTo>
                  <a:pt x="0" y="3809707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34465" y="2583281"/>
            <a:ext cx="8848724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32527" y="5157497"/>
            <a:ext cx="352425" cy="5124450"/>
          </a:xfrm>
          <a:custGeom>
            <a:avLst/>
            <a:gdLst/>
            <a:ahLst/>
            <a:cxnLst/>
            <a:rect l="l" t="t" r="r" b="b"/>
            <a:pathLst>
              <a:path w="352425" h="5124450">
                <a:moveTo>
                  <a:pt x="352425" y="0"/>
                </a:moveTo>
                <a:lnTo>
                  <a:pt x="0" y="0"/>
                </a:lnTo>
                <a:lnTo>
                  <a:pt x="0" y="5124450"/>
                </a:lnTo>
                <a:lnTo>
                  <a:pt x="352425" y="5124450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352425" cy="3238500"/>
          </a:xfrm>
          <a:custGeom>
            <a:avLst/>
            <a:gdLst/>
            <a:ahLst/>
            <a:cxnLst/>
            <a:rect l="l" t="t" r="r" b="b"/>
            <a:pathLst>
              <a:path w="352425" h="3238500">
                <a:moveTo>
                  <a:pt x="352425" y="0"/>
                </a:moveTo>
                <a:lnTo>
                  <a:pt x="0" y="0"/>
                </a:lnTo>
                <a:lnTo>
                  <a:pt x="0" y="3238500"/>
                </a:lnTo>
                <a:lnTo>
                  <a:pt x="352425" y="3238500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48545" y="3057017"/>
            <a:ext cx="7715250" cy="58769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45025" y="1244390"/>
            <a:ext cx="7078345" cy="5308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u="sng" spc="80" dirty="0">
                <a:solidFill>
                  <a:schemeClr val="accent2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UNDERSTANDING</a:t>
            </a:r>
            <a:r>
              <a:rPr sz="3350" u="sng" spc="195" dirty="0">
                <a:solidFill>
                  <a:schemeClr val="accent2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50" u="sng" spc="-10" dirty="0">
                <a:solidFill>
                  <a:schemeClr val="accent2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KEYLOGGERS</a:t>
            </a:r>
            <a:endParaRPr sz="3350" u="sng" spc="-10" dirty="0">
              <a:solidFill>
                <a:schemeClr val="accent2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4550" y="3321050"/>
            <a:ext cx="8194675" cy="5100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274060" algn="ctr">
              <a:lnSpc>
                <a:spcPct val="100000"/>
              </a:lnSpc>
              <a:spcBef>
                <a:spcPts val="105"/>
              </a:spcBef>
            </a:pPr>
            <a:endParaRPr sz="2750">
              <a:solidFill>
                <a:srgbClr val="002060"/>
              </a:solidFill>
              <a:latin typeface="Verdana" panose="020B0604030504040204"/>
              <a:cs typeface="Verdana" panose="020B0604030504040204"/>
            </a:endParaRPr>
          </a:p>
          <a:p>
            <a:pPr marL="33020" marR="24765" indent="-635" algn="ctr">
              <a:lnSpc>
                <a:spcPct val="100000"/>
              </a:lnSpc>
            </a:pPr>
            <a:r>
              <a:rPr sz="2750" spc="-75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  <a:sym typeface="+mn-ea"/>
              </a:rPr>
              <a:t>Keyloggers</a:t>
            </a:r>
            <a:r>
              <a:rPr sz="2750" spc="-150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sz="2750" spc="-25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  <a:sym typeface="+mn-ea"/>
              </a:rPr>
              <a:t>are</a:t>
            </a:r>
            <a:r>
              <a:rPr lang="en-US" altLang="en-US" sz="2750" spc="-25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  <a:sym typeface="+mn-ea"/>
              </a:rPr>
              <a:t> software programs </a:t>
            </a:r>
            <a:r>
              <a:rPr sz="2750" spc="-85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designed</a:t>
            </a:r>
            <a:r>
              <a:rPr sz="2750" spc="-185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65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750" spc="-185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70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record</a:t>
            </a:r>
            <a:r>
              <a:rPr sz="2750" spc="-180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20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keystrokes</a:t>
            </a:r>
            <a:r>
              <a:rPr sz="2750" spc="-185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80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750" spc="-185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50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750" spc="-160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computer.</a:t>
            </a:r>
            <a:r>
              <a:rPr sz="2750" spc="-185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 </a:t>
            </a:r>
            <a:endParaRPr sz="2750" spc="-185" dirty="0">
              <a:solidFill>
                <a:srgbClr val="002060"/>
              </a:solidFill>
              <a:latin typeface="Verdana" panose="020B0604030504040204"/>
              <a:cs typeface="Verdana" panose="020B0604030504040204"/>
            </a:endParaRPr>
          </a:p>
          <a:p>
            <a:pPr marL="33020" marR="24765" indent="-635" algn="ctr">
              <a:lnSpc>
                <a:spcPct val="100000"/>
              </a:lnSpc>
            </a:pPr>
            <a:endParaRPr sz="2750" spc="-185" dirty="0">
              <a:solidFill>
                <a:srgbClr val="002060"/>
              </a:solidFill>
              <a:latin typeface="Verdana" panose="020B0604030504040204"/>
              <a:cs typeface="Verdana" panose="020B0604030504040204"/>
            </a:endParaRPr>
          </a:p>
          <a:p>
            <a:pPr marL="33020" marR="24765" indent="-635" algn="ctr">
              <a:lnSpc>
                <a:spcPct val="100000"/>
              </a:lnSpc>
            </a:pPr>
            <a:r>
              <a:rPr sz="2750" spc="-80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They</a:t>
            </a:r>
            <a:r>
              <a:rPr sz="2750" spc="-185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50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750" spc="-180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75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capture</a:t>
            </a:r>
            <a:r>
              <a:rPr sz="2750" spc="-185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0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sensitive </a:t>
            </a:r>
            <a:r>
              <a:rPr sz="2750" spc="-85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information</a:t>
            </a:r>
            <a:r>
              <a:rPr sz="2750" spc="-185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30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such</a:t>
            </a:r>
            <a:r>
              <a:rPr sz="2750" spc="-185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65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750" spc="-185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25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passwords,</a:t>
            </a:r>
            <a:r>
              <a:rPr sz="2750" spc="-185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0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credit </a:t>
            </a:r>
            <a:r>
              <a:rPr sz="2750" spc="-50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card</a:t>
            </a:r>
            <a:r>
              <a:rPr sz="2750" spc="-185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55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numbers,</a:t>
            </a:r>
            <a:r>
              <a:rPr sz="2750" spc="-180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60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750" spc="-180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85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750" spc="-180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0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conﬁdential </a:t>
            </a:r>
            <a:r>
              <a:rPr sz="2750" spc="-114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data.</a:t>
            </a:r>
            <a:endParaRPr sz="2750" spc="-114" dirty="0">
              <a:solidFill>
                <a:srgbClr val="002060"/>
              </a:solidFill>
              <a:latin typeface="Verdana" panose="020B0604030504040204"/>
              <a:cs typeface="Verdana" panose="020B0604030504040204"/>
            </a:endParaRPr>
          </a:p>
          <a:p>
            <a:pPr marL="33020" marR="24765" indent="-635" algn="ctr">
              <a:lnSpc>
                <a:spcPct val="100000"/>
              </a:lnSpc>
            </a:pPr>
            <a:endParaRPr sz="2750" spc="-114" dirty="0">
              <a:solidFill>
                <a:srgbClr val="002060"/>
              </a:solidFill>
              <a:latin typeface="Verdana" panose="020B0604030504040204"/>
              <a:cs typeface="Verdana" panose="020B0604030504040204"/>
            </a:endParaRPr>
          </a:p>
          <a:p>
            <a:pPr marL="33020" marR="24765" indent="-635" algn="ctr">
              <a:lnSpc>
                <a:spcPct val="100000"/>
              </a:lnSpc>
            </a:pPr>
            <a:r>
              <a:rPr sz="2750" spc="-190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75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Keyloggers</a:t>
            </a:r>
            <a:r>
              <a:rPr sz="2750" spc="-185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50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750" spc="-185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60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750" spc="-185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05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750" spc="-185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25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750" spc="-185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20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both</a:t>
            </a:r>
            <a:endParaRPr sz="2750">
              <a:solidFill>
                <a:srgbClr val="002060"/>
              </a:solidFill>
              <a:latin typeface="Verdana" panose="020B0604030504040204"/>
              <a:cs typeface="Verdana" panose="020B0604030504040204"/>
            </a:endParaRPr>
          </a:p>
          <a:p>
            <a:pPr marL="12065" marR="5080" algn="ctr">
              <a:lnSpc>
                <a:spcPct val="100000"/>
              </a:lnSpc>
              <a:spcBef>
                <a:spcPts val="75"/>
              </a:spcBef>
            </a:pPr>
            <a:r>
              <a:rPr sz="2750" spc="-95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legitimate</a:t>
            </a:r>
            <a:r>
              <a:rPr sz="2750" spc="-165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60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750" spc="-165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00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malicious</a:t>
            </a:r>
            <a:r>
              <a:rPr sz="2750" spc="-165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0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purposes, </a:t>
            </a:r>
            <a:r>
              <a:rPr sz="2750" spc="-95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making</a:t>
            </a:r>
            <a:r>
              <a:rPr sz="2750" spc="-180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25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them</a:t>
            </a:r>
            <a:r>
              <a:rPr sz="2750" spc="-180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750" spc="-180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95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double-</a:t>
            </a:r>
            <a:r>
              <a:rPr sz="2750" spc="-55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edged</a:t>
            </a:r>
            <a:r>
              <a:rPr sz="2750" spc="-180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05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sword</a:t>
            </a:r>
            <a:r>
              <a:rPr sz="2750" spc="-180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35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750" spc="-114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750" spc="-170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85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realm</a:t>
            </a:r>
            <a:r>
              <a:rPr sz="2750" spc="-170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750" spc="-170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35" dirty="0">
                <a:solidFill>
                  <a:srgbClr val="002060"/>
                </a:solidFill>
                <a:latin typeface="Verdana" panose="020B0604030504040204"/>
                <a:cs typeface="Verdana" panose="020B0604030504040204"/>
              </a:rPr>
              <a:t>cybersecurity.</a:t>
            </a:r>
            <a:endParaRPr sz="2750" spc="-35" dirty="0">
              <a:solidFill>
                <a:srgbClr val="002060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50" y="654050"/>
            <a:ext cx="9096375" cy="4457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3030" rIns="0" bIns="0" rtlCol="0">
            <a:noAutofit/>
          </a:bodyPr>
          <a:lstStyle/>
          <a:p>
            <a:pPr marL="2629535" marR="1865630" indent="-800100">
              <a:lnSpc>
                <a:spcPts val="3450"/>
              </a:lnSpc>
              <a:spcBef>
                <a:spcPts val="890"/>
              </a:spcBef>
            </a:pPr>
            <a:endParaRPr sz="31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" name="object 2"/>
          <p:cNvGrpSpPr/>
          <p:nvPr/>
        </p:nvGrpSpPr>
        <p:grpSpPr>
          <a:xfrm>
            <a:off x="0" y="0"/>
            <a:ext cx="18288635" cy="10287000"/>
            <a:chOff x="0" y="0"/>
            <a:chExt cx="18288635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8000" cy="10286998"/>
            </a:xfrm>
            <a:prstGeom prst="rect">
              <a:avLst/>
            </a:prstGeom>
            <a:effectLst>
              <a:glow rad="38100">
                <a:schemeClr val="accent1">
                  <a:alpha val="100000"/>
                </a:schemeClr>
              </a:glow>
            </a:effectLst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8288635" cy="10287000"/>
            </a:xfrm>
            <a:custGeom>
              <a:avLst/>
              <a:gdLst/>
              <a:ahLst/>
              <a:cxnLst/>
              <a:rect l="l" t="t" r="r" b="b"/>
              <a:pathLst>
                <a:path w="18288635" h="10287000">
                  <a:moveTo>
                    <a:pt x="352425" y="0"/>
                  </a:moveTo>
                  <a:lnTo>
                    <a:pt x="0" y="0"/>
                  </a:lnTo>
                  <a:lnTo>
                    <a:pt x="0" y="2857500"/>
                  </a:lnTo>
                  <a:lnTo>
                    <a:pt x="352425" y="2857500"/>
                  </a:lnTo>
                  <a:lnTo>
                    <a:pt x="352425" y="0"/>
                  </a:lnTo>
                  <a:close/>
                </a:path>
                <a:path w="18288635" h="10287000">
                  <a:moveTo>
                    <a:pt x="18287988" y="9935007"/>
                  </a:moveTo>
                  <a:lnTo>
                    <a:pt x="0" y="9935007"/>
                  </a:lnTo>
                  <a:lnTo>
                    <a:pt x="0" y="10287000"/>
                  </a:lnTo>
                  <a:lnTo>
                    <a:pt x="18287988" y="10287000"/>
                  </a:lnTo>
                  <a:lnTo>
                    <a:pt x="18287988" y="9935007"/>
                  </a:lnTo>
                  <a:close/>
                </a:path>
                <a:path w="18288635" h="10287000">
                  <a:moveTo>
                    <a:pt x="18288038" y="12"/>
                  </a:moveTo>
                  <a:lnTo>
                    <a:pt x="17957534" y="12"/>
                  </a:lnTo>
                  <a:lnTo>
                    <a:pt x="17957534" y="1419237"/>
                  </a:lnTo>
                  <a:lnTo>
                    <a:pt x="18288038" y="1419237"/>
                  </a:lnTo>
                  <a:lnTo>
                    <a:pt x="18288038" y="12"/>
                  </a:lnTo>
                  <a:close/>
                </a:path>
              </a:pathLst>
            </a:custGeom>
            <a:solidFill>
              <a:srgbClr val="DB7563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702497" y="2445004"/>
            <a:ext cx="9096375" cy="5095875"/>
            <a:chOff x="702497" y="2445004"/>
            <a:chExt cx="9096375" cy="5095875"/>
          </a:xfrm>
        </p:grpSpPr>
        <p:sp>
          <p:nvSpPr>
            <p:cNvPr id="7" name="object 7"/>
            <p:cNvSpPr/>
            <p:nvPr/>
          </p:nvSpPr>
          <p:spPr>
            <a:xfrm>
              <a:off x="702497" y="2445004"/>
              <a:ext cx="9096375" cy="5095875"/>
            </a:xfrm>
            <a:custGeom>
              <a:avLst/>
              <a:gdLst/>
              <a:ahLst/>
              <a:cxnLst/>
              <a:rect l="l" t="t" r="r" b="b"/>
              <a:pathLst>
                <a:path w="9096375" h="5095875">
                  <a:moveTo>
                    <a:pt x="9096377" y="0"/>
                  </a:moveTo>
                  <a:lnTo>
                    <a:pt x="0" y="0"/>
                  </a:lnTo>
                  <a:lnTo>
                    <a:pt x="0" y="5095875"/>
                  </a:lnTo>
                  <a:lnTo>
                    <a:pt x="9096377" y="5095875"/>
                  </a:lnTo>
                  <a:lnTo>
                    <a:pt x="90963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9271" y="3718115"/>
              <a:ext cx="1741805" cy="3925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0173" y="4194365"/>
              <a:ext cx="3814838" cy="3165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8007" y="5156390"/>
              <a:ext cx="3997247" cy="39253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02497" y="2445004"/>
            <a:ext cx="9096375" cy="5095875"/>
          </a:xfrm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marL="1254125" marR="1039495" indent="-395605">
              <a:lnSpc>
                <a:spcPts val="3750"/>
              </a:lnSpc>
              <a:spcBef>
                <a:spcPts val="1910"/>
              </a:spcBef>
            </a:pPr>
            <a:r>
              <a:rPr sz="3150" spc="-16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Implementing</a:t>
            </a:r>
            <a:r>
              <a:rPr sz="3150" spc="-21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-204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9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3150" spc="-204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3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system</a:t>
            </a:r>
            <a:r>
              <a:rPr sz="3150" spc="-204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2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3150" spc="-10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3150" spc="-21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9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valuable</a:t>
            </a:r>
            <a:r>
              <a:rPr sz="3150" spc="-21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3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insights</a:t>
            </a:r>
            <a:r>
              <a:rPr sz="3150" spc="-21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2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3150" spc="-21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2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user</a:t>
            </a:r>
            <a:endParaRPr sz="3150">
              <a:latin typeface="Verdana" panose="020B0604030504040204"/>
              <a:cs typeface="Verdana" panose="020B0604030504040204"/>
            </a:endParaRPr>
          </a:p>
          <a:p>
            <a:pPr marL="1596390">
              <a:lnSpc>
                <a:spcPts val="3690"/>
              </a:lnSpc>
            </a:pPr>
            <a:r>
              <a:rPr sz="3150" spc="-10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behavior</a:t>
            </a:r>
            <a:r>
              <a:rPr sz="3150" spc="-22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6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150" spc="-22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14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help</a:t>
            </a:r>
            <a:r>
              <a:rPr sz="3150" spc="-22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2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in</a:t>
            </a:r>
            <a:endParaRPr sz="3150">
              <a:latin typeface="Verdana" panose="020B0604030504040204"/>
              <a:cs typeface="Verdana" panose="020B0604030504040204"/>
            </a:endParaRPr>
          </a:p>
          <a:p>
            <a:pPr marL="796925" marR="977265" indent="4424680">
              <a:lnSpc>
                <a:spcPts val="3750"/>
              </a:lnSpc>
              <a:spcBef>
                <a:spcPts val="135"/>
              </a:spcBef>
            </a:pPr>
            <a:r>
              <a:rPr sz="3150" spc="-5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3150" spc="-23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3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suspicious </a:t>
            </a:r>
            <a:r>
              <a:rPr sz="3150" spc="-15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activities.</a:t>
            </a:r>
            <a:r>
              <a:rPr sz="3150" spc="-22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31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3150" spc="-22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5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3150" spc="-22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6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also</a:t>
            </a:r>
            <a:r>
              <a:rPr sz="3150" spc="-22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9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serve</a:t>
            </a:r>
            <a:r>
              <a:rPr sz="3150" spc="-21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6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3150" spc="-22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-22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6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tool</a:t>
            </a:r>
            <a:r>
              <a:rPr sz="3150" spc="-22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2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for</a:t>
            </a:r>
            <a:endParaRPr sz="3150">
              <a:latin typeface="Verdana" panose="020B0604030504040204"/>
              <a:cs typeface="Verdana" panose="020B0604030504040204"/>
            </a:endParaRPr>
          </a:p>
          <a:p>
            <a:pPr marL="551815" marR="627380" indent="4033520">
              <a:lnSpc>
                <a:spcPts val="3750"/>
              </a:lnSpc>
              <a:spcBef>
                <a:spcPts val="75"/>
              </a:spcBef>
            </a:pPr>
            <a:r>
              <a:rPr sz="3150" spc="-6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150" spc="-22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8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compliance</a:t>
            </a:r>
            <a:r>
              <a:rPr sz="3150" spc="-22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3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3150" spc="-114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security</a:t>
            </a:r>
            <a:r>
              <a:rPr sz="3150" spc="-19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14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protocols,</a:t>
            </a:r>
            <a:r>
              <a:rPr sz="3150" spc="-19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2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ultimately</a:t>
            </a:r>
            <a:r>
              <a:rPr sz="3150" spc="-19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contributing</a:t>
            </a:r>
            <a:endParaRPr sz="3150">
              <a:latin typeface="Verdana" panose="020B0604030504040204"/>
              <a:cs typeface="Verdana" panose="020B0604030504040204"/>
            </a:endParaRPr>
          </a:p>
          <a:p>
            <a:pPr marL="1265555">
              <a:lnSpc>
                <a:spcPts val="3705"/>
              </a:lnSpc>
            </a:pPr>
            <a:r>
              <a:rPr sz="3150" spc="-6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150" spc="-22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-22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1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3150" spc="-22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1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robust</a:t>
            </a:r>
            <a:r>
              <a:rPr sz="3150" spc="-22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14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security</a:t>
            </a:r>
            <a:r>
              <a:rPr sz="3150" spc="-22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2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posture.</a:t>
            </a:r>
            <a:endParaRPr sz="31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997075" y="511175"/>
            <a:ext cx="1409509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4400" u="sng" dirty="0">
                <a:solidFill>
                  <a:srgbClr val="FFFF00"/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BENEFITS</a:t>
            </a:r>
            <a:r>
              <a:rPr sz="4400" u="sng" spc="65" dirty="0">
                <a:solidFill>
                  <a:srgbClr val="FFFF00"/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 </a:t>
            </a:r>
            <a:r>
              <a:rPr sz="4400" u="sng" spc="85" dirty="0">
                <a:solidFill>
                  <a:srgbClr val="FFFF00"/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OF</a:t>
            </a:r>
            <a:r>
              <a:rPr sz="4400" u="sng" spc="70" dirty="0">
                <a:solidFill>
                  <a:srgbClr val="FFFF00"/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 </a:t>
            </a:r>
            <a:r>
              <a:rPr sz="4400" u="sng" spc="-10" dirty="0">
                <a:solidFill>
                  <a:srgbClr val="FFFF00"/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KEYLOGGER </a:t>
            </a:r>
            <a:r>
              <a:rPr sz="4400" u="sng" spc="80" dirty="0">
                <a:solidFill>
                  <a:srgbClr val="FFFF00"/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IMPLEMENTATION</a:t>
            </a:r>
            <a:endParaRPr sz="4400" u="sng">
              <a:solidFill>
                <a:srgbClr val="FFFF00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endParaRPr lang="en-US" sz="4400" u="sng">
              <a:solidFill>
                <a:srgbClr val="FFFF00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34702"/>
            <a:ext cx="9148445" cy="352425"/>
          </a:xfrm>
          <a:custGeom>
            <a:avLst/>
            <a:gdLst/>
            <a:ahLst/>
            <a:cxnLst/>
            <a:rect l="l" t="t" r="r" b="b"/>
            <a:pathLst>
              <a:path w="9148445" h="352425">
                <a:moveTo>
                  <a:pt x="9147872" y="0"/>
                </a:moveTo>
                <a:lnTo>
                  <a:pt x="0" y="0"/>
                </a:lnTo>
                <a:lnTo>
                  <a:pt x="0" y="352295"/>
                </a:lnTo>
                <a:lnTo>
                  <a:pt x="9147872" y="352295"/>
                </a:lnTo>
                <a:lnTo>
                  <a:pt x="9147872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75874" y="3397275"/>
            <a:ext cx="7579359" cy="3109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4050" spc="-15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4050" spc="-29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50" spc="-13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4050" spc="-29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5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050" spc="-28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50" spc="-17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simple</a:t>
            </a:r>
            <a:r>
              <a:rPr sz="4050" spc="-29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50" spc="-8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4050" spc="-28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50" spc="-2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non- </a:t>
            </a:r>
            <a:r>
              <a:rPr sz="4050" spc="-19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instrusive</a:t>
            </a:r>
            <a:r>
              <a:rPr sz="4050" spc="-29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50" spc="-10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way</a:t>
            </a:r>
            <a:r>
              <a:rPr sz="4050" spc="-29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50" spc="-9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4050" spc="-29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50" spc="-19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show</a:t>
            </a:r>
            <a:r>
              <a:rPr sz="4050" spc="-29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50" spc="-2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what </a:t>
            </a:r>
            <a:r>
              <a:rPr sz="4050" spc="-17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users</a:t>
            </a:r>
            <a:r>
              <a:rPr sz="4050" spc="-30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50" spc="-9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4050" spc="-29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50" spc="-114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typing</a:t>
            </a:r>
            <a:r>
              <a:rPr sz="4050" spc="-30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50" spc="-11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4050" spc="-29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50" spc="-17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their</a:t>
            </a:r>
            <a:r>
              <a:rPr sz="4050" spc="-29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50" spc="-14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PC</a:t>
            </a:r>
            <a:r>
              <a:rPr sz="4050" spc="-30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50" spc="-2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4050" spc="-14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real-</a:t>
            </a:r>
            <a:r>
              <a:rPr sz="4050" spc="-16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time</a:t>
            </a:r>
            <a:r>
              <a:rPr sz="4050" spc="-28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50" spc="-9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4050" spc="-28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50" spc="-16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improve</a:t>
            </a:r>
            <a:r>
              <a:rPr sz="4050" spc="-28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50" spc="-1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security </a:t>
            </a:r>
            <a:r>
              <a:rPr sz="4050" spc="-8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4050" spc="-30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50" spc="-14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monitor</a:t>
            </a:r>
            <a:r>
              <a:rPr sz="4050" spc="-30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50" spc="-13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activity</a:t>
            </a:r>
            <a:r>
              <a:rPr sz="4050" spc="-30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50" spc="14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050" spc="10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50" spc="-1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ectively</a:t>
            </a:r>
            <a:endParaRPr sz="40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07266" y="942498"/>
            <a:ext cx="6423025" cy="690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400" u="sng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PROBLEM</a:t>
            </a:r>
            <a:r>
              <a:rPr sz="4400" u="sng" spc="33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400" u="sng" spc="-10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STATEMENT</a:t>
            </a:r>
            <a:endParaRPr sz="4400" u="sng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283950" y="2330450"/>
            <a:ext cx="6197600" cy="60051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6522" y="1210113"/>
            <a:ext cx="9593580" cy="11226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200" u="sng" spc="270" dirty="0">
                <a:solidFill>
                  <a:schemeClr val="accent4">
                    <a:lumMod val="50000"/>
                  </a:schemeClr>
                </a:solidFill>
              </a:rPr>
              <a:t>PROJECT</a:t>
            </a:r>
            <a:r>
              <a:rPr sz="7200" u="sng" spc="18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sz="7200" u="sng" spc="655" dirty="0">
                <a:solidFill>
                  <a:schemeClr val="accent4">
                    <a:lumMod val="50000"/>
                  </a:schemeClr>
                </a:solidFill>
              </a:rPr>
              <a:t>OVERVIEW</a:t>
            </a:r>
            <a:endParaRPr sz="7200" u="sng" spc="655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5330" y="3562146"/>
            <a:ext cx="15158719" cy="4070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800" spc="114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Our</a:t>
            </a:r>
            <a:r>
              <a:rPr sz="3800" spc="78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800" spc="12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project</a:t>
            </a:r>
            <a:r>
              <a:rPr sz="3800" spc="78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800" spc="15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aims</a:t>
            </a:r>
            <a:r>
              <a:rPr sz="3800" spc="78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800" spc="15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3800" spc="79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800" spc="15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develop</a:t>
            </a:r>
            <a:r>
              <a:rPr sz="3800" spc="78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800" spc="32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800" spc="78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800" spc="13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real-</a:t>
            </a:r>
            <a:r>
              <a:rPr sz="3800" spc="114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time</a:t>
            </a:r>
            <a:r>
              <a:rPr sz="3800" spc="78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800" spc="13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monitoring</a:t>
            </a:r>
            <a:r>
              <a:rPr sz="3800" spc="79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800" spc="14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system</a:t>
            </a:r>
            <a:r>
              <a:rPr sz="3800" spc="78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800" spc="13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for </a:t>
            </a:r>
            <a:r>
              <a:rPr sz="3800" spc="14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capturing</a:t>
            </a:r>
            <a:r>
              <a:rPr sz="3800" spc="-2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 </a:t>
            </a:r>
            <a:r>
              <a:rPr sz="3800" spc="2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3800" spc="-2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 </a:t>
            </a:r>
            <a:r>
              <a:rPr sz="3800" spc="14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displaying</a:t>
            </a:r>
            <a:r>
              <a:rPr sz="3800" spc="-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 </a:t>
            </a:r>
            <a:r>
              <a:rPr sz="3800" spc="1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user</a:t>
            </a:r>
            <a:r>
              <a:rPr sz="3800" spc="-2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 </a:t>
            </a:r>
            <a:r>
              <a:rPr sz="3800" spc="7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input</a:t>
            </a:r>
            <a:r>
              <a:rPr sz="3800" spc="-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 </a:t>
            </a:r>
            <a:r>
              <a:rPr sz="3800" spc="16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on</a:t>
            </a:r>
            <a:r>
              <a:rPr sz="3800" spc="-2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 </a:t>
            </a:r>
            <a:r>
              <a:rPr sz="38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PCs.</a:t>
            </a:r>
            <a:r>
              <a:rPr sz="3800" spc="-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 </a:t>
            </a:r>
            <a:r>
              <a:rPr sz="38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3800" spc="-2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 </a:t>
            </a:r>
            <a:r>
              <a:rPr sz="3800" spc="16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today's</a:t>
            </a:r>
            <a:r>
              <a:rPr sz="3800" spc="-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 </a:t>
            </a:r>
            <a:r>
              <a:rPr sz="3800" spc="1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digital </a:t>
            </a:r>
            <a:r>
              <a:rPr sz="3800" spc="12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landscape,</a:t>
            </a:r>
            <a:r>
              <a:rPr sz="3800" spc="52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 </a:t>
            </a:r>
            <a:r>
              <a:rPr sz="3800" spc="1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ensuring</a:t>
            </a:r>
            <a:r>
              <a:rPr sz="3800" spc="52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 </a:t>
            </a:r>
            <a:r>
              <a:rPr sz="3800" spc="114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security</a:t>
            </a:r>
            <a:r>
              <a:rPr sz="3800" spc="52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 </a:t>
            </a:r>
            <a:r>
              <a:rPr sz="3800" spc="2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3800" spc="52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 </a:t>
            </a:r>
            <a:r>
              <a:rPr sz="3800" spc="12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productivity</a:t>
            </a:r>
            <a:r>
              <a:rPr sz="3800" spc="52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 </a:t>
            </a:r>
            <a:r>
              <a:rPr sz="38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3800" spc="52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 </a:t>
            </a:r>
            <a:r>
              <a:rPr sz="3800" spc="13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computing </a:t>
            </a:r>
            <a:r>
              <a:rPr sz="3800" spc="12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environments</a:t>
            </a:r>
            <a:r>
              <a:rPr sz="3800" spc="52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 </a:t>
            </a:r>
            <a:r>
              <a:rPr sz="38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3800" spc="52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 </a:t>
            </a:r>
            <a:r>
              <a:rPr sz="3800" spc="12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paramount.</a:t>
            </a:r>
            <a:r>
              <a:rPr sz="3800" spc="52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 </a:t>
            </a:r>
            <a:r>
              <a:rPr sz="3800" spc="8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However,</a:t>
            </a:r>
            <a:r>
              <a:rPr sz="3800" spc="52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 </a:t>
            </a:r>
            <a:r>
              <a:rPr sz="3800" spc="12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traditional</a:t>
            </a:r>
            <a:r>
              <a:rPr sz="3800" spc="52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 </a:t>
            </a:r>
            <a:r>
              <a:rPr sz="3800" spc="12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monitoring </a:t>
            </a:r>
            <a:r>
              <a:rPr sz="3800" spc="15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methods</a:t>
            </a:r>
            <a:r>
              <a:rPr sz="3800" spc="-4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 </a:t>
            </a:r>
            <a:r>
              <a:rPr sz="3800" spc="17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are</a:t>
            </a:r>
            <a:r>
              <a:rPr sz="3800" spc="-4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 </a:t>
            </a:r>
            <a:r>
              <a:rPr sz="3800" spc="16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often</a:t>
            </a:r>
            <a:r>
              <a:rPr sz="3800" spc="-3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 </a:t>
            </a:r>
            <a:r>
              <a:rPr sz="3800" spc="7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intrusive</a:t>
            </a:r>
            <a:r>
              <a:rPr sz="3800" spc="-4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 </a:t>
            </a:r>
            <a:r>
              <a:rPr sz="3800" spc="19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or</a:t>
            </a:r>
            <a:r>
              <a:rPr sz="3800" spc="-3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 </a:t>
            </a:r>
            <a:r>
              <a:rPr sz="3800" spc="18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lack</a:t>
            </a:r>
            <a:r>
              <a:rPr sz="3800" spc="-4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 </a:t>
            </a:r>
            <a:r>
              <a:rPr sz="3800" spc="13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real-</a:t>
            </a:r>
            <a:r>
              <a:rPr sz="3800" spc="114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time</a:t>
            </a:r>
            <a:r>
              <a:rPr sz="3800" spc="-3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 </a:t>
            </a:r>
            <a:r>
              <a:rPr sz="3800" spc="8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capabilities.</a:t>
            </a:r>
            <a:r>
              <a:rPr sz="3800" spc="-4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 </a:t>
            </a:r>
            <a:r>
              <a:rPr sz="3800" spc="9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Our </a:t>
            </a:r>
            <a:r>
              <a:rPr sz="3800" spc="9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solution</a:t>
            </a:r>
            <a:r>
              <a:rPr sz="3800" spc="16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800" spc="14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addresses</a:t>
            </a:r>
            <a:r>
              <a:rPr sz="3800" spc="16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8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3800" spc="16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800" spc="254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gap</a:t>
            </a:r>
            <a:r>
              <a:rPr sz="3800" spc="16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800" spc="24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by</a:t>
            </a:r>
            <a:r>
              <a:rPr sz="3800" spc="16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800" spc="12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providing</a:t>
            </a:r>
            <a:r>
              <a:rPr sz="3800" spc="16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800" spc="32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800" spc="16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800" spc="12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non-</a:t>
            </a:r>
            <a:r>
              <a:rPr sz="3800" spc="7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intrusive</a:t>
            </a:r>
            <a:r>
              <a:rPr sz="3800" spc="16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800" spc="2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3800" spc="16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800" spc="114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real- time</a:t>
            </a:r>
            <a:r>
              <a:rPr sz="3800" spc="-14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800" spc="14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system</a:t>
            </a:r>
            <a:r>
              <a:rPr sz="3800" spc="-14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800" spc="15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3800" spc="-14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800" spc="14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monitor</a:t>
            </a:r>
            <a:r>
              <a:rPr sz="3800" spc="-14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800" spc="2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3800" spc="-14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800" spc="15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display</a:t>
            </a:r>
            <a:r>
              <a:rPr sz="3800" spc="-14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800" spc="1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user</a:t>
            </a:r>
            <a:r>
              <a:rPr sz="3800" spc="-14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800" spc="-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input.</a:t>
            </a:r>
            <a:endParaRPr sz="38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681" y="176498"/>
            <a:ext cx="15497059" cy="1804035"/>
          </a:xfrm>
          <a:prstGeom prst="rect">
            <a:avLst/>
          </a:prstGeom>
        </p:spPr>
        <p:txBody>
          <a:bodyPr vert="horz" wrap="square" lIns="0" tIns="519658" rIns="0" bIns="0" rtlCol="0">
            <a:spAutoFit/>
          </a:bodyPr>
          <a:lstStyle/>
          <a:p>
            <a:pPr marL="5257165">
              <a:lnSpc>
                <a:spcPct val="100000"/>
              </a:lnSpc>
              <a:spcBef>
                <a:spcPts val="135"/>
              </a:spcBef>
            </a:pPr>
            <a:r>
              <a:rPr u="sng" spc="1140" dirty="0"/>
              <a:t>END</a:t>
            </a:r>
            <a:r>
              <a:rPr u="sng" spc="220" dirty="0"/>
              <a:t> </a:t>
            </a:r>
            <a:r>
              <a:rPr u="sng" spc="620" dirty="0"/>
              <a:t>USERS</a:t>
            </a:r>
            <a:endParaRPr u="sng" spc="620" dirty="0"/>
          </a:p>
        </p:txBody>
      </p:sp>
      <p:sp>
        <p:nvSpPr>
          <p:cNvPr id="3" name="object 3"/>
          <p:cNvSpPr txBox="1"/>
          <p:nvPr/>
        </p:nvSpPr>
        <p:spPr>
          <a:xfrm>
            <a:off x="293820" y="2493950"/>
            <a:ext cx="17608550" cy="3473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500" spc="12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4500" spc="-1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9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end</a:t>
            </a:r>
            <a:r>
              <a:rPr sz="4500" spc="-1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2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users</a:t>
            </a:r>
            <a:r>
              <a:rPr sz="4500" spc="-1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29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4500" spc="-10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204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your</a:t>
            </a:r>
            <a:r>
              <a:rPr sz="4500" spc="-1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5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real-</a:t>
            </a:r>
            <a:r>
              <a:rPr sz="4500" spc="19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time</a:t>
            </a:r>
            <a:r>
              <a:rPr sz="4500" spc="-1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2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user</a:t>
            </a:r>
            <a:r>
              <a:rPr sz="4500" spc="-10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input</a:t>
            </a:r>
            <a:r>
              <a:rPr sz="4500" spc="-1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6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monitoring</a:t>
            </a:r>
            <a:r>
              <a:rPr sz="4500" spc="-1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9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system</a:t>
            </a:r>
            <a:r>
              <a:rPr sz="4500" spc="-10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7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are </a:t>
            </a:r>
            <a:r>
              <a:rPr sz="4500" spc="114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likely</a:t>
            </a:r>
            <a:r>
              <a:rPr sz="4500" spc="-16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9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4500" spc="-16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-2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be:</a:t>
            </a:r>
            <a:endParaRPr sz="45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4550" b="1" spc="-2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1)Organizations</a:t>
            </a:r>
            <a:r>
              <a:rPr sz="4500" b="1" spc="-2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:</a:t>
            </a:r>
            <a:r>
              <a:rPr sz="4500" b="1" spc="27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2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Companies</a:t>
            </a:r>
            <a:r>
              <a:rPr sz="4500" spc="18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24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4500" spc="19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8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institutions</a:t>
            </a:r>
            <a:r>
              <a:rPr sz="4500" spc="18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7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that</a:t>
            </a:r>
            <a:r>
              <a:rPr sz="4500" spc="18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9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need to</a:t>
            </a:r>
            <a:r>
              <a:rPr sz="4500" spc="18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14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ensure</a:t>
            </a:r>
            <a:endParaRPr sz="450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65"/>
              </a:spcBef>
              <a:tabLst>
                <a:tab pos="3385820" algn="l"/>
                <a:tab pos="4761230" algn="l"/>
                <a:tab pos="6670675" algn="l"/>
                <a:tab pos="9064625" algn="l"/>
                <a:tab pos="11642725" algn="l"/>
                <a:tab pos="14164310" algn="l"/>
                <a:tab pos="15478760" algn="l"/>
              </a:tabLst>
            </a:pPr>
            <a:r>
              <a:rPr sz="4500" spc="2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compliance</a:t>
            </a:r>
            <a:r>
              <a:rPr sz="45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4500" spc="-2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45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4500" spc="2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usage</a:t>
            </a:r>
            <a:r>
              <a:rPr sz="45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4500" spc="7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policies,</a:t>
            </a:r>
            <a:r>
              <a:rPr sz="45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4500" spc="18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enhance</a:t>
            </a:r>
            <a:r>
              <a:rPr sz="45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4500" spc="8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security,</a:t>
            </a:r>
            <a:r>
              <a:rPr sz="45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4500" spc="22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45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4500" spc="16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monitor </a:t>
            </a:r>
            <a:r>
              <a:rPr sz="4500" spc="229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employee</a:t>
            </a:r>
            <a:r>
              <a:rPr sz="4500" spc="-13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productivity.</a:t>
            </a:r>
            <a:endParaRPr sz="45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827" y="6637325"/>
            <a:ext cx="164649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09290" algn="l"/>
                <a:tab pos="4704080" algn="l"/>
                <a:tab pos="7435850" algn="l"/>
                <a:tab pos="10770870" algn="l"/>
                <a:tab pos="14897100" algn="l"/>
              </a:tabLst>
            </a:pPr>
            <a:r>
              <a:rPr sz="4500" spc="229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managing</a:t>
            </a:r>
            <a:r>
              <a:rPr sz="45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4500" spc="22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45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4500" spc="13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securing</a:t>
            </a:r>
            <a:r>
              <a:rPr sz="45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4500" spc="17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computing</a:t>
            </a:r>
            <a:r>
              <a:rPr sz="45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4500" spc="14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environments</a:t>
            </a:r>
            <a:r>
              <a:rPr sz="45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4500" spc="-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within</a:t>
            </a:r>
            <a:endParaRPr sz="45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827" y="5942000"/>
            <a:ext cx="17608550" cy="1406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ts val="5455"/>
              </a:lnSpc>
              <a:spcBef>
                <a:spcPts val="125"/>
              </a:spcBef>
              <a:tabLst>
                <a:tab pos="3166745" algn="l"/>
                <a:tab pos="7947025" algn="l"/>
                <a:tab pos="9026525" algn="l"/>
                <a:tab pos="13164185" algn="l"/>
                <a:tab pos="16803370" algn="l"/>
              </a:tabLst>
            </a:pPr>
            <a:r>
              <a:rPr sz="4550" b="1" spc="-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2)System</a:t>
            </a:r>
            <a:r>
              <a:rPr sz="4550" b="1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4550" b="1" spc="-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Administrators</a:t>
            </a:r>
            <a:r>
              <a:rPr sz="4500" spc="-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:</a:t>
            </a:r>
            <a:r>
              <a:rPr sz="45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4500" spc="-2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IT</a:t>
            </a:r>
            <a:r>
              <a:rPr sz="45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4500" spc="15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professionals</a:t>
            </a:r>
            <a:r>
              <a:rPr sz="45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4500" spc="14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responsible</a:t>
            </a:r>
            <a:r>
              <a:rPr sz="45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4500" spc="18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for</a:t>
            </a:r>
            <a:endParaRPr sz="4500">
              <a:latin typeface="Tahoma" panose="020B0604030504040204"/>
              <a:cs typeface="Tahoma" panose="020B0604030504040204"/>
            </a:endParaRPr>
          </a:p>
          <a:p>
            <a:pPr marR="5080" algn="r">
              <a:lnSpc>
                <a:spcPts val="5395"/>
              </a:lnSpc>
            </a:pPr>
            <a:r>
              <a:rPr sz="4500" spc="2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an</a:t>
            </a:r>
            <a:endParaRPr sz="45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827" y="7323125"/>
            <a:ext cx="17608550" cy="2092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14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organization.</a:t>
            </a:r>
            <a:endParaRPr sz="450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25"/>
              </a:spcBef>
              <a:tabLst>
                <a:tab pos="3225165" algn="l"/>
                <a:tab pos="5584190" algn="l"/>
                <a:tab pos="9737090" algn="l"/>
                <a:tab pos="13726160" algn="l"/>
                <a:tab pos="15269210" algn="l"/>
                <a:tab pos="17041495" algn="l"/>
              </a:tabLst>
            </a:pPr>
            <a:r>
              <a:rPr sz="4550" b="1" spc="-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3)Security</a:t>
            </a:r>
            <a:r>
              <a:rPr sz="4550" b="1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4550" b="1" spc="-47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4550" b="1" spc="9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4550" b="1" spc="7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ams</a:t>
            </a:r>
            <a:r>
              <a:rPr sz="4500" spc="7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:</a:t>
            </a:r>
            <a:r>
              <a:rPr sz="45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4500" spc="17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Cybersecurity</a:t>
            </a:r>
            <a:r>
              <a:rPr sz="45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4500" spc="15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professionals</a:t>
            </a:r>
            <a:r>
              <a:rPr sz="45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4500" spc="1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who</a:t>
            </a:r>
            <a:r>
              <a:rPr sz="45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4500" spc="17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need</a:t>
            </a:r>
            <a:r>
              <a:rPr sz="45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4500" spc="16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sz="4500" spc="19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detect</a:t>
            </a:r>
            <a:r>
              <a:rPr sz="4500" spc="-15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24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4500" spc="-15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9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respond</a:t>
            </a:r>
            <a:r>
              <a:rPr sz="4500" spc="-15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9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4500" spc="-14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7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potential</a:t>
            </a:r>
            <a:r>
              <a:rPr sz="4500" spc="-15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5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security</a:t>
            </a:r>
            <a:r>
              <a:rPr sz="4500" spc="-15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9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breaches</a:t>
            </a:r>
            <a:r>
              <a:rPr sz="4500" spc="-15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4500" spc="-14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real-</a:t>
            </a:r>
            <a:r>
              <a:rPr sz="4500" spc="9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time.</a:t>
            </a:r>
            <a:endParaRPr sz="45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681" y="176498"/>
            <a:ext cx="15497059" cy="1804035"/>
          </a:xfrm>
          <a:prstGeom prst="rect">
            <a:avLst/>
          </a:prstGeom>
        </p:spPr>
        <p:txBody>
          <a:bodyPr vert="horz" wrap="square" lIns="0" tIns="519658" rIns="0" bIns="0" rtlCol="0">
            <a:spAutoFit/>
          </a:bodyPr>
          <a:lstStyle/>
          <a:p>
            <a:pPr marL="5176520">
              <a:lnSpc>
                <a:spcPct val="100000"/>
              </a:lnSpc>
              <a:spcBef>
                <a:spcPts val="135"/>
              </a:spcBef>
            </a:pPr>
            <a:r>
              <a:rPr u="sng" spc="745" dirty="0"/>
              <a:t>SOLUTIONS</a:t>
            </a:r>
            <a:endParaRPr u="sng" spc="745" dirty="0"/>
          </a:p>
        </p:txBody>
      </p:sp>
      <p:sp>
        <p:nvSpPr>
          <p:cNvPr id="3" name="object 3"/>
          <p:cNvSpPr txBox="1"/>
          <p:nvPr/>
        </p:nvSpPr>
        <p:spPr>
          <a:xfrm>
            <a:off x="293820" y="2493950"/>
            <a:ext cx="17608550" cy="482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4500" spc="14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Our</a:t>
            </a:r>
            <a:r>
              <a:rPr sz="4500" spc="3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 </a:t>
            </a:r>
            <a:r>
              <a:rPr sz="4500" spc="22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proposed</a:t>
            </a:r>
            <a:r>
              <a:rPr sz="4500" spc="30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 </a:t>
            </a:r>
            <a:r>
              <a:rPr sz="4500" spc="13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solution</a:t>
            </a:r>
            <a:r>
              <a:rPr sz="4500" spc="30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 </a:t>
            </a:r>
            <a:r>
              <a:rPr sz="4500" spc="70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4500" spc="409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58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ers</a:t>
            </a:r>
            <a:r>
              <a:rPr sz="4500" spc="3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 </a:t>
            </a:r>
            <a:r>
              <a:rPr sz="4500" spc="37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4500" spc="30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 </a:t>
            </a:r>
            <a:r>
              <a:rPr sz="4500" spc="8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secure,</a:t>
            </a:r>
            <a:r>
              <a:rPr sz="4500" spc="30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 </a:t>
            </a:r>
            <a:r>
              <a:rPr sz="4500" spc="56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4500" spc="34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43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cient,</a:t>
            </a:r>
            <a:r>
              <a:rPr sz="4500" spc="3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 </a:t>
            </a:r>
            <a:r>
              <a:rPr sz="4500" spc="24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4500" spc="30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 </a:t>
            </a:r>
            <a:r>
              <a:rPr sz="4500" spc="10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non- </a:t>
            </a:r>
            <a:r>
              <a:rPr sz="4500" spc="1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intrusive</a:t>
            </a:r>
            <a:r>
              <a:rPr sz="4500" spc="47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27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way</a:t>
            </a:r>
            <a:r>
              <a:rPr sz="4500" spc="47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9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4500" spc="47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7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monitor</a:t>
            </a:r>
            <a:r>
              <a:rPr sz="4500" spc="47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24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4500" spc="47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9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display</a:t>
            </a:r>
            <a:r>
              <a:rPr sz="4500" spc="47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2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user</a:t>
            </a:r>
            <a:r>
              <a:rPr sz="4500" spc="47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input</a:t>
            </a:r>
            <a:r>
              <a:rPr sz="4500" spc="47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4500" spc="47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real-</a:t>
            </a:r>
            <a:r>
              <a:rPr sz="4500" spc="1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time.</a:t>
            </a:r>
            <a:r>
              <a:rPr sz="4500" spc="47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24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By </a:t>
            </a:r>
            <a:r>
              <a:rPr sz="4500" spc="15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implementing</a:t>
            </a:r>
            <a:r>
              <a:rPr sz="4500" spc="68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3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tthe</a:t>
            </a:r>
            <a:r>
              <a:rPr sz="4500" spc="68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b="1" spc="-2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"pypnut"</a:t>
            </a:r>
            <a:r>
              <a:rPr sz="4500" b="1" spc="76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204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module</a:t>
            </a:r>
            <a:r>
              <a:rPr sz="4500" spc="68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system,</a:t>
            </a:r>
            <a:r>
              <a:rPr sz="4500" spc="68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7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organizations</a:t>
            </a:r>
            <a:r>
              <a:rPr sz="4500" spc="68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204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can </a:t>
            </a:r>
            <a:r>
              <a:rPr sz="4500" spc="19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enhance</a:t>
            </a:r>
            <a:r>
              <a:rPr sz="4500" spc="5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0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their</a:t>
            </a:r>
            <a:r>
              <a:rPr sz="4500" spc="5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5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security</a:t>
            </a:r>
            <a:r>
              <a:rPr sz="4500" spc="5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9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posture,</a:t>
            </a:r>
            <a:r>
              <a:rPr sz="4500" spc="50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2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ensure</a:t>
            </a:r>
            <a:r>
              <a:rPr sz="4500" spc="5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22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compliance</a:t>
            </a:r>
            <a:r>
              <a:rPr sz="4500" spc="5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4500" spc="50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7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policies, </a:t>
            </a:r>
            <a:r>
              <a:rPr sz="4500" spc="24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4500" spc="8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7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improve</a:t>
            </a:r>
            <a:r>
              <a:rPr sz="4500" spc="9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7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overall</a:t>
            </a:r>
            <a:r>
              <a:rPr sz="4500" spc="9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2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productivity.</a:t>
            </a:r>
            <a:r>
              <a:rPr sz="4500" spc="9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2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4500" spc="9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6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user-</a:t>
            </a:r>
            <a:r>
              <a:rPr sz="4500" spc="15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friendly</a:t>
            </a:r>
            <a:r>
              <a:rPr sz="4500" spc="9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8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interface</a:t>
            </a:r>
            <a:r>
              <a:rPr sz="4500" spc="9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9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sz="4500" spc="15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robust</a:t>
            </a:r>
            <a:r>
              <a:rPr sz="4500" spc="11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5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security</a:t>
            </a:r>
            <a:r>
              <a:rPr sz="4500" spc="110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6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features</a:t>
            </a:r>
            <a:r>
              <a:rPr sz="4500" spc="110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254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make</a:t>
            </a:r>
            <a:r>
              <a:rPr sz="4500" spc="11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5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it</a:t>
            </a:r>
            <a:r>
              <a:rPr sz="4500" spc="110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24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an</a:t>
            </a:r>
            <a:r>
              <a:rPr sz="4500" spc="110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7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ideal</a:t>
            </a:r>
            <a:r>
              <a:rPr sz="4500" spc="11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3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solution</a:t>
            </a:r>
            <a:r>
              <a:rPr sz="4500" spc="110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204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sz="4500" spc="110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3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various </a:t>
            </a:r>
            <a:r>
              <a:rPr sz="4500" spc="16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monitoring</a:t>
            </a:r>
            <a:r>
              <a:rPr sz="4500" spc="-15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5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needs.</a:t>
            </a:r>
            <a:endParaRPr sz="45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7466" y="637419"/>
            <a:ext cx="14189075" cy="1301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u="sng" spc="860" dirty="0"/>
              <a:t>WOW</a:t>
            </a:r>
            <a:r>
              <a:rPr u="sng" spc="215" dirty="0"/>
              <a:t> </a:t>
            </a:r>
            <a:r>
              <a:rPr u="sng" spc="1010" dirty="0"/>
              <a:t>IN</a:t>
            </a:r>
            <a:r>
              <a:rPr u="sng" spc="215" dirty="0"/>
              <a:t> </a:t>
            </a:r>
            <a:r>
              <a:rPr u="sng" spc="465" dirty="0"/>
              <a:t>THIS</a:t>
            </a:r>
            <a:r>
              <a:rPr u="sng" spc="215" dirty="0"/>
              <a:t> </a:t>
            </a:r>
            <a:r>
              <a:rPr u="sng" spc="745" dirty="0"/>
              <a:t>SOLUTIONS</a:t>
            </a:r>
            <a:endParaRPr u="sng" spc="745" dirty="0"/>
          </a:p>
        </p:txBody>
      </p:sp>
      <p:sp>
        <p:nvSpPr>
          <p:cNvPr id="3" name="object 3"/>
          <p:cNvSpPr txBox="1"/>
          <p:nvPr/>
        </p:nvSpPr>
        <p:spPr>
          <a:xfrm>
            <a:off x="-40024" y="2089861"/>
            <a:ext cx="18323560" cy="66440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80"/>
              </a:spcBef>
            </a:pPr>
            <a:r>
              <a:rPr sz="4800" spc="13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4800" spc="72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spc="18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library</a:t>
            </a:r>
            <a:r>
              <a:rPr sz="4800" spc="72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spc="204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4800" spc="72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spc="204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capture</a:t>
            </a:r>
            <a:r>
              <a:rPr sz="4800" spc="72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spc="16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keystrokes</a:t>
            </a:r>
            <a:r>
              <a:rPr sz="4800" spc="72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spc="26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4800" spc="72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spc="229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log</a:t>
            </a:r>
            <a:r>
              <a:rPr sz="4800" spc="72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spc="18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them</a:t>
            </a:r>
            <a:r>
              <a:rPr sz="4800" spc="72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spc="204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4800" spc="72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spc="4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4800" spc="72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spc="18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ﬁle</a:t>
            </a:r>
            <a:r>
              <a:rPr sz="4800" spc="72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4800" spc="72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spc="35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sz="4800" spc="27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good</a:t>
            </a:r>
            <a:r>
              <a:rPr sz="4800" spc="3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spc="18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starting</a:t>
            </a:r>
            <a:r>
              <a:rPr sz="4800" spc="32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spc="6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point.</a:t>
            </a:r>
            <a:r>
              <a:rPr sz="4800" spc="3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spc="12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Here's</a:t>
            </a:r>
            <a:r>
              <a:rPr sz="4800" spc="32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spc="14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how</a:t>
            </a:r>
            <a:r>
              <a:rPr sz="4800" spc="3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spc="229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you</a:t>
            </a:r>
            <a:r>
              <a:rPr sz="4800" spc="32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spc="27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can</a:t>
            </a:r>
            <a:r>
              <a:rPr sz="4800" spc="3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spc="17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integrate</a:t>
            </a:r>
            <a:r>
              <a:rPr sz="4800" spc="32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spc="7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4800" spc="3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spc="12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into</a:t>
            </a:r>
            <a:r>
              <a:rPr sz="4800" spc="32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spc="1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sz="4800" spc="19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overall</a:t>
            </a:r>
            <a:r>
              <a:rPr sz="4800" spc="-16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spc="12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solution</a:t>
            </a:r>
            <a:r>
              <a:rPr sz="4800" spc="-16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spc="26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4800" spc="-16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spc="2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expand</a:t>
            </a:r>
            <a:r>
              <a:rPr sz="4800" spc="-16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it</a:t>
            </a:r>
            <a:r>
              <a:rPr sz="4800" spc="-16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spc="12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into</a:t>
            </a:r>
            <a:r>
              <a:rPr sz="4800" spc="-16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spc="4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4800" spc="-16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spc="12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full</a:t>
            </a:r>
            <a:r>
              <a:rPr sz="4800" spc="-16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spc="6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project:</a:t>
            </a:r>
            <a:endParaRPr sz="4800">
              <a:latin typeface="Tahoma" panose="020B0604030504040204"/>
              <a:cs typeface="Tahoma" panose="020B0604030504040204"/>
            </a:endParaRPr>
          </a:p>
          <a:p>
            <a:pPr marL="12700" marR="5080" indent="-8890">
              <a:lnSpc>
                <a:spcPct val="100000"/>
              </a:lnSpc>
              <a:spcBef>
                <a:spcPts val="5555"/>
              </a:spcBef>
              <a:buSzPct val="68000"/>
              <a:buAutoNum type="arabicParenR"/>
              <a:tabLst>
                <a:tab pos="481330" algn="l"/>
              </a:tabLst>
            </a:pPr>
            <a:r>
              <a:rPr sz="4950" b="1" spc="-114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	Keylogging</a:t>
            </a:r>
            <a:r>
              <a:rPr sz="4950" b="1" spc="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950" b="1" spc="-22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Module</a:t>
            </a:r>
            <a:r>
              <a:rPr sz="4700" spc="-22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:</a:t>
            </a:r>
            <a:r>
              <a:rPr sz="4700" spc="-9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700" spc="19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Captures</a:t>
            </a:r>
            <a:r>
              <a:rPr sz="4700" spc="-8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700" spc="18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keystrokes</a:t>
            </a:r>
            <a:r>
              <a:rPr sz="4700" spc="-9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7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4700" spc="-9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700" spc="16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real-</a:t>
            </a:r>
            <a:r>
              <a:rPr sz="4700" spc="2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time</a:t>
            </a:r>
            <a:r>
              <a:rPr sz="4700" spc="-9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700" spc="28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4700" spc="-9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700" spc="17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logs </a:t>
            </a:r>
            <a:r>
              <a:rPr sz="4700" spc="18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them</a:t>
            </a:r>
            <a:r>
              <a:rPr sz="4700" spc="-17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700" spc="2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4700" spc="-16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700" spc="4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4700" spc="-17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700" spc="17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ﬁle</a:t>
            </a:r>
            <a:r>
              <a:rPr lang="en-US" altLang="" sz="4700" spc="17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.</a:t>
            </a:r>
            <a:endParaRPr sz="47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endParaRPr sz="4700">
              <a:latin typeface="Tahoma" panose="020B0604030504040204"/>
              <a:cs typeface="Tahoma" panose="020B0604030504040204"/>
            </a:endParaRPr>
          </a:p>
          <a:p>
            <a:pPr marL="12700" marR="5080" indent="582295">
              <a:lnSpc>
                <a:spcPct val="100000"/>
              </a:lnSpc>
              <a:spcBef>
                <a:spcPts val="35"/>
              </a:spcBef>
              <a:buSzPct val="68000"/>
              <a:buAutoNum type="arabicParenR" startAt="2"/>
              <a:tabLst>
                <a:tab pos="594995" algn="l"/>
              </a:tabLst>
            </a:pPr>
            <a:r>
              <a:rPr sz="4950" b="1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4950" b="1" spc="47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950" b="1" spc="-19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Transmission:</a:t>
            </a:r>
            <a:r>
              <a:rPr sz="4950" b="1" spc="484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700" spc="17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Securely</a:t>
            </a:r>
            <a:r>
              <a:rPr sz="4700" spc="38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700" spc="17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transmits</a:t>
            </a:r>
            <a:r>
              <a:rPr sz="4700" spc="38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700" spc="13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4700" spc="38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700" spc="23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logged</a:t>
            </a:r>
            <a:r>
              <a:rPr sz="4700" spc="38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700" spc="3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4700" spc="38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700" spc="21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4700" spc="38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700" spc="36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sz="4700" spc="19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central</a:t>
            </a:r>
            <a:r>
              <a:rPr sz="4700" spc="-15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700" spc="229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server</a:t>
            </a:r>
            <a:r>
              <a:rPr sz="4700" spc="-15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700" spc="7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(if</a:t>
            </a:r>
            <a:r>
              <a:rPr sz="4700" spc="-15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700" spc="8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needed).</a:t>
            </a:r>
            <a:endParaRPr sz="47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3356</Words>
  <Application>WPS Presentation</Application>
  <PresentationFormat>On-screen Show (4:3)</PresentationFormat>
  <Paragraphs>76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54" baseType="lpstr">
      <vt:lpstr>Arial</vt:lpstr>
      <vt:lpstr>SimSun</vt:lpstr>
      <vt:lpstr>Wingdings</vt:lpstr>
      <vt:lpstr>Trebuchet MS</vt:lpstr>
      <vt:lpstr>Verdana</vt:lpstr>
      <vt:lpstr>Arial</vt:lpstr>
      <vt:lpstr>Tahoma</vt:lpstr>
      <vt:lpstr>Microsoft YaHei</vt:lpstr>
      <vt:lpstr>Arial Unicode MS</vt:lpstr>
      <vt:lpstr>Calibri</vt:lpstr>
      <vt:lpstr>Arial Narrow</vt:lpstr>
      <vt:lpstr>Algerian</vt:lpstr>
      <vt:lpstr>Bahnschrift Light</vt:lpstr>
      <vt:lpstr>Bahnschrift SemiLight Condensed</vt:lpstr>
      <vt:lpstr>Bahnschrift Light Condensed</vt:lpstr>
      <vt:lpstr>Arial Rounded MT Bold</vt:lpstr>
      <vt:lpstr>Bahnschrift</vt:lpstr>
      <vt:lpstr>Bahnschrift Condensed</vt:lpstr>
      <vt:lpstr>Arial Black</vt:lpstr>
      <vt:lpstr>Bahnschrift SemiCondensed</vt:lpstr>
      <vt:lpstr>Bahnschrift SemiBold SemiConden</vt:lpstr>
      <vt:lpstr>Bahnschrift SemiBold</vt:lpstr>
      <vt:lpstr>Tahoma</vt:lpstr>
      <vt:lpstr>Sylfaen</vt:lpstr>
      <vt:lpstr>Copperplate Gothic Light</vt:lpstr>
      <vt:lpstr>Cascadia Code</vt:lpstr>
      <vt:lpstr>Candara Light</vt:lpstr>
      <vt:lpstr>Candara</vt:lpstr>
      <vt:lpstr>Curlz MT</vt:lpstr>
      <vt:lpstr>Courier New</vt:lpstr>
      <vt:lpstr>Corbel Light</vt:lpstr>
      <vt:lpstr>Digital-7 Mono</vt:lpstr>
      <vt:lpstr>Dubai</vt:lpstr>
      <vt:lpstr>Dubai Light</vt:lpstr>
      <vt:lpstr>Dubai Medium</vt:lpstr>
      <vt:lpstr>Dungeon</vt:lpstr>
      <vt:lpstr>Sitka Heading Semibold</vt:lpstr>
      <vt:lpstr>Sitka Heading</vt:lpstr>
      <vt:lpstr>Sitka Small Semibold</vt:lpstr>
      <vt:lpstr>Agency FB</vt:lpstr>
      <vt:lpstr>Office Theme</vt:lpstr>
      <vt:lpstr>NAME:FARHEENKAUSER</vt:lpstr>
      <vt:lpstr>INTRODUCTION</vt:lpstr>
      <vt:lpstr>UNDERSTANDING KEYLOGGERS</vt:lpstr>
      <vt:lpstr>BENEFITS OF KEYLOGGER IMPLEMENTATION</vt:lpstr>
      <vt:lpstr>PROBLEM STATEMENT</vt:lpstr>
      <vt:lpstr>PROJECT OVERVIEW</vt:lpstr>
      <vt:lpstr>END USERS</vt:lpstr>
      <vt:lpstr>SOLUTIONS</vt:lpstr>
      <vt:lpstr>WOW IN THIS SOLUTIONS</vt:lpstr>
      <vt:lpstr>WOW IN THIS SOLUTIONS</vt:lpstr>
      <vt:lpstr>MODELLING</vt:lpstr>
      <vt:lpstr>PowerPoint 演示文稿</vt:lpstr>
      <vt:lpstr>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JUJJAVARAPU HARI SATYA SAI </dc:title>
  <dc:creator/>
  <cp:lastModifiedBy>Harih</cp:lastModifiedBy>
  <cp:revision>3</cp:revision>
  <dcterms:created xsi:type="dcterms:W3CDTF">2024-06-13T05:54:42Z</dcterms:created>
  <dcterms:modified xsi:type="dcterms:W3CDTF">2024-06-13T06:42:33Z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2024-06-08T05:30:00Z</vt:filetime>
  </property>
  <property fmtid="{D5CDD505-2E9C-101B-9397-08002B2CF9AE}" pid="3" name="Creator">
    <vt:lpwstr>Chromium</vt:lpwstr>
  </property>
  <property fmtid="{D5CDD505-2E9C-101B-9397-08002B2CF9AE}" pid="4" name="LastSaved">
    <vt:filetime>2024-06-13T05:30:00Z</vt:filetime>
  </property>
  <property fmtid="{D5CDD505-2E9C-101B-9397-08002B2CF9AE}" pid="5" name="Producer">
    <vt:lpwstr>GPL Ghostscript 10.02.0</vt:lpwstr>
  </property>
  <property fmtid="{D5CDD505-2E9C-101B-9397-08002B2CF9AE}" pid="6" name="ICV">
    <vt:lpwstr>DCD12783A1654D87848CD89CDDEB3040_12</vt:lpwstr>
  </property>
  <property fmtid="{D5CDD505-2E9C-101B-9397-08002B2CF9AE}" pid="7" name="KSOProductBuildVer">
    <vt:lpwstr>1033-12.2.0.17119</vt:lpwstr>
  </property>
</Properties>
</file>