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F48F-E81C-CCB1-582F-7A47948D8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FCD45-58DB-B72F-EFA0-CBB3CE276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CFA4-E325-E688-BA8A-55AF2ADB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6235-A072-479E-9F0B-C8D24584B15D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34909-3E5D-765B-F31A-23955C71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831F8-AB78-D187-F769-F8ED6D88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0DBF-6682-4015-8724-61BF375BF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86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CC23-EFD9-FF0A-1052-CB365EC87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6CE61-99EB-02E0-A094-E862DC6DE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A0269-8EF4-610C-9966-565A5FA4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6235-A072-479E-9F0B-C8D24584B15D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7B4D-744E-F441-AF11-69740ADA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F9E17-87A6-BDFC-5ADC-D6F3010C9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0DBF-6682-4015-8724-61BF375BF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37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216BE-88C7-703F-8BE8-C692FFEC6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820E6-34BE-F1DA-FC31-8146015DD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8034E-9960-20E5-3E53-9CFDF951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6235-A072-479E-9F0B-C8D24584B15D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D523B-4149-8874-8CE8-A73EA246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38BB7-AF8C-2FE7-8F16-654E400B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0DBF-6682-4015-8724-61BF375BF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52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0F7E-804F-3B03-0D73-92A03652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2331C-EDDE-C614-DD5A-1CF7F841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A7DA8-ABEE-466E-FD1A-C5156357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6235-A072-479E-9F0B-C8D24584B15D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4C4B-8214-265F-FC46-C71F8AA0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05244-6250-4552-B956-40F3CFE5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0DBF-6682-4015-8724-61BF375BF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51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4CCE-0F22-50BA-0DC0-3969CD8E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67BCB-430F-7EFB-2CF4-A3BC69EAA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4A346-924F-F179-EF35-6DFEA60F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6235-A072-479E-9F0B-C8D24584B15D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C0893-04EC-0CEF-39B2-21F00ACF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6DD16-B4D6-19AE-077B-8C567543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0DBF-6682-4015-8724-61BF375BF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58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636D-6430-32EE-4537-16F7901A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CC2AD-3014-E061-B65C-4691CE493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BB1F-73D2-26D7-C4C9-A346C89FB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B85FE-B3F4-7539-5F39-F7862F54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6235-A072-479E-9F0B-C8D24584B15D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49553-B5F1-DAE7-A581-37060059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D5BE7-EE9B-379E-9176-16D0073A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0DBF-6682-4015-8724-61BF375BF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7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96B4-197C-0D34-659B-BC488BDF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37A54-EF77-C793-1419-90551A50A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015F9-3E7E-B580-7081-5456AB1A0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728D9-7508-47B2-36FF-01539541A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6D06B-C668-4E1D-BEEA-2A62C472F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A9221-6372-3103-F2D1-B1CEFD4A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6235-A072-479E-9F0B-C8D24584B15D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71AEB-839D-14EE-E4F4-77797B8E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C7E63-31A0-8FC7-04D3-158CB631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0DBF-6682-4015-8724-61BF375BF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8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CA1A-2B1B-22A2-9AC5-D645BC9C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82BF2-A668-E14A-11E8-798847A5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6235-A072-479E-9F0B-C8D24584B15D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9D439-097F-FAD5-23E3-F34BF933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22011-5E69-2C5D-9804-4DEEE3B5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0DBF-6682-4015-8724-61BF375BF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46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11708-FF92-BF22-0D57-1F9620B6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6235-A072-479E-9F0B-C8D24584B15D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34E68-F31B-C6B8-EA09-190B7B9B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3E629-1AF9-13A8-F810-95B27CCF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0DBF-6682-4015-8724-61BF375BF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47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CAD5-5D9F-0866-71DB-A8302DAC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018A-32E4-A2C6-7D7D-0E4922E5C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01A15-1532-A664-38C0-E2CD33276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AACC6-AD31-C257-12DE-4C54FE4C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6235-A072-479E-9F0B-C8D24584B15D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65508-9966-0E19-CC3B-2A8E25E1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10D86-4A7F-2BA1-E7B6-2636F1C1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0DBF-6682-4015-8724-61BF375BF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7F12-B439-B9C3-AE06-9B48122F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3832C-388A-EC79-D37E-CF941B307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9C008-DE73-641E-3C13-ACFDA8DF6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0FE65-B9F5-81B4-C307-7B18EDC1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D6235-A072-479E-9F0B-C8D24584B15D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EDEDE-BC08-E887-7461-0163AF83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C0E82-7267-79D0-AF74-41A3FC93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0DBF-6682-4015-8724-61BF375BF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20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D677A-105E-047F-A339-87EFF6D0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43423-3CD8-AFC2-E6EC-57F2DA7C3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11575-9167-FF78-C53E-170ED48A7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D6235-A072-479E-9F0B-C8D24584B15D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9BFCF-74AF-0192-9587-C9AEF6836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9F72-A581-32C4-8F49-10BB85DFB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010DBF-6682-4015-8724-61BF375BF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23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501.03245?utm_source=chatgpt.com" TargetMode="External"/><Relationship Id="rId2" Type="http://schemas.openxmlformats.org/officeDocument/2006/relationships/hyperlink" Target="https://www.academia.edu/115897523/FPGA_implementation_of_ECDSA_for_Blockchain?utm_source=chatgpt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6F4E-DE7D-6515-9826-E4D1F72C0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4932" y="0"/>
            <a:ext cx="7959777" cy="554637"/>
          </a:xfrm>
        </p:spPr>
        <p:txBody>
          <a:bodyPr>
            <a:normAutofit fontScale="90000"/>
          </a:bodyPr>
          <a:lstStyle/>
          <a:p>
            <a:r>
              <a:rPr lang="en-US" sz="2800" b="1" u="sng" dirty="0"/>
              <a:t>Elliptical Curve Digital Signature Algorithm Accelerator</a:t>
            </a:r>
            <a:endParaRPr lang="en-IN" sz="28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93838-09B3-9441-78D8-7CDCD2522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908"/>
            <a:ext cx="7126681" cy="5816183"/>
          </a:xfrm>
        </p:spPr>
        <p:txBody>
          <a:bodyPr>
            <a:noAutofit/>
          </a:bodyPr>
          <a:lstStyle/>
          <a:p>
            <a:pPr algn="l"/>
            <a:r>
              <a:rPr lang="en-US" sz="1500" b="1" dirty="0"/>
              <a:t>What are you trying to do?</a:t>
            </a:r>
            <a:br>
              <a:rPr lang="en-US" sz="1500" dirty="0"/>
            </a:br>
            <a:r>
              <a:rPr lang="en-US" sz="1500" dirty="0"/>
              <a:t>I picked the core elliptic‐curve scalar‐multiplication operation (used in ECDSA) as the workload to accelerate</a:t>
            </a:r>
          </a:p>
          <a:p>
            <a:pPr algn="l"/>
            <a:r>
              <a:rPr lang="en-US" sz="1500" b="1" dirty="0"/>
              <a:t>Others implemented and/or accelerated this algorithm?</a:t>
            </a:r>
          </a:p>
          <a:p>
            <a:pPr algn="l"/>
            <a:r>
              <a:rPr lang="en-US" sz="1500" b="1" dirty="0">
                <a:hlinkClick r:id="rId2"/>
              </a:rPr>
              <a:t>I</a:t>
            </a:r>
            <a:r>
              <a:rPr lang="en-US" sz="1500" dirty="0">
                <a:hlinkClick r:id="rId2"/>
              </a:rPr>
              <a:t>mplemented</a:t>
            </a:r>
            <a:r>
              <a:rPr lang="en-US" sz="1500" dirty="0"/>
              <a:t> a secp256k1 ECDSA core on Intel Cyclone IV, showing FPGA‐based signature verification 5×–10× faster than a CPU</a:t>
            </a:r>
            <a:br>
              <a:rPr lang="en-IN" sz="1500" dirty="0"/>
            </a:br>
            <a:r>
              <a:rPr lang="en-IN" sz="1500" dirty="0">
                <a:hlinkClick r:id="rId3"/>
              </a:rPr>
              <a:t>GPU frameworks </a:t>
            </a:r>
            <a:r>
              <a:rPr lang="en-IN" sz="1500" dirty="0"/>
              <a:t>(e.g., “</a:t>
            </a:r>
            <a:r>
              <a:rPr lang="en-IN" sz="1500" dirty="0" err="1"/>
              <a:t>gECC</a:t>
            </a:r>
            <a:r>
              <a:rPr lang="en-IN" sz="1500" dirty="0"/>
              <a:t>”) offer 5×–6× software speedups over CPU by parallelizing multi‐scalar operations on CUDA hardware</a:t>
            </a:r>
          </a:p>
          <a:p>
            <a:pPr algn="l"/>
            <a:r>
              <a:rPr lang="en-US" sz="1500" b="1" dirty="0"/>
              <a:t>What am I trying to do?</a:t>
            </a:r>
          </a:p>
          <a:p>
            <a:pPr algn="l"/>
            <a:r>
              <a:rPr lang="en-US" sz="1500" dirty="0"/>
              <a:t>By focusing on a cycle-accurate Verilog simulation (no processor overhead), we measure pure RTL cost and can rapidly explore different pipeline depths. Can Create a ECC specific Hardware Accelerator. </a:t>
            </a:r>
          </a:p>
          <a:p>
            <a:pPr algn="l"/>
            <a:r>
              <a:rPr lang="en-US" sz="1500" b="1" dirty="0"/>
              <a:t>Accomplishments so far:</a:t>
            </a:r>
          </a:p>
          <a:p>
            <a:pPr algn="l"/>
            <a:r>
              <a:rPr lang="en-IN" sz="1500" dirty="0"/>
              <a:t>Ran pure-Python secp256k1 </a:t>
            </a:r>
            <a:r>
              <a:rPr lang="en-IN" sz="1500" dirty="0" err="1"/>
              <a:t>sign+verify</a:t>
            </a:r>
            <a:r>
              <a:rPr lang="en-IN" sz="1500" dirty="0"/>
              <a:t> on a 4 MB message, did profiling </a:t>
            </a:r>
            <a:r>
              <a:rPr lang="en-IN" sz="1500" b="1" dirty="0"/>
              <a:t>using </a:t>
            </a:r>
            <a:r>
              <a:rPr lang="en-IN" sz="1500" b="1" dirty="0" err="1"/>
              <a:t>cProfile</a:t>
            </a:r>
            <a:r>
              <a:rPr lang="en-IN" sz="1500" b="1" dirty="0"/>
              <a:t> + </a:t>
            </a:r>
            <a:r>
              <a:rPr lang="en-IN" sz="1500" b="1" dirty="0" err="1"/>
              <a:t>SnakeViz</a:t>
            </a:r>
            <a:r>
              <a:rPr lang="en-IN" sz="1500" b="1" dirty="0"/>
              <a:t>.</a:t>
            </a:r>
          </a:p>
          <a:p>
            <a:pPr algn="l"/>
            <a:r>
              <a:rPr lang="en-US" sz="1500" dirty="0"/>
              <a:t>Built and functionally verified point-addition and point-doubling units in projective coordinates; matches Python outputs</a:t>
            </a:r>
          </a:p>
          <a:p>
            <a:pPr algn="l"/>
            <a:r>
              <a:rPr lang="en-US" sz="1500" dirty="0"/>
              <a:t>Now Integrating using COCOTB</a:t>
            </a:r>
            <a:endParaRPr lang="en-IN" sz="1500" dirty="0"/>
          </a:p>
          <a:p>
            <a:pPr algn="l"/>
            <a:r>
              <a:rPr lang="en-IN" sz="1500" b="1" dirty="0"/>
              <a:t>Hotspot For Acceleration </a:t>
            </a:r>
            <a:r>
              <a:rPr lang="en-IN" sz="1500" dirty="0"/>
              <a:t>(~40% of the time is consumed in Scalar Mult):</a:t>
            </a:r>
            <a:r>
              <a:rPr lang="en-IN" sz="1500" b="1" dirty="0"/>
              <a:t> 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500" dirty="0"/>
              <a:t>Scalar Multiplication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500" dirty="0"/>
              <a:t>Modular Inversion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500" dirty="0"/>
              <a:t>Point Addition</a:t>
            </a:r>
          </a:p>
        </p:txBody>
      </p:sp>
      <p:pic>
        <p:nvPicPr>
          <p:cNvPr id="14" name="Picture 13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F51726DC-0A90-15C5-0316-44CF6C8A2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1" r="23025"/>
          <a:stretch/>
        </p:blipFill>
        <p:spPr>
          <a:xfrm>
            <a:off x="7126681" y="949154"/>
            <a:ext cx="5138295" cy="2063929"/>
          </a:xfrm>
          <a:prstGeom prst="rect">
            <a:avLst/>
          </a:prstGeom>
        </p:spPr>
      </p:pic>
      <p:pic>
        <p:nvPicPr>
          <p:cNvPr id="16" name="Picture 15" descr="A graph with a line graph&#10;&#10;AI-generated content may be incorrect.">
            <a:extLst>
              <a:ext uri="{FF2B5EF4-FFF2-40B4-BE49-F238E27FC236}">
                <a16:creationId xmlns:a16="http://schemas.microsoft.com/office/drawing/2014/main" id="{C2DA6DD3-6A3A-43A9-85A8-07EE0FC077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54" y="3428999"/>
            <a:ext cx="5372746" cy="332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1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200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Elliptical Curve Digital Signature Algorithm Accelerator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satyajit deokar</dc:creator>
  <cp:lastModifiedBy>satyajit deokar</cp:lastModifiedBy>
  <cp:revision>3</cp:revision>
  <dcterms:created xsi:type="dcterms:W3CDTF">2025-06-04T16:42:32Z</dcterms:created>
  <dcterms:modified xsi:type="dcterms:W3CDTF">2025-06-04T19:36:27Z</dcterms:modified>
</cp:coreProperties>
</file>