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Bold" charset="1" panose="00000000000000000000"/>
      <p:regular r:id="rId16"/>
    </p:embeddedFont>
    <p:embeddedFont>
      <p:font typeface="DM Sans" charset="1" panose="00000000000000000000"/>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7.png" Type="http://schemas.openxmlformats.org/officeDocument/2006/relationships/image"/><Relationship Id="rId2" Target="../media/image1.png" Type="http://schemas.openxmlformats.org/officeDocument/2006/relationships/image"/><Relationship Id="rId20" Target="../media/image38.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2" Target="../media/image1.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53.png" Type="http://schemas.openxmlformats.org/officeDocument/2006/relationships/image"/><Relationship Id="rId3" Target="../media/image2.png" Type="http://schemas.openxmlformats.org/officeDocument/2006/relationships/image"/><Relationship Id="rId30" Target="../media/image54.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35340" y="3990033"/>
            <a:ext cx="10910396" cy="1847850"/>
          </a:xfrm>
          <a:prstGeom prst="rect">
            <a:avLst/>
          </a:prstGeom>
        </p:spPr>
        <p:txBody>
          <a:bodyPr anchor="t" rtlCol="false" tIns="0" lIns="0" bIns="0" rIns="0">
            <a:spAutoFit/>
          </a:bodyPr>
          <a:lstStyle/>
          <a:p>
            <a:pPr algn="ctr">
              <a:lnSpc>
                <a:spcPts val="7050"/>
              </a:lnSpc>
            </a:pPr>
            <a:r>
              <a:rPr lang="en-US" b="true" sz="7500">
                <a:solidFill>
                  <a:srgbClr val="FF3131"/>
                </a:solidFill>
                <a:latin typeface="DM Sans Bold"/>
                <a:ea typeface="DM Sans Bold"/>
                <a:cs typeface="DM Sans Bold"/>
                <a:sym typeface="DM Sans Bold"/>
              </a:rPr>
              <a:t>SORTING ALGORITHM VISUALIZER IN PYTHON</a:t>
            </a:r>
          </a:p>
        </p:txBody>
      </p:sp>
      <p:sp>
        <p:nvSpPr>
          <p:cNvPr name="TextBox 18" id="18"/>
          <p:cNvSpPr txBox="true"/>
          <p:nvPr/>
        </p:nvSpPr>
        <p:spPr>
          <a:xfrm rot="0">
            <a:off x="6010258" y="6486075"/>
            <a:ext cx="6267484" cy="1805481"/>
          </a:xfrm>
          <a:prstGeom prst="rect">
            <a:avLst/>
          </a:prstGeom>
        </p:spPr>
        <p:txBody>
          <a:bodyPr anchor="t" rtlCol="false" tIns="0" lIns="0" bIns="0" rIns="0">
            <a:spAutoFit/>
          </a:bodyPr>
          <a:lstStyle/>
          <a:p>
            <a:pPr algn="ctr">
              <a:lnSpc>
                <a:spcPts val="3581"/>
              </a:lnSpc>
            </a:pPr>
            <a:r>
              <a:rPr lang="en-US" b="true" sz="3581" spc="-71">
                <a:solidFill>
                  <a:srgbClr val="000000"/>
                </a:solidFill>
                <a:latin typeface="DM Sans Bold"/>
                <a:ea typeface="DM Sans Bold"/>
                <a:cs typeface="DM Sans Bold"/>
                <a:sym typeface="DM Sans Bold"/>
              </a:rPr>
              <a:t>Presented by</a:t>
            </a:r>
          </a:p>
          <a:p>
            <a:pPr algn="ctr" marL="773342" indent="-386671" lvl="1">
              <a:lnSpc>
                <a:spcPts val="3581"/>
              </a:lnSpc>
              <a:buFont typeface="Arial"/>
              <a:buChar char="•"/>
            </a:pPr>
            <a:r>
              <a:rPr lang="en-US" b="true" sz="3581" spc="-71">
                <a:solidFill>
                  <a:srgbClr val="000000"/>
                </a:solidFill>
                <a:latin typeface="DM Sans Bold"/>
                <a:ea typeface="DM Sans Bold"/>
                <a:cs typeface="DM Sans Bold"/>
                <a:sym typeface="DM Sans Bold"/>
              </a:rPr>
              <a:t>SATYABRATA MOHANTY</a:t>
            </a:r>
          </a:p>
          <a:p>
            <a:pPr algn="ctr" marL="773342" indent="-386671" lvl="1">
              <a:lnSpc>
                <a:spcPts val="3581"/>
              </a:lnSpc>
              <a:buFont typeface="Arial"/>
              <a:buChar char="•"/>
            </a:pPr>
            <a:r>
              <a:rPr lang="en-US" b="true" sz="3581" spc="-71">
                <a:solidFill>
                  <a:srgbClr val="000000"/>
                </a:solidFill>
                <a:latin typeface="DM Sans Bold"/>
                <a:ea typeface="DM Sans Bold"/>
                <a:cs typeface="DM Sans Bold"/>
                <a:sym typeface="DM Sans Bold"/>
              </a:rPr>
              <a:t>MANSI SHARMA</a:t>
            </a:r>
          </a:p>
          <a:p>
            <a:pPr algn="ctr" marL="773342" indent="-386671" lvl="1">
              <a:lnSpc>
                <a:spcPts val="3581"/>
              </a:lnSpc>
              <a:buFont typeface="Arial"/>
              <a:buChar char="•"/>
            </a:pPr>
            <a:r>
              <a:rPr lang="en-US" b="true" sz="3581" spc="-71">
                <a:solidFill>
                  <a:srgbClr val="000000"/>
                </a:solidFill>
                <a:latin typeface="DM Sans Bold"/>
                <a:ea typeface="DM Sans Bold"/>
                <a:cs typeface="DM Sans Bold"/>
                <a:sym typeface="DM Sans Bold"/>
              </a:rPr>
              <a:t>ASHUTOSH KUMAR RAI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codeforcoders.tech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1832861" y="2430280"/>
            <a:ext cx="5426439" cy="5426439"/>
          </a:xfrm>
          <a:custGeom>
            <a:avLst/>
            <a:gdLst/>
            <a:ahLst/>
            <a:cxnLst/>
            <a:rect r="r" b="b" t="t" l="l"/>
            <a:pathLst>
              <a:path h="5426439" w="5426439">
                <a:moveTo>
                  <a:pt x="0" y="0"/>
                </a:moveTo>
                <a:lnTo>
                  <a:pt x="5426439" y="0"/>
                </a:lnTo>
                <a:lnTo>
                  <a:pt x="5426439" y="5426440"/>
                </a:lnTo>
                <a:lnTo>
                  <a:pt x="0" y="54264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1504950" y="3425103"/>
            <a:ext cx="8823114" cy="1518284"/>
          </a:xfrm>
          <a:prstGeom prst="rect">
            <a:avLst/>
          </a:prstGeom>
        </p:spPr>
        <p:txBody>
          <a:bodyPr anchor="t" rtlCol="false" tIns="0" lIns="0" bIns="0" rIns="0">
            <a:spAutoFit/>
          </a:bodyPr>
          <a:lstStyle/>
          <a:p>
            <a:pPr algn="l">
              <a:lnSpc>
                <a:spcPts val="5819"/>
              </a:lnSpc>
            </a:pPr>
            <a:r>
              <a:rPr lang="en-US" sz="5999" b="true">
                <a:solidFill>
                  <a:srgbClr val="FF3131"/>
                </a:solidFill>
                <a:latin typeface="DM Sans Bold"/>
                <a:ea typeface="DM Sans Bold"/>
                <a:cs typeface="DM Sans Bold"/>
                <a:sym typeface="DM Sans Bold"/>
              </a:rPr>
              <a:t>WHY SORTING ALGORITHM MATTERS ?</a:t>
            </a:r>
          </a:p>
        </p:txBody>
      </p:sp>
      <p:sp>
        <p:nvSpPr>
          <p:cNvPr name="TextBox 10" id="10"/>
          <p:cNvSpPr txBox="true"/>
          <p:nvPr/>
        </p:nvSpPr>
        <p:spPr>
          <a:xfrm rot="0">
            <a:off x="1504950" y="5114925"/>
            <a:ext cx="7707571" cy="2324100"/>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Sorting algorithms are essential in computer science as they organize data for efficient processing, making it easier to search, retrieve, and analyze. They are fundamental to optimizing performance in applications like databases, search engines, and data analysis, helping reduce time complexity and improving overall system efficiency.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9975489" y="1170261"/>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6" id="6"/>
          <p:cNvGrpSpPr/>
          <p:nvPr/>
        </p:nvGrpSpPr>
        <p:grpSpPr>
          <a:xfrm rot="0">
            <a:off x="9975489" y="3862348"/>
            <a:ext cx="6998061" cy="256152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9975489" y="6557226"/>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Freeform 12" id="1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4" id="1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1843827">
            <a:off x="2338900" y="295584"/>
            <a:ext cx="3141217" cy="3172947"/>
          </a:xfrm>
          <a:custGeom>
            <a:avLst/>
            <a:gdLst/>
            <a:ahLst/>
            <a:cxnLst/>
            <a:rect r="r" b="b" t="t" l="l"/>
            <a:pathLst>
              <a:path h="3172947" w="3141217">
                <a:moveTo>
                  <a:pt x="0" y="0"/>
                </a:moveTo>
                <a:lnTo>
                  <a:pt x="3141217" y="0"/>
                </a:lnTo>
                <a:lnTo>
                  <a:pt x="3141217" y="3172947"/>
                </a:lnTo>
                <a:lnTo>
                  <a:pt x="0" y="3172947"/>
                </a:lnTo>
                <a:lnTo>
                  <a:pt x="0" y="0"/>
                </a:lnTo>
                <a:close/>
              </a:path>
            </a:pathLst>
          </a:custGeom>
          <a:blipFill>
            <a:blip r:embed="rId9">
              <a:alphaModFix amt="35000"/>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1411261" y="4172166"/>
            <a:ext cx="8186824" cy="2251710"/>
          </a:xfrm>
          <a:prstGeom prst="rect">
            <a:avLst/>
          </a:prstGeom>
        </p:spPr>
        <p:txBody>
          <a:bodyPr anchor="t" rtlCol="false" tIns="0" lIns="0" bIns="0" rIns="0">
            <a:spAutoFit/>
          </a:bodyPr>
          <a:lstStyle/>
          <a:p>
            <a:pPr algn="l">
              <a:lnSpc>
                <a:spcPts val="5820"/>
              </a:lnSpc>
            </a:pPr>
            <a:r>
              <a:rPr lang="en-US" sz="6000" b="true">
                <a:solidFill>
                  <a:srgbClr val="FF5757"/>
                </a:solidFill>
                <a:latin typeface="DM Sans Bold"/>
                <a:ea typeface="DM Sans Bold"/>
                <a:cs typeface="DM Sans Bold"/>
                <a:sym typeface="DM Sans Bold"/>
              </a:rPr>
              <a:t>CHALLENGES OF UNDERSTANDING THE SORTING CONCEPT.</a:t>
            </a:r>
          </a:p>
        </p:txBody>
      </p:sp>
      <p:sp>
        <p:nvSpPr>
          <p:cNvPr name="TextBox 17" id="1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18" id="18"/>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9" id="19"/>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20" id="20"/>
          <p:cNvSpPr txBox="true"/>
          <p:nvPr/>
        </p:nvSpPr>
        <p:spPr>
          <a:xfrm rot="0">
            <a:off x="11610779" y="1814751"/>
            <a:ext cx="4961462" cy="1243973"/>
          </a:xfrm>
          <a:prstGeom prst="rect">
            <a:avLst/>
          </a:prstGeom>
        </p:spPr>
        <p:txBody>
          <a:bodyPr anchor="t" rtlCol="false" tIns="0" lIns="0" bIns="0" rIns="0">
            <a:spAutoFit/>
          </a:bodyPr>
          <a:lstStyle/>
          <a:p>
            <a:pPr algn="just" marL="0" indent="0" lvl="0">
              <a:lnSpc>
                <a:spcPts val="2503"/>
              </a:lnSpc>
              <a:spcBef>
                <a:spcPct val="0"/>
              </a:spcBef>
            </a:pPr>
            <a:r>
              <a:rPr lang="en-US" sz="1854" spc="29">
                <a:solidFill>
                  <a:srgbClr val="000000"/>
                </a:solidFill>
                <a:latin typeface="DM Sans"/>
                <a:ea typeface="DM Sans"/>
                <a:cs typeface="DM Sans"/>
                <a:sym typeface="DM Sans"/>
              </a:rPr>
              <a:t>Abstract Nature Sorting algorithms involve complex steps like comparisons and swaps, which can be hard to visualize without practical examples.</a:t>
            </a:r>
          </a:p>
        </p:txBody>
      </p:sp>
      <p:sp>
        <p:nvSpPr>
          <p:cNvPr name="TextBox 21" id="21"/>
          <p:cNvSpPr txBox="true"/>
          <p:nvPr/>
        </p:nvSpPr>
        <p:spPr>
          <a:xfrm rot="0">
            <a:off x="11844154" y="4508233"/>
            <a:ext cx="4728086" cy="1213485"/>
          </a:xfrm>
          <a:prstGeom prst="rect">
            <a:avLst/>
          </a:prstGeom>
        </p:spPr>
        <p:txBody>
          <a:bodyPr anchor="t" rtlCol="false" tIns="0" lIns="0" bIns="0" rIns="0">
            <a:spAutoFit/>
          </a:bodyPr>
          <a:lstStyle/>
          <a:p>
            <a:pPr algn="just" marL="0" indent="0" lvl="0">
              <a:lnSpc>
                <a:spcPts val="2430"/>
              </a:lnSpc>
              <a:spcBef>
                <a:spcPct val="0"/>
              </a:spcBef>
            </a:pPr>
            <a:r>
              <a:rPr lang="en-US" sz="1800" spc="28">
                <a:solidFill>
                  <a:srgbClr val="000000"/>
                </a:solidFill>
                <a:latin typeface="DM Sans"/>
                <a:ea typeface="DM Sans"/>
                <a:cs typeface="DM Sans"/>
                <a:sym typeface="DM Sans"/>
              </a:rPr>
              <a:t>Time Complexities: Different algorithims have varying time complexities, making it difficult to choose the most efficient one for specific case.</a:t>
            </a:r>
          </a:p>
        </p:txBody>
      </p:sp>
      <p:sp>
        <p:nvSpPr>
          <p:cNvPr name="TextBox 22" id="22"/>
          <p:cNvSpPr txBox="true"/>
          <p:nvPr/>
        </p:nvSpPr>
        <p:spPr>
          <a:xfrm rot="0">
            <a:off x="11844154" y="7108374"/>
            <a:ext cx="4728086" cy="1213485"/>
          </a:xfrm>
          <a:prstGeom prst="rect">
            <a:avLst/>
          </a:prstGeom>
        </p:spPr>
        <p:txBody>
          <a:bodyPr anchor="t" rtlCol="false" tIns="0" lIns="0" bIns="0" rIns="0">
            <a:spAutoFit/>
          </a:bodyPr>
          <a:lstStyle/>
          <a:p>
            <a:pPr algn="just" marL="0" indent="0" lvl="0">
              <a:lnSpc>
                <a:spcPts val="2430"/>
              </a:lnSpc>
              <a:spcBef>
                <a:spcPct val="0"/>
              </a:spcBef>
            </a:pPr>
            <a:r>
              <a:rPr lang="en-US" sz="1800" spc="28">
                <a:solidFill>
                  <a:srgbClr val="000000"/>
                </a:solidFill>
                <a:latin typeface="DM Sans"/>
                <a:ea typeface="DM Sans"/>
                <a:cs typeface="DM Sans"/>
                <a:sym typeface="DM Sans"/>
              </a:rPr>
              <a:t>Visualization Benefits: Visualizing sorting process clarifies how algorithims work, aiding understanding o efficiency, stablity, and practical applications.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a:grpSpLocks noChangeAspect="true"/>
          </p:cNvGrpSpPr>
          <p:nvPr/>
        </p:nvGrpSpPr>
        <p:grpSpPr>
          <a:xfrm rot="0">
            <a:off x="1504950" y="6115918"/>
            <a:ext cx="4439684" cy="3564583"/>
            <a:chOff x="0" y="0"/>
            <a:chExt cx="7467600" cy="5995670"/>
          </a:xfrm>
        </p:grpSpPr>
        <p:sp>
          <p:nvSpPr>
            <p:cNvPr name="Freeform 4" id="4"/>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5" id="5"/>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6" id="6"/>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7" id="7"/>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3"/>
              <a:stretch>
                <a:fillRect l="0" t="-8156" r="0" b="-8156"/>
              </a:stretch>
            </a:blipFill>
          </p:spPr>
        </p:sp>
      </p:grpSp>
      <p:grpSp>
        <p:nvGrpSpPr>
          <p:cNvPr name="Group 8" id="8"/>
          <p:cNvGrpSpPr>
            <a:grpSpLocks noChangeAspect="true"/>
          </p:cNvGrpSpPr>
          <p:nvPr/>
        </p:nvGrpSpPr>
        <p:grpSpPr>
          <a:xfrm rot="0">
            <a:off x="12699663" y="6115918"/>
            <a:ext cx="4439684" cy="3564583"/>
            <a:chOff x="0" y="0"/>
            <a:chExt cx="7467600" cy="5995670"/>
          </a:xfrm>
        </p:grpSpPr>
        <p:sp>
          <p:nvSpPr>
            <p:cNvPr name="Freeform 9" id="9"/>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10" id="10"/>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11" id="11"/>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12" id="12"/>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4"/>
              <a:stretch>
                <a:fillRect l="-7642" t="0" r="-7642" b="0"/>
              </a:stretch>
            </a:blipFill>
          </p:spPr>
        </p:sp>
      </p:grpSp>
      <p:sp>
        <p:nvSpPr>
          <p:cNvPr name="TextBox 13" id="13"/>
          <p:cNvSpPr txBox="true"/>
          <p:nvPr/>
        </p:nvSpPr>
        <p:spPr>
          <a:xfrm rot="0">
            <a:off x="1504950" y="1888841"/>
            <a:ext cx="14500389" cy="909320"/>
          </a:xfrm>
          <a:prstGeom prst="rect">
            <a:avLst/>
          </a:prstGeom>
        </p:spPr>
        <p:txBody>
          <a:bodyPr anchor="t" rtlCol="false" tIns="0" lIns="0" bIns="0" rIns="0">
            <a:spAutoFit/>
          </a:bodyPr>
          <a:lstStyle/>
          <a:p>
            <a:pPr algn="l">
              <a:lnSpc>
                <a:spcPts val="6789"/>
              </a:lnSpc>
            </a:pPr>
            <a:r>
              <a:rPr lang="en-US" sz="6999" b="true">
                <a:solidFill>
                  <a:srgbClr val="FF3131"/>
                </a:solidFill>
                <a:latin typeface="DM Sans Bold"/>
                <a:ea typeface="DM Sans Bold"/>
                <a:cs typeface="DM Sans Bold"/>
                <a:sym typeface="DM Sans Bold"/>
              </a:rPr>
              <a:t>Sorting Algorithm implemented.</a:t>
            </a:r>
          </a:p>
        </p:txBody>
      </p:sp>
      <p:sp>
        <p:nvSpPr>
          <p:cNvPr name="TextBox 14" id="14"/>
          <p:cNvSpPr txBox="true"/>
          <p:nvPr/>
        </p:nvSpPr>
        <p:spPr>
          <a:xfrm rot="0">
            <a:off x="1028700" y="3458442"/>
            <a:ext cx="4559637" cy="2657475"/>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b="true" sz="1999" spc="119">
                <a:solidFill>
                  <a:srgbClr val="000000"/>
                </a:solidFill>
                <a:latin typeface="DM Sans Bold"/>
                <a:ea typeface="DM Sans Bold"/>
                <a:cs typeface="DM Sans Bold"/>
                <a:sym typeface="DM Sans Bold"/>
              </a:rPr>
              <a:t>B</a:t>
            </a:r>
            <a:r>
              <a:rPr lang="en-US" b="true" sz="1999" spc="119" u="none">
                <a:solidFill>
                  <a:srgbClr val="000000"/>
                </a:solidFill>
                <a:latin typeface="DM Sans Bold"/>
                <a:ea typeface="DM Sans Bold"/>
                <a:cs typeface="DM Sans Bold"/>
                <a:sym typeface="DM Sans Bold"/>
              </a:rPr>
              <a:t>ubble Sort: Compares adjacent elements, swapping them if they’re in the wrong order. Repeats until the entire list is sorted, making it simple but inefficient for large datasets.</a:t>
            </a:r>
          </a:p>
          <a:p>
            <a:pPr algn="l" marL="0" indent="0" lvl="0">
              <a:lnSpc>
                <a:spcPts val="2699"/>
              </a:lnSpc>
              <a:spcBef>
                <a:spcPct val="0"/>
              </a:spcBef>
            </a:pPr>
          </a:p>
        </p:txBody>
      </p:sp>
      <p:sp>
        <p:nvSpPr>
          <p:cNvPr name="TextBox 15" id="15"/>
          <p:cNvSpPr txBox="true"/>
          <p:nvPr/>
        </p:nvSpPr>
        <p:spPr>
          <a:xfrm rot="0">
            <a:off x="6864182" y="3458442"/>
            <a:ext cx="4559637" cy="2990850"/>
          </a:xfrm>
          <a:prstGeom prst="rect">
            <a:avLst/>
          </a:prstGeom>
        </p:spPr>
        <p:txBody>
          <a:bodyPr anchor="t" rtlCol="false" tIns="0" lIns="0" bIns="0" rIns="0">
            <a:spAutoFit/>
          </a:bodyPr>
          <a:lstStyle/>
          <a:p>
            <a:pPr algn="l" marL="431799" indent="-215899" lvl="1">
              <a:lnSpc>
                <a:spcPts val="2699"/>
              </a:lnSpc>
              <a:buFont typeface="Arial"/>
              <a:buChar char="•"/>
            </a:pPr>
            <a:r>
              <a:rPr lang="en-US" b="true" sz="1999" spc="119">
                <a:solidFill>
                  <a:srgbClr val="000000"/>
                </a:solidFill>
                <a:latin typeface="DM Sans Bold"/>
                <a:ea typeface="DM Sans Bold"/>
                <a:cs typeface="DM Sans Bold"/>
                <a:sym typeface="DM Sans Bold"/>
              </a:rPr>
              <a:t>Insertion Sort: Iteratively takes one element, compares it to previous elements, and inserts it in the correct position. It's efficient for small or partially sorted datasets.</a:t>
            </a:r>
          </a:p>
          <a:p>
            <a:pPr algn="l">
              <a:lnSpc>
                <a:spcPts val="2699"/>
              </a:lnSpc>
            </a:pPr>
          </a:p>
          <a:p>
            <a:pPr algn="l" marL="0" indent="0" lvl="0">
              <a:lnSpc>
                <a:spcPts val="2699"/>
              </a:lnSpc>
              <a:spcBef>
                <a:spcPct val="0"/>
              </a:spcBef>
            </a:pPr>
          </a:p>
        </p:txBody>
      </p:sp>
      <p:sp>
        <p:nvSpPr>
          <p:cNvPr name="TextBox 16" id="16"/>
          <p:cNvSpPr txBox="true"/>
          <p:nvPr/>
        </p:nvSpPr>
        <p:spPr>
          <a:xfrm rot="0">
            <a:off x="12699663" y="3458442"/>
            <a:ext cx="4559637" cy="2657475"/>
          </a:xfrm>
          <a:prstGeom prst="rect">
            <a:avLst/>
          </a:prstGeom>
        </p:spPr>
        <p:txBody>
          <a:bodyPr anchor="t" rtlCol="false" tIns="0" lIns="0" bIns="0" rIns="0">
            <a:spAutoFit/>
          </a:bodyPr>
          <a:lstStyle/>
          <a:p>
            <a:pPr algn="l" marL="431799" indent="-215899" lvl="1">
              <a:lnSpc>
                <a:spcPts val="2699"/>
              </a:lnSpc>
              <a:buFont typeface="Arial"/>
              <a:buChar char="•"/>
            </a:pPr>
            <a:r>
              <a:rPr lang="en-US" b="true" sz="1999" spc="119">
                <a:solidFill>
                  <a:srgbClr val="000000"/>
                </a:solidFill>
                <a:latin typeface="DM Sans Bold"/>
                <a:ea typeface="DM Sans Bold"/>
                <a:cs typeface="DM Sans Bold"/>
                <a:sym typeface="DM Sans Bold"/>
              </a:rPr>
              <a:t>Selection Sort: Finds the smallest element in the unsorted part of the list and swaps it with the first unsorted element, repeating the process until the list is sorted.</a:t>
            </a:r>
          </a:p>
          <a:p>
            <a:pPr algn="l" marL="0" indent="0" lvl="0">
              <a:lnSpc>
                <a:spcPts val="2699"/>
              </a:lnSpc>
              <a:spcBef>
                <a:spcPct val="0"/>
              </a:spcBef>
            </a:pPr>
          </a:p>
        </p:txBody>
      </p:sp>
      <p:grpSp>
        <p:nvGrpSpPr>
          <p:cNvPr name="Group 17" id="17"/>
          <p:cNvGrpSpPr>
            <a:grpSpLocks noChangeAspect="true"/>
          </p:cNvGrpSpPr>
          <p:nvPr/>
        </p:nvGrpSpPr>
        <p:grpSpPr>
          <a:xfrm rot="0">
            <a:off x="6924158" y="6115918"/>
            <a:ext cx="4439684" cy="3564583"/>
            <a:chOff x="0" y="0"/>
            <a:chExt cx="7467600" cy="5995670"/>
          </a:xfrm>
        </p:grpSpPr>
        <p:sp>
          <p:nvSpPr>
            <p:cNvPr name="Freeform 18" id="18"/>
            <p:cNvSpPr/>
            <p:nvPr/>
          </p:nvSpPr>
          <p:spPr>
            <a:xfrm flipH="false" flipV="false" rot="0">
              <a:off x="0" y="0"/>
              <a:ext cx="7467600" cy="4513580"/>
            </a:xfrm>
            <a:custGeom>
              <a:avLst/>
              <a:gdLst/>
              <a:ahLst/>
              <a:cxnLst/>
              <a:rect r="r" b="b" t="t" l="l"/>
              <a:pathLst>
                <a:path h="4513580" w="746760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name="Freeform 19" id="19"/>
            <p:cNvSpPr/>
            <p:nvPr/>
          </p:nvSpPr>
          <p:spPr>
            <a:xfrm flipH="false" flipV="false" rot="0">
              <a:off x="0" y="4514850"/>
              <a:ext cx="7467600" cy="695960"/>
            </a:xfrm>
            <a:custGeom>
              <a:avLst/>
              <a:gdLst/>
              <a:ahLst/>
              <a:cxnLst/>
              <a:rect r="r" b="b" t="t" l="l"/>
              <a:pathLst>
                <a:path h="695960" w="746760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name="Freeform 20" id="20"/>
            <p:cNvSpPr/>
            <p:nvPr/>
          </p:nvSpPr>
          <p:spPr>
            <a:xfrm flipH="false" flipV="false" rot="0">
              <a:off x="2429510" y="5210810"/>
              <a:ext cx="2606040" cy="791210"/>
            </a:xfrm>
            <a:custGeom>
              <a:avLst/>
              <a:gdLst/>
              <a:ahLst/>
              <a:cxnLst/>
              <a:rect r="r" b="b" t="t" l="l"/>
              <a:pathLst>
                <a:path h="791210" w="260604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name="Freeform 21" id="21"/>
            <p:cNvSpPr/>
            <p:nvPr/>
          </p:nvSpPr>
          <p:spPr>
            <a:xfrm flipH="false" flipV="false" rot="0">
              <a:off x="314960" y="353060"/>
              <a:ext cx="6827520" cy="3835400"/>
            </a:xfrm>
            <a:custGeom>
              <a:avLst/>
              <a:gdLst/>
              <a:ahLst/>
              <a:cxnLst/>
              <a:rect r="r" b="b" t="t" l="l"/>
              <a:pathLst>
                <a:path h="3835400" w="6827520">
                  <a:moveTo>
                    <a:pt x="0" y="0"/>
                  </a:moveTo>
                  <a:lnTo>
                    <a:pt x="6827520" y="0"/>
                  </a:lnTo>
                  <a:lnTo>
                    <a:pt x="6827520" y="3835400"/>
                  </a:lnTo>
                  <a:lnTo>
                    <a:pt x="0" y="3835400"/>
                  </a:lnTo>
                  <a:close/>
                </a:path>
              </a:pathLst>
            </a:custGeom>
            <a:blipFill>
              <a:blip r:embed="rId5"/>
              <a:stretch>
                <a:fillRect l="0" t="-5" r="0" b="-5"/>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2147590" y="4202056"/>
            <a:ext cx="5888801" cy="4114800"/>
          </a:xfrm>
          <a:custGeom>
            <a:avLst/>
            <a:gdLst/>
            <a:ahLst/>
            <a:cxnLst/>
            <a:rect r="r" b="b" t="t" l="l"/>
            <a:pathLst>
              <a:path h="4114800" w="5888801">
                <a:moveTo>
                  <a:pt x="0" y="0"/>
                </a:moveTo>
                <a:lnTo>
                  <a:pt x="5888801" y="0"/>
                </a:lnTo>
                <a:lnTo>
                  <a:pt x="5888801" y="4114800"/>
                </a:lnTo>
                <a:lnTo>
                  <a:pt x="0" y="4114800"/>
                </a:lnTo>
                <a:lnTo>
                  <a:pt x="0" y="0"/>
                </a:lnTo>
                <a:close/>
              </a:path>
            </a:pathLst>
          </a:custGeom>
          <a:blipFill>
            <a:blip r:embed="rId19">
              <a:alphaModFix amt="60000"/>
              <a:extLst>
                <a:ext uri="{96DAC541-7B7A-43D3-8B79-37D633B846F1}">
                  <asvg:svgBlip xmlns:asvg="http://schemas.microsoft.com/office/drawing/2016/SVG/main" r:embed="rId20"/>
                </a:ext>
              </a:extLst>
            </a:blip>
            <a:stretch>
              <a:fillRect l="0" t="0" r="0" b="0"/>
            </a:stretch>
          </a:blipFill>
        </p:spPr>
      </p:sp>
      <p:sp>
        <p:nvSpPr>
          <p:cNvPr name="TextBox 12" id="12"/>
          <p:cNvSpPr txBox="true"/>
          <p:nvPr/>
        </p:nvSpPr>
        <p:spPr>
          <a:xfrm rot="0">
            <a:off x="3196010" y="1905101"/>
            <a:ext cx="11895981"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FF3131"/>
                </a:solidFill>
                <a:latin typeface="DM Sans Bold"/>
                <a:ea typeface="DM Sans Bold"/>
                <a:cs typeface="DM Sans Bold"/>
                <a:sym typeface="DM Sans Bold"/>
              </a:rPr>
              <a:t>Visualizing Sorting with Python</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1028700" y="4530191"/>
            <a:ext cx="9769366" cy="3410906"/>
          </a:xfrm>
          <a:prstGeom prst="rect">
            <a:avLst/>
          </a:prstGeom>
        </p:spPr>
        <p:txBody>
          <a:bodyPr anchor="t" rtlCol="false" tIns="0" lIns="0" bIns="0" rIns="0">
            <a:spAutoFit/>
          </a:bodyPr>
          <a:lstStyle/>
          <a:p>
            <a:pPr algn="l">
              <a:lnSpc>
                <a:spcPts val="3862"/>
              </a:lnSpc>
            </a:pPr>
            <a:r>
              <a:rPr lang="en-US" sz="2758">
                <a:solidFill>
                  <a:srgbClr val="000000"/>
                </a:solidFill>
                <a:latin typeface="Canva Sans"/>
                <a:ea typeface="Canva Sans"/>
                <a:cs typeface="Canva Sans"/>
                <a:sym typeface="Canva Sans"/>
              </a:rPr>
              <a:t>Visualizing sorting algorithms with Python’s `matplotlib.animation` helps demystify complex processes. By animating each step, you can see how elements are compared, swapped, or inserted in real-time, enhancing understanding of algorithm behavior and efficiency, making it easier to grasp and analyze sorting techniques effectively.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a:grpSpLocks noChangeAspect="true"/>
          </p:cNvGrpSpPr>
          <p:nvPr/>
        </p:nvGrpSpPr>
        <p:grpSpPr>
          <a:xfrm rot="0">
            <a:off x="10671144" y="3867240"/>
            <a:ext cx="6088609" cy="3927153"/>
            <a:chOff x="0" y="0"/>
            <a:chExt cx="6350000" cy="4095750"/>
          </a:xfrm>
        </p:grpSpPr>
        <p:sp>
          <p:nvSpPr>
            <p:cNvPr name="Freeform 4" id="4"/>
            <p:cNvSpPr/>
            <p:nvPr/>
          </p:nvSpPr>
          <p:spPr>
            <a:xfrm flipH="false" flipV="false" rot="0">
              <a:off x="101600" y="521970"/>
              <a:ext cx="6146800" cy="3472180"/>
            </a:xfrm>
            <a:custGeom>
              <a:avLst/>
              <a:gdLst/>
              <a:ahLst/>
              <a:cxnLst/>
              <a:rect r="r" b="b" t="t" l="l"/>
              <a:pathLst>
                <a:path h="3472180" w="6146800">
                  <a:moveTo>
                    <a:pt x="0" y="0"/>
                  </a:moveTo>
                  <a:lnTo>
                    <a:pt x="6146800" y="0"/>
                  </a:lnTo>
                  <a:lnTo>
                    <a:pt x="6146800" y="3472180"/>
                  </a:lnTo>
                  <a:lnTo>
                    <a:pt x="0" y="3472180"/>
                  </a:lnTo>
                  <a:lnTo>
                    <a:pt x="0" y="0"/>
                  </a:lnTo>
                  <a:close/>
                </a:path>
              </a:pathLst>
            </a:custGeom>
            <a:blipFill>
              <a:blip r:embed="rId3"/>
              <a:stretch>
                <a:fillRect l="-272" t="0" r="-272" b="0"/>
              </a:stretch>
            </a:blipFill>
          </p:spPr>
        </p:sp>
        <p:sp>
          <p:nvSpPr>
            <p:cNvPr name="Freeform 5" id="5"/>
            <p:cNvSpPr/>
            <p:nvPr/>
          </p:nvSpPr>
          <p:spPr>
            <a:xfrm flipH="false" flipV="false" rot="0">
              <a:off x="95250" y="110490"/>
              <a:ext cx="1186180" cy="311150"/>
            </a:xfrm>
            <a:custGeom>
              <a:avLst/>
              <a:gdLst/>
              <a:ahLst/>
              <a:cxnLst/>
              <a:rect r="r" b="b" t="t" l="l"/>
              <a:pathLst>
                <a:path h="311150" w="1186180">
                  <a:moveTo>
                    <a:pt x="537210" y="99060"/>
                  </a:moveTo>
                  <a:lnTo>
                    <a:pt x="648970" y="99060"/>
                  </a:lnTo>
                  <a:lnTo>
                    <a:pt x="648970" y="210820"/>
                  </a:lnTo>
                  <a:lnTo>
                    <a:pt x="537210" y="210820"/>
                  </a:lnTo>
                  <a:lnTo>
                    <a:pt x="537210" y="99060"/>
                  </a:lnTo>
                  <a:close/>
                  <a:moveTo>
                    <a:pt x="6350" y="0"/>
                  </a:moveTo>
                  <a:lnTo>
                    <a:pt x="312420" y="0"/>
                  </a:lnTo>
                  <a:lnTo>
                    <a:pt x="312420" y="311150"/>
                  </a:lnTo>
                  <a:lnTo>
                    <a:pt x="6350" y="311150"/>
                  </a:lnTo>
                  <a:lnTo>
                    <a:pt x="0" y="311150"/>
                  </a:lnTo>
                  <a:lnTo>
                    <a:pt x="0" y="0"/>
                  </a:lnTo>
                  <a:lnTo>
                    <a:pt x="6350" y="0"/>
                  </a:lnTo>
                  <a:close/>
                  <a:moveTo>
                    <a:pt x="120650" y="156210"/>
                  </a:moveTo>
                  <a:lnTo>
                    <a:pt x="43180" y="232410"/>
                  </a:lnTo>
                  <a:lnTo>
                    <a:pt x="78740" y="267970"/>
                  </a:lnTo>
                  <a:lnTo>
                    <a:pt x="156210" y="190500"/>
                  </a:lnTo>
                  <a:lnTo>
                    <a:pt x="233680" y="267970"/>
                  </a:lnTo>
                  <a:lnTo>
                    <a:pt x="269240" y="232410"/>
                  </a:lnTo>
                  <a:lnTo>
                    <a:pt x="191770" y="156210"/>
                  </a:lnTo>
                  <a:lnTo>
                    <a:pt x="269240" y="78740"/>
                  </a:lnTo>
                  <a:lnTo>
                    <a:pt x="233680" y="43180"/>
                  </a:lnTo>
                  <a:lnTo>
                    <a:pt x="156210" y="120650"/>
                  </a:lnTo>
                  <a:lnTo>
                    <a:pt x="78740" y="43180"/>
                  </a:lnTo>
                  <a:lnTo>
                    <a:pt x="43180" y="78740"/>
                  </a:lnTo>
                  <a:lnTo>
                    <a:pt x="120650" y="156210"/>
                  </a:lnTo>
                  <a:close/>
                  <a:moveTo>
                    <a:pt x="436880" y="0"/>
                  </a:moveTo>
                  <a:lnTo>
                    <a:pt x="748030" y="0"/>
                  </a:lnTo>
                  <a:lnTo>
                    <a:pt x="748030" y="311150"/>
                  </a:lnTo>
                  <a:lnTo>
                    <a:pt x="436880" y="311150"/>
                  </a:lnTo>
                  <a:lnTo>
                    <a:pt x="436880" y="0"/>
                  </a:lnTo>
                  <a:close/>
                  <a:moveTo>
                    <a:pt x="486410" y="261620"/>
                  </a:moveTo>
                  <a:lnTo>
                    <a:pt x="699770" y="261620"/>
                  </a:lnTo>
                  <a:lnTo>
                    <a:pt x="699770" y="48260"/>
                  </a:lnTo>
                  <a:lnTo>
                    <a:pt x="486410" y="48260"/>
                  </a:lnTo>
                  <a:lnTo>
                    <a:pt x="486410" y="261620"/>
                  </a:lnTo>
                  <a:close/>
                  <a:moveTo>
                    <a:pt x="1186180" y="0"/>
                  </a:moveTo>
                  <a:lnTo>
                    <a:pt x="1186180" y="311150"/>
                  </a:lnTo>
                  <a:lnTo>
                    <a:pt x="875030" y="311150"/>
                  </a:lnTo>
                  <a:lnTo>
                    <a:pt x="875030" y="0"/>
                  </a:lnTo>
                  <a:lnTo>
                    <a:pt x="1186180" y="0"/>
                  </a:lnTo>
                  <a:close/>
                  <a:moveTo>
                    <a:pt x="1135380" y="185420"/>
                  </a:moveTo>
                  <a:lnTo>
                    <a:pt x="924560" y="185420"/>
                  </a:lnTo>
                  <a:lnTo>
                    <a:pt x="924560" y="236220"/>
                  </a:lnTo>
                  <a:lnTo>
                    <a:pt x="1135380" y="236220"/>
                  </a:lnTo>
                  <a:lnTo>
                    <a:pt x="1135380" y="185420"/>
                  </a:lnTo>
                  <a:close/>
                </a:path>
              </a:pathLst>
            </a:custGeom>
            <a:solidFill>
              <a:srgbClr val="FACEE1"/>
            </a:solidFill>
          </p:spPr>
        </p:sp>
        <p:sp>
          <p:nvSpPr>
            <p:cNvPr name="Freeform 6" id="6"/>
            <p:cNvSpPr/>
            <p:nvPr/>
          </p:nvSpPr>
          <p:spPr>
            <a:xfrm flipH="false" flipV="false" rot="0">
              <a:off x="0" y="0"/>
              <a:ext cx="6350000" cy="4095750"/>
            </a:xfrm>
            <a:custGeom>
              <a:avLst/>
              <a:gdLst/>
              <a:ahLst/>
              <a:cxnLst/>
              <a:rect r="r" b="b" t="t" l="l"/>
              <a:pathLst>
                <a:path h="4095750" w="6350000">
                  <a:moveTo>
                    <a:pt x="0" y="0"/>
                  </a:moveTo>
                  <a:lnTo>
                    <a:pt x="0" y="521970"/>
                  </a:lnTo>
                  <a:lnTo>
                    <a:pt x="0" y="4095750"/>
                  </a:lnTo>
                  <a:lnTo>
                    <a:pt x="6350000" y="4095750"/>
                  </a:lnTo>
                  <a:lnTo>
                    <a:pt x="6350000" y="521970"/>
                  </a:lnTo>
                  <a:lnTo>
                    <a:pt x="6350000" y="0"/>
                  </a:lnTo>
                  <a:lnTo>
                    <a:pt x="0" y="0"/>
                  </a:lnTo>
                  <a:close/>
                  <a:moveTo>
                    <a:pt x="6248400" y="3994150"/>
                  </a:moveTo>
                  <a:lnTo>
                    <a:pt x="101600" y="3994150"/>
                  </a:lnTo>
                  <a:lnTo>
                    <a:pt x="101600" y="521970"/>
                  </a:lnTo>
                  <a:lnTo>
                    <a:pt x="6248400" y="521970"/>
                  </a:lnTo>
                  <a:lnTo>
                    <a:pt x="6248400" y="3994150"/>
                  </a:lnTo>
                  <a:close/>
                  <a:moveTo>
                    <a:pt x="1281430" y="110490"/>
                  </a:moveTo>
                  <a:lnTo>
                    <a:pt x="1281430" y="421640"/>
                  </a:lnTo>
                  <a:lnTo>
                    <a:pt x="970280" y="421640"/>
                  </a:lnTo>
                  <a:lnTo>
                    <a:pt x="970280" y="110490"/>
                  </a:lnTo>
                  <a:lnTo>
                    <a:pt x="1281430" y="110490"/>
                  </a:lnTo>
                  <a:close/>
                  <a:moveTo>
                    <a:pt x="844550" y="110490"/>
                  </a:moveTo>
                  <a:lnTo>
                    <a:pt x="844550" y="421640"/>
                  </a:lnTo>
                  <a:lnTo>
                    <a:pt x="532130" y="421640"/>
                  </a:lnTo>
                  <a:lnTo>
                    <a:pt x="532130" y="110490"/>
                  </a:lnTo>
                  <a:lnTo>
                    <a:pt x="844550" y="110490"/>
                  </a:lnTo>
                  <a:close/>
                  <a:moveTo>
                    <a:pt x="407670" y="110490"/>
                  </a:moveTo>
                  <a:lnTo>
                    <a:pt x="407670" y="421640"/>
                  </a:lnTo>
                  <a:lnTo>
                    <a:pt x="101600" y="421640"/>
                  </a:lnTo>
                  <a:lnTo>
                    <a:pt x="95250" y="421640"/>
                  </a:lnTo>
                  <a:lnTo>
                    <a:pt x="95250" y="110490"/>
                  </a:lnTo>
                  <a:lnTo>
                    <a:pt x="101600" y="110490"/>
                  </a:lnTo>
                  <a:lnTo>
                    <a:pt x="407670" y="110490"/>
                  </a:lnTo>
                  <a:close/>
                  <a:moveTo>
                    <a:pt x="364490" y="189230"/>
                  </a:moveTo>
                  <a:lnTo>
                    <a:pt x="287020" y="266700"/>
                  </a:lnTo>
                  <a:lnTo>
                    <a:pt x="364490" y="344170"/>
                  </a:lnTo>
                  <a:lnTo>
                    <a:pt x="328930" y="379730"/>
                  </a:lnTo>
                  <a:lnTo>
                    <a:pt x="251460" y="302260"/>
                  </a:lnTo>
                  <a:lnTo>
                    <a:pt x="173990" y="379730"/>
                  </a:lnTo>
                  <a:lnTo>
                    <a:pt x="138430" y="342900"/>
                  </a:lnTo>
                  <a:lnTo>
                    <a:pt x="215900" y="266700"/>
                  </a:lnTo>
                  <a:lnTo>
                    <a:pt x="138430" y="189230"/>
                  </a:lnTo>
                  <a:lnTo>
                    <a:pt x="173990" y="153670"/>
                  </a:lnTo>
                  <a:lnTo>
                    <a:pt x="251460" y="231140"/>
                  </a:lnTo>
                  <a:lnTo>
                    <a:pt x="328930" y="153670"/>
                  </a:lnTo>
                  <a:lnTo>
                    <a:pt x="364490" y="189230"/>
                  </a:lnTo>
                  <a:close/>
                  <a:moveTo>
                    <a:pt x="795020" y="158750"/>
                  </a:moveTo>
                  <a:lnTo>
                    <a:pt x="581660" y="158750"/>
                  </a:lnTo>
                  <a:lnTo>
                    <a:pt x="581660" y="372110"/>
                  </a:lnTo>
                  <a:lnTo>
                    <a:pt x="795020" y="372110"/>
                  </a:lnTo>
                  <a:lnTo>
                    <a:pt x="795020" y="158750"/>
                  </a:lnTo>
                  <a:close/>
                  <a:moveTo>
                    <a:pt x="744220" y="321310"/>
                  </a:moveTo>
                  <a:lnTo>
                    <a:pt x="632460" y="321310"/>
                  </a:lnTo>
                  <a:lnTo>
                    <a:pt x="632460" y="209550"/>
                  </a:lnTo>
                  <a:lnTo>
                    <a:pt x="744220" y="209550"/>
                  </a:lnTo>
                  <a:lnTo>
                    <a:pt x="744220" y="321310"/>
                  </a:lnTo>
                  <a:close/>
                  <a:moveTo>
                    <a:pt x="1019810" y="295910"/>
                  </a:moveTo>
                  <a:lnTo>
                    <a:pt x="1230630" y="295910"/>
                  </a:lnTo>
                  <a:lnTo>
                    <a:pt x="1230630" y="346710"/>
                  </a:lnTo>
                  <a:lnTo>
                    <a:pt x="1019810" y="346710"/>
                  </a:lnTo>
                  <a:lnTo>
                    <a:pt x="1019810" y="295910"/>
                  </a:lnTo>
                  <a:close/>
                </a:path>
              </a:pathLst>
            </a:custGeom>
            <a:solidFill>
              <a:srgbClr val="6466AF"/>
            </a:solidFill>
          </p:spPr>
        </p:sp>
      </p:grpSp>
      <p:sp>
        <p:nvSpPr>
          <p:cNvPr name="TextBox 7" id="7"/>
          <p:cNvSpPr txBox="true"/>
          <p:nvPr/>
        </p:nvSpPr>
        <p:spPr>
          <a:xfrm rot="0">
            <a:off x="1726064" y="2364455"/>
            <a:ext cx="7848753" cy="2282190"/>
          </a:xfrm>
          <a:prstGeom prst="rect">
            <a:avLst/>
          </a:prstGeom>
        </p:spPr>
        <p:txBody>
          <a:bodyPr anchor="t" rtlCol="false" tIns="0" lIns="0" bIns="0" rIns="0">
            <a:spAutoFit/>
          </a:bodyPr>
          <a:lstStyle/>
          <a:p>
            <a:pPr algn="l">
              <a:lnSpc>
                <a:spcPts val="8730"/>
              </a:lnSpc>
            </a:pPr>
            <a:r>
              <a:rPr lang="en-US" sz="9000" b="true">
                <a:solidFill>
                  <a:srgbClr val="FF3131"/>
                </a:solidFill>
                <a:latin typeface="DM Sans Bold"/>
                <a:ea typeface="DM Sans Bold"/>
                <a:cs typeface="DM Sans Bold"/>
                <a:sym typeface="DM Sans Bold"/>
              </a:rPr>
              <a:t>Code Explained</a:t>
            </a:r>
          </a:p>
        </p:txBody>
      </p:sp>
      <p:sp>
        <p:nvSpPr>
          <p:cNvPr name="TextBox 8" id="8"/>
          <p:cNvSpPr txBox="true"/>
          <p:nvPr/>
        </p:nvSpPr>
        <p:spPr>
          <a:xfrm rot="0">
            <a:off x="1726064" y="4870217"/>
            <a:ext cx="8063588" cy="2505075"/>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00000"/>
                </a:solidFill>
                <a:latin typeface="DM Sans"/>
                <a:ea typeface="DM Sans"/>
                <a:cs typeface="DM Sans"/>
                <a:sym typeface="DM Sans"/>
              </a:rPr>
              <a:t>The visualizer combines sorting algorithms with matplotlib.animation to animate the sorting process. Each algorithm, like Insertion Sort, uses yield to produce the array's state step-by-step. This allows users to observe sorting in real-time, enhancing comprehension.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672061" y="1025292"/>
            <a:ext cx="5587239" cy="2662922"/>
            <a:chOff x="0" y="0"/>
            <a:chExt cx="2065940" cy="984643"/>
          </a:xfrm>
        </p:grpSpPr>
        <p:sp>
          <p:nvSpPr>
            <p:cNvPr name="Freeform 4" id="4"/>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 id="6"/>
          <p:cNvGrpSpPr/>
          <p:nvPr/>
        </p:nvGrpSpPr>
        <p:grpSpPr>
          <a:xfrm rot="0">
            <a:off x="11672061" y="3808631"/>
            <a:ext cx="5587239" cy="2662922"/>
            <a:chOff x="0" y="0"/>
            <a:chExt cx="2065940" cy="984643"/>
          </a:xfrm>
        </p:grpSpPr>
        <p:sp>
          <p:nvSpPr>
            <p:cNvPr name="Freeform 7" id="7"/>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8" id="8"/>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9" id="9"/>
          <p:cNvGrpSpPr/>
          <p:nvPr/>
        </p:nvGrpSpPr>
        <p:grpSpPr>
          <a:xfrm rot="0">
            <a:off x="11672061" y="6595378"/>
            <a:ext cx="5587239" cy="2662922"/>
            <a:chOff x="0" y="0"/>
            <a:chExt cx="2065940" cy="984643"/>
          </a:xfrm>
        </p:grpSpPr>
        <p:sp>
          <p:nvSpPr>
            <p:cNvPr name="Freeform 10" id="10"/>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1" id="11"/>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028700" y="1028700"/>
            <a:ext cx="5587239" cy="2662922"/>
            <a:chOff x="0" y="0"/>
            <a:chExt cx="2065940" cy="984643"/>
          </a:xfrm>
        </p:grpSpPr>
        <p:sp>
          <p:nvSpPr>
            <p:cNvPr name="Freeform 13" id="1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4" id="1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5" id="15"/>
          <p:cNvGrpSpPr/>
          <p:nvPr/>
        </p:nvGrpSpPr>
        <p:grpSpPr>
          <a:xfrm rot="0">
            <a:off x="1028700" y="3812039"/>
            <a:ext cx="5587239" cy="2662922"/>
            <a:chOff x="0" y="0"/>
            <a:chExt cx="2065940" cy="984643"/>
          </a:xfrm>
        </p:grpSpPr>
        <p:sp>
          <p:nvSpPr>
            <p:cNvPr name="Freeform 16" id="1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1028700" y="6598786"/>
            <a:ext cx="5587239" cy="2662922"/>
            <a:chOff x="0" y="0"/>
            <a:chExt cx="2065940" cy="984643"/>
          </a:xfrm>
        </p:grpSpPr>
        <p:sp>
          <p:nvSpPr>
            <p:cNvPr name="Freeform 19" id="1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20" id="2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1276180" y="1380605"/>
            <a:ext cx="1876645" cy="1952296"/>
          </a:xfrm>
          <a:custGeom>
            <a:avLst/>
            <a:gdLst/>
            <a:ahLst/>
            <a:cxnLst/>
            <a:rect r="r" b="b" t="t" l="l"/>
            <a:pathLst>
              <a:path h="1952296" w="1876645">
                <a:moveTo>
                  <a:pt x="0" y="0"/>
                </a:moveTo>
                <a:lnTo>
                  <a:pt x="1876645" y="0"/>
                </a:lnTo>
                <a:lnTo>
                  <a:pt x="1876645" y="1952296"/>
                </a:lnTo>
                <a:lnTo>
                  <a:pt x="0" y="19522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280701" y="4204030"/>
            <a:ext cx="1872124" cy="1872124"/>
          </a:xfrm>
          <a:custGeom>
            <a:avLst/>
            <a:gdLst/>
            <a:ahLst/>
            <a:cxnLst/>
            <a:rect r="r" b="b" t="t" l="l"/>
            <a:pathLst>
              <a:path h="1872124" w="1872124">
                <a:moveTo>
                  <a:pt x="0" y="0"/>
                </a:moveTo>
                <a:lnTo>
                  <a:pt x="1872124" y="0"/>
                </a:lnTo>
                <a:lnTo>
                  <a:pt x="1872124" y="1872124"/>
                </a:lnTo>
                <a:lnTo>
                  <a:pt x="0" y="18721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318923" y="7175576"/>
            <a:ext cx="1721071" cy="1721071"/>
          </a:xfrm>
          <a:custGeom>
            <a:avLst/>
            <a:gdLst/>
            <a:ahLst/>
            <a:cxnLst/>
            <a:rect r="r" b="b" t="t" l="l"/>
            <a:pathLst>
              <a:path h="1721071" w="1721071">
                <a:moveTo>
                  <a:pt x="0" y="0"/>
                </a:moveTo>
                <a:lnTo>
                  <a:pt x="1721071" y="0"/>
                </a:lnTo>
                <a:lnTo>
                  <a:pt x="1721071" y="1721071"/>
                </a:lnTo>
                <a:lnTo>
                  <a:pt x="0" y="172107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8" id="28"/>
          <p:cNvSpPr/>
          <p:nvPr/>
        </p:nvSpPr>
        <p:spPr>
          <a:xfrm flipH="false" flipV="false" rot="0">
            <a:off x="11904242" y="1498692"/>
            <a:ext cx="1888806" cy="1794366"/>
          </a:xfrm>
          <a:custGeom>
            <a:avLst/>
            <a:gdLst/>
            <a:ahLst/>
            <a:cxnLst/>
            <a:rect r="r" b="b" t="t" l="l"/>
            <a:pathLst>
              <a:path h="1794366" w="1888806">
                <a:moveTo>
                  <a:pt x="0" y="0"/>
                </a:moveTo>
                <a:lnTo>
                  <a:pt x="1888806" y="0"/>
                </a:lnTo>
                <a:lnTo>
                  <a:pt x="1888806" y="1794366"/>
                </a:lnTo>
                <a:lnTo>
                  <a:pt x="0" y="179436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9" id="29"/>
          <p:cNvSpPr/>
          <p:nvPr/>
        </p:nvSpPr>
        <p:spPr>
          <a:xfrm flipH="false" flipV="false" rot="0">
            <a:off x="12156035" y="4078713"/>
            <a:ext cx="1825571" cy="2122757"/>
          </a:xfrm>
          <a:custGeom>
            <a:avLst/>
            <a:gdLst/>
            <a:ahLst/>
            <a:cxnLst/>
            <a:rect r="r" b="b" t="t" l="l"/>
            <a:pathLst>
              <a:path h="2122757" w="1825571">
                <a:moveTo>
                  <a:pt x="0" y="0"/>
                </a:moveTo>
                <a:lnTo>
                  <a:pt x="1825571" y="0"/>
                </a:lnTo>
                <a:lnTo>
                  <a:pt x="1825571" y="2122757"/>
                </a:lnTo>
                <a:lnTo>
                  <a:pt x="0" y="212275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0" id="30"/>
          <p:cNvSpPr/>
          <p:nvPr/>
        </p:nvSpPr>
        <p:spPr>
          <a:xfrm flipH="false" flipV="false" rot="0">
            <a:off x="11851705" y="6865296"/>
            <a:ext cx="2129901" cy="2129901"/>
          </a:xfrm>
          <a:custGeom>
            <a:avLst/>
            <a:gdLst/>
            <a:ahLst/>
            <a:cxnLst/>
            <a:rect r="r" b="b" t="t" l="l"/>
            <a:pathLst>
              <a:path h="2129901" w="2129901">
                <a:moveTo>
                  <a:pt x="0" y="0"/>
                </a:moveTo>
                <a:lnTo>
                  <a:pt x="2129901" y="0"/>
                </a:lnTo>
                <a:lnTo>
                  <a:pt x="2129901" y="2129902"/>
                </a:lnTo>
                <a:lnTo>
                  <a:pt x="0" y="212990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31" id="31"/>
          <p:cNvSpPr txBox="true"/>
          <p:nvPr/>
        </p:nvSpPr>
        <p:spPr>
          <a:xfrm rot="0">
            <a:off x="14101836" y="1547197"/>
            <a:ext cx="2816627" cy="1649731"/>
          </a:xfrm>
          <a:prstGeom prst="rect">
            <a:avLst/>
          </a:prstGeom>
        </p:spPr>
        <p:txBody>
          <a:bodyPr anchor="t" rtlCol="false" tIns="0" lIns="0" bIns="0" rIns="0">
            <a:spAutoFit/>
          </a:bodyPr>
          <a:lstStyle/>
          <a:p>
            <a:pPr algn="l">
              <a:lnSpc>
                <a:spcPts val="2234"/>
              </a:lnSpc>
              <a:spcBef>
                <a:spcPct val="0"/>
              </a:spcBef>
            </a:pPr>
            <a:r>
              <a:rPr lang="en-US" b="true" sz="1499">
                <a:solidFill>
                  <a:srgbClr val="000000"/>
                </a:solidFill>
                <a:latin typeface="DM Sans Bold"/>
                <a:ea typeface="DM Sans Bold"/>
                <a:cs typeface="DM Sans Bold"/>
                <a:sym typeface="DM Sans Bold"/>
              </a:rPr>
              <a:t>It</a:t>
            </a:r>
            <a:r>
              <a:rPr lang="en-US" b="true" sz="1499" strike="noStrike" u="none">
                <a:solidFill>
                  <a:srgbClr val="000000"/>
                </a:solidFill>
                <a:latin typeface="DM Sans Bold"/>
                <a:ea typeface="DM Sans Bold"/>
                <a:cs typeface="DM Sans Bold"/>
                <a:sym typeface="DM Sans Bold"/>
              </a:rPr>
              <a:t>eration Count: An on-screen counter displays the number of operations performed, helping viewers understand the algorithm's efficiency and complexity.</a:t>
            </a:r>
          </a:p>
        </p:txBody>
      </p:sp>
      <p:sp>
        <p:nvSpPr>
          <p:cNvPr name="TextBox 32" id="32"/>
          <p:cNvSpPr txBox="true"/>
          <p:nvPr/>
        </p:nvSpPr>
        <p:spPr>
          <a:xfrm rot="0">
            <a:off x="14101836" y="4262677"/>
            <a:ext cx="2816627" cy="1649731"/>
          </a:xfrm>
          <a:prstGeom prst="rect">
            <a:avLst/>
          </a:prstGeom>
        </p:spPr>
        <p:txBody>
          <a:bodyPr anchor="t" rtlCol="false" tIns="0" lIns="0" bIns="0" rIns="0">
            <a:spAutoFit/>
          </a:bodyPr>
          <a:lstStyle/>
          <a:p>
            <a:pPr algn="l" marL="0" indent="0" lvl="0">
              <a:lnSpc>
                <a:spcPts val="2234"/>
              </a:lnSpc>
              <a:spcBef>
                <a:spcPct val="0"/>
              </a:spcBef>
            </a:pPr>
            <a:r>
              <a:rPr lang="en-US" b="true" sz="1499">
                <a:solidFill>
                  <a:srgbClr val="000000"/>
                </a:solidFill>
                <a:latin typeface="DM Sans Bold"/>
                <a:ea typeface="DM Sans Bold"/>
                <a:cs typeface="DM Sans Bold"/>
                <a:sym typeface="DM Sans Bold"/>
              </a:rPr>
              <a:t>Dyna</a:t>
            </a:r>
            <a:r>
              <a:rPr lang="en-US" b="true" sz="1499" strike="noStrike" u="none">
                <a:solidFill>
                  <a:srgbClr val="000000"/>
                </a:solidFill>
                <a:latin typeface="DM Sans Bold"/>
                <a:ea typeface="DM Sans Bold"/>
                <a:cs typeface="DM Sans Bold"/>
                <a:sym typeface="DM Sans Bold"/>
              </a:rPr>
              <a:t>mic Axis Limits: Axis limits adjust automatically based on the data range, ensuring all bars are visible and properly scaled throughout the animation.</a:t>
            </a:r>
          </a:p>
        </p:txBody>
      </p:sp>
      <p:sp>
        <p:nvSpPr>
          <p:cNvPr name="TextBox 33" id="33"/>
          <p:cNvSpPr txBox="true"/>
          <p:nvPr/>
        </p:nvSpPr>
        <p:spPr>
          <a:xfrm rot="0">
            <a:off x="13981606" y="7016186"/>
            <a:ext cx="3057086" cy="1992226"/>
          </a:xfrm>
          <a:prstGeom prst="rect">
            <a:avLst/>
          </a:prstGeom>
        </p:spPr>
        <p:txBody>
          <a:bodyPr anchor="t" rtlCol="false" tIns="0" lIns="0" bIns="0" rIns="0">
            <a:spAutoFit/>
          </a:bodyPr>
          <a:lstStyle/>
          <a:p>
            <a:pPr algn="l" marL="0" indent="0" lvl="0">
              <a:lnSpc>
                <a:spcPts val="2251"/>
              </a:lnSpc>
              <a:spcBef>
                <a:spcPct val="0"/>
              </a:spcBef>
            </a:pPr>
            <a:r>
              <a:rPr lang="en-US" b="true" sz="1510">
                <a:solidFill>
                  <a:srgbClr val="000000"/>
                </a:solidFill>
                <a:latin typeface="DM Sans Bold"/>
                <a:ea typeface="DM Sans Bold"/>
                <a:cs typeface="DM Sans Bold"/>
                <a:sym typeface="DM Sans Bold"/>
              </a:rPr>
              <a:t>U</a:t>
            </a:r>
            <a:r>
              <a:rPr lang="en-US" b="true" sz="1510" strike="noStrike" u="none">
                <a:solidFill>
                  <a:srgbClr val="000000"/>
                </a:solidFill>
                <a:latin typeface="DM Sans Bold"/>
                <a:ea typeface="DM Sans Bold"/>
                <a:cs typeface="DM Sans Bold"/>
                <a:sym typeface="DM Sans Bold"/>
              </a:rPr>
              <a:t>ser Interaction: The visualization allows users to choose between different algorithms, providing a comparative view of how each sorting method processes the array.</a:t>
            </a:r>
          </a:p>
        </p:txBody>
      </p:sp>
      <p:sp>
        <p:nvSpPr>
          <p:cNvPr name="TextBox 34" id="34"/>
          <p:cNvSpPr txBox="true"/>
          <p:nvPr/>
        </p:nvSpPr>
        <p:spPr>
          <a:xfrm rot="0">
            <a:off x="3458475" y="1547197"/>
            <a:ext cx="2816627" cy="1649731"/>
          </a:xfrm>
          <a:prstGeom prst="rect">
            <a:avLst/>
          </a:prstGeom>
        </p:spPr>
        <p:txBody>
          <a:bodyPr anchor="t" rtlCol="false" tIns="0" lIns="0" bIns="0" rIns="0">
            <a:spAutoFit/>
          </a:bodyPr>
          <a:lstStyle/>
          <a:p>
            <a:pPr algn="l">
              <a:lnSpc>
                <a:spcPts val="2234"/>
              </a:lnSpc>
            </a:pPr>
            <a:r>
              <a:rPr lang="en-US" b="true" sz="1499">
                <a:solidFill>
                  <a:srgbClr val="000000"/>
                </a:solidFill>
                <a:latin typeface="DM Sans Bold"/>
                <a:ea typeface="DM Sans Bold"/>
                <a:cs typeface="DM Sans Bold"/>
                <a:sym typeface="DM Sans Bold"/>
              </a:rPr>
              <a:t>Ba</a:t>
            </a:r>
            <a:r>
              <a:rPr lang="en-US" b="true" sz="1499" strike="noStrike" u="none">
                <a:solidFill>
                  <a:srgbClr val="000000"/>
                </a:solidFill>
                <a:latin typeface="DM Sans Bold"/>
                <a:ea typeface="DM Sans Bold"/>
                <a:cs typeface="DM Sans Bold"/>
                <a:sym typeface="DM Sans Bold"/>
              </a:rPr>
              <a:t>r Heights: Bars represent array values. As sorting progresses, their heights change to reflect updates, showing the algorithm's effect visually.</a:t>
            </a:r>
          </a:p>
        </p:txBody>
      </p:sp>
      <p:sp>
        <p:nvSpPr>
          <p:cNvPr name="TextBox 35" id="35"/>
          <p:cNvSpPr txBox="true"/>
          <p:nvPr/>
        </p:nvSpPr>
        <p:spPr>
          <a:xfrm rot="0">
            <a:off x="3435667" y="4225495"/>
            <a:ext cx="2816627" cy="2202181"/>
          </a:xfrm>
          <a:prstGeom prst="rect">
            <a:avLst/>
          </a:prstGeom>
        </p:spPr>
        <p:txBody>
          <a:bodyPr anchor="t" rtlCol="false" tIns="0" lIns="0" bIns="0" rIns="0">
            <a:spAutoFit/>
          </a:bodyPr>
          <a:lstStyle/>
          <a:p>
            <a:pPr algn="l">
              <a:lnSpc>
                <a:spcPts val="2234"/>
              </a:lnSpc>
            </a:pPr>
            <a:r>
              <a:rPr lang="en-US" b="true" sz="1499">
                <a:solidFill>
                  <a:srgbClr val="000000"/>
                </a:solidFill>
                <a:latin typeface="DM Sans Bold"/>
                <a:ea typeface="DM Sans Bold"/>
                <a:cs typeface="DM Sans Bold"/>
                <a:sym typeface="DM Sans Bold"/>
              </a:rPr>
              <a:t>Alg</a:t>
            </a:r>
            <a:r>
              <a:rPr lang="en-US" b="true" sz="1499" strike="noStrike" u="none">
                <a:solidFill>
                  <a:srgbClr val="000000"/>
                </a:solidFill>
                <a:latin typeface="DM Sans Bold"/>
                <a:ea typeface="DM Sans Bold"/>
                <a:cs typeface="DM Sans Bold"/>
                <a:sym typeface="DM Sans Bold"/>
              </a:rPr>
              <a:t>orithm Yielding: Each sorting algorithm yields the array's state at each step, allowing matplotlib to capture and animate the changes dynamically.</a:t>
            </a:r>
          </a:p>
          <a:p>
            <a:pPr algn="l">
              <a:lnSpc>
                <a:spcPts val="2234"/>
              </a:lnSpc>
            </a:pPr>
          </a:p>
          <a:p>
            <a:pPr algn="l" marL="0" indent="0" lvl="0">
              <a:lnSpc>
                <a:spcPts val="2234"/>
              </a:lnSpc>
            </a:pPr>
          </a:p>
        </p:txBody>
      </p:sp>
      <p:sp>
        <p:nvSpPr>
          <p:cNvPr name="TextBox 36" id="36"/>
          <p:cNvSpPr txBox="true"/>
          <p:nvPr/>
        </p:nvSpPr>
        <p:spPr>
          <a:xfrm rot="0">
            <a:off x="3458475" y="7187434"/>
            <a:ext cx="2816627" cy="1649731"/>
          </a:xfrm>
          <a:prstGeom prst="rect">
            <a:avLst/>
          </a:prstGeom>
        </p:spPr>
        <p:txBody>
          <a:bodyPr anchor="t" rtlCol="false" tIns="0" lIns="0" bIns="0" rIns="0">
            <a:spAutoFit/>
          </a:bodyPr>
          <a:lstStyle/>
          <a:p>
            <a:pPr algn="l">
              <a:lnSpc>
                <a:spcPts val="2234"/>
              </a:lnSpc>
            </a:pPr>
            <a:r>
              <a:rPr lang="en-US" b="true" sz="1499">
                <a:solidFill>
                  <a:srgbClr val="000000"/>
                </a:solidFill>
                <a:latin typeface="DM Sans Bold"/>
                <a:ea typeface="DM Sans Bold"/>
                <a:cs typeface="DM Sans Bold"/>
                <a:sym typeface="DM Sans Bold"/>
              </a:rPr>
              <a:t>R</a:t>
            </a:r>
            <a:r>
              <a:rPr lang="en-US" b="true" sz="1499" strike="noStrike" u="none">
                <a:solidFill>
                  <a:srgbClr val="000000"/>
                </a:solidFill>
                <a:latin typeface="DM Sans Bold"/>
                <a:ea typeface="DM Sans Bold"/>
                <a:cs typeface="DM Sans Bold"/>
                <a:sym typeface="DM Sans Bold"/>
              </a:rPr>
              <a:t>eal-Time Update: FuncAnimation updates the bar heights in real-time, synchronizing with the sorting algorithm's progress for clear step-by-step visualization.</a:t>
            </a:r>
          </a:p>
        </p:txBody>
      </p:sp>
      <p:sp>
        <p:nvSpPr>
          <p:cNvPr name="TextBox 37" id="37"/>
          <p:cNvSpPr txBox="true"/>
          <p:nvPr/>
        </p:nvSpPr>
        <p:spPr>
          <a:xfrm rot="0">
            <a:off x="6995244" y="4467745"/>
            <a:ext cx="4297511" cy="1870081"/>
          </a:xfrm>
          <a:prstGeom prst="rect">
            <a:avLst/>
          </a:prstGeom>
        </p:spPr>
        <p:txBody>
          <a:bodyPr anchor="t" rtlCol="false" tIns="0" lIns="0" bIns="0" rIns="0">
            <a:spAutoFit/>
          </a:bodyPr>
          <a:lstStyle/>
          <a:p>
            <a:pPr algn="ctr" marL="0" indent="0" lvl="1">
              <a:lnSpc>
                <a:spcPts val="4850"/>
              </a:lnSpc>
              <a:spcBef>
                <a:spcPct val="0"/>
              </a:spcBef>
            </a:pPr>
            <a:r>
              <a:rPr lang="en-US" b="true" sz="5000">
                <a:solidFill>
                  <a:srgbClr val="FF3131"/>
                </a:solidFill>
                <a:latin typeface="DM Sans Bold"/>
                <a:ea typeface="DM Sans Bold"/>
                <a:cs typeface="DM Sans Bold"/>
                <a:sym typeface="DM Sans Bold"/>
              </a:rPr>
              <a:t>How the Visualization works.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2502099" y="4392383"/>
            <a:ext cx="4891293" cy="4114800"/>
          </a:xfrm>
          <a:custGeom>
            <a:avLst/>
            <a:gdLst/>
            <a:ahLst/>
            <a:cxnLst/>
            <a:rect r="r" b="b" t="t" l="l"/>
            <a:pathLst>
              <a:path h="4114800" w="4891293">
                <a:moveTo>
                  <a:pt x="0" y="0"/>
                </a:moveTo>
                <a:lnTo>
                  <a:pt x="4891293" y="0"/>
                </a:lnTo>
                <a:lnTo>
                  <a:pt x="4891293" y="4114800"/>
                </a:lnTo>
                <a:lnTo>
                  <a:pt x="0" y="4114800"/>
                </a:lnTo>
                <a:lnTo>
                  <a:pt x="0" y="0"/>
                </a:lnTo>
                <a:close/>
              </a:path>
            </a:pathLst>
          </a:custGeom>
          <a:blipFill>
            <a:blip r:embed="rId29">
              <a:alphaModFix amt="54000"/>
              <a:extLst>
                <a:ext uri="{96DAC541-7B7A-43D3-8B79-37D633B846F1}">
                  <asvg:svgBlip xmlns:asvg="http://schemas.microsoft.com/office/drawing/2016/SVG/main" r:embed="rId30"/>
                </a:ext>
              </a:extLst>
            </a:blip>
            <a:stretch>
              <a:fillRect l="0" t="0" r="0" b="0"/>
            </a:stretch>
          </a:blipFill>
        </p:spPr>
      </p:sp>
      <p:sp>
        <p:nvSpPr>
          <p:cNvPr name="TextBox 17" id="17"/>
          <p:cNvSpPr txBox="true"/>
          <p:nvPr/>
        </p:nvSpPr>
        <p:spPr>
          <a:xfrm rot="0">
            <a:off x="2178031" y="5440133"/>
            <a:ext cx="9844046" cy="1990725"/>
          </a:xfrm>
          <a:prstGeom prst="rect">
            <a:avLst/>
          </a:prstGeom>
        </p:spPr>
        <p:txBody>
          <a:bodyPr anchor="t" rtlCol="false" tIns="0" lIns="0" bIns="0" rIns="0">
            <a:spAutoFit/>
          </a:bodyPr>
          <a:lstStyle/>
          <a:p>
            <a:pPr algn="ctr">
              <a:lnSpc>
                <a:spcPts val="2699"/>
              </a:lnSpc>
            </a:pPr>
            <a:r>
              <a:rPr lang="en-US" sz="1999" spc="119">
                <a:solidFill>
                  <a:srgbClr val="000000"/>
                </a:solidFill>
                <a:latin typeface="DM Sans"/>
                <a:ea typeface="DM Sans"/>
                <a:cs typeface="DM Sans"/>
                <a:sym typeface="DM Sans"/>
              </a:rPr>
              <a:t>Sorting visualizations are crucial for educational purposes, helping learners grasp complex algorithms. They also aid in debugging and optimizing code, and offer insights into algorithm efficiency, which is valuable for data analysis, database management, and improving system performance across various applications.</a:t>
            </a:r>
          </a:p>
          <a:p>
            <a:pPr algn="ctr" marL="0" indent="0" lvl="0">
              <a:lnSpc>
                <a:spcPts val="2699"/>
              </a:lnSpc>
              <a:spcBef>
                <a:spcPct val="0"/>
              </a:spcBef>
            </a:pPr>
          </a:p>
        </p:txBody>
      </p:sp>
      <p:sp>
        <p:nvSpPr>
          <p:cNvPr name="TextBox 18" id="18"/>
          <p:cNvSpPr txBox="true"/>
          <p:nvPr/>
        </p:nvSpPr>
        <p:spPr>
          <a:xfrm rot="0">
            <a:off x="2220173" y="3296788"/>
            <a:ext cx="9801904" cy="1895475"/>
          </a:xfrm>
          <a:prstGeom prst="rect">
            <a:avLst/>
          </a:prstGeom>
        </p:spPr>
        <p:txBody>
          <a:bodyPr anchor="t" rtlCol="false" tIns="0" lIns="0" bIns="0" rIns="0">
            <a:spAutoFit/>
          </a:bodyPr>
          <a:lstStyle/>
          <a:p>
            <a:pPr algn="ctr">
              <a:lnSpc>
                <a:spcPts val="7275"/>
              </a:lnSpc>
            </a:pPr>
            <a:r>
              <a:rPr lang="en-US" b="true" sz="7500">
                <a:solidFill>
                  <a:srgbClr val="FF3131"/>
                </a:solidFill>
                <a:latin typeface="DM Sans Bold"/>
                <a:ea typeface="DM Sans Bold"/>
                <a:cs typeface="DM Sans Bold"/>
                <a:sym typeface="DM Sans Bold"/>
              </a:rPr>
              <a:t>APPLICATIONS AND USE CASES.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981382" y="2076622"/>
            <a:ext cx="5428375" cy="6133757"/>
          </a:xfrm>
          <a:custGeom>
            <a:avLst/>
            <a:gdLst/>
            <a:ahLst/>
            <a:cxnLst/>
            <a:rect r="r" b="b" t="t" l="l"/>
            <a:pathLst>
              <a:path h="6133757" w="5428375">
                <a:moveTo>
                  <a:pt x="0" y="0"/>
                </a:moveTo>
                <a:lnTo>
                  <a:pt x="5428375" y="0"/>
                </a:lnTo>
                <a:lnTo>
                  <a:pt x="5428375" y="6133756"/>
                </a:lnTo>
                <a:lnTo>
                  <a:pt x="0" y="6133756"/>
                </a:lnTo>
                <a:lnTo>
                  <a:pt x="0" y="0"/>
                </a:lnTo>
                <a:close/>
              </a:path>
            </a:pathLst>
          </a:custGeom>
          <a:blipFill>
            <a:blip r:embed="rId3">
              <a:alphaModFix amt="5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545709"/>
            <a:ext cx="10254402" cy="1766581"/>
          </a:xfrm>
          <a:prstGeom prst="rect">
            <a:avLst/>
          </a:prstGeom>
        </p:spPr>
        <p:txBody>
          <a:bodyPr anchor="t" rtlCol="false" tIns="0" lIns="0" bIns="0" rIns="0">
            <a:spAutoFit/>
          </a:bodyPr>
          <a:lstStyle/>
          <a:p>
            <a:pPr algn="l">
              <a:lnSpc>
                <a:spcPts val="6790"/>
              </a:lnSpc>
            </a:pPr>
            <a:r>
              <a:rPr lang="en-US" sz="7000" b="true">
                <a:solidFill>
                  <a:srgbClr val="FF3131"/>
                </a:solidFill>
                <a:latin typeface="DM Sans Bold"/>
                <a:ea typeface="DM Sans Bold"/>
                <a:cs typeface="DM Sans Bold"/>
                <a:sym typeface="DM Sans Bold"/>
              </a:rPr>
              <a:t>Conclusion and Future Enhancements.</a:t>
            </a:r>
          </a:p>
        </p:txBody>
      </p:sp>
      <p:sp>
        <p:nvSpPr>
          <p:cNvPr name="TextBox 5" id="5"/>
          <p:cNvSpPr txBox="true"/>
          <p:nvPr/>
        </p:nvSpPr>
        <p:spPr>
          <a:xfrm rot="0">
            <a:off x="1504950" y="4582196"/>
            <a:ext cx="7707571" cy="26574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Sorting visualizations provide a clear, interactive way to understand and compare algorithms. Future improvements could include integrating more advanced algorithms like Quick Sort and Merge Sort, handling larger datasets, and incorporating user-driven parameters for enhanced analysis. Sharing this tool with the community could gather feedback and inspire further development, advancing educational and practical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DAGQvMfiSuI</dc:identifier>
  <dcterms:modified xsi:type="dcterms:W3CDTF">2011-08-01T06:04:30Z</dcterms:modified>
  <cp:revision>1</cp:revision>
  <dc:title>Satyabrata Mohanty</dc:title>
</cp:coreProperties>
</file>