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7" r:id="rId6"/>
    <p:sldId id="261" r:id="rId7"/>
    <p:sldId id="262" r:id="rId8"/>
    <p:sldId id="263" r:id="rId9"/>
    <p:sldId id="266" r:id="rId10"/>
    <p:sldId id="267" r:id="rId11"/>
    <p:sldId id="268" r:id="rId12"/>
    <p:sldId id="269" r:id="rId13"/>
    <p:sldId id="278" r:id="rId14"/>
    <p:sldId id="279" r:id="rId15"/>
    <p:sldId id="280" r:id="rId16"/>
    <p:sldId id="281" r:id="rId17"/>
    <p:sldId id="270" r:id="rId18"/>
    <p:sldId id="271" r:id="rId19"/>
    <p:sldId id="272" r:id="rId20"/>
    <p:sldId id="264" r:id="rId21"/>
    <p:sldId id="265" r:id="rId22"/>
    <p:sldId id="273" r:id="rId23"/>
    <p:sldId id="274" r:id="rId24"/>
    <p:sldId id="276" r:id="rId25"/>
    <p:sldId id="260" r:id="rId26"/>
    <p:sldId id="275"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50\OneDrive\Documents\excelr%20workbook\CROWDFUNDING%20PROJECT\CROWDFUDING_MAIN_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image" Target="../media/image28.jpeg"/><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91950\OneDrive\Documents\excelr%20workbook\CROWDFUNDING%20PROJECT\CROWDFUDING_MAIN_PROJECT.xlsx" TargetMode="External"/></Relationships>
</file>

<file path=ppt/charts/_rels/chart11.xml.rels><?xml version="1.0" encoding="UTF-8" standalone="yes"?>
<Relationships xmlns="http://schemas.openxmlformats.org/package/2006/relationships"><Relationship Id="rId3" Type="http://schemas.openxmlformats.org/officeDocument/2006/relationships/image" Target="../media/image29.jpeg"/><Relationship Id="rId2" Type="http://schemas.microsoft.com/office/2011/relationships/chartColorStyle" Target="colors11.xml"/><Relationship Id="rId1" Type="http://schemas.microsoft.com/office/2011/relationships/chartStyle" Target="style11.xml"/><Relationship Id="rId5" Type="http://schemas.openxmlformats.org/officeDocument/2006/relationships/oleObject" Target="file:///C:\Users\91950\OneDrive\Documents\excelr%20workbook\CROWDFUNDING%20PROJECT\CROWDFUDING_MAIN_PROJECT.xlsx" TargetMode="External"/><Relationship Id="rId4" Type="http://schemas.openxmlformats.org/officeDocument/2006/relationships/image" Target="../media/image30.jpeg"/></Relationships>
</file>

<file path=ppt/charts/_rels/chart2.xml.rels><?xml version="1.0" encoding="UTF-8" standalone="yes"?>
<Relationships xmlns="http://schemas.openxmlformats.org/package/2006/relationships"><Relationship Id="rId3" Type="http://schemas.openxmlformats.org/officeDocument/2006/relationships/oleObject" Target="file:///C:\Users\91950\OneDrive\Documents\excelr%20workbook\CROWDFUNDING%20PROJECT\CROWDFUDING_MAIN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950\OneDrive\Documents\excelr%20workbook\CROWDFUNDING%20PROJECT\CROWDFUDING_MAIN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950\OneDrive\Documents\excelr%20workbook\CROWDFUNDING%20PROJECT\CROWDFUDING_MAIN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wdundin\CROWDFUDING_MAIN_PROJECT_updatedsatya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owdundin\CROWDFUDING_MAIN_PROJECT_updatedsatya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owdundin\CROWDFUDING_MAIN_PROJECT_updatedsatya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owdundin\CROWDFUDING_MAIN_PROJECT_updatedsatya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image" Target="../media/image27.jpeg"/><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91950\OneDrive\Documents\excelr%20workbook\CROWDFUNDING%20PROJECT\CROWDFUDING_MAIN_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[CROWDFUDING_MAIN_PROJECT.xlsx]Total Projects By Outcome!PivotTable12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 Projects By Outcome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bg1"/>
            </a:solidFill>
          </a:ln>
          <a:effectLst/>
        </c:spPr>
        <c:marker>
          <c:symbol val="none"/>
        </c:marker>
        <c:dLbl>
          <c:idx val="0"/>
          <c:numFmt formatCode="#.00,&quot; 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bg1"/>
            </a:solidFill>
          </a:ln>
          <a:effectLst/>
        </c:spPr>
      </c:pivotFmt>
      <c:pivotFmt>
        <c:idx val="2"/>
        <c:spPr>
          <a:solidFill>
            <a:schemeClr val="accent1"/>
          </a:solidFill>
          <a:ln w="19050">
            <a:solidFill>
              <a:schemeClr val="bg1"/>
            </a:solidFill>
          </a:ln>
          <a:effectLst/>
        </c:spPr>
      </c:pivotFmt>
      <c:pivotFmt>
        <c:idx val="3"/>
        <c:spPr>
          <a:solidFill>
            <a:schemeClr val="accent1"/>
          </a:solidFill>
          <a:ln w="19050">
            <a:solidFill>
              <a:schemeClr val="bg1"/>
            </a:solidFill>
          </a:ln>
          <a:effectLst/>
        </c:spPr>
      </c:pivotFmt>
      <c:pivotFmt>
        <c:idx val="4"/>
        <c:spPr>
          <a:solidFill>
            <a:schemeClr val="accent1"/>
          </a:solidFill>
          <a:ln w="19050">
            <a:solidFill>
              <a:schemeClr val="bg1"/>
            </a:solidFill>
          </a:ln>
          <a:effectLst/>
        </c:spPr>
      </c:pivotFmt>
      <c:pivotFmt>
        <c:idx val="5"/>
        <c:spPr>
          <a:solidFill>
            <a:schemeClr val="accent1"/>
          </a:solidFill>
          <a:ln w="19050">
            <a:solidFill>
              <a:schemeClr val="bg1"/>
            </a:solidFill>
          </a:ln>
          <a:effectLst/>
        </c:spPr>
      </c:pivotFmt>
      <c:pivotFmt>
        <c:idx val="6"/>
        <c:spPr>
          <a:solidFill>
            <a:schemeClr val="accent1"/>
          </a:solidFill>
          <a:ln w="19050">
            <a:solidFill>
              <a:schemeClr val="bg1"/>
            </a:solidFill>
          </a:ln>
          <a:effectLst/>
        </c:spPr>
      </c:pivotFmt>
      <c:pivotFmt>
        <c:idx val="7"/>
        <c:spPr>
          <a:solidFill>
            <a:schemeClr val="accent1"/>
          </a:solidFill>
          <a:ln w="19050">
            <a:solidFill>
              <a:schemeClr val="bg1"/>
            </a:solidFill>
          </a:ln>
          <a:effectLst/>
        </c:spPr>
        <c:marker>
          <c:symbol val="none"/>
        </c:marker>
        <c:dLbl>
          <c:idx val="0"/>
          <c:numFmt formatCode="#.00,&quot; 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bg1"/>
            </a:solidFill>
          </a:ln>
          <a:effectLst/>
        </c:spPr>
      </c:pivotFmt>
      <c:pivotFmt>
        <c:idx val="9"/>
        <c:spPr>
          <a:solidFill>
            <a:schemeClr val="accent1"/>
          </a:solidFill>
          <a:ln w="19050">
            <a:solidFill>
              <a:schemeClr val="bg1"/>
            </a:solidFill>
          </a:ln>
          <a:effectLst/>
        </c:spPr>
      </c:pivotFmt>
      <c:pivotFmt>
        <c:idx val="10"/>
        <c:spPr>
          <a:solidFill>
            <a:schemeClr val="accent1"/>
          </a:solidFill>
          <a:ln w="19050">
            <a:solidFill>
              <a:schemeClr val="bg1"/>
            </a:solidFill>
          </a:ln>
          <a:effectLst/>
        </c:spPr>
      </c:pivotFmt>
      <c:pivotFmt>
        <c:idx val="11"/>
        <c:spPr>
          <a:solidFill>
            <a:schemeClr val="accent1"/>
          </a:solidFill>
          <a:ln w="19050">
            <a:solidFill>
              <a:schemeClr val="bg1"/>
            </a:solidFill>
          </a:ln>
          <a:effectLst/>
        </c:spPr>
      </c:pivotFmt>
      <c:pivotFmt>
        <c:idx val="12"/>
        <c:spPr>
          <a:solidFill>
            <a:schemeClr val="accent1"/>
          </a:solidFill>
          <a:ln w="19050">
            <a:solidFill>
              <a:schemeClr val="bg1"/>
            </a:solidFill>
          </a:ln>
          <a:effectLst/>
        </c:spPr>
      </c:pivotFmt>
      <c:pivotFmt>
        <c:idx val="13"/>
        <c:spPr>
          <a:solidFill>
            <a:schemeClr val="accent1"/>
          </a:solidFill>
          <a:ln w="19050">
            <a:solidFill>
              <a:schemeClr val="bg1"/>
            </a:solidFill>
          </a:ln>
          <a:effectLst/>
        </c:spPr>
      </c:pivotFmt>
      <c:pivotFmt>
        <c:idx val="14"/>
        <c:spPr>
          <a:solidFill>
            <a:schemeClr val="accent1"/>
          </a:solidFill>
          <a:ln w="19050">
            <a:solidFill>
              <a:schemeClr val="bg1"/>
            </a:solidFill>
          </a:ln>
          <a:effectLst/>
        </c:spPr>
        <c:marker>
          <c:symbol val="none"/>
        </c:marker>
        <c:dLbl>
          <c:idx val="0"/>
          <c:numFmt formatCode="#.00,&quot; 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bg1"/>
            </a:solidFill>
          </a:ln>
          <a:effectLst/>
        </c:spPr>
      </c:pivotFmt>
      <c:pivotFmt>
        <c:idx val="16"/>
        <c:spPr>
          <a:solidFill>
            <a:schemeClr val="accent1"/>
          </a:solidFill>
          <a:ln w="19050">
            <a:solidFill>
              <a:schemeClr val="bg1"/>
            </a:solidFill>
          </a:ln>
          <a:effectLst/>
        </c:spPr>
      </c:pivotFmt>
      <c:pivotFmt>
        <c:idx val="17"/>
        <c:spPr>
          <a:solidFill>
            <a:schemeClr val="accent1"/>
          </a:solidFill>
          <a:ln w="19050">
            <a:solidFill>
              <a:schemeClr val="bg1"/>
            </a:solidFill>
          </a:ln>
          <a:effectLst/>
        </c:spPr>
      </c:pivotFmt>
      <c:pivotFmt>
        <c:idx val="18"/>
        <c:spPr>
          <a:solidFill>
            <a:schemeClr val="accent1"/>
          </a:solidFill>
          <a:ln w="19050">
            <a:solidFill>
              <a:schemeClr val="bg1"/>
            </a:solidFill>
          </a:ln>
          <a:effectLst/>
        </c:spPr>
      </c:pivotFmt>
      <c:pivotFmt>
        <c:idx val="19"/>
        <c:spPr>
          <a:solidFill>
            <a:schemeClr val="accent1"/>
          </a:solidFill>
          <a:ln w="19050">
            <a:solidFill>
              <a:schemeClr val="bg1"/>
            </a:solidFill>
          </a:ln>
          <a:effectLst/>
        </c:spPr>
      </c:pivotFmt>
      <c:pivotFmt>
        <c:idx val="20"/>
        <c:spPr>
          <a:solidFill>
            <a:schemeClr val="accent1"/>
          </a:solidFill>
          <a:ln w="19050">
            <a:solidFill>
              <a:schemeClr val="bg1"/>
            </a:solidFill>
          </a:ln>
          <a:effectLst/>
        </c:spPr>
      </c:pivotFmt>
    </c:pivotFmts>
    <c:plotArea>
      <c:layout/>
      <c:pieChart>
        <c:varyColors val="1"/>
        <c:ser>
          <c:idx val="0"/>
          <c:order val="0"/>
          <c:tx>
            <c:strRef>
              <c:f>'Total Projects By Outcome'!$C$3</c:f>
              <c:strCache>
                <c:ptCount val="1"/>
                <c:pt idx="0">
                  <c:v>Total</c:v>
                </c:pt>
              </c:strCache>
            </c:strRef>
          </c:tx>
          <c:spPr>
            <a:ln>
              <a:solidFill>
                <a:schemeClr val="bg1"/>
              </a:solidFill>
            </a:ln>
          </c:spPr>
          <c:dPt>
            <c:idx val="0"/>
            <c:bubble3D val="0"/>
            <c:spPr>
              <a:solidFill>
                <a:schemeClr val="accent1"/>
              </a:solidFill>
              <a:ln w="19050">
                <a:solidFill>
                  <a:schemeClr val="bg1"/>
                </a:solidFill>
              </a:ln>
              <a:effectLst/>
            </c:spPr>
            <c:extLst>
              <c:ext xmlns:c16="http://schemas.microsoft.com/office/drawing/2014/chart" uri="{C3380CC4-5D6E-409C-BE32-E72D297353CC}">
                <c16:uniqueId val="{00000001-990E-4AE3-A792-F35CD7ED2162}"/>
              </c:ext>
            </c:extLst>
          </c:dPt>
          <c:dPt>
            <c:idx val="1"/>
            <c:bubble3D val="0"/>
            <c:spPr>
              <a:solidFill>
                <a:schemeClr val="accent2"/>
              </a:solidFill>
              <a:ln w="19050">
                <a:solidFill>
                  <a:schemeClr val="bg1"/>
                </a:solidFill>
              </a:ln>
              <a:effectLst/>
            </c:spPr>
            <c:extLst>
              <c:ext xmlns:c16="http://schemas.microsoft.com/office/drawing/2014/chart" uri="{C3380CC4-5D6E-409C-BE32-E72D297353CC}">
                <c16:uniqueId val="{00000003-990E-4AE3-A792-F35CD7ED2162}"/>
              </c:ext>
            </c:extLst>
          </c:dPt>
          <c:dPt>
            <c:idx val="2"/>
            <c:bubble3D val="0"/>
            <c:spPr>
              <a:solidFill>
                <a:schemeClr val="accent3"/>
              </a:solidFill>
              <a:ln w="19050">
                <a:solidFill>
                  <a:schemeClr val="bg1"/>
                </a:solidFill>
              </a:ln>
              <a:effectLst/>
            </c:spPr>
            <c:extLst>
              <c:ext xmlns:c16="http://schemas.microsoft.com/office/drawing/2014/chart" uri="{C3380CC4-5D6E-409C-BE32-E72D297353CC}">
                <c16:uniqueId val="{00000005-990E-4AE3-A792-F35CD7ED2162}"/>
              </c:ext>
            </c:extLst>
          </c:dPt>
          <c:dPt>
            <c:idx val="3"/>
            <c:bubble3D val="0"/>
            <c:spPr>
              <a:solidFill>
                <a:schemeClr val="accent4"/>
              </a:solidFill>
              <a:ln w="19050">
                <a:solidFill>
                  <a:schemeClr val="bg1"/>
                </a:solidFill>
              </a:ln>
              <a:effectLst/>
            </c:spPr>
            <c:extLst>
              <c:ext xmlns:c16="http://schemas.microsoft.com/office/drawing/2014/chart" uri="{C3380CC4-5D6E-409C-BE32-E72D297353CC}">
                <c16:uniqueId val="{00000007-990E-4AE3-A792-F35CD7ED2162}"/>
              </c:ext>
            </c:extLst>
          </c:dPt>
          <c:dPt>
            <c:idx val="4"/>
            <c:bubble3D val="0"/>
            <c:spPr>
              <a:solidFill>
                <a:schemeClr val="accent5"/>
              </a:solidFill>
              <a:ln w="19050">
                <a:solidFill>
                  <a:schemeClr val="bg1"/>
                </a:solidFill>
              </a:ln>
              <a:effectLst/>
            </c:spPr>
            <c:extLst>
              <c:ext xmlns:c16="http://schemas.microsoft.com/office/drawing/2014/chart" uri="{C3380CC4-5D6E-409C-BE32-E72D297353CC}">
                <c16:uniqueId val="{00000009-990E-4AE3-A792-F35CD7ED2162}"/>
              </c:ext>
            </c:extLst>
          </c:dPt>
          <c:dPt>
            <c:idx val="5"/>
            <c:bubble3D val="0"/>
            <c:spPr>
              <a:solidFill>
                <a:schemeClr val="accent6"/>
              </a:solidFill>
              <a:ln w="19050">
                <a:solidFill>
                  <a:schemeClr val="bg1"/>
                </a:solidFill>
              </a:ln>
              <a:effectLst/>
            </c:spPr>
            <c:extLst>
              <c:ext xmlns:c16="http://schemas.microsoft.com/office/drawing/2014/chart" uri="{C3380CC4-5D6E-409C-BE32-E72D297353CC}">
                <c16:uniqueId val="{0000000B-990E-4AE3-A792-F35CD7ED2162}"/>
              </c:ext>
            </c:extLst>
          </c:dPt>
          <c:dLbls>
            <c:numFmt formatCode="#.00,&quot; 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'Total Projects By Outcome'!$B$4:$B$10</c:f>
              <c:strCache>
                <c:ptCount val="6"/>
                <c:pt idx="0">
                  <c:v>canceled</c:v>
                </c:pt>
                <c:pt idx="1">
                  <c:v>failed</c:v>
                </c:pt>
                <c:pt idx="2">
                  <c:v>live</c:v>
                </c:pt>
                <c:pt idx="3">
                  <c:v>purged</c:v>
                </c:pt>
                <c:pt idx="4">
                  <c:v>successful</c:v>
                </c:pt>
                <c:pt idx="5">
                  <c:v>suspended</c:v>
                </c:pt>
              </c:strCache>
            </c:strRef>
          </c:cat>
          <c:val>
            <c:numRef>
              <c:f>'Total Projects By Outcome'!$C$4:$C$10</c:f>
              <c:numCache>
                <c:formatCode>General</c:formatCode>
                <c:ptCount val="6"/>
                <c:pt idx="0">
                  <c:v>32498</c:v>
                </c:pt>
                <c:pt idx="1">
                  <c:v>188239</c:v>
                </c:pt>
                <c:pt idx="2">
                  <c:v>3163</c:v>
                </c:pt>
                <c:pt idx="3">
                  <c:v>178</c:v>
                </c:pt>
                <c:pt idx="4">
                  <c:v>140313</c:v>
                </c:pt>
                <c:pt idx="5">
                  <c:v>1501</c:v>
                </c:pt>
              </c:numCache>
            </c:numRef>
          </c:val>
          <c:extLst>
            <c:ext xmlns:c16="http://schemas.microsoft.com/office/drawing/2014/chart" uri="{C3380CC4-5D6E-409C-BE32-E72D297353CC}">
              <c16:uniqueId val="{0000000C-990E-4AE3-A792-F35CD7ED216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[CROWDFUDING_MAIN_PROJECT.xlsx]Number of Backers!PivotTable10</c:name>
    <c:fmtId val="7"/>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1">
                <a:solidFill>
                  <a:schemeClr val="tx1"/>
                </a:solidFill>
              </a:rPr>
              <a:t>Number of</a:t>
            </a:r>
            <a:r>
              <a:rPr lang="en-US" b="1" baseline="0">
                <a:solidFill>
                  <a:schemeClr val="tx1"/>
                </a:solidFill>
              </a:rPr>
              <a:t> Backers</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60000"/>
              <a:lumOff val="40000"/>
            </a:schemeClr>
          </a:solidFill>
          <a:ln>
            <a:noFill/>
          </a:ln>
          <a:effectLst/>
        </c:spPr>
        <c:dLbl>
          <c:idx val="0"/>
          <c:layout>
            <c:manualLayout>
              <c:x val="-0.27096433582594626"/>
              <c:y val="-2.167072311882997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FD283AB1-C20D-4D57-88C7-0BC833370E29}" type="VALUE">
                  <a:rPr lang="en-US" sz="1800" b="1"/>
                  <a:pPr>
                    <a:defRPr sz="900" b="0" i="0" u="none" strike="noStrike" kern="1200" baseline="0">
                      <a:solidFill>
                        <a:schemeClr val="tx1">
                          <a:lumMod val="75000"/>
                          <a:lumOff val="25000"/>
                        </a:schemeClr>
                      </a:solidFill>
                      <a:latin typeface="+mn-lt"/>
                      <a:ea typeface="+mn-ea"/>
                      <a:cs typeface="+mn-cs"/>
                    </a:defRPr>
                  </a:pPr>
                  <a:t>[VALUE]</a:t>
                </a:fld>
                <a:endParaRPr lang="en-IN"/>
              </a:p>
            </c:rich>
          </c:tx>
          <c:numFmt formatCode="0.00,,&quot; M&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52607132834810744"/>
                  <c:h val="0.27140410640159346"/>
                </c:manualLayout>
              </c15:layout>
              <c15:dlblFieldTable/>
              <c15:showDataLabelsRange val="0"/>
            </c:ext>
          </c:extLst>
        </c:dLbl>
      </c:pivotFmt>
      <c:pivotFmt>
        <c:idx val="2"/>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60000"/>
              <a:lumOff val="40000"/>
            </a:schemeClr>
          </a:solidFill>
          <a:ln>
            <a:noFill/>
          </a:ln>
          <a:effectLst/>
        </c:spPr>
        <c:dLbl>
          <c:idx val="0"/>
          <c:layout>
            <c:manualLayout>
              <c:x val="-0.27096433582594626"/>
              <c:y val="-2.167072311882997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FD283AB1-C20D-4D57-88C7-0BC833370E29}" type="VALUE">
                  <a:rPr lang="en-US" sz="1800" b="1"/>
                  <a:pPr>
                    <a:defRPr sz="900" b="0" i="0" u="none" strike="noStrike" kern="1200" baseline="0">
                      <a:solidFill>
                        <a:schemeClr val="tx1">
                          <a:lumMod val="75000"/>
                          <a:lumOff val="25000"/>
                        </a:schemeClr>
                      </a:solidFill>
                      <a:latin typeface="+mn-lt"/>
                      <a:ea typeface="+mn-ea"/>
                      <a:cs typeface="+mn-cs"/>
                    </a:defRPr>
                  </a:pPr>
                  <a:t>[VALUE]</a:t>
                </a:fld>
                <a:endParaRPr lang="en-IN"/>
              </a:p>
            </c:rich>
          </c:tx>
          <c:numFmt formatCode="0.00,,&quot; M&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52607132834810744"/>
                  <c:h val="0.27140410640159346"/>
                </c:manualLayout>
              </c15:layout>
              <c15:dlblFieldTable/>
              <c15:showDataLabelsRange val="0"/>
            </c:ext>
          </c:extLst>
        </c:dLbl>
      </c:pivotFmt>
      <c:pivotFmt>
        <c:idx val="4"/>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lumMod val="60000"/>
              <a:lumOff val="40000"/>
            </a:schemeClr>
          </a:solidFill>
          <a:ln>
            <a:noFill/>
          </a:ln>
          <a:effectLst/>
        </c:spPr>
        <c:dLbl>
          <c:idx val="0"/>
          <c:layout>
            <c:manualLayout>
              <c:x val="-0.27096433582594626"/>
              <c:y val="-2.167072311882997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FD283AB1-C20D-4D57-88C7-0BC833370E29}" type="VALUE">
                  <a:rPr lang="en-US" sz="1800" b="1">
                    <a:solidFill>
                      <a:schemeClr val="tx1"/>
                    </a:solidFill>
                  </a:rPr>
                  <a:pPr>
                    <a:defRPr sz="900" b="0"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52607132834810744"/>
                  <c:h val="0.27140410640159346"/>
                </c:manualLayout>
              </c15:layout>
              <c15:dlblFieldTable/>
              <c15:showDataLabelsRange val="0"/>
            </c:ext>
          </c:extLst>
        </c:dLbl>
      </c:pivotFmt>
      <c:pivotFmt>
        <c:idx val="6"/>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lumMod val="60000"/>
              <a:lumOff val="40000"/>
            </a:schemeClr>
          </a:solidFill>
          <a:ln>
            <a:noFill/>
          </a:ln>
          <a:effectLst/>
        </c:spPr>
        <c:dLbl>
          <c:idx val="0"/>
          <c:layout>
            <c:manualLayout>
              <c:x val="-0.27096433582594626"/>
              <c:y val="-2.167072311882997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FD283AB1-C20D-4D57-88C7-0BC833370E29}" type="VALUE">
                  <a:rPr lang="en-US" sz="1800" b="1">
                    <a:solidFill>
                      <a:schemeClr val="tx1"/>
                    </a:solidFill>
                  </a:rPr>
                  <a:pPr>
                    <a:defRPr sz="900" b="0"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52607132834810744"/>
                  <c:h val="0.27140410640159346"/>
                </c:manualLayout>
              </c15:layout>
              <c15:dlblFieldTable/>
              <c15:showDataLabelsRange val="0"/>
            </c:ext>
          </c:extLst>
        </c:dLbl>
      </c:pivotFmt>
      <c:pivotFmt>
        <c:idx val="8"/>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lumMod val="60000"/>
              <a:lumOff val="40000"/>
            </a:schemeClr>
          </a:solidFill>
          <a:ln>
            <a:noFill/>
          </a:ln>
          <a:effectLst/>
        </c:spPr>
        <c:dLbl>
          <c:idx val="0"/>
          <c:layout>
            <c:manualLayout>
              <c:x val="-0.27096433582594626"/>
              <c:y val="-2.167072311882997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FD283AB1-C20D-4D57-88C7-0BC833370E29}" type="VALUE">
                  <a:rPr lang="en-US" sz="1800" b="1">
                    <a:solidFill>
                      <a:schemeClr val="tx1"/>
                    </a:solidFill>
                  </a:rPr>
                  <a:pPr>
                    <a:defRPr sz="900" b="0"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52607132834810744"/>
                  <c:h val="0.27140410640159346"/>
                </c:manualLayout>
              </c15:layout>
              <c15:dlblFieldTable/>
              <c15:showDataLabelsRange val="0"/>
            </c:ext>
          </c:extLst>
        </c:dLbl>
      </c:pivotFmt>
    </c:pivotFmts>
    <c:plotArea>
      <c:layout>
        <c:manualLayout>
          <c:layoutTarget val="inner"/>
          <c:xMode val="edge"/>
          <c:yMode val="edge"/>
          <c:x val="8.385744234800839E-2"/>
          <c:y val="0.34385342789598117"/>
          <c:w val="0.82704402515723285"/>
          <c:h val="0.49066193853427897"/>
        </c:manualLayout>
      </c:layout>
      <c:barChart>
        <c:barDir val="bar"/>
        <c:grouping val="clustered"/>
        <c:varyColors val="0"/>
        <c:ser>
          <c:idx val="0"/>
          <c:order val="0"/>
          <c:tx>
            <c:strRef>
              <c:f>'Number of Backers'!$B$3</c:f>
              <c:strCache>
                <c:ptCount val="1"/>
                <c:pt idx="0">
                  <c:v>Total</c:v>
                </c:pt>
              </c:strCache>
            </c:strRef>
          </c:tx>
          <c:spPr>
            <a:solidFill>
              <a:schemeClr val="accent1">
                <a:lumMod val="60000"/>
                <a:lumOff val="40000"/>
              </a:schemeClr>
            </a:solidFill>
            <a:ln>
              <a:noFill/>
            </a:ln>
            <a:effectLst/>
          </c:spPr>
          <c:invertIfNegative val="0"/>
          <c:dPt>
            <c:idx val="0"/>
            <c:invertIfNegative val="0"/>
            <c:bubble3D val="0"/>
            <c:extLst>
              <c:ext xmlns:c16="http://schemas.microsoft.com/office/drawing/2014/chart" uri="{C3380CC4-5D6E-409C-BE32-E72D297353CC}">
                <c16:uniqueId val="{00000000-B72B-4C08-9495-22863194F56E}"/>
              </c:ext>
            </c:extLst>
          </c:dPt>
          <c:dLbls>
            <c:dLbl>
              <c:idx val="0"/>
              <c:layout>
                <c:manualLayout>
                  <c:x val="-0.27096433582594626"/>
                  <c:y val="-2.167072311882997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FD283AB1-C20D-4D57-88C7-0BC833370E29}" type="VALUE">
                      <a:rPr lang="en-US" sz="1800" b="1">
                        <a:solidFill>
                          <a:schemeClr val="tx1"/>
                        </a:solidFill>
                      </a:rPr>
                      <a:pPr>
                        <a:defRPr>
                          <a:solidFill>
                            <a:schemeClr val="tx1"/>
                          </a:solidFill>
                        </a:defRPr>
                      </a:pPr>
                      <a:t>[VALUE]</a:t>
                    </a:fld>
                    <a:endParaRPr lang="en-IN"/>
                  </a:p>
                </c:rich>
              </c:tx>
              <c:numFmt formatCode="0.00,,&quot; M&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52607132834810744"/>
                      <c:h val="0.27140410640159346"/>
                    </c:manualLayout>
                  </c15:layout>
                  <c15:dlblFieldTable/>
                  <c15:showDataLabelsRange val="0"/>
                </c:ext>
                <c:ext xmlns:c16="http://schemas.microsoft.com/office/drawing/2014/chart" uri="{C3380CC4-5D6E-409C-BE32-E72D297353CC}">
                  <c16:uniqueId val="{00000000-B72B-4C08-9495-22863194F5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'Number of Backers'!$B$4</c:f>
              <c:strCache>
                <c:ptCount val="1"/>
                <c:pt idx="0">
                  <c:v>Total</c:v>
                </c:pt>
              </c:strCache>
            </c:strRef>
          </c:cat>
          <c:val>
            <c:numRef>
              <c:f>'Number of Backers'!$B$4</c:f>
              <c:numCache>
                <c:formatCode>General</c:formatCode>
                <c:ptCount val="1"/>
                <c:pt idx="0">
                  <c:v>44517610</c:v>
                </c:pt>
              </c:numCache>
            </c:numRef>
          </c:val>
          <c:extLst>
            <c:ext xmlns:c16="http://schemas.microsoft.com/office/drawing/2014/chart" uri="{C3380CC4-5D6E-409C-BE32-E72D297353CC}">
              <c16:uniqueId val="{00000001-B72B-4C08-9495-22863194F56E}"/>
            </c:ext>
          </c:extLst>
        </c:ser>
        <c:dLbls>
          <c:showLegendKey val="0"/>
          <c:showVal val="0"/>
          <c:showCatName val="0"/>
          <c:showSerName val="0"/>
          <c:showPercent val="0"/>
          <c:showBubbleSize val="0"/>
        </c:dLbls>
        <c:gapWidth val="148"/>
        <c:axId val="1501254320"/>
        <c:axId val="1501254800"/>
      </c:barChart>
      <c:catAx>
        <c:axId val="1501254320"/>
        <c:scaling>
          <c:orientation val="minMax"/>
        </c:scaling>
        <c:delete val="1"/>
        <c:axPos val="l"/>
        <c:numFmt formatCode="General" sourceLinked="1"/>
        <c:majorTickMark val="none"/>
        <c:minorTickMark val="none"/>
        <c:tickLblPos val="nextTo"/>
        <c:crossAx val="1501254800"/>
        <c:crosses val="autoZero"/>
        <c:auto val="1"/>
        <c:lblAlgn val="ctr"/>
        <c:lblOffset val="100"/>
        <c:noMultiLvlLbl val="0"/>
      </c:catAx>
      <c:valAx>
        <c:axId val="1501254800"/>
        <c:scaling>
          <c:orientation val="minMax"/>
        </c:scaling>
        <c:delete val="1"/>
        <c:axPos val="b"/>
        <c:numFmt formatCode="General" sourceLinked="1"/>
        <c:majorTickMark val="none"/>
        <c:minorTickMark val="none"/>
        <c:tickLblPos val="nextTo"/>
        <c:crossAx val="1501254320"/>
        <c:crosses val="autoZero"/>
        <c:crossBetween val="between"/>
      </c:valAx>
      <c:spPr>
        <a:solidFill>
          <a:schemeClr val="accent1">
            <a:lumMod val="60000"/>
            <a:lumOff val="4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blipFill>
      <a:blip xmlns:r="http://schemas.openxmlformats.org/officeDocument/2006/relationships" r:embed="rId3"/>
      <a:tile tx="0" ty="0" sx="100000" sy="100000" flip="none" algn="tl"/>
    </a:blipFill>
    <a:ln w="28575" cap="flat" cmpd="sng" algn="ctr">
      <a:solidFill>
        <a:schemeClr val="tx1"/>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[CROWDFUDING_MAIN_PROJECT.xlsx]Average Number of Days!PivotTable2</c:name>
    <c:fmtId val="9"/>
  </c:pivotSource>
  <c:chart>
    <c:title>
      <c:tx>
        <c:rich>
          <a:bodyPr rot="0" spcFirstLastPara="1" vertOverflow="ellipsis" vert="horz" wrap="square" anchor="ctr" anchorCtr="1"/>
          <a:lstStyle/>
          <a:p>
            <a:pPr>
              <a:defRPr sz="900" b="0" i="0" u="none" strike="noStrike" kern="1200" spc="0" baseline="0">
                <a:solidFill>
                  <a:schemeClr val="tx1"/>
                </a:solidFill>
                <a:latin typeface="+mn-lt"/>
                <a:ea typeface="+mn-ea"/>
                <a:cs typeface="+mn-cs"/>
              </a:defRPr>
            </a:pPr>
            <a:r>
              <a:rPr lang="en-US" sz="2000" b="1" dirty="0">
                <a:solidFill>
                  <a:schemeClr val="tx1"/>
                </a:solidFill>
              </a:rPr>
              <a:t>Avg</a:t>
            </a:r>
            <a:r>
              <a:rPr lang="en-US" sz="2000" b="1" baseline="0" dirty="0">
                <a:solidFill>
                  <a:schemeClr val="tx1"/>
                </a:solidFill>
              </a:rPr>
              <a:t> Number of Days for Successful Projects</a:t>
            </a:r>
            <a:endParaRPr lang="en-US" sz="2000" b="1" dirty="0">
              <a:solidFill>
                <a:schemeClr val="tx1"/>
              </a:solidFill>
            </a:endParaRPr>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solidFill>
              <a:latin typeface="+mn-lt"/>
              <a:ea typeface="+mn-ea"/>
              <a:cs typeface="+mn-cs"/>
            </a:defRPr>
          </a:pPr>
          <a:endParaRPr lang="en-US"/>
        </a:p>
      </c:txPr>
    </c:title>
    <c:autoTitleDeleted val="0"/>
    <c:pivotFmts>
      <c:pivotFmt>
        <c:idx val="0"/>
        <c:spPr>
          <a:blipFill>
            <a:blip xmlns:r="http://schemas.openxmlformats.org/officeDocument/2006/relationships" r:embed="rId3"/>
            <a:tile tx="0" ty="0" sx="100000" sy="100000" flip="none" algn="tl"/>
          </a:blip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blipFill>
            <a:blip xmlns:r="http://schemas.openxmlformats.org/officeDocument/2006/relationships" r:embed="rId3"/>
            <a:tile tx="0" ty="0" sx="100000" sy="100000" flip="none" algn="tl"/>
          </a:blipFill>
          <a:ln>
            <a:noFill/>
          </a:ln>
          <a:effectLst/>
        </c:spPr>
        <c:dLbl>
          <c:idx val="0"/>
          <c:layout>
            <c:manualLayout>
              <c:x val="-0.17715452040457561"/>
              <c:y val="-1.4219750308989153E-2"/>
            </c:manualLayout>
          </c:layout>
          <c:tx>
            <c:rich>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fld id="{30CF157D-AAFF-43CF-8EF5-E78F9E652BC2}" type="VALUE">
                  <a:rPr lang="en-US" sz="2400" b="1"/>
                  <a:pPr>
                    <a:defRPr sz="2400" b="1"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6775087693477553"/>
                  <c:h val="0.35641239289533255"/>
                </c:manualLayout>
              </c15:layout>
              <c15:dlblFieldTable/>
              <c15:showDataLabelsRange val="0"/>
            </c:ext>
          </c:extLst>
        </c:dLbl>
      </c:pivotFmt>
      <c:pivotFmt>
        <c:idx val="2"/>
        <c:spPr>
          <a:blipFill>
            <a:blip xmlns:r="http://schemas.openxmlformats.org/officeDocument/2006/relationships" r:embed="rId3"/>
            <a:tile tx="0" ty="0" sx="100000" sy="100000" flip="none" algn="tl"/>
          </a:blip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blipFill>
            <a:blip xmlns:r="http://schemas.openxmlformats.org/officeDocument/2006/relationships" r:embed="rId3"/>
            <a:tile tx="0" ty="0" sx="100000" sy="100000" flip="none" algn="tl"/>
          </a:blipFill>
          <a:ln>
            <a:noFill/>
          </a:ln>
          <a:effectLst/>
        </c:spPr>
        <c:dLbl>
          <c:idx val="0"/>
          <c:layout>
            <c:manualLayout>
              <c:x val="-0.17715452040457561"/>
              <c:y val="-1.4219750308989153E-2"/>
            </c:manualLayout>
          </c:layout>
          <c:tx>
            <c:rich>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fld id="{30CF157D-AAFF-43CF-8EF5-E78F9E652BC2}" type="VALUE">
                  <a:rPr lang="en-US" sz="2400" b="1"/>
                  <a:pPr>
                    <a:defRPr sz="2400" b="1"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6775087693477553"/>
                  <c:h val="0.35641239289533255"/>
                </c:manualLayout>
              </c15:layout>
              <c15:dlblFieldTable/>
              <c15:showDataLabelsRange val="0"/>
            </c:ext>
          </c:extLst>
        </c:dLbl>
      </c:pivotFmt>
      <c:pivotFmt>
        <c:idx val="4"/>
        <c:spPr>
          <a:blipFill>
            <a:blip xmlns:r="http://schemas.openxmlformats.org/officeDocument/2006/relationships" r:embed="rId4"/>
            <a:tile tx="0" ty="0" sx="100000" sy="100000" flip="none" algn="tl"/>
          </a:blip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blipFill>
            <a:blip xmlns:r="http://schemas.openxmlformats.org/officeDocument/2006/relationships" r:embed="rId4"/>
            <a:tile tx="0" ty="0" sx="100000" sy="100000" flip="none" algn="tl"/>
          </a:blipFill>
          <a:ln>
            <a:noFill/>
          </a:ln>
          <a:effectLst/>
        </c:spPr>
        <c:dLbl>
          <c:idx val="0"/>
          <c:layout>
            <c:manualLayout>
              <c:x val="-0.17715452040457561"/>
              <c:y val="-1.4219750308989153E-2"/>
            </c:manualLayout>
          </c:layout>
          <c:tx>
            <c:rich>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fld id="{30CF157D-AAFF-43CF-8EF5-E78F9E652BC2}" type="VALUE">
                  <a:rPr lang="en-US" sz="3200" b="1">
                    <a:solidFill>
                      <a:schemeClr val="tx1"/>
                    </a:solidFill>
                  </a:rPr>
                  <a:pPr>
                    <a:defRPr sz="3200" b="1" i="0" u="none" strike="noStrike" kern="1200" baseline="0">
                      <a:solidFill>
                        <a:schemeClr val="tx1"/>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6775087693477553"/>
                  <c:h val="0.35641239289533255"/>
                </c:manualLayout>
              </c15:layout>
              <c15:dlblFieldTable/>
              <c15:showDataLabelsRange val="0"/>
            </c:ext>
          </c:extLst>
        </c:dLbl>
      </c:pivotFmt>
      <c:pivotFmt>
        <c:idx val="6"/>
        <c:spPr>
          <a:blipFill>
            <a:blip xmlns:r="http://schemas.openxmlformats.org/officeDocument/2006/relationships" r:embed="rId4"/>
            <a:tile tx="0" ty="0" sx="100000" sy="100000" flip="none" algn="tl"/>
          </a:blip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4"/>
            <a:tile tx="0" ty="0" sx="100000" sy="100000" flip="none" algn="tl"/>
          </a:blipFill>
          <a:ln>
            <a:noFill/>
          </a:ln>
          <a:effectLst/>
        </c:spPr>
        <c:dLbl>
          <c:idx val="0"/>
          <c:layout>
            <c:manualLayout>
              <c:x val="-0.17715452040457561"/>
              <c:y val="-1.4219750308989153E-2"/>
            </c:manualLayout>
          </c:layout>
          <c:tx>
            <c:rich>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fld id="{30CF157D-AAFF-43CF-8EF5-E78F9E652BC2}" type="VALUE">
                  <a:rPr lang="en-US" sz="3200" b="1">
                    <a:solidFill>
                      <a:schemeClr val="tx1"/>
                    </a:solidFill>
                  </a:rPr>
                  <a:pPr>
                    <a:defRPr sz="3200" b="1" i="0" u="none" strike="noStrike" kern="1200" baseline="0">
                      <a:solidFill>
                        <a:schemeClr val="tx1"/>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6775087693477553"/>
                  <c:h val="0.35641239289533255"/>
                </c:manualLayout>
              </c15:layout>
              <c15:dlblFieldTable/>
              <c15:showDataLabelsRange val="0"/>
            </c:ext>
          </c:extLst>
        </c:dLbl>
      </c:pivotFmt>
      <c:pivotFmt>
        <c:idx val="8"/>
        <c:spPr>
          <a:blipFill>
            <a:blip xmlns:r="http://schemas.openxmlformats.org/officeDocument/2006/relationships" r:embed="rId4"/>
            <a:tile tx="0" ty="0" sx="100000" sy="100000" flip="none" algn="tl"/>
          </a:blip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4"/>
            <a:tile tx="0" ty="0" sx="100000" sy="100000" flip="none" algn="tl"/>
          </a:blipFill>
          <a:ln>
            <a:noFill/>
          </a:ln>
          <a:effectLst/>
        </c:spPr>
        <c:dLbl>
          <c:idx val="0"/>
          <c:layout>
            <c:manualLayout>
              <c:x val="-0.17715452040457561"/>
              <c:y val="-1.4219750308989153E-2"/>
            </c:manualLayout>
          </c:layout>
          <c:tx>
            <c:rich>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fld id="{30CF157D-AAFF-43CF-8EF5-E78F9E652BC2}" type="VALUE">
                  <a:rPr lang="en-US" sz="3200" b="1">
                    <a:solidFill>
                      <a:schemeClr val="tx1"/>
                    </a:solidFill>
                  </a:rPr>
                  <a:pPr>
                    <a:defRPr sz="3200" b="1" i="0" u="none" strike="noStrike" kern="1200" baseline="0">
                      <a:solidFill>
                        <a:schemeClr val="tx1"/>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6775087693477553"/>
                  <c:h val="0.35641239289533255"/>
                </c:manualLayout>
              </c15:layout>
              <c15:dlblFieldTable/>
              <c15:showDataLabelsRange val="0"/>
            </c:ext>
          </c:extLst>
        </c:dLbl>
      </c:pivotFmt>
    </c:pivotFmts>
    <c:plotArea>
      <c:layout>
        <c:manualLayout>
          <c:layoutTarget val="inner"/>
          <c:xMode val="edge"/>
          <c:yMode val="edge"/>
          <c:x val="0.11941848390446522"/>
          <c:y val="0.40264530695585421"/>
          <c:w val="0.75597092419522327"/>
          <c:h val="0.39192225698784527"/>
        </c:manualLayout>
      </c:layout>
      <c:barChart>
        <c:barDir val="bar"/>
        <c:grouping val="clustered"/>
        <c:varyColors val="0"/>
        <c:ser>
          <c:idx val="0"/>
          <c:order val="0"/>
          <c:tx>
            <c:strRef>
              <c:f>'Average Number of Days'!$B$3</c:f>
              <c:strCache>
                <c:ptCount val="1"/>
                <c:pt idx="0">
                  <c:v>Total</c:v>
                </c:pt>
              </c:strCache>
            </c:strRef>
          </c:tx>
          <c:spPr>
            <a:blipFill>
              <a:blip xmlns:r="http://schemas.openxmlformats.org/officeDocument/2006/relationships" r:embed="rId4"/>
              <a:tile tx="0" ty="0" sx="100000" sy="100000" flip="none" algn="tl"/>
            </a:blipFill>
            <a:ln>
              <a:noFill/>
            </a:ln>
            <a:effectLst/>
          </c:spPr>
          <c:invertIfNegative val="0"/>
          <c:dPt>
            <c:idx val="0"/>
            <c:invertIfNegative val="0"/>
            <c:bubble3D val="0"/>
            <c:extLst>
              <c:ext xmlns:c16="http://schemas.microsoft.com/office/drawing/2014/chart" uri="{C3380CC4-5D6E-409C-BE32-E72D297353CC}">
                <c16:uniqueId val="{00000000-8CC9-4745-AB20-CCDB425D8BD5}"/>
              </c:ext>
            </c:extLst>
          </c:dPt>
          <c:dLbls>
            <c:dLbl>
              <c:idx val="0"/>
              <c:layout>
                <c:manualLayout>
                  <c:x val="-0.17715452040457561"/>
                  <c:y val="-1.4219750308989153E-2"/>
                </c:manualLayout>
              </c:layout>
              <c:tx>
                <c:rich>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fld id="{30CF157D-AAFF-43CF-8EF5-E78F9E652BC2}" type="VALUE">
                      <a:rPr lang="en-US" sz="3200" b="1">
                        <a:solidFill>
                          <a:schemeClr val="tx1"/>
                        </a:solidFill>
                      </a:rPr>
                      <a:pPr>
                        <a:defRPr sz="3200" b="1">
                          <a:solidFill>
                            <a:schemeClr val="tx1"/>
                          </a:solidFill>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6775087693477553"/>
                      <c:h val="0.35641239289533255"/>
                    </c:manualLayout>
                  </c15:layout>
                  <c15:dlblFieldTable/>
                  <c15:showDataLabelsRange val="0"/>
                </c:ext>
                <c:ext xmlns:c16="http://schemas.microsoft.com/office/drawing/2014/chart" uri="{C3380CC4-5D6E-409C-BE32-E72D297353CC}">
                  <c16:uniqueId val="{00000000-8CC9-4745-AB20-CCDB425D8BD5}"/>
                </c:ext>
              </c:extLst>
            </c:dLbl>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Number of Days'!$B$4</c:f>
              <c:strCache>
                <c:ptCount val="1"/>
                <c:pt idx="0">
                  <c:v>Total</c:v>
                </c:pt>
              </c:strCache>
            </c:strRef>
          </c:cat>
          <c:val>
            <c:numRef>
              <c:f>'Average Number of Days'!$B$4</c:f>
              <c:numCache>
                <c:formatCode>0</c:formatCode>
                <c:ptCount val="1"/>
                <c:pt idx="0">
                  <c:v>524.26728925475277</c:v>
                </c:pt>
              </c:numCache>
            </c:numRef>
          </c:val>
          <c:extLst>
            <c:ext xmlns:c16="http://schemas.microsoft.com/office/drawing/2014/chart" uri="{C3380CC4-5D6E-409C-BE32-E72D297353CC}">
              <c16:uniqueId val="{00000001-8CC9-4745-AB20-CCDB425D8BD5}"/>
            </c:ext>
          </c:extLst>
        </c:ser>
        <c:dLbls>
          <c:dLblPos val="outEnd"/>
          <c:showLegendKey val="0"/>
          <c:showVal val="1"/>
          <c:showCatName val="0"/>
          <c:showSerName val="0"/>
          <c:showPercent val="0"/>
          <c:showBubbleSize val="0"/>
        </c:dLbls>
        <c:gapWidth val="182"/>
        <c:axId val="239441904"/>
        <c:axId val="239438064"/>
      </c:barChart>
      <c:catAx>
        <c:axId val="239441904"/>
        <c:scaling>
          <c:orientation val="minMax"/>
        </c:scaling>
        <c:delete val="1"/>
        <c:axPos val="l"/>
        <c:numFmt formatCode="General" sourceLinked="1"/>
        <c:majorTickMark val="none"/>
        <c:minorTickMark val="none"/>
        <c:tickLblPos val="nextTo"/>
        <c:crossAx val="239438064"/>
        <c:crosses val="autoZero"/>
        <c:auto val="1"/>
        <c:lblAlgn val="ctr"/>
        <c:lblOffset val="100"/>
        <c:noMultiLvlLbl val="0"/>
      </c:catAx>
      <c:valAx>
        <c:axId val="239438064"/>
        <c:scaling>
          <c:orientation val="minMax"/>
        </c:scaling>
        <c:delete val="1"/>
        <c:axPos val="b"/>
        <c:numFmt formatCode="0" sourceLinked="1"/>
        <c:majorTickMark val="none"/>
        <c:minorTickMark val="none"/>
        <c:tickLblPos val="nextTo"/>
        <c:crossAx val="239441904"/>
        <c:crosses val="autoZero"/>
        <c:crossBetween val="between"/>
      </c:valAx>
      <c:spPr>
        <a:blipFill>
          <a:blip xmlns:r="http://schemas.openxmlformats.org/officeDocument/2006/relationships" r:embed="rId4"/>
          <a:tile tx="0" ty="0" sx="100000" sy="100000" flip="none" algn="tl"/>
        </a:blip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blipFill>
      <a:blip xmlns:r="http://schemas.openxmlformats.org/officeDocument/2006/relationships" r:embed="rId4"/>
      <a:tile tx="0" ty="0" sx="100000" sy="100000" flip="none" algn="tl"/>
    </a:blipFill>
    <a:ln w="28575" cap="flat" cmpd="sng" algn="ctr">
      <a:solidFill>
        <a:schemeClr val="tx1"/>
      </a:solidFill>
      <a:round/>
    </a:ln>
    <a:effectLst/>
  </c:spPr>
  <c:txPr>
    <a:bodyPr/>
    <a:lstStyle/>
    <a:p>
      <a:pPr>
        <a:defRPr/>
      </a:pPr>
      <a:endParaRPr lang="en-US"/>
    </a:p>
  </c:txPr>
  <c:externalData r:id="rId5">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[CROWDFUDING_MAIN_PROJECT.xlsx]Total Projects By Location!PivotTable3</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 Projects By Location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FE4D0DA-558C-41B5-B357-F72205EECB99}" type="VALUE">
                  <a:rPr lang="en-US" sz="1050" b="1"/>
                  <a:pPr>
                    <a:defRPr sz="900" b="0" i="0" u="none" strike="noStrike" kern="1200" baseline="0">
                      <a:solidFill>
                        <a:schemeClr val="tx1">
                          <a:lumMod val="75000"/>
                          <a:lumOff val="25000"/>
                        </a:schemeClr>
                      </a:solidFill>
                      <a:latin typeface="+mn-lt"/>
                      <a:ea typeface="+mn-ea"/>
                      <a:cs typeface="+mn-cs"/>
                    </a:defRPr>
                  </a:pPr>
                  <a:t>[VALUE]</a:t>
                </a:fld>
                <a:endParaRPr lang="en-IN"/>
              </a:p>
            </c:rich>
          </c:tx>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1"/>
          </a:solidFill>
          <a:ln w="28575" cap="rnd">
            <a:solidFill>
              <a:schemeClr val="accent1"/>
            </a:solidFill>
            <a:round/>
          </a:ln>
          <a:effectLst/>
        </c:spPr>
        <c:marker>
          <c:symbol val="none"/>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FE4D0DA-558C-41B5-B357-F72205EECB99}" type="VALUE">
                  <a:rPr lang="en-US" sz="1050" b="1"/>
                  <a:pPr>
                    <a:defRPr sz="900" b="0" i="0" u="none" strike="noStrike" kern="1200" baseline="0">
                      <a:solidFill>
                        <a:schemeClr val="tx1">
                          <a:lumMod val="75000"/>
                          <a:lumOff val="25000"/>
                        </a:schemeClr>
                      </a:solidFill>
                      <a:latin typeface="+mn-lt"/>
                      <a:ea typeface="+mn-ea"/>
                      <a:cs typeface="+mn-cs"/>
                    </a:defRPr>
                  </a:pPr>
                  <a:t>[VALUE]</a:t>
                </a:fld>
                <a:endParaRPr lang="en-IN"/>
              </a:p>
            </c:rich>
          </c:tx>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1"/>
          </a:solidFill>
          <a:ln w="28575" cap="rnd">
            <a:solidFill>
              <a:schemeClr val="accent1"/>
            </a:solidFill>
            <a:round/>
          </a:ln>
          <a:effectLst/>
        </c:spPr>
        <c:marker>
          <c:symbol val="none"/>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FE4D0DA-558C-41B5-B357-F72205EECB99}" type="VALUE">
                  <a:rPr lang="en-US" sz="1050" b="1"/>
                  <a:pPr>
                    <a:defRPr sz="900" b="0" i="0" u="none" strike="noStrike" kern="1200" baseline="0">
                      <a:solidFill>
                        <a:schemeClr val="tx1">
                          <a:lumMod val="75000"/>
                          <a:lumOff val="25000"/>
                        </a:schemeClr>
                      </a:solidFill>
                      <a:latin typeface="+mn-lt"/>
                      <a:ea typeface="+mn-ea"/>
                      <a:cs typeface="+mn-cs"/>
                    </a:defRPr>
                  </a:pPr>
                  <a:t>[VALUE]</a:t>
                </a:fld>
                <a:endParaRPr lang="en-IN"/>
              </a:p>
            </c:rich>
          </c:tx>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lineChart>
        <c:grouping val="standard"/>
        <c:varyColors val="0"/>
        <c:ser>
          <c:idx val="0"/>
          <c:order val="0"/>
          <c:tx>
            <c:strRef>
              <c:f>'Total Projects By Location'!$B$1</c:f>
              <c:strCache>
                <c:ptCount val="1"/>
                <c:pt idx="0">
                  <c:v>Total</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F0BE-470F-A744-799057C17055}"/>
              </c:ext>
            </c:extLst>
          </c:dPt>
          <c:dLbls>
            <c:dLbl>
              <c:idx val="0"/>
              <c:tx>
                <c:rich>
                  <a:bodyPr/>
                  <a:lstStyle/>
                  <a:p>
                    <a:fld id="{CFE4D0DA-558C-41B5-B357-F72205EECB99}" type="VALUE">
                      <a:rPr lang="en-US" sz="1050" b="1"/>
                      <a:pPr/>
                      <a:t>[VALUE]</a:t>
                    </a:fld>
                    <a:endParaRPr lang="en-IN"/>
                  </a:p>
                </c:rich>
              </c:tx>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F0BE-470F-A744-799057C17055}"/>
                </c:ext>
              </c:extLst>
            </c:dLbl>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Projects By Location'!$A$2:$A$217</c:f>
              <c:strCache>
                <c:ptCount val="215"/>
                <c:pt idx="0">
                  <c:v>US</c:v>
                </c:pt>
                <c:pt idx="1">
                  <c:v>GB</c:v>
                </c:pt>
                <c:pt idx="2">
                  <c:v>CA</c:v>
                </c:pt>
                <c:pt idx="3">
                  <c:v>AU</c:v>
                </c:pt>
                <c:pt idx="4">
                  <c:v>DE</c:v>
                </c:pt>
                <c:pt idx="5">
                  <c:v>FR</c:v>
                </c:pt>
                <c:pt idx="6">
                  <c:v>IT</c:v>
                </c:pt>
                <c:pt idx="7">
                  <c:v>MX</c:v>
                </c:pt>
                <c:pt idx="8">
                  <c:v>ES</c:v>
                </c:pt>
                <c:pt idx="9">
                  <c:v>NL</c:v>
                </c:pt>
                <c:pt idx="10">
                  <c:v>SE</c:v>
                </c:pt>
                <c:pt idx="11">
                  <c:v>(blank)</c:v>
                </c:pt>
                <c:pt idx="12">
                  <c:v>NZ</c:v>
                </c:pt>
                <c:pt idx="13">
                  <c:v>HK</c:v>
                </c:pt>
                <c:pt idx="14">
                  <c:v>DK</c:v>
                </c:pt>
                <c:pt idx="15">
                  <c:v>JP</c:v>
                </c:pt>
                <c:pt idx="16">
                  <c:v>IE</c:v>
                </c:pt>
                <c:pt idx="17">
                  <c:v>SG</c:v>
                </c:pt>
                <c:pt idx="18">
                  <c:v>CH</c:v>
                </c:pt>
                <c:pt idx="19">
                  <c:v>AT</c:v>
                </c:pt>
                <c:pt idx="20">
                  <c:v>BE</c:v>
                </c:pt>
                <c:pt idx="21">
                  <c:v>NO</c:v>
                </c:pt>
                <c:pt idx="22">
                  <c:v>CN</c:v>
                </c:pt>
                <c:pt idx="23">
                  <c:v>IN</c:v>
                </c:pt>
                <c:pt idx="24">
                  <c:v>UA</c:v>
                </c:pt>
                <c:pt idx="25">
                  <c:v>PL</c:v>
                </c:pt>
                <c:pt idx="26">
                  <c:v>IL</c:v>
                </c:pt>
                <c:pt idx="27">
                  <c:v>TW</c:v>
                </c:pt>
                <c:pt idx="28">
                  <c:v>TH</c:v>
                </c:pt>
                <c:pt idx="29">
                  <c:v>KR</c:v>
                </c:pt>
                <c:pt idx="30">
                  <c:v>PR</c:v>
                </c:pt>
                <c:pt idx="31">
                  <c:v>ZA</c:v>
                </c:pt>
                <c:pt idx="32">
                  <c:v>BR</c:v>
                </c:pt>
                <c:pt idx="33">
                  <c:v>CO</c:v>
                </c:pt>
                <c:pt idx="34">
                  <c:v>RU</c:v>
                </c:pt>
                <c:pt idx="35">
                  <c:v>GR</c:v>
                </c:pt>
                <c:pt idx="36">
                  <c:v>TR</c:v>
                </c:pt>
                <c:pt idx="37">
                  <c:v>ID</c:v>
                </c:pt>
                <c:pt idx="38">
                  <c:v>CZ</c:v>
                </c:pt>
                <c:pt idx="39">
                  <c:v>PE</c:v>
                </c:pt>
                <c:pt idx="40">
                  <c:v>SI</c:v>
                </c:pt>
                <c:pt idx="41">
                  <c:v>AR</c:v>
                </c:pt>
                <c:pt idx="42">
                  <c:v>HU</c:v>
                </c:pt>
                <c:pt idx="43">
                  <c:v>KE</c:v>
                </c:pt>
                <c:pt idx="44">
                  <c:v>PH</c:v>
                </c:pt>
                <c:pt idx="45">
                  <c:v>IS</c:v>
                </c:pt>
                <c:pt idx="46">
                  <c:v>NP</c:v>
                </c:pt>
                <c:pt idx="47">
                  <c:v>RO</c:v>
                </c:pt>
                <c:pt idx="48">
                  <c:v>FI</c:v>
                </c:pt>
                <c:pt idx="49">
                  <c:v>CL</c:v>
                </c:pt>
                <c:pt idx="50">
                  <c:v>HT</c:v>
                </c:pt>
                <c:pt idx="51">
                  <c:v>CR</c:v>
                </c:pt>
                <c:pt idx="52">
                  <c:v>GT</c:v>
                </c:pt>
                <c:pt idx="53">
                  <c:v>PT</c:v>
                </c:pt>
                <c:pt idx="54">
                  <c:v>LT</c:v>
                </c:pt>
                <c:pt idx="55">
                  <c:v>GH</c:v>
                </c:pt>
                <c:pt idx="56">
                  <c:v>EC</c:v>
                </c:pt>
                <c:pt idx="57">
                  <c:v>BG</c:v>
                </c:pt>
                <c:pt idx="58">
                  <c:v>RS</c:v>
                </c:pt>
                <c:pt idx="59">
                  <c:v>CU</c:v>
                </c:pt>
                <c:pt idx="60">
                  <c:v>VN</c:v>
                </c:pt>
                <c:pt idx="61">
                  <c:v>UG</c:v>
                </c:pt>
                <c:pt idx="62">
                  <c:v>EG</c:v>
                </c:pt>
                <c:pt idx="63">
                  <c:v>LU</c:v>
                </c:pt>
                <c:pt idx="64">
                  <c:v>KH</c:v>
                </c:pt>
                <c:pt idx="65">
                  <c:v>TZ</c:v>
                </c:pt>
                <c:pt idx="66">
                  <c:v>EE</c:v>
                </c:pt>
                <c:pt idx="67">
                  <c:v>AF</c:v>
                </c:pt>
                <c:pt idx="68">
                  <c:v>NI</c:v>
                </c:pt>
                <c:pt idx="69">
                  <c:v>MY</c:v>
                </c:pt>
                <c:pt idx="70">
                  <c:v>LV</c:v>
                </c:pt>
                <c:pt idx="71">
                  <c:v>HR</c:v>
                </c:pt>
                <c:pt idx="72">
                  <c:v>AE</c:v>
                </c:pt>
                <c:pt idx="73">
                  <c:v>MA</c:v>
                </c:pt>
                <c:pt idx="74">
                  <c:v>NG</c:v>
                </c:pt>
                <c:pt idx="75">
                  <c:v>DO</c:v>
                </c:pt>
                <c:pt idx="76">
                  <c:v>BO</c:v>
                </c:pt>
                <c:pt idx="77">
                  <c:v>BA</c:v>
                </c:pt>
                <c:pt idx="78">
                  <c:v>ET</c:v>
                </c:pt>
                <c:pt idx="79">
                  <c:v>LB</c:v>
                </c:pt>
                <c:pt idx="80">
                  <c:v>HN</c:v>
                </c:pt>
                <c:pt idx="81">
                  <c:v>JM</c:v>
                </c:pt>
                <c:pt idx="82">
                  <c:v>SJ</c:v>
                </c:pt>
                <c:pt idx="83">
                  <c:v>PK</c:v>
                </c:pt>
                <c:pt idx="84">
                  <c:v>RW</c:v>
                </c:pt>
                <c:pt idx="85">
                  <c:v>MN</c:v>
                </c:pt>
                <c:pt idx="86">
                  <c:v>VE</c:v>
                </c:pt>
                <c:pt idx="87">
                  <c:v>IQ</c:v>
                </c:pt>
                <c:pt idx="88">
                  <c:v>MT</c:v>
                </c:pt>
                <c:pt idx="89">
                  <c:v>JO</c:v>
                </c:pt>
                <c:pt idx="90">
                  <c:v>SN</c:v>
                </c:pt>
                <c:pt idx="91">
                  <c:v>BZ</c:v>
                </c:pt>
                <c:pt idx="92">
                  <c:v>PS</c:v>
                </c:pt>
                <c:pt idx="93">
                  <c:v>AQ</c:v>
                </c:pt>
                <c:pt idx="94">
                  <c:v>BY</c:v>
                </c:pt>
                <c:pt idx="95">
                  <c:v>PA</c:v>
                </c:pt>
                <c:pt idx="96">
                  <c:v>SK</c:v>
                </c:pt>
                <c:pt idx="97">
                  <c:v>GE</c:v>
                </c:pt>
                <c:pt idx="98">
                  <c:v>SV</c:v>
                </c:pt>
                <c:pt idx="99">
                  <c:v>MK</c:v>
                </c:pt>
                <c:pt idx="100">
                  <c:v>LK</c:v>
                </c:pt>
                <c:pt idx="101">
                  <c:v>CD</c:v>
                </c:pt>
                <c:pt idx="102">
                  <c:v>VI</c:v>
                </c:pt>
                <c:pt idx="103">
                  <c:v>MM</c:v>
                </c:pt>
                <c:pt idx="104">
                  <c:v>AM</c:v>
                </c:pt>
                <c:pt idx="105">
                  <c:v>UY</c:v>
                </c:pt>
                <c:pt idx="106">
                  <c:v>LR</c:v>
                </c:pt>
                <c:pt idx="107">
                  <c:v>CY</c:v>
                </c:pt>
                <c:pt idx="108">
                  <c:v>SL</c:v>
                </c:pt>
                <c:pt idx="109">
                  <c:v>ZW</c:v>
                </c:pt>
                <c:pt idx="110">
                  <c:v>ML</c:v>
                </c:pt>
                <c:pt idx="111">
                  <c:v>CM</c:v>
                </c:pt>
                <c:pt idx="112">
                  <c:v>ZM</c:v>
                </c:pt>
                <c:pt idx="113">
                  <c:v>GU</c:v>
                </c:pt>
                <c:pt idx="114">
                  <c:v>BS</c:v>
                </c:pt>
                <c:pt idx="115">
                  <c:v>BT</c:v>
                </c:pt>
                <c:pt idx="116">
                  <c:v>MW</c:v>
                </c:pt>
                <c:pt idx="117">
                  <c:v>MZ</c:v>
                </c:pt>
                <c:pt idx="118">
                  <c:v>MG</c:v>
                </c:pt>
                <c:pt idx="119">
                  <c:v>NA</c:v>
                </c:pt>
                <c:pt idx="120">
                  <c:v>TT</c:v>
                </c:pt>
                <c:pt idx="121">
                  <c:v>GL</c:v>
                </c:pt>
                <c:pt idx="122">
                  <c:v>TN</c:v>
                </c:pt>
                <c:pt idx="123">
                  <c:v>IR</c:v>
                </c:pt>
                <c:pt idx="124">
                  <c:v>BF</c:v>
                </c:pt>
                <c:pt idx="125">
                  <c:v>KZ</c:v>
                </c:pt>
                <c:pt idx="126">
                  <c:v>SY</c:v>
                </c:pt>
                <c:pt idx="127">
                  <c:v>KW</c:v>
                </c:pt>
                <c:pt idx="128">
                  <c:v>PY</c:v>
                </c:pt>
                <c:pt idx="129">
                  <c:v>KP</c:v>
                </c:pt>
                <c:pt idx="130">
                  <c:v>PG</c:v>
                </c:pt>
                <c:pt idx="131">
                  <c:v>SZ</c:v>
                </c:pt>
                <c:pt idx="132">
                  <c:v>BD</c:v>
                </c:pt>
                <c:pt idx="133">
                  <c:v>BB</c:v>
                </c:pt>
                <c:pt idx="134">
                  <c:v>MD</c:v>
                </c:pt>
                <c:pt idx="135">
                  <c:v>GP</c:v>
                </c:pt>
                <c:pt idx="136">
                  <c:v>XK</c:v>
                </c:pt>
                <c:pt idx="137">
                  <c:v>VU</c:v>
                </c:pt>
                <c:pt idx="138">
                  <c:v>GN</c:v>
                </c:pt>
                <c:pt idx="139">
                  <c:v>MC</c:v>
                </c:pt>
                <c:pt idx="140">
                  <c:v>KG</c:v>
                </c:pt>
                <c:pt idx="141">
                  <c:v>SR</c:v>
                </c:pt>
                <c:pt idx="142">
                  <c:v>SD</c:v>
                </c:pt>
                <c:pt idx="143">
                  <c:v>TO</c:v>
                </c:pt>
                <c:pt idx="144">
                  <c:v>CI</c:v>
                </c:pt>
                <c:pt idx="145">
                  <c:v>PF</c:v>
                </c:pt>
                <c:pt idx="146">
                  <c:v>DM</c:v>
                </c:pt>
                <c:pt idx="147">
                  <c:v>SS</c:v>
                </c:pt>
                <c:pt idx="148">
                  <c:v>MU</c:v>
                </c:pt>
                <c:pt idx="149">
                  <c:v>GM</c:v>
                </c:pt>
                <c:pt idx="150">
                  <c:v>LA</c:v>
                </c:pt>
                <c:pt idx="151">
                  <c:v>NE</c:v>
                </c:pt>
                <c:pt idx="152">
                  <c:v>FM</c:v>
                </c:pt>
                <c:pt idx="153">
                  <c:v>AL</c:v>
                </c:pt>
                <c:pt idx="154">
                  <c:v>GY</c:v>
                </c:pt>
                <c:pt idx="155">
                  <c:v>BW</c:v>
                </c:pt>
                <c:pt idx="156">
                  <c:v>LY</c:v>
                </c:pt>
                <c:pt idx="157">
                  <c:v>GI</c:v>
                </c:pt>
                <c:pt idx="158">
                  <c:v>SA</c:v>
                </c:pt>
                <c:pt idx="159">
                  <c:v>FJ</c:v>
                </c:pt>
                <c:pt idx="160">
                  <c:v>UZ</c:v>
                </c:pt>
                <c:pt idx="161">
                  <c:v>LS</c:v>
                </c:pt>
                <c:pt idx="162">
                  <c:v>CW</c:v>
                </c:pt>
                <c:pt idx="163">
                  <c:v>CG</c:v>
                </c:pt>
                <c:pt idx="164">
                  <c:v>CV</c:v>
                </c:pt>
                <c:pt idx="165">
                  <c:v>YE</c:v>
                </c:pt>
                <c:pt idx="166">
                  <c:v>MQ</c:v>
                </c:pt>
                <c:pt idx="167">
                  <c:v>BH</c:v>
                </c:pt>
                <c:pt idx="168">
                  <c:v>MV</c:v>
                </c:pt>
                <c:pt idx="169">
                  <c:v>AZ</c:v>
                </c:pt>
                <c:pt idx="170">
                  <c:v>VC</c:v>
                </c:pt>
                <c:pt idx="171">
                  <c:v>QA</c:v>
                </c:pt>
                <c:pt idx="172">
                  <c:v>LI</c:v>
                </c:pt>
                <c:pt idx="173">
                  <c:v>AG</c:v>
                </c:pt>
                <c:pt idx="174">
                  <c:v>SO</c:v>
                </c:pt>
                <c:pt idx="175">
                  <c:v>FO</c:v>
                </c:pt>
                <c:pt idx="176">
                  <c:v>DZ</c:v>
                </c:pt>
                <c:pt idx="177">
                  <c:v>SX</c:v>
                </c:pt>
                <c:pt idx="178">
                  <c:v>BM</c:v>
                </c:pt>
                <c:pt idx="179">
                  <c:v>VA</c:v>
                </c:pt>
                <c:pt idx="180">
                  <c:v>NC</c:v>
                </c:pt>
                <c:pt idx="181">
                  <c:v>MO</c:v>
                </c:pt>
                <c:pt idx="182">
                  <c:v>KI</c:v>
                </c:pt>
                <c:pt idx="183">
                  <c:v>CF</c:v>
                </c:pt>
                <c:pt idx="184">
                  <c:v>LC</c:v>
                </c:pt>
                <c:pt idx="185">
                  <c:v>TC</c:v>
                </c:pt>
                <c:pt idx="186">
                  <c:v>CK</c:v>
                </c:pt>
                <c:pt idx="187">
                  <c:v>TD</c:v>
                </c:pt>
                <c:pt idx="188">
                  <c:v>ME</c:v>
                </c:pt>
                <c:pt idx="189">
                  <c:v>TJ</c:v>
                </c:pt>
                <c:pt idx="190">
                  <c:v>WS</c:v>
                </c:pt>
                <c:pt idx="191">
                  <c:v>TL</c:v>
                </c:pt>
                <c:pt idx="192">
                  <c:v>BJ</c:v>
                </c:pt>
                <c:pt idx="193">
                  <c:v>GQ</c:v>
                </c:pt>
                <c:pt idx="194">
                  <c:v>AX</c:v>
                </c:pt>
                <c:pt idx="195">
                  <c:v>RE</c:v>
                </c:pt>
                <c:pt idx="196">
                  <c:v>AD</c:v>
                </c:pt>
                <c:pt idx="197">
                  <c:v>KY</c:v>
                </c:pt>
                <c:pt idx="198">
                  <c:v>AI</c:v>
                </c:pt>
                <c:pt idx="199">
                  <c:v>DJ</c:v>
                </c:pt>
                <c:pt idx="200">
                  <c:v>GD</c:v>
                </c:pt>
                <c:pt idx="201">
                  <c:v>SB</c:v>
                </c:pt>
                <c:pt idx="202">
                  <c:v>TG</c:v>
                </c:pt>
                <c:pt idx="203">
                  <c:v>MH</c:v>
                </c:pt>
                <c:pt idx="204">
                  <c:v>PN</c:v>
                </c:pt>
                <c:pt idx="205">
                  <c:v>KN</c:v>
                </c:pt>
                <c:pt idx="206">
                  <c:v>FK</c:v>
                </c:pt>
                <c:pt idx="207">
                  <c:v>AS</c:v>
                </c:pt>
                <c:pt idx="208">
                  <c:v>BQ</c:v>
                </c:pt>
                <c:pt idx="209">
                  <c:v>OM</c:v>
                </c:pt>
                <c:pt idx="210">
                  <c:v>ST</c:v>
                </c:pt>
                <c:pt idx="211">
                  <c:v>SC</c:v>
                </c:pt>
                <c:pt idx="212">
                  <c:v>MR</c:v>
                </c:pt>
                <c:pt idx="213">
                  <c:v>GA</c:v>
                </c:pt>
                <c:pt idx="214">
                  <c:v>ER</c:v>
                </c:pt>
              </c:strCache>
            </c:strRef>
          </c:cat>
          <c:val>
            <c:numRef>
              <c:f>'Total Projects By Location'!$B$2:$B$217</c:f>
              <c:numCache>
                <c:formatCode>General</c:formatCode>
                <c:ptCount val="215"/>
                <c:pt idx="0">
                  <c:v>267713</c:v>
                </c:pt>
                <c:pt idx="1">
                  <c:v>32872</c:v>
                </c:pt>
                <c:pt idx="2">
                  <c:v>14635</c:v>
                </c:pt>
                <c:pt idx="3">
                  <c:v>7508</c:v>
                </c:pt>
                <c:pt idx="4">
                  <c:v>4824</c:v>
                </c:pt>
                <c:pt idx="5">
                  <c:v>3759</c:v>
                </c:pt>
                <c:pt idx="6">
                  <c:v>3671</c:v>
                </c:pt>
                <c:pt idx="7">
                  <c:v>3002</c:v>
                </c:pt>
                <c:pt idx="8">
                  <c:v>2912</c:v>
                </c:pt>
                <c:pt idx="9">
                  <c:v>2699</c:v>
                </c:pt>
                <c:pt idx="10">
                  <c:v>1942</c:v>
                </c:pt>
                <c:pt idx="11">
                  <c:v>1514</c:v>
                </c:pt>
                <c:pt idx="12">
                  <c:v>1488</c:v>
                </c:pt>
                <c:pt idx="13">
                  <c:v>1324</c:v>
                </c:pt>
                <c:pt idx="14">
                  <c:v>1192</c:v>
                </c:pt>
                <c:pt idx="15">
                  <c:v>938</c:v>
                </c:pt>
                <c:pt idx="16">
                  <c:v>925</c:v>
                </c:pt>
                <c:pt idx="17">
                  <c:v>923</c:v>
                </c:pt>
                <c:pt idx="18">
                  <c:v>908</c:v>
                </c:pt>
                <c:pt idx="19">
                  <c:v>715</c:v>
                </c:pt>
                <c:pt idx="20">
                  <c:v>695</c:v>
                </c:pt>
                <c:pt idx="21">
                  <c:v>681</c:v>
                </c:pt>
                <c:pt idx="22">
                  <c:v>568</c:v>
                </c:pt>
                <c:pt idx="23">
                  <c:v>342</c:v>
                </c:pt>
                <c:pt idx="24">
                  <c:v>326</c:v>
                </c:pt>
                <c:pt idx="25">
                  <c:v>288</c:v>
                </c:pt>
                <c:pt idx="26">
                  <c:v>276</c:v>
                </c:pt>
                <c:pt idx="27">
                  <c:v>268</c:v>
                </c:pt>
                <c:pt idx="28">
                  <c:v>257</c:v>
                </c:pt>
                <c:pt idx="29">
                  <c:v>242</c:v>
                </c:pt>
                <c:pt idx="30">
                  <c:v>222</c:v>
                </c:pt>
                <c:pt idx="31">
                  <c:v>217</c:v>
                </c:pt>
                <c:pt idx="32">
                  <c:v>217</c:v>
                </c:pt>
                <c:pt idx="33">
                  <c:v>201</c:v>
                </c:pt>
                <c:pt idx="34">
                  <c:v>198</c:v>
                </c:pt>
                <c:pt idx="35">
                  <c:v>188</c:v>
                </c:pt>
                <c:pt idx="36">
                  <c:v>161</c:v>
                </c:pt>
                <c:pt idx="37">
                  <c:v>161</c:v>
                </c:pt>
                <c:pt idx="38">
                  <c:v>159</c:v>
                </c:pt>
                <c:pt idx="39">
                  <c:v>154</c:v>
                </c:pt>
                <c:pt idx="40">
                  <c:v>149</c:v>
                </c:pt>
                <c:pt idx="41">
                  <c:v>141</c:v>
                </c:pt>
                <c:pt idx="42">
                  <c:v>139</c:v>
                </c:pt>
                <c:pt idx="43">
                  <c:v>136</c:v>
                </c:pt>
                <c:pt idx="44">
                  <c:v>129</c:v>
                </c:pt>
                <c:pt idx="45">
                  <c:v>123</c:v>
                </c:pt>
                <c:pt idx="46">
                  <c:v>117</c:v>
                </c:pt>
                <c:pt idx="47">
                  <c:v>117</c:v>
                </c:pt>
                <c:pt idx="48">
                  <c:v>107</c:v>
                </c:pt>
                <c:pt idx="49">
                  <c:v>102</c:v>
                </c:pt>
                <c:pt idx="50">
                  <c:v>96</c:v>
                </c:pt>
                <c:pt idx="51">
                  <c:v>94</c:v>
                </c:pt>
                <c:pt idx="52">
                  <c:v>93</c:v>
                </c:pt>
                <c:pt idx="53">
                  <c:v>93</c:v>
                </c:pt>
                <c:pt idx="54">
                  <c:v>91</c:v>
                </c:pt>
                <c:pt idx="55">
                  <c:v>89</c:v>
                </c:pt>
                <c:pt idx="56">
                  <c:v>86</c:v>
                </c:pt>
                <c:pt idx="57">
                  <c:v>85</c:v>
                </c:pt>
                <c:pt idx="58">
                  <c:v>83</c:v>
                </c:pt>
                <c:pt idx="59">
                  <c:v>81</c:v>
                </c:pt>
                <c:pt idx="60">
                  <c:v>79</c:v>
                </c:pt>
                <c:pt idx="61">
                  <c:v>78</c:v>
                </c:pt>
                <c:pt idx="62">
                  <c:v>65</c:v>
                </c:pt>
                <c:pt idx="63">
                  <c:v>64</c:v>
                </c:pt>
                <c:pt idx="64">
                  <c:v>64</c:v>
                </c:pt>
                <c:pt idx="65">
                  <c:v>58</c:v>
                </c:pt>
                <c:pt idx="66">
                  <c:v>54</c:v>
                </c:pt>
                <c:pt idx="67">
                  <c:v>52</c:v>
                </c:pt>
                <c:pt idx="68">
                  <c:v>52</c:v>
                </c:pt>
                <c:pt idx="69">
                  <c:v>52</c:v>
                </c:pt>
                <c:pt idx="70">
                  <c:v>51</c:v>
                </c:pt>
                <c:pt idx="71">
                  <c:v>50</c:v>
                </c:pt>
                <c:pt idx="72">
                  <c:v>49</c:v>
                </c:pt>
                <c:pt idx="73">
                  <c:v>47</c:v>
                </c:pt>
                <c:pt idx="74">
                  <c:v>46</c:v>
                </c:pt>
                <c:pt idx="75">
                  <c:v>45</c:v>
                </c:pt>
                <c:pt idx="76">
                  <c:v>44</c:v>
                </c:pt>
                <c:pt idx="77">
                  <c:v>43</c:v>
                </c:pt>
                <c:pt idx="78">
                  <c:v>42</c:v>
                </c:pt>
                <c:pt idx="79">
                  <c:v>41</c:v>
                </c:pt>
                <c:pt idx="80">
                  <c:v>41</c:v>
                </c:pt>
                <c:pt idx="81">
                  <c:v>39</c:v>
                </c:pt>
                <c:pt idx="82">
                  <c:v>37</c:v>
                </c:pt>
                <c:pt idx="83">
                  <c:v>35</c:v>
                </c:pt>
                <c:pt idx="84">
                  <c:v>35</c:v>
                </c:pt>
                <c:pt idx="85">
                  <c:v>34</c:v>
                </c:pt>
                <c:pt idx="86">
                  <c:v>33</c:v>
                </c:pt>
                <c:pt idx="87">
                  <c:v>32</c:v>
                </c:pt>
                <c:pt idx="88">
                  <c:v>32</c:v>
                </c:pt>
                <c:pt idx="89">
                  <c:v>30</c:v>
                </c:pt>
                <c:pt idx="90">
                  <c:v>30</c:v>
                </c:pt>
                <c:pt idx="91">
                  <c:v>29</c:v>
                </c:pt>
                <c:pt idx="92">
                  <c:v>29</c:v>
                </c:pt>
                <c:pt idx="93">
                  <c:v>28</c:v>
                </c:pt>
                <c:pt idx="94">
                  <c:v>28</c:v>
                </c:pt>
                <c:pt idx="95">
                  <c:v>27</c:v>
                </c:pt>
                <c:pt idx="96">
                  <c:v>27</c:v>
                </c:pt>
                <c:pt idx="97">
                  <c:v>26</c:v>
                </c:pt>
                <c:pt idx="98">
                  <c:v>25</c:v>
                </c:pt>
                <c:pt idx="99">
                  <c:v>24</c:v>
                </c:pt>
                <c:pt idx="100">
                  <c:v>23</c:v>
                </c:pt>
                <c:pt idx="101">
                  <c:v>23</c:v>
                </c:pt>
                <c:pt idx="102">
                  <c:v>23</c:v>
                </c:pt>
                <c:pt idx="103">
                  <c:v>22</c:v>
                </c:pt>
                <c:pt idx="104">
                  <c:v>21</c:v>
                </c:pt>
                <c:pt idx="105">
                  <c:v>20</c:v>
                </c:pt>
                <c:pt idx="106">
                  <c:v>19</c:v>
                </c:pt>
                <c:pt idx="107">
                  <c:v>19</c:v>
                </c:pt>
                <c:pt idx="108">
                  <c:v>18</c:v>
                </c:pt>
                <c:pt idx="109">
                  <c:v>18</c:v>
                </c:pt>
                <c:pt idx="110">
                  <c:v>18</c:v>
                </c:pt>
                <c:pt idx="111">
                  <c:v>17</c:v>
                </c:pt>
                <c:pt idx="112">
                  <c:v>16</c:v>
                </c:pt>
                <c:pt idx="113">
                  <c:v>16</c:v>
                </c:pt>
                <c:pt idx="114">
                  <c:v>16</c:v>
                </c:pt>
                <c:pt idx="115">
                  <c:v>16</c:v>
                </c:pt>
                <c:pt idx="116">
                  <c:v>15</c:v>
                </c:pt>
                <c:pt idx="117">
                  <c:v>15</c:v>
                </c:pt>
                <c:pt idx="118">
                  <c:v>13</c:v>
                </c:pt>
                <c:pt idx="119">
                  <c:v>11</c:v>
                </c:pt>
                <c:pt idx="120">
                  <c:v>11</c:v>
                </c:pt>
                <c:pt idx="121">
                  <c:v>11</c:v>
                </c:pt>
                <c:pt idx="122">
                  <c:v>11</c:v>
                </c:pt>
                <c:pt idx="123">
                  <c:v>11</c:v>
                </c:pt>
                <c:pt idx="124">
                  <c:v>10</c:v>
                </c:pt>
                <c:pt idx="125">
                  <c:v>9</c:v>
                </c:pt>
                <c:pt idx="126">
                  <c:v>9</c:v>
                </c:pt>
                <c:pt idx="127">
                  <c:v>9</c:v>
                </c:pt>
                <c:pt idx="128">
                  <c:v>8</c:v>
                </c:pt>
                <c:pt idx="129">
                  <c:v>8</c:v>
                </c:pt>
                <c:pt idx="130">
                  <c:v>8</c:v>
                </c:pt>
                <c:pt idx="131">
                  <c:v>8</c:v>
                </c:pt>
                <c:pt idx="132">
                  <c:v>8</c:v>
                </c:pt>
                <c:pt idx="133">
                  <c:v>8</c:v>
                </c:pt>
                <c:pt idx="134">
                  <c:v>8</c:v>
                </c:pt>
                <c:pt idx="135">
                  <c:v>7</c:v>
                </c:pt>
                <c:pt idx="136">
                  <c:v>7</c:v>
                </c:pt>
                <c:pt idx="137">
                  <c:v>7</c:v>
                </c:pt>
                <c:pt idx="138">
                  <c:v>7</c:v>
                </c:pt>
                <c:pt idx="139">
                  <c:v>7</c:v>
                </c:pt>
                <c:pt idx="140">
                  <c:v>7</c:v>
                </c:pt>
                <c:pt idx="141">
                  <c:v>7</c:v>
                </c:pt>
                <c:pt idx="142">
                  <c:v>7</c:v>
                </c:pt>
                <c:pt idx="143">
                  <c:v>6</c:v>
                </c:pt>
                <c:pt idx="144">
                  <c:v>6</c:v>
                </c:pt>
                <c:pt idx="145">
                  <c:v>6</c:v>
                </c:pt>
                <c:pt idx="146">
                  <c:v>6</c:v>
                </c:pt>
                <c:pt idx="147">
                  <c:v>6</c:v>
                </c:pt>
                <c:pt idx="148">
                  <c:v>6</c:v>
                </c:pt>
                <c:pt idx="149">
                  <c:v>6</c:v>
                </c:pt>
                <c:pt idx="150">
                  <c:v>6</c:v>
                </c:pt>
                <c:pt idx="151">
                  <c:v>5</c:v>
                </c:pt>
                <c:pt idx="152">
                  <c:v>5</c:v>
                </c:pt>
                <c:pt idx="153">
                  <c:v>5</c:v>
                </c:pt>
                <c:pt idx="154">
                  <c:v>5</c:v>
                </c:pt>
                <c:pt idx="155">
                  <c:v>5</c:v>
                </c:pt>
                <c:pt idx="156">
                  <c:v>5</c:v>
                </c:pt>
                <c:pt idx="157">
                  <c:v>5</c:v>
                </c:pt>
                <c:pt idx="158">
                  <c:v>5</c:v>
                </c:pt>
                <c:pt idx="159">
                  <c:v>5</c:v>
                </c:pt>
                <c:pt idx="160">
                  <c:v>4</c:v>
                </c:pt>
                <c:pt idx="161">
                  <c:v>4</c:v>
                </c:pt>
                <c:pt idx="162">
                  <c:v>4</c:v>
                </c:pt>
                <c:pt idx="163">
                  <c:v>4</c:v>
                </c:pt>
                <c:pt idx="164">
                  <c:v>4</c:v>
                </c:pt>
                <c:pt idx="165">
                  <c:v>4</c:v>
                </c:pt>
                <c:pt idx="166">
                  <c:v>3</c:v>
                </c:pt>
                <c:pt idx="167">
                  <c:v>3</c:v>
                </c:pt>
                <c:pt idx="168">
                  <c:v>3</c:v>
                </c:pt>
                <c:pt idx="169">
                  <c:v>3</c:v>
                </c:pt>
                <c:pt idx="170">
                  <c:v>3</c:v>
                </c:pt>
                <c:pt idx="171">
                  <c:v>3</c:v>
                </c:pt>
                <c:pt idx="172">
                  <c:v>3</c:v>
                </c:pt>
                <c:pt idx="173">
                  <c:v>3</c:v>
                </c:pt>
                <c:pt idx="174">
                  <c:v>3</c:v>
                </c:pt>
                <c:pt idx="175">
                  <c:v>3</c:v>
                </c:pt>
                <c:pt idx="176">
                  <c:v>3</c:v>
                </c:pt>
                <c:pt idx="177">
                  <c:v>3</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numCache>
            </c:numRef>
          </c:val>
          <c:smooth val="0"/>
          <c:extLst>
            <c:ext xmlns:c16="http://schemas.microsoft.com/office/drawing/2014/chart" uri="{C3380CC4-5D6E-409C-BE32-E72D297353CC}">
              <c16:uniqueId val="{00000001-F0BE-470F-A744-799057C17055}"/>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1958062159"/>
        <c:axId val="1958055919"/>
      </c:lineChart>
      <c:catAx>
        <c:axId val="195806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055919"/>
        <c:crosses val="autoZero"/>
        <c:auto val="1"/>
        <c:lblAlgn val="ctr"/>
        <c:lblOffset val="100"/>
        <c:noMultiLvlLbl val="0"/>
      </c:catAx>
      <c:valAx>
        <c:axId val="1958055919"/>
        <c:scaling>
          <c:orientation val="minMax"/>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062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[CROWDFUDING_MAIN_PROJECT.xlsx]Total Projects By Category!PivotTable4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 Projects By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D1053DE1-58BC-4AB5-9178-2D3D8EA049CC}" type="VALUE">
                  <a:rPr lang="en-US" sz="1050" b="1"/>
                  <a:pPr>
                    <a:defRPr sz="900" b="0" i="0" u="none" strike="noStrike" kern="1200" baseline="0">
                      <a:solidFill>
                        <a:schemeClr val="tx1"/>
                      </a:solidFill>
                      <a:latin typeface="+mn-lt"/>
                      <a:ea typeface="+mn-ea"/>
                      <a:cs typeface="+mn-cs"/>
                    </a:defRPr>
                  </a:pPr>
                  <a:t>[VALUE]</a:t>
                </a:fld>
                <a:endParaRPr lang="en-IN"/>
              </a:p>
            </c:rich>
          </c:tx>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1"/>
          </a:solidFill>
          <a:ln w="28575" cap="rnd">
            <a:solidFill>
              <a:schemeClr val="accent1"/>
            </a:solidFill>
            <a:round/>
          </a:ln>
          <a:effectLst/>
        </c:spPr>
        <c:marker>
          <c:symbol val="none"/>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D1053DE1-58BC-4AB5-9178-2D3D8EA049CC}" type="VALUE">
                  <a:rPr lang="en-US" sz="1050" b="1"/>
                  <a:pPr>
                    <a:defRPr sz="900" b="0" i="0" u="none" strike="noStrike" kern="1200" baseline="0">
                      <a:solidFill>
                        <a:schemeClr val="tx1"/>
                      </a:solidFill>
                      <a:latin typeface="+mn-lt"/>
                      <a:ea typeface="+mn-ea"/>
                      <a:cs typeface="+mn-cs"/>
                    </a:defRPr>
                  </a:pPr>
                  <a:t>[VALUE]</a:t>
                </a:fld>
                <a:endParaRPr lang="en-IN"/>
              </a:p>
            </c:rich>
          </c:tx>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1"/>
          </a:solidFill>
          <a:ln w="28575" cap="rnd">
            <a:solidFill>
              <a:schemeClr val="accent1"/>
            </a:solidFill>
            <a:round/>
          </a:ln>
          <a:effectLst/>
        </c:spPr>
        <c:marker>
          <c:symbol val="none"/>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D1053DE1-58BC-4AB5-9178-2D3D8EA049CC}" type="VALUE">
                  <a:rPr lang="en-US" sz="1050" b="1"/>
                  <a:pPr>
                    <a:defRPr sz="900" b="0" i="0" u="none" strike="noStrike" kern="1200" baseline="0">
                      <a:solidFill>
                        <a:schemeClr val="tx1"/>
                      </a:solidFill>
                      <a:latin typeface="+mn-lt"/>
                      <a:ea typeface="+mn-ea"/>
                      <a:cs typeface="+mn-cs"/>
                    </a:defRPr>
                  </a:pPr>
                  <a:t>[VALUE]</a:t>
                </a:fld>
                <a:endParaRPr lang="en-IN"/>
              </a:p>
            </c:rich>
          </c:tx>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lineChart>
        <c:grouping val="standard"/>
        <c:varyColors val="0"/>
        <c:ser>
          <c:idx val="0"/>
          <c:order val="0"/>
          <c:tx>
            <c:strRef>
              <c:f>'Total Projects By Category'!$B$1</c:f>
              <c:strCache>
                <c:ptCount val="1"/>
                <c:pt idx="0">
                  <c:v>Total</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E503-4B05-B19B-68754431D6C8}"/>
              </c:ext>
            </c:extLst>
          </c:dPt>
          <c:dLbls>
            <c:dLbl>
              <c:idx val="0"/>
              <c:tx>
                <c:rich>
                  <a:bodyPr/>
                  <a:lstStyle/>
                  <a:p>
                    <a:fld id="{D1053DE1-58BC-4AB5-9178-2D3D8EA049CC}" type="VALUE">
                      <a:rPr lang="en-US" sz="1050" b="1"/>
                      <a:pPr/>
                      <a:t>[VALUE]</a:t>
                    </a:fld>
                    <a:endParaRPr lang="en-IN"/>
                  </a:p>
                </c:rich>
              </c:tx>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503-4B05-B19B-68754431D6C8}"/>
                </c:ext>
              </c:extLst>
            </c:dLbl>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Projects By Category'!$A$2:$A$161</c:f>
              <c:strCache>
                <c:ptCount val="159"/>
                <c:pt idx="0">
                  <c:v>Product Design</c:v>
                </c:pt>
                <c:pt idx="1">
                  <c:v>Tabletop Games</c:v>
                </c:pt>
                <c:pt idx="2">
                  <c:v>Music</c:v>
                </c:pt>
                <c:pt idx="3">
                  <c:v>Documentary</c:v>
                </c:pt>
                <c:pt idx="4">
                  <c:v>Video Games</c:v>
                </c:pt>
                <c:pt idx="5">
                  <c:v>Shorts</c:v>
                </c:pt>
                <c:pt idx="6">
                  <c:v>Food</c:v>
                </c:pt>
                <c:pt idx="7">
                  <c:v>Film &amp; Video</c:v>
                </c:pt>
                <c:pt idx="8">
                  <c:v>Fiction</c:v>
                </c:pt>
                <c:pt idx="9">
                  <c:v>Art</c:v>
                </c:pt>
                <c:pt idx="10">
                  <c:v>Nonfiction</c:v>
                </c:pt>
                <c:pt idx="11">
                  <c:v>Apparel</c:v>
                </c:pt>
                <c:pt idx="12">
                  <c:v>Fashion</c:v>
                </c:pt>
                <c:pt idx="13">
                  <c:v>Children's Books</c:v>
                </c:pt>
                <c:pt idx="14">
                  <c:v>Apps</c:v>
                </c:pt>
                <c:pt idx="15">
                  <c:v>Theater</c:v>
                </c:pt>
                <c:pt idx="16">
                  <c:v>Rock</c:v>
                </c:pt>
                <c:pt idx="17">
                  <c:v>Technology</c:v>
                </c:pt>
                <c:pt idx="18">
                  <c:v>Publishing</c:v>
                </c:pt>
                <c:pt idx="19">
                  <c:v>Webseries</c:v>
                </c:pt>
                <c:pt idx="20">
                  <c:v>Indie Rock</c:v>
                </c:pt>
                <c:pt idx="21">
                  <c:v>Photography</c:v>
                </c:pt>
                <c:pt idx="22">
                  <c:v>Web</c:v>
                </c:pt>
                <c:pt idx="23">
                  <c:v>Narrative Film</c:v>
                </c:pt>
                <c:pt idx="24">
                  <c:v>Comics</c:v>
                </c:pt>
                <c:pt idx="25">
                  <c:v>Crafts</c:v>
                </c:pt>
                <c:pt idx="26">
                  <c:v>Country &amp; Folk</c:v>
                </c:pt>
                <c:pt idx="27">
                  <c:v>Accessories</c:v>
                </c:pt>
                <c:pt idx="28">
                  <c:v>Illustration</c:v>
                </c:pt>
                <c:pt idx="29">
                  <c:v>Hip-Hop</c:v>
                </c:pt>
                <c:pt idx="30">
                  <c:v>Hardware</c:v>
                </c:pt>
                <c:pt idx="31">
                  <c:v>Design</c:v>
                </c:pt>
                <c:pt idx="32">
                  <c:v>Comic Books</c:v>
                </c:pt>
                <c:pt idx="33">
                  <c:v>Gadgets</c:v>
                </c:pt>
                <c:pt idx="34">
                  <c:v>Pop</c:v>
                </c:pt>
                <c:pt idx="35">
                  <c:v>Painting</c:v>
                </c:pt>
                <c:pt idx="36">
                  <c:v>Playing Cards</c:v>
                </c:pt>
                <c:pt idx="37">
                  <c:v>Software</c:v>
                </c:pt>
                <c:pt idx="38">
                  <c:v>Restaurants</c:v>
                </c:pt>
                <c:pt idx="39">
                  <c:v>Public Art</c:v>
                </c:pt>
                <c:pt idx="40">
                  <c:v>Art Books</c:v>
                </c:pt>
                <c:pt idx="41">
                  <c:v>Mixed Media</c:v>
                </c:pt>
                <c:pt idx="42">
                  <c:v>Drinks</c:v>
                </c:pt>
                <c:pt idx="43">
                  <c:v>Games</c:v>
                </c:pt>
                <c:pt idx="44">
                  <c:v>Animation</c:v>
                </c:pt>
                <c:pt idx="45">
                  <c:v>Comedy</c:v>
                </c:pt>
                <c:pt idx="46">
                  <c:v>Classical Music</c:v>
                </c:pt>
                <c:pt idx="47">
                  <c:v>Drama</c:v>
                </c:pt>
                <c:pt idx="48">
                  <c:v>Graphic Novels</c:v>
                </c:pt>
                <c:pt idx="49">
                  <c:v>Dance</c:v>
                </c:pt>
                <c:pt idx="50">
                  <c:v>Electronic Music</c:v>
                </c:pt>
                <c:pt idx="51">
                  <c:v>World Music</c:v>
                </c:pt>
                <c:pt idx="52">
                  <c:v>Graphic Design</c:v>
                </c:pt>
                <c:pt idx="53">
                  <c:v>Performance Art</c:v>
                </c:pt>
                <c:pt idx="54">
                  <c:v>Small Batch</c:v>
                </c:pt>
                <c:pt idx="55">
                  <c:v>Mobile Games</c:v>
                </c:pt>
                <c:pt idx="56">
                  <c:v>Jazz</c:v>
                </c:pt>
                <c:pt idx="57">
                  <c:v>Food Trucks</c:v>
                </c:pt>
                <c:pt idx="58">
                  <c:v>Sculpture</c:v>
                </c:pt>
                <c:pt idx="59">
                  <c:v>Photobooks</c:v>
                </c:pt>
                <c:pt idx="60">
                  <c:v>Journalism</c:v>
                </c:pt>
                <c:pt idx="61">
                  <c:v>Digital Art</c:v>
                </c:pt>
                <c:pt idx="62">
                  <c:v>Jewelry</c:v>
                </c:pt>
                <c:pt idx="63">
                  <c:v>Plays</c:v>
                </c:pt>
                <c:pt idx="64">
                  <c:v>Poetry</c:v>
                </c:pt>
                <c:pt idx="65">
                  <c:v>Horror</c:v>
                </c:pt>
                <c:pt idx="66">
                  <c:v>Wearables</c:v>
                </c:pt>
                <c:pt idx="67">
                  <c:v>Woodworking</c:v>
                </c:pt>
                <c:pt idx="68">
                  <c:v>DIY</c:v>
                </c:pt>
                <c:pt idx="69">
                  <c:v>Periodicals</c:v>
                </c:pt>
                <c:pt idx="70">
                  <c:v>Farms</c:v>
                </c:pt>
                <c:pt idx="71">
                  <c:v>People</c:v>
                </c:pt>
                <c:pt idx="72">
                  <c:v>Live Games</c:v>
                </c:pt>
                <c:pt idx="73">
                  <c:v>Faith</c:v>
                </c:pt>
                <c:pt idx="74">
                  <c:v>Footwear</c:v>
                </c:pt>
                <c:pt idx="75">
                  <c:v>Television</c:v>
                </c:pt>
                <c:pt idx="76">
                  <c:v>Performances</c:v>
                </c:pt>
                <c:pt idx="77">
                  <c:v>Conceptual Art</c:v>
                </c:pt>
                <c:pt idx="78">
                  <c:v>DIY Electronics</c:v>
                </c:pt>
                <c:pt idx="79">
                  <c:v>Experimental</c:v>
                </c:pt>
                <c:pt idx="80">
                  <c:v>Anthologies</c:v>
                </c:pt>
                <c:pt idx="81">
                  <c:v>Academic</c:v>
                </c:pt>
                <c:pt idx="82">
                  <c:v>Ready-to-wear</c:v>
                </c:pt>
                <c:pt idx="83">
                  <c:v>Radio &amp; Podcasts</c:v>
                </c:pt>
                <c:pt idx="84">
                  <c:v>Musical</c:v>
                </c:pt>
                <c:pt idx="85">
                  <c:v>Festivals</c:v>
                </c:pt>
                <c:pt idx="86">
                  <c:v>Spaces</c:v>
                </c:pt>
                <c:pt idx="87">
                  <c:v>Young Adult</c:v>
                </c:pt>
                <c:pt idx="88">
                  <c:v>Events</c:v>
                </c:pt>
                <c:pt idx="89">
                  <c:v>Fine Art</c:v>
                </c:pt>
                <c:pt idx="90">
                  <c:v>Science Fiction</c:v>
                </c:pt>
                <c:pt idx="91">
                  <c:v>Sound</c:v>
                </c:pt>
                <c:pt idx="92">
                  <c:v>Thrillers</c:v>
                </c:pt>
                <c:pt idx="93">
                  <c:v>Webcomics</c:v>
                </c:pt>
                <c:pt idx="94">
                  <c:v>Architecture</c:v>
                </c:pt>
                <c:pt idx="95">
                  <c:v>Action</c:v>
                </c:pt>
                <c:pt idx="96">
                  <c:v>Print</c:v>
                </c:pt>
                <c:pt idx="97">
                  <c:v>Metal</c:v>
                </c:pt>
                <c:pt idx="98">
                  <c:v>3D Printing</c:v>
                </c:pt>
                <c:pt idx="99">
                  <c:v>Places</c:v>
                </c:pt>
                <c:pt idx="100">
                  <c:v>Vegan</c:v>
                </c:pt>
                <c:pt idx="101">
                  <c:v>Music Videos</c:v>
                </c:pt>
                <c:pt idx="102">
                  <c:v>Robots</c:v>
                </c:pt>
                <c:pt idx="103">
                  <c:v>Cookbooks</c:v>
                </c:pt>
                <c:pt idx="104">
                  <c:v>Nature</c:v>
                </c:pt>
                <c:pt idx="105">
                  <c:v>Installations</c:v>
                </c:pt>
                <c:pt idx="106">
                  <c:v>Childrenswear</c:v>
                </c:pt>
                <c:pt idx="107">
                  <c:v>Camera Equipment</c:v>
                </c:pt>
                <c:pt idx="108">
                  <c:v>R&amp;B</c:v>
                </c:pt>
                <c:pt idx="109">
                  <c:v>Gaming Hardware</c:v>
                </c:pt>
                <c:pt idx="110">
                  <c:v>Candles</c:v>
                </c:pt>
                <c:pt idx="111">
                  <c:v>Zines</c:v>
                </c:pt>
                <c:pt idx="112">
                  <c:v>Audio</c:v>
                </c:pt>
                <c:pt idx="113">
                  <c:v>Video</c:v>
                </c:pt>
                <c:pt idx="114">
                  <c:v>Farmer's Markets</c:v>
                </c:pt>
                <c:pt idx="115">
                  <c:v>Interactive Design</c:v>
                </c:pt>
                <c:pt idx="116">
                  <c:v>Flight</c:v>
                </c:pt>
                <c:pt idx="117">
                  <c:v>Fantasy</c:v>
                </c:pt>
                <c:pt idx="118">
                  <c:v>Calendars</c:v>
                </c:pt>
                <c:pt idx="119">
                  <c:v>Immersive</c:v>
                </c:pt>
                <c:pt idx="120">
                  <c:v>Family</c:v>
                </c:pt>
                <c:pt idx="121">
                  <c:v>Ceramics</c:v>
                </c:pt>
                <c:pt idx="122">
                  <c:v>Punk</c:v>
                </c:pt>
                <c:pt idx="123">
                  <c:v>Space Exploration</c:v>
                </c:pt>
                <c:pt idx="124">
                  <c:v>Textiles</c:v>
                </c:pt>
                <c:pt idx="125">
                  <c:v>Civic Design</c:v>
                </c:pt>
                <c:pt idx="126">
                  <c:v>Literary Journals</c:v>
                </c:pt>
                <c:pt idx="127">
                  <c:v>Kids</c:v>
                </c:pt>
                <c:pt idx="128">
                  <c:v>Couture</c:v>
                </c:pt>
                <c:pt idx="129">
                  <c:v>Community Gardens</c:v>
                </c:pt>
                <c:pt idx="130">
                  <c:v>Blues</c:v>
                </c:pt>
                <c:pt idx="131">
                  <c:v>Fabrication Tools</c:v>
                </c:pt>
                <c:pt idx="132">
                  <c:v>Animals</c:v>
                </c:pt>
                <c:pt idx="133">
                  <c:v>Puzzles</c:v>
                </c:pt>
                <c:pt idx="134">
                  <c:v>Stationery</c:v>
                </c:pt>
                <c:pt idx="135">
                  <c:v>Printing</c:v>
                </c:pt>
                <c:pt idx="136">
                  <c:v>Movie Theaters</c:v>
                </c:pt>
                <c:pt idx="137">
                  <c:v>Makerspaces</c:v>
                </c:pt>
                <c:pt idx="138">
                  <c:v>Knitting</c:v>
                </c:pt>
                <c:pt idx="139">
                  <c:v>Bacon</c:v>
                </c:pt>
                <c:pt idx="140">
                  <c:v>Romance</c:v>
                </c:pt>
                <c:pt idx="141">
                  <c:v>Video Art</c:v>
                </c:pt>
                <c:pt idx="142">
                  <c:v>Photo</c:v>
                </c:pt>
                <c:pt idx="143">
                  <c:v>Crochet</c:v>
                </c:pt>
                <c:pt idx="144">
                  <c:v>Workshops</c:v>
                </c:pt>
                <c:pt idx="145">
                  <c:v>Translations</c:v>
                </c:pt>
                <c:pt idx="146">
                  <c:v>Latin</c:v>
                </c:pt>
                <c:pt idx="147">
                  <c:v>Pet Fashion</c:v>
                </c:pt>
                <c:pt idx="148">
                  <c:v>Glass</c:v>
                </c:pt>
                <c:pt idx="149">
                  <c:v>Typography</c:v>
                </c:pt>
                <c:pt idx="150">
                  <c:v>Pottery</c:v>
                </c:pt>
                <c:pt idx="151">
                  <c:v>Embroidery</c:v>
                </c:pt>
                <c:pt idx="152">
                  <c:v>Weaving</c:v>
                </c:pt>
                <c:pt idx="153">
                  <c:v>Quilts</c:v>
                </c:pt>
                <c:pt idx="154">
                  <c:v>Residencies</c:v>
                </c:pt>
                <c:pt idx="155">
                  <c:v>Literary Spaces</c:v>
                </c:pt>
                <c:pt idx="156">
                  <c:v>Letterpress</c:v>
                </c:pt>
                <c:pt idx="157">
                  <c:v>Chiptune</c:v>
                </c:pt>
                <c:pt idx="158">
                  <c:v>Taxidermy</c:v>
                </c:pt>
              </c:strCache>
            </c:strRef>
          </c:cat>
          <c:val>
            <c:numRef>
              <c:f>'Total Projects By Category'!$B$2:$B$161</c:f>
              <c:numCache>
                <c:formatCode>General</c:formatCode>
                <c:ptCount val="159"/>
                <c:pt idx="0">
                  <c:v>22277</c:v>
                </c:pt>
                <c:pt idx="1">
                  <c:v>15618</c:v>
                </c:pt>
                <c:pt idx="2">
                  <c:v>15194</c:v>
                </c:pt>
                <c:pt idx="3">
                  <c:v>14076</c:v>
                </c:pt>
                <c:pt idx="4">
                  <c:v>11284</c:v>
                </c:pt>
                <c:pt idx="5">
                  <c:v>10958</c:v>
                </c:pt>
                <c:pt idx="6">
                  <c:v>9761</c:v>
                </c:pt>
                <c:pt idx="7">
                  <c:v>9325</c:v>
                </c:pt>
                <c:pt idx="8">
                  <c:v>8304</c:v>
                </c:pt>
                <c:pt idx="9">
                  <c:v>7927</c:v>
                </c:pt>
                <c:pt idx="10">
                  <c:v>7624</c:v>
                </c:pt>
                <c:pt idx="11">
                  <c:v>7505</c:v>
                </c:pt>
                <c:pt idx="12">
                  <c:v>7338</c:v>
                </c:pt>
                <c:pt idx="13">
                  <c:v>6658</c:v>
                </c:pt>
                <c:pt idx="14">
                  <c:v>6455</c:v>
                </c:pt>
                <c:pt idx="15">
                  <c:v>6236</c:v>
                </c:pt>
                <c:pt idx="16">
                  <c:v>6057</c:v>
                </c:pt>
                <c:pt idx="17">
                  <c:v>5512</c:v>
                </c:pt>
                <c:pt idx="18">
                  <c:v>5195</c:v>
                </c:pt>
                <c:pt idx="19">
                  <c:v>5170</c:v>
                </c:pt>
                <c:pt idx="20">
                  <c:v>5078</c:v>
                </c:pt>
                <c:pt idx="21">
                  <c:v>5070</c:v>
                </c:pt>
                <c:pt idx="22">
                  <c:v>5032</c:v>
                </c:pt>
                <c:pt idx="23">
                  <c:v>4661</c:v>
                </c:pt>
                <c:pt idx="24">
                  <c:v>4606</c:v>
                </c:pt>
                <c:pt idx="25">
                  <c:v>4470</c:v>
                </c:pt>
                <c:pt idx="26">
                  <c:v>4246</c:v>
                </c:pt>
                <c:pt idx="27">
                  <c:v>4221</c:v>
                </c:pt>
                <c:pt idx="28">
                  <c:v>3718</c:v>
                </c:pt>
                <c:pt idx="29">
                  <c:v>3642</c:v>
                </c:pt>
                <c:pt idx="30">
                  <c:v>3612</c:v>
                </c:pt>
                <c:pt idx="31">
                  <c:v>3509</c:v>
                </c:pt>
                <c:pt idx="32">
                  <c:v>3434</c:v>
                </c:pt>
                <c:pt idx="33">
                  <c:v>3349</c:v>
                </c:pt>
                <c:pt idx="34">
                  <c:v>3119</c:v>
                </c:pt>
                <c:pt idx="35">
                  <c:v>3108</c:v>
                </c:pt>
                <c:pt idx="36">
                  <c:v>2989</c:v>
                </c:pt>
                <c:pt idx="37">
                  <c:v>2979</c:v>
                </c:pt>
                <c:pt idx="38">
                  <c:v>2948</c:v>
                </c:pt>
                <c:pt idx="39">
                  <c:v>2842</c:v>
                </c:pt>
                <c:pt idx="40">
                  <c:v>2698</c:v>
                </c:pt>
                <c:pt idx="41">
                  <c:v>2684</c:v>
                </c:pt>
                <c:pt idx="42">
                  <c:v>2598</c:v>
                </c:pt>
                <c:pt idx="43">
                  <c:v>2553</c:v>
                </c:pt>
                <c:pt idx="44">
                  <c:v>2519</c:v>
                </c:pt>
                <c:pt idx="45">
                  <c:v>2501</c:v>
                </c:pt>
                <c:pt idx="46">
                  <c:v>2454</c:v>
                </c:pt>
                <c:pt idx="47">
                  <c:v>2286</c:v>
                </c:pt>
                <c:pt idx="48">
                  <c:v>2210</c:v>
                </c:pt>
                <c:pt idx="49">
                  <c:v>2084</c:v>
                </c:pt>
                <c:pt idx="50">
                  <c:v>2076</c:v>
                </c:pt>
                <c:pt idx="51">
                  <c:v>2026</c:v>
                </c:pt>
                <c:pt idx="52">
                  <c:v>2017</c:v>
                </c:pt>
                <c:pt idx="53">
                  <c:v>2004</c:v>
                </c:pt>
                <c:pt idx="54">
                  <c:v>1824</c:v>
                </c:pt>
                <c:pt idx="55">
                  <c:v>1820</c:v>
                </c:pt>
                <c:pt idx="56">
                  <c:v>1759</c:v>
                </c:pt>
                <c:pt idx="57">
                  <c:v>1729</c:v>
                </c:pt>
                <c:pt idx="58">
                  <c:v>1720</c:v>
                </c:pt>
                <c:pt idx="59">
                  <c:v>1687</c:v>
                </c:pt>
                <c:pt idx="60">
                  <c:v>1610</c:v>
                </c:pt>
                <c:pt idx="61">
                  <c:v>1499</c:v>
                </c:pt>
                <c:pt idx="62">
                  <c:v>1393</c:v>
                </c:pt>
                <c:pt idx="63">
                  <c:v>1377</c:v>
                </c:pt>
                <c:pt idx="64">
                  <c:v>1373</c:v>
                </c:pt>
                <c:pt idx="65">
                  <c:v>1366</c:v>
                </c:pt>
                <c:pt idx="66">
                  <c:v>1362</c:v>
                </c:pt>
                <c:pt idx="67">
                  <c:v>1193</c:v>
                </c:pt>
                <c:pt idx="68">
                  <c:v>1192</c:v>
                </c:pt>
                <c:pt idx="69">
                  <c:v>1190</c:v>
                </c:pt>
                <c:pt idx="70">
                  <c:v>1135</c:v>
                </c:pt>
                <c:pt idx="71">
                  <c:v>1072</c:v>
                </c:pt>
                <c:pt idx="72">
                  <c:v>1064</c:v>
                </c:pt>
                <c:pt idx="73">
                  <c:v>1063</c:v>
                </c:pt>
                <c:pt idx="74">
                  <c:v>1059</c:v>
                </c:pt>
                <c:pt idx="75">
                  <c:v>1038</c:v>
                </c:pt>
                <c:pt idx="76">
                  <c:v>1018</c:v>
                </c:pt>
                <c:pt idx="77">
                  <c:v>989</c:v>
                </c:pt>
                <c:pt idx="78">
                  <c:v>985</c:v>
                </c:pt>
                <c:pt idx="79">
                  <c:v>977</c:v>
                </c:pt>
                <c:pt idx="80">
                  <c:v>960</c:v>
                </c:pt>
                <c:pt idx="81">
                  <c:v>951</c:v>
                </c:pt>
                <c:pt idx="82">
                  <c:v>929</c:v>
                </c:pt>
                <c:pt idx="83">
                  <c:v>925</c:v>
                </c:pt>
                <c:pt idx="84">
                  <c:v>914</c:v>
                </c:pt>
                <c:pt idx="85">
                  <c:v>855</c:v>
                </c:pt>
                <c:pt idx="86">
                  <c:v>850</c:v>
                </c:pt>
                <c:pt idx="87">
                  <c:v>838</c:v>
                </c:pt>
                <c:pt idx="88">
                  <c:v>813</c:v>
                </c:pt>
                <c:pt idx="89">
                  <c:v>795</c:v>
                </c:pt>
                <c:pt idx="90">
                  <c:v>795</c:v>
                </c:pt>
                <c:pt idx="91">
                  <c:v>782</c:v>
                </c:pt>
                <c:pt idx="92">
                  <c:v>776</c:v>
                </c:pt>
                <c:pt idx="93">
                  <c:v>773</c:v>
                </c:pt>
                <c:pt idx="94">
                  <c:v>755</c:v>
                </c:pt>
                <c:pt idx="95">
                  <c:v>752</c:v>
                </c:pt>
                <c:pt idx="96">
                  <c:v>743</c:v>
                </c:pt>
                <c:pt idx="97">
                  <c:v>724</c:v>
                </c:pt>
                <c:pt idx="98">
                  <c:v>709</c:v>
                </c:pt>
                <c:pt idx="99">
                  <c:v>692</c:v>
                </c:pt>
                <c:pt idx="100">
                  <c:v>681</c:v>
                </c:pt>
                <c:pt idx="101">
                  <c:v>678</c:v>
                </c:pt>
                <c:pt idx="102">
                  <c:v>594</c:v>
                </c:pt>
                <c:pt idx="103">
                  <c:v>560</c:v>
                </c:pt>
                <c:pt idx="104">
                  <c:v>558</c:v>
                </c:pt>
                <c:pt idx="105">
                  <c:v>521</c:v>
                </c:pt>
                <c:pt idx="106">
                  <c:v>505</c:v>
                </c:pt>
                <c:pt idx="107">
                  <c:v>472</c:v>
                </c:pt>
                <c:pt idx="108">
                  <c:v>469</c:v>
                </c:pt>
                <c:pt idx="109">
                  <c:v>458</c:v>
                </c:pt>
                <c:pt idx="110">
                  <c:v>456</c:v>
                </c:pt>
                <c:pt idx="111">
                  <c:v>440</c:v>
                </c:pt>
                <c:pt idx="112">
                  <c:v>427</c:v>
                </c:pt>
                <c:pt idx="113">
                  <c:v>414</c:v>
                </c:pt>
                <c:pt idx="114">
                  <c:v>408</c:v>
                </c:pt>
                <c:pt idx="115">
                  <c:v>401</c:v>
                </c:pt>
                <c:pt idx="116">
                  <c:v>400</c:v>
                </c:pt>
                <c:pt idx="117">
                  <c:v>375</c:v>
                </c:pt>
                <c:pt idx="118">
                  <c:v>367</c:v>
                </c:pt>
                <c:pt idx="119">
                  <c:v>364</c:v>
                </c:pt>
                <c:pt idx="120">
                  <c:v>343</c:v>
                </c:pt>
                <c:pt idx="121">
                  <c:v>323</c:v>
                </c:pt>
                <c:pt idx="122">
                  <c:v>322</c:v>
                </c:pt>
                <c:pt idx="123">
                  <c:v>318</c:v>
                </c:pt>
                <c:pt idx="124">
                  <c:v>307</c:v>
                </c:pt>
                <c:pt idx="125">
                  <c:v>289</c:v>
                </c:pt>
                <c:pt idx="126">
                  <c:v>286</c:v>
                </c:pt>
                <c:pt idx="127">
                  <c:v>278</c:v>
                </c:pt>
                <c:pt idx="128">
                  <c:v>272</c:v>
                </c:pt>
                <c:pt idx="129">
                  <c:v>271</c:v>
                </c:pt>
                <c:pt idx="130">
                  <c:v>271</c:v>
                </c:pt>
                <c:pt idx="131">
                  <c:v>266</c:v>
                </c:pt>
                <c:pt idx="132">
                  <c:v>250</c:v>
                </c:pt>
                <c:pt idx="133">
                  <c:v>248</c:v>
                </c:pt>
                <c:pt idx="134">
                  <c:v>246</c:v>
                </c:pt>
                <c:pt idx="135">
                  <c:v>239</c:v>
                </c:pt>
                <c:pt idx="136">
                  <c:v>235</c:v>
                </c:pt>
                <c:pt idx="137">
                  <c:v>233</c:v>
                </c:pt>
                <c:pt idx="138">
                  <c:v>201</c:v>
                </c:pt>
                <c:pt idx="139">
                  <c:v>198</c:v>
                </c:pt>
                <c:pt idx="140">
                  <c:v>197</c:v>
                </c:pt>
                <c:pt idx="141">
                  <c:v>195</c:v>
                </c:pt>
                <c:pt idx="142">
                  <c:v>189</c:v>
                </c:pt>
                <c:pt idx="143">
                  <c:v>177</c:v>
                </c:pt>
                <c:pt idx="144">
                  <c:v>161</c:v>
                </c:pt>
                <c:pt idx="145">
                  <c:v>159</c:v>
                </c:pt>
                <c:pt idx="146">
                  <c:v>155</c:v>
                </c:pt>
                <c:pt idx="147">
                  <c:v>145</c:v>
                </c:pt>
                <c:pt idx="148">
                  <c:v>141</c:v>
                </c:pt>
                <c:pt idx="149">
                  <c:v>126</c:v>
                </c:pt>
                <c:pt idx="150">
                  <c:v>121</c:v>
                </c:pt>
                <c:pt idx="151">
                  <c:v>119</c:v>
                </c:pt>
                <c:pt idx="152">
                  <c:v>99</c:v>
                </c:pt>
                <c:pt idx="153">
                  <c:v>78</c:v>
                </c:pt>
                <c:pt idx="154">
                  <c:v>73</c:v>
                </c:pt>
                <c:pt idx="155">
                  <c:v>69</c:v>
                </c:pt>
                <c:pt idx="156">
                  <c:v>52</c:v>
                </c:pt>
                <c:pt idx="157">
                  <c:v>38</c:v>
                </c:pt>
                <c:pt idx="158">
                  <c:v>12</c:v>
                </c:pt>
              </c:numCache>
            </c:numRef>
          </c:val>
          <c:smooth val="0"/>
          <c:extLst>
            <c:ext xmlns:c16="http://schemas.microsoft.com/office/drawing/2014/chart" uri="{C3380CC4-5D6E-409C-BE32-E72D297353CC}">
              <c16:uniqueId val="{00000001-E503-4B05-B19B-68754431D6C8}"/>
            </c:ext>
          </c:extLst>
        </c:ser>
        <c:dLbls>
          <c:showLegendKey val="0"/>
          <c:showVal val="0"/>
          <c:showCatName val="0"/>
          <c:showSerName val="0"/>
          <c:showPercent val="0"/>
          <c:showBubbleSize val="0"/>
        </c:dLbls>
        <c:smooth val="0"/>
        <c:axId val="1958048719"/>
        <c:axId val="1958061199"/>
      </c:lineChart>
      <c:catAx>
        <c:axId val="1958048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061199"/>
        <c:crosses val="autoZero"/>
        <c:auto val="1"/>
        <c:lblAlgn val="ctr"/>
        <c:lblOffset val="100"/>
        <c:noMultiLvlLbl val="0"/>
      </c:catAx>
      <c:valAx>
        <c:axId val="19580611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048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[CROWDFUDING_MAIN_PROJECT.xlsx]Total Projects By Y,Q,M !PivotTable2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 Projects By Y,Q,M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236320732759695E-2"/>
          <c:y val="7.407407407407407E-2"/>
          <c:w val="0.79814536313929385"/>
          <c:h val="0.76436789151356077"/>
        </c:manualLayout>
      </c:layout>
      <c:barChart>
        <c:barDir val="col"/>
        <c:grouping val="clustered"/>
        <c:varyColors val="0"/>
        <c:ser>
          <c:idx val="0"/>
          <c:order val="0"/>
          <c:tx>
            <c:strRef>
              <c:f>'Total Projects By Y,Q,M '!$B$3:$B$4</c:f>
              <c:strCache>
                <c:ptCount val="1"/>
                <c:pt idx="0">
                  <c:v>2009</c:v>
                </c:pt>
              </c:strCache>
            </c:strRef>
          </c:tx>
          <c:spPr>
            <a:solidFill>
              <a:srgbClr val="C00000"/>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'!$B$5:$B$21</c:f>
              <c:numCache>
                <c:formatCode>General</c:formatCode>
                <c:ptCount val="12"/>
                <c:pt idx="0">
                  <c:v>83</c:v>
                </c:pt>
                <c:pt idx="1">
                  <c:v>125</c:v>
                </c:pt>
                <c:pt idx="2">
                  <c:v>306</c:v>
                </c:pt>
                <c:pt idx="6">
                  <c:v>26</c:v>
                </c:pt>
                <c:pt idx="7">
                  <c:v>69</c:v>
                </c:pt>
                <c:pt idx="8">
                  <c:v>77</c:v>
                </c:pt>
                <c:pt idx="9">
                  <c:v>199</c:v>
                </c:pt>
                <c:pt idx="10">
                  <c:v>221</c:v>
                </c:pt>
                <c:pt idx="11">
                  <c:v>202</c:v>
                </c:pt>
              </c:numCache>
            </c:numRef>
          </c:val>
          <c:extLst>
            <c:ext xmlns:c16="http://schemas.microsoft.com/office/drawing/2014/chart" uri="{C3380CC4-5D6E-409C-BE32-E72D297353CC}">
              <c16:uniqueId val="{00000000-809B-44A3-9B33-A5062140F158}"/>
            </c:ext>
          </c:extLst>
        </c:ser>
        <c:ser>
          <c:idx val="1"/>
          <c:order val="1"/>
          <c:tx>
            <c:strRef>
              <c:f>'Total Projects By Y,Q,M '!$C$3:$C$4</c:f>
              <c:strCache>
                <c:ptCount val="1"/>
                <c:pt idx="0">
                  <c:v>2010</c:v>
                </c:pt>
              </c:strCache>
            </c:strRef>
          </c:tx>
          <c:spPr>
            <a:solidFill>
              <a:schemeClr val="accent2"/>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'!$C$5:$C$21</c:f>
              <c:numCache>
                <c:formatCode>General</c:formatCode>
                <c:ptCount val="12"/>
                <c:pt idx="0">
                  <c:v>971</c:v>
                </c:pt>
                <c:pt idx="1">
                  <c:v>836</c:v>
                </c:pt>
                <c:pt idx="2">
                  <c:v>1023</c:v>
                </c:pt>
                <c:pt idx="3">
                  <c:v>284</c:v>
                </c:pt>
                <c:pt idx="4">
                  <c:v>341</c:v>
                </c:pt>
                <c:pt idx="5">
                  <c:v>502</c:v>
                </c:pt>
                <c:pt idx="6">
                  <c:v>668</c:v>
                </c:pt>
                <c:pt idx="7">
                  <c:v>728</c:v>
                </c:pt>
                <c:pt idx="8">
                  <c:v>984</c:v>
                </c:pt>
                <c:pt idx="9">
                  <c:v>1128</c:v>
                </c:pt>
                <c:pt idx="10">
                  <c:v>1147</c:v>
                </c:pt>
                <c:pt idx="11">
                  <c:v>1216</c:v>
                </c:pt>
              </c:numCache>
            </c:numRef>
          </c:val>
          <c:extLst>
            <c:ext xmlns:c16="http://schemas.microsoft.com/office/drawing/2014/chart" uri="{C3380CC4-5D6E-409C-BE32-E72D297353CC}">
              <c16:uniqueId val="{00000001-809B-44A3-9B33-A5062140F158}"/>
            </c:ext>
          </c:extLst>
        </c:ser>
        <c:ser>
          <c:idx val="2"/>
          <c:order val="2"/>
          <c:tx>
            <c:strRef>
              <c:f>'Total Projects By Y,Q,M '!$D$3:$D$4</c:f>
              <c:strCache>
                <c:ptCount val="1"/>
                <c:pt idx="0">
                  <c:v>2011</c:v>
                </c:pt>
              </c:strCache>
            </c:strRef>
          </c:tx>
          <c:spPr>
            <a:solidFill>
              <a:schemeClr val="accent3"/>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'!$D$5:$D$21</c:f>
              <c:numCache>
                <c:formatCode>General</c:formatCode>
                <c:ptCount val="12"/>
                <c:pt idx="0">
                  <c:v>2072</c:v>
                </c:pt>
                <c:pt idx="1">
                  <c:v>2069</c:v>
                </c:pt>
                <c:pt idx="2">
                  <c:v>1959</c:v>
                </c:pt>
                <c:pt idx="3">
                  <c:v>1463</c:v>
                </c:pt>
                <c:pt idx="4">
                  <c:v>1704</c:v>
                </c:pt>
                <c:pt idx="5">
                  <c:v>1968</c:v>
                </c:pt>
                <c:pt idx="6">
                  <c:v>2064</c:v>
                </c:pt>
                <c:pt idx="7">
                  <c:v>2079</c:v>
                </c:pt>
                <c:pt idx="8">
                  <c:v>2190</c:v>
                </c:pt>
                <c:pt idx="9">
                  <c:v>2136</c:v>
                </c:pt>
                <c:pt idx="10">
                  <c:v>2438</c:v>
                </c:pt>
                <c:pt idx="11">
                  <c:v>2211</c:v>
                </c:pt>
              </c:numCache>
            </c:numRef>
          </c:val>
          <c:extLst>
            <c:ext xmlns:c16="http://schemas.microsoft.com/office/drawing/2014/chart" uri="{C3380CC4-5D6E-409C-BE32-E72D297353CC}">
              <c16:uniqueId val="{00000002-809B-44A3-9B33-A5062140F158}"/>
            </c:ext>
          </c:extLst>
        </c:ser>
        <c:ser>
          <c:idx val="3"/>
          <c:order val="3"/>
          <c:tx>
            <c:strRef>
              <c:f>'Total Projects By Y,Q,M '!$E$3:$E$4</c:f>
              <c:strCache>
                <c:ptCount val="1"/>
                <c:pt idx="0">
                  <c:v>2012</c:v>
                </c:pt>
              </c:strCache>
            </c:strRef>
          </c:tx>
          <c:spPr>
            <a:solidFill>
              <a:schemeClr val="accent4"/>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'!$E$5:$E$21</c:f>
              <c:numCache>
                <c:formatCode>General</c:formatCode>
                <c:ptCount val="12"/>
                <c:pt idx="0">
                  <c:v>3302</c:v>
                </c:pt>
                <c:pt idx="1">
                  <c:v>3147</c:v>
                </c:pt>
                <c:pt idx="2">
                  <c:v>2901</c:v>
                </c:pt>
                <c:pt idx="3">
                  <c:v>2946</c:v>
                </c:pt>
                <c:pt idx="4">
                  <c:v>3324</c:v>
                </c:pt>
                <c:pt idx="5">
                  <c:v>4632</c:v>
                </c:pt>
                <c:pt idx="6">
                  <c:v>3743</c:v>
                </c:pt>
                <c:pt idx="7">
                  <c:v>3890</c:v>
                </c:pt>
                <c:pt idx="8">
                  <c:v>3298</c:v>
                </c:pt>
                <c:pt idx="9">
                  <c:v>3038</c:v>
                </c:pt>
                <c:pt idx="10">
                  <c:v>2679</c:v>
                </c:pt>
                <c:pt idx="11">
                  <c:v>2316</c:v>
                </c:pt>
              </c:numCache>
            </c:numRef>
          </c:val>
          <c:extLst>
            <c:ext xmlns:c16="http://schemas.microsoft.com/office/drawing/2014/chart" uri="{C3380CC4-5D6E-409C-BE32-E72D297353CC}">
              <c16:uniqueId val="{00000003-809B-44A3-9B33-A5062140F158}"/>
            </c:ext>
          </c:extLst>
        </c:ser>
        <c:ser>
          <c:idx val="4"/>
          <c:order val="4"/>
          <c:tx>
            <c:strRef>
              <c:f>'Total Projects By Y,Q,M '!$F$3:$F$4</c:f>
              <c:strCache>
                <c:ptCount val="1"/>
                <c:pt idx="0">
                  <c:v>2013</c:v>
                </c:pt>
              </c:strCache>
            </c:strRef>
          </c:tx>
          <c:spPr>
            <a:solidFill>
              <a:schemeClr val="accent5"/>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'!$F$5:$F$21</c:f>
              <c:numCache>
                <c:formatCode>General</c:formatCode>
                <c:ptCount val="12"/>
                <c:pt idx="0">
                  <c:v>3408</c:v>
                </c:pt>
                <c:pt idx="1">
                  <c:v>3483</c:v>
                </c:pt>
                <c:pt idx="2">
                  <c:v>3344</c:v>
                </c:pt>
                <c:pt idx="3">
                  <c:v>3419</c:v>
                </c:pt>
                <c:pt idx="4">
                  <c:v>3131</c:v>
                </c:pt>
                <c:pt idx="5">
                  <c:v>3773</c:v>
                </c:pt>
                <c:pt idx="6">
                  <c:v>3690</c:v>
                </c:pt>
                <c:pt idx="7">
                  <c:v>3846</c:v>
                </c:pt>
                <c:pt idx="8">
                  <c:v>3368</c:v>
                </c:pt>
                <c:pt idx="9">
                  <c:v>3800</c:v>
                </c:pt>
                <c:pt idx="10">
                  <c:v>3549</c:v>
                </c:pt>
                <c:pt idx="11">
                  <c:v>2726</c:v>
                </c:pt>
              </c:numCache>
            </c:numRef>
          </c:val>
          <c:extLst>
            <c:ext xmlns:c16="http://schemas.microsoft.com/office/drawing/2014/chart" uri="{C3380CC4-5D6E-409C-BE32-E72D297353CC}">
              <c16:uniqueId val="{00000004-809B-44A3-9B33-A5062140F158}"/>
            </c:ext>
          </c:extLst>
        </c:ser>
        <c:ser>
          <c:idx val="5"/>
          <c:order val="5"/>
          <c:tx>
            <c:strRef>
              <c:f>'Total Projects By Y,Q,M '!$G$3:$G$4</c:f>
              <c:strCache>
                <c:ptCount val="1"/>
                <c:pt idx="0">
                  <c:v>2014</c:v>
                </c:pt>
              </c:strCache>
            </c:strRef>
          </c:tx>
          <c:spPr>
            <a:solidFill>
              <a:schemeClr val="accent6"/>
            </a:solidFill>
            <a:ln>
              <a:noFill/>
            </a:ln>
            <a:effectLst/>
          </c:spPr>
          <c:invertIfNegative val="0"/>
          <c:dPt>
            <c:idx val="0"/>
            <c:invertIfNegative val="0"/>
            <c:bubble3D val="0"/>
            <c:extLst>
              <c:ext xmlns:c16="http://schemas.microsoft.com/office/drawing/2014/chart" uri="{C3380CC4-5D6E-409C-BE32-E72D297353CC}">
                <c16:uniqueId val="{00000005-809B-44A3-9B33-A5062140F158}"/>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09B-44A3-9B33-A5062140F1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'!$G$5:$G$21</c:f>
              <c:numCache>
                <c:formatCode>General</c:formatCode>
                <c:ptCount val="12"/>
                <c:pt idx="0">
                  <c:v>10400</c:v>
                </c:pt>
                <c:pt idx="1">
                  <c:v>6147</c:v>
                </c:pt>
                <c:pt idx="2">
                  <c:v>5255</c:v>
                </c:pt>
                <c:pt idx="3">
                  <c:v>3845</c:v>
                </c:pt>
                <c:pt idx="4">
                  <c:v>3545</c:v>
                </c:pt>
                <c:pt idx="5">
                  <c:v>4262</c:v>
                </c:pt>
                <c:pt idx="6">
                  <c:v>4285</c:v>
                </c:pt>
                <c:pt idx="7">
                  <c:v>4162</c:v>
                </c:pt>
                <c:pt idx="8">
                  <c:v>4218</c:v>
                </c:pt>
                <c:pt idx="9">
                  <c:v>5477</c:v>
                </c:pt>
                <c:pt idx="10">
                  <c:v>4518</c:v>
                </c:pt>
                <c:pt idx="11">
                  <c:v>3040</c:v>
                </c:pt>
              </c:numCache>
            </c:numRef>
          </c:val>
          <c:extLst>
            <c:ext xmlns:c16="http://schemas.microsoft.com/office/drawing/2014/chart" uri="{C3380CC4-5D6E-409C-BE32-E72D297353CC}">
              <c16:uniqueId val="{00000006-809B-44A3-9B33-A5062140F158}"/>
            </c:ext>
          </c:extLst>
        </c:ser>
        <c:ser>
          <c:idx val="6"/>
          <c:order val="6"/>
          <c:tx>
            <c:strRef>
              <c:f>'Total Projects By Y,Q,M '!$H$3:$H$4</c:f>
              <c:strCache>
                <c:ptCount val="1"/>
                <c:pt idx="0">
                  <c:v>2015</c:v>
                </c:pt>
              </c:strCache>
            </c:strRef>
          </c:tx>
          <c:spPr>
            <a:solidFill>
              <a:schemeClr val="accent1">
                <a:lumMod val="60000"/>
              </a:schemeClr>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'!$H$5:$H$21</c:f>
              <c:numCache>
                <c:formatCode>General</c:formatCode>
                <c:ptCount val="12"/>
                <c:pt idx="0">
                  <c:v>4903</c:v>
                </c:pt>
                <c:pt idx="1">
                  <c:v>4741</c:v>
                </c:pt>
                <c:pt idx="2">
                  <c:v>4545</c:v>
                </c:pt>
                <c:pt idx="3">
                  <c:v>5204</c:v>
                </c:pt>
                <c:pt idx="4">
                  <c:v>5546</c:v>
                </c:pt>
                <c:pt idx="5">
                  <c:v>6225</c:v>
                </c:pt>
                <c:pt idx="6">
                  <c:v>5163</c:v>
                </c:pt>
                <c:pt idx="7">
                  <c:v>5286</c:v>
                </c:pt>
                <c:pt idx="8">
                  <c:v>4885</c:v>
                </c:pt>
                <c:pt idx="9">
                  <c:v>4671</c:v>
                </c:pt>
                <c:pt idx="10">
                  <c:v>3867</c:v>
                </c:pt>
                <c:pt idx="11">
                  <c:v>3078</c:v>
                </c:pt>
              </c:numCache>
            </c:numRef>
          </c:val>
          <c:extLst>
            <c:ext xmlns:c16="http://schemas.microsoft.com/office/drawing/2014/chart" uri="{C3380CC4-5D6E-409C-BE32-E72D297353CC}">
              <c16:uniqueId val="{00000007-809B-44A3-9B33-A5062140F158}"/>
            </c:ext>
          </c:extLst>
        </c:ser>
        <c:ser>
          <c:idx val="7"/>
          <c:order val="7"/>
          <c:tx>
            <c:strRef>
              <c:f>'Total Projects By Y,Q,M '!$I$3:$I$4</c:f>
              <c:strCache>
                <c:ptCount val="1"/>
                <c:pt idx="0">
                  <c:v>2016</c:v>
                </c:pt>
              </c:strCache>
            </c:strRef>
          </c:tx>
          <c:spPr>
            <a:solidFill>
              <a:schemeClr val="accent2">
                <a:lumMod val="60000"/>
              </a:schemeClr>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'!$I$5:$I$21</c:f>
              <c:numCache>
                <c:formatCode>General</c:formatCode>
                <c:ptCount val="12"/>
                <c:pt idx="0">
                  <c:v>3759</c:v>
                </c:pt>
                <c:pt idx="1">
                  <c:v>3724</c:v>
                </c:pt>
                <c:pt idx="2">
                  <c:v>3787</c:v>
                </c:pt>
                <c:pt idx="3">
                  <c:v>4193</c:v>
                </c:pt>
                <c:pt idx="4">
                  <c:v>4219</c:v>
                </c:pt>
                <c:pt idx="5">
                  <c:v>4387</c:v>
                </c:pt>
                <c:pt idx="6">
                  <c:v>4026</c:v>
                </c:pt>
                <c:pt idx="7">
                  <c:v>4256</c:v>
                </c:pt>
                <c:pt idx="8">
                  <c:v>3797</c:v>
                </c:pt>
                <c:pt idx="9">
                  <c:v>3574</c:v>
                </c:pt>
                <c:pt idx="10">
                  <c:v>3546</c:v>
                </c:pt>
                <c:pt idx="11">
                  <c:v>2894</c:v>
                </c:pt>
              </c:numCache>
            </c:numRef>
          </c:val>
          <c:extLst>
            <c:ext xmlns:c16="http://schemas.microsoft.com/office/drawing/2014/chart" uri="{C3380CC4-5D6E-409C-BE32-E72D297353CC}">
              <c16:uniqueId val="{00000008-809B-44A3-9B33-A5062140F158}"/>
            </c:ext>
          </c:extLst>
        </c:ser>
        <c:ser>
          <c:idx val="8"/>
          <c:order val="8"/>
          <c:tx>
            <c:strRef>
              <c:f>'Total Projects By Y,Q,M '!$J$3:$J$4</c:f>
              <c:strCache>
                <c:ptCount val="1"/>
                <c:pt idx="0">
                  <c:v>2017</c:v>
                </c:pt>
              </c:strCache>
            </c:strRef>
          </c:tx>
          <c:spPr>
            <a:solidFill>
              <a:schemeClr val="accent3">
                <a:lumMod val="60000"/>
              </a:schemeClr>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'!$J$5:$J$21</c:f>
              <c:numCache>
                <c:formatCode>General</c:formatCode>
                <c:ptCount val="12"/>
                <c:pt idx="0">
                  <c:v>3945</c:v>
                </c:pt>
                <c:pt idx="1">
                  <c:v>4074</c:v>
                </c:pt>
                <c:pt idx="2">
                  <c:v>3770</c:v>
                </c:pt>
                <c:pt idx="3">
                  <c:v>4199</c:v>
                </c:pt>
                <c:pt idx="4">
                  <c:v>3817</c:v>
                </c:pt>
                <c:pt idx="5">
                  <c:v>4596</c:v>
                </c:pt>
                <c:pt idx="6">
                  <c:v>4079</c:v>
                </c:pt>
                <c:pt idx="7">
                  <c:v>4439</c:v>
                </c:pt>
                <c:pt idx="8">
                  <c:v>3990</c:v>
                </c:pt>
                <c:pt idx="9">
                  <c:v>4014</c:v>
                </c:pt>
                <c:pt idx="10">
                  <c:v>3642</c:v>
                </c:pt>
                <c:pt idx="11">
                  <c:v>2700</c:v>
                </c:pt>
              </c:numCache>
            </c:numRef>
          </c:val>
          <c:extLst>
            <c:ext xmlns:c16="http://schemas.microsoft.com/office/drawing/2014/chart" uri="{C3380CC4-5D6E-409C-BE32-E72D297353CC}">
              <c16:uniqueId val="{00000009-809B-44A3-9B33-A5062140F158}"/>
            </c:ext>
          </c:extLst>
        </c:ser>
        <c:ser>
          <c:idx val="9"/>
          <c:order val="9"/>
          <c:tx>
            <c:strRef>
              <c:f>'Total Projects By Y,Q,M '!$K$3:$K$4</c:f>
              <c:strCache>
                <c:ptCount val="1"/>
                <c:pt idx="0">
                  <c:v>2018</c:v>
                </c:pt>
              </c:strCache>
            </c:strRef>
          </c:tx>
          <c:spPr>
            <a:solidFill>
              <a:schemeClr val="accent4">
                <a:lumMod val="60000"/>
              </a:schemeClr>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'!$K$5:$K$21</c:f>
              <c:numCache>
                <c:formatCode>General</c:formatCode>
                <c:ptCount val="12"/>
                <c:pt idx="0">
                  <c:v>3266</c:v>
                </c:pt>
                <c:pt idx="1">
                  <c:v>3413</c:v>
                </c:pt>
                <c:pt idx="2">
                  <c:v>3306</c:v>
                </c:pt>
                <c:pt idx="3">
                  <c:v>3906</c:v>
                </c:pt>
                <c:pt idx="4">
                  <c:v>3112</c:v>
                </c:pt>
                <c:pt idx="5">
                  <c:v>3177</c:v>
                </c:pt>
                <c:pt idx="6">
                  <c:v>3176</c:v>
                </c:pt>
                <c:pt idx="7">
                  <c:v>3302</c:v>
                </c:pt>
                <c:pt idx="8">
                  <c:v>2943</c:v>
                </c:pt>
                <c:pt idx="9">
                  <c:v>3395</c:v>
                </c:pt>
                <c:pt idx="10">
                  <c:v>2686</c:v>
                </c:pt>
                <c:pt idx="11">
                  <c:v>1734</c:v>
                </c:pt>
              </c:numCache>
            </c:numRef>
          </c:val>
          <c:extLst>
            <c:ext xmlns:c16="http://schemas.microsoft.com/office/drawing/2014/chart" uri="{C3380CC4-5D6E-409C-BE32-E72D297353CC}">
              <c16:uniqueId val="{0000000A-809B-44A3-9B33-A5062140F158}"/>
            </c:ext>
          </c:extLst>
        </c:ser>
        <c:ser>
          <c:idx val="10"/>
          <c:order val="10"/>
          <c:tx>
            <c:strRef>
              <c:f>'Total Projects By Y,Q,M '!$L$3:$L$4</c:f>
              <c:strCache>
                <c:ptCount val="1"/>
                <c:pt idx="0">
                  <c:v>2019</c:v>
                </c:pt>
              </c:strCache>
            </c:strRef>
          </c:tx>
          <c:spPr>
            <a:solidFill>
              <a:schemeClr val="accent5">
                <a:lumMod val="60000"/>
              </a:schemeClr>
            </a:solidFill>
            <a:ln>
              <a:noFill/>
            </a:ln>
            <a:effectLst/>
          </c:spPr>
          <c:invertIfNegative val="0"/>
          <c:cat>
            <c:multiLvlStrRef>
              <c:f>'Total Projects By Y,Q,M '!$A$5:$A$21</c:f>
              <c:multiLvlStrCache>
                <c:ptCount val="12"/>
                <c:lvl>
                  <c:pt idx="0">
                    <c:v>July</c:v>
                  </c:pt>
                  <c:pt idx="1">
                    <c:v>August</c:v>
                  </c:pt>
                  <c:pt idx="2">
                    <c:v>September</c:v>
                  </c:pt>
                  <c:pt idx="3">
                    <c:v>January</c:v>
                  </c:pt>
                  <c:pt idx="4">
                    <c:v>February</c:v>
                  </c:pt>
                  <c:pt idx="5">
                    <c:v>March</c:v>
                  </c:pt>
                  <c:pt idx="6">
                    <c:v>April</c:v>
                  </c:pt>
                  <c:pt idx="7">
                    <c:v>May</c:v>
                  </c:pt>
                  <c:pt idx="8">
                    <c:v>June</c:v>
                  </c:pt>
                  <c:pt idx="9">
                    <c:v>October</c:v>
                  </c:pt>
                  <c:pt idx="10">
                    <c:v>November</c:v>
                  </c:pt>
                  <c:pt idx="11">
                    <c:v>December</c:v>
                  </c:pt>
                </c:lvl>
                <c:lvl>
                  <c:pt idx="0">
                    <c:v>Q2</c:v>
                  </c:pt>
                  <c:pt idx="3">
                    <c:v>Q4</c:v>
                  </c:pt>
                  <c:pt idx="6">
                    <c:v>Q1</c:v>
                  </c:pt>
                  <c:pt idx="9">
                    <c:v>Q3</c:v>
                  </c:pt>
                </c:lvl>
              </c:multiLvlStrCache>
            </c:multiLvlStrRef>
          </c:cat>
          <c:val>
            <c:numRef>
              <c:f>'Total Projects By Y,Q,M '!$L$5:$L$21</c:f>
              <c:numCache>
                <c:formatCode>General</c:formatCode>
                <c:ptCount val="12"/>
                <c:pt idx="3">
                  <c:v>1539</c:v>
                </c:pt>
              </c:numCache>
            </c:numRef>
          </c:val>
          <c:extLst>
            <c:ext xmlns:c16="http://schemas.microsoft.com/office/drawing/2014/chart" uri="{C3380CC4-5D6E-409C-BE32-E72D297353CC}">
              <c16:uniqueId val="{0000000B-809B-44A3-9B33-A5062140F158}"/>
            </c:ext>
          </c:extLst>
        </c:ser>
        <c:dLbls>
          <c:showLegendKey val="0"/>
          <c:showVal val="0"/>
          <c:showCatName val="0"/>
          <c:showSerName val="0"/>
          <c:showPercent val="0"/>
          <c:showBubbleSize val="0"/>
        </c:dLbls>
        <c:gapWidth val="242"/>
        <c:overlap val="1"/>
        <c:axId val="820955167"/>
        <c:axId val="820955647"/>
      </c:barChart>
      <c:catAx>
        <c:axId val="82095516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955647"/>
        <c:crosses val="autoZero"/>
        <c:auto val="0"/>
        <c:lblAlgn val="ctr"/>
        <c:lblOffset val="100"/>
        <c:noMultiLvlLbl val="0"/>
      </c:catAx>
      <c:valAx>
        <c:axId val="820955647"/>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955167"/>
        <c:crosses val="autoZero"/>
        <c:crossBetween val="between"/>
      </c:valAx>
      <c:spPr>
        <a:noFill/>
        <a:ln>
          <a:noFill/>
        </a:ln>
        <a:effectLst/>
      </c:spPr>
    </c:plotArea>
    <c:legend>
      <c:legendPos val="t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[CROWDFUDING_MAIN_PROJECT_updatedsatya1.xlsx]Successful Project Overall %!PivotTable1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Successful</a:t>
            </a:r>
            <a:r>
              <a:rPr lang="en-US" b="1" baseline="0" dirty="0"/>
              <a:t> Projects Overall</a:t>
            </a:r>
            <a:endParaRPr lang="en-US" b="1" dirty="0"/>
          </a:p>
        </c:rich>
      </c:tx>
      <c:layout>
        <c:manualLayout>
          <c:xMode val="edge"/>
          <c:yMode val="edge"/>
          <c:x val="0.14774031309768365"/>
          <c:y val="0.3107176691670938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solidFill>
          <a:ln>
            <a:solidFill>
              <a:schemeClr val="bg1"/>
            </a:solidFill>
          </a:ln>
          <a:effectLst/>
        </c:spPr>
        <c:dLbl>
          <c:idx val="0"/>
          <c:layout>
            <c:manualLayout>
              <c:x val="-8.3333333333333332E-3"/>
              <c:y val="0.14777052868391444"/>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A8BDF98B-7C8F-4B29-9462-6C55BF6C384F}" type="VALUE">
                  <a:rPr lang="en-US" sz="2000" b="1"/>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9151377952755908"/>
                  <c:h val="0.27770851560221638"/>
                </c:manualLayout>
              </c15:layout>
              <c15:dlblFieldTable/>
              <c15:showDataLabelsRange val="0"/>
            </c:ext>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bg1"/>
          </a:solidFill>
          <a:ln>
            <a:solidFill>
              <a:schemeClr val="bg1"/>
            </a:solidFill>
          </a:ln>
          <a:effectLst/>
        </c:spPr>
        <c:dLbl>
          <c:idx val="0"/>
          <c:layout>
            <c:manualLayout>
              <c:x val="-8.3333333333333332E-3"/>
              <c:y val="0.14777052868391444"/>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A8BDF98B-7C8F-4B29-9462-6C55BF6C384F}" type="VALUE">
                  <a:rPr lang="en-US" sz="2000" b="1"/>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9151377952755908"/>
                  <c:h val="0.27770851560221638"/>
                </c:manualLayout>
              </c15:layout>
              <c15:dlblFieldTable/>
              <c15:showDataLabelsRange val="0"/>
            </c:ext>
          </c:extLst>
        </c:dLbl>
      </c:pivotFmt>
      <c:pivotFmt>
        <c:idx val="4"/>
        <c:spPr>
          <a:solidFill>
            <a:schemeClr val="accent4">
              <a:lumMod val="60000"/>
              <a:lumOff val="40000"/>
            </a:schemeClr>
          </a:solidFill>
          <a:ln>
            <a:solidFill>
              <a:schemeClr val="accent4">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4">
              <a:lumMod val="60000"/>
              <a:lumOff val="40000"/>
            </a:schemeClr>
          </a:solidFill>
          <a:ln>
            <a:solidFill>
              <a:schemeClr val="accent4">
                <a:lumMod val="60000"/>
                <a:lumOff val="40000"/>
              </a:schemeClr>
            </a:solidFill>
          </a:ln>
          <a:effectLst/>
        </c:spPr>
        <c:dLbl>
          <c:idx val="0"/>
          <c:layout>
            <c:manualLayout>
              <c:x val="4.8667055957760025E-2"/>
              <c:y val="0.31947934239869807"/>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A8BDF98B-7C8F-4B29-9462-6C55BF6C384F}" type="VALUE">
                  <a:rPr lang="en-US" sz="2000" b="1"/>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44151373762914164"/>
                  <c:h val="0.27770865326112198"/>
                </c:manualLayout>
              </c15:layout>
              <c15:dlblFieldTable/>
              <c15:showDataLabelsRange val="0"/>
            </c:ext>
          </c:extLst>
        </c:dLbl>
      </c:pivotFmt>
      <c:pivotFmt>
        <c:idx val="6"/>
        <c:spPr>
          <a:solidFill>
            <a:schemeClr val="accent4">
              <a:lumMod val="60000"/>
              <a:lumOff val="40000"/>
            </a:schemeClr>
          </a:solidFill>
          <a:ln>
            <a:solidFill>
              <a:schemeClr val="accent4">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lumMod val="60000"/>
              <a:lumOff val="40000"/>
            </a:schemeClr>
          </a:solidFill>
          <a:ln>
            <a:solidFill>
              <a:schemeClr val="accent4">
                <a:lumMod val="60000"/>
                <a:lumOff val="40000"/>
              </a:schemeClr>
            </a:solidFill>
          </a:ln>
          <a:effectLst/>
        </c:spPr>
        <c:dLbl>
          <c:idx val="0"/>
          <c:layout>
            <c:manualLayout>
              <c:x val="4.8667055957760025E-2"/>
              <c:y val="0.31947934239869807"/>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A8BDF98B-7C8F-4B29-9462-6C55BF6C384F}" type="VALUE">
                  <a:rPr lang="en-US" sz="2000" b="1"/>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44151373762914164"/>
                  <c:h val="0.27770865326112198"/>
                </c:manualLayout>
              </c15:layout>
              <c15:dlblFieldTable/>
              <c15:showDataLabelsRange val="0"/>
            </c:ext>
          </c:extLst>
        </c:dLbl>
      </c:pivotFmt>
      <c:pivotFmt>
        <c:idx val="8"/>
        <c:spPr>
          <a:solidFill>
            <a:schemeClr val="accent4">
              <a:lumMod val="60000"/>
              <a:lumOff val="40000"/>
            </a:schemeClr>
          </a:solidFill>
          <a:ln>
            <a:solidFill>
              <a:schemeClr val="accent4">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lumMod val="60000"/>
              <a:lumOff val="40000"/>
            </a:schemeClr>
          </a:solidFill>
          <a:ln>
            <a:solidFill>
              <a:schemeClr val="accent4">
                <a:lumMod val="60000"/>
                <a:lumOff val="40000"/>
              </a:schemeClr>
            </a:solidFill>
          </a:ln>
          <a:effectLst/>
        </c:spPr>
        <c:dLbl>
          <c:idx val="0"/>
          <c:layout>
            <c:manualLayout>
              <c:x val="4.8667055957760025E-2"/>
              <c:y val="0.31947934239869807"/>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A8BDF98B-7C8F-4B29-9462-6C55BF6C384F}" type="VALUE">
                  <a:rPr lang="en-US" sz="2000" b="1"/>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44151373762914164"/>
                  <c:h val="0.27770865326112198"/>
                </c:manualLayout>
              </c15:layout>
              <c15:dlblFieldTable/>
              <c15:showDataLabelsRange val="0"/>
            </c:ext>
          </c:extLst>
        </c:dLbl>
      </c:pivotFmt>
    </c:pivotFmts>
    <c:plotArea>
      <c:layout>
        <c:manualLayout>
          <c:layoutTarget val="inner"/>
          <c:xMode val="edge"/>
          <c:yMode val="edge"/>
          <c:x val="0.24264376980818902"/>
          <c:y val="0.48236734693877553"/>
          <c:w val="0.46378519626310899"/>
          <c:h val="0.28089795918367344"/>
        </c:manualLayout>
      </c:layout>
      <c:barChart>
        <c:barDir val="col"/>
        <c:grouping val="clustered"/>
        <c:varyColors val="0"/>
        <c:ser>
          <c:idx val="0"/>
          <c:order val="0"/>
          <c:tx>
            <c:strRef>
              <c:f>'Successful Project Overall %'!$B$3</c:f>
              <c:strCache>
                <c:ptCount val="1"/>
                <c:pt idx="0">
                  <c:v>Total</c:v>
                </c:pt>
              </c:strCache>
            </c:strRef>
          </c:tx>
          <c:spPr>
            <a:solidFill>
              <a:schemeClr val="accent4">
                <a:lumMod val="60000"/>
                <a:lumOff val="40000"/>
              </a:schemeClr>
            </a:solidFill>
            <a:ln>
              <a:solidFill>
                <a:schemeClr val="accent4">
                  <a:lumMod val="60000"/>
                  <a:lumOff val="40000"/>
                </a:schemeClr>
              </a:solidFill>
            </a:ln>
            <a:effectLst/>
          </c:spPr>
          <c:invertIfNegative val="0"/>
          <c:dPt>
            <c:idx val="0"/>
            <c:invertIfNegative val="0"/>
            <c:bubble3D val="0"/>
            <c:spPr>
              <a:solidFill>
                <a:schemeClr val="accent4">
                  <a:lumMod val="60000"/>
                  <a:lumOff val="40000"/>
                </a:schemeClr>
              </a:solidFill>
              <a:ln>
                <a:solidFill>
                  <a:schemeClr val="accent4">
                    <a:lumMod val="60000"/>
                    <a:lumOff val="40000"/>
                  </a:schemeClr>
                </a:solidFill>
              </a:ln>
              <a:effectLst/>
            </c:spPr>
            <c:extLst>
              <c:ext xmlns:c16="http://schemas.microsoft.com/office/drawing/2014/chart" uri="{C3380CC4-5D6E-409C-BE32-E72D297353CC}">
                <c16:uniqueId val="{00000001-6394-4510-B4F7-C13FE4BD0774}"/>
              </c:ext>
            </c:extLst>
          </c:dPt>
          <c:dLbls>
            <c:dLbl>
              <c:idx val="0"/>
              <c:layout>
                <c:manualLayout>
                  <c:x val="4.8667055957760025E-2"/>
                  <c:y val="0.31947934239869807"/>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A8BDF98B-7C8F-4B29-9462-6C55BF6C384F}" type="VALUE">
                      <a:rPr lang="en-US" sz="2000" b="1"/>
                      <a:pPr>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44151373762914164"/>
                      <c:h val="0.27770865326112198"/>
                    </c:manualLayout>
                  </c15:layout>
                  <c15:dlblFieldTable/>
                  <c15:showDataLabelsRange val="0"/>
                </c:ext>
                <c:ext xmlns:c16="http://schemas.microsoft.com/office/drawing/2014/chart" uri="{C3380CC4-5D6E-409C-BE32-E72D297353CC}">
                  <c16:uniqueId val="{00000001-6394-4510-B4F7-C13FE4BD077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'Successful Project Overall %'!$B$4</c:f>
              <c:strCache>
                <c:ptCount val="1"/>
                <c:pt idx="0">
                  <c:v>Total</c:v>
                </c:pt>
              </c:strCache>
            </c:strRef>
          </c:cat>
          <c:val>
            <c:numRef>
              <c:f>'Successful Project Overall %'!$B$4</c:f>
              <c:numCache>
                <c:formatCode>0.00%</c:formatCode>
                <c:ptCount val="1"/>
                <c:pt idx="0">
                  <c:v>0.38348201108523827</c:v>
                </c:pt>
              </c:numCache>
            </c:numRef>
          </c:val>
          <c:extLst>
            <c:ext xmlns:c16="http://schemas.microsoft.com/office/drawing/2014/chart" uri="{C3380CC4-5D6E-409C-BE32-E72D297353CC}">
              <c16:uniqueId val="{00000002-6394-4510-B4F7-C13FE4BD0774}"/>
            </c:ext>
          </c:extLst>
        </c:ser>
        <c:dLbls>
          <c:showLegendKey val="0"/>
          <c:showVal val="0"/>
          <c:showCatName val="0"/>
          <c:showSerName val="0"/>
          <c:showPercent val="0"/>
          <c:showBubbleSize val="0"/>
        </c:dLbls>
        <c:gapWidth val="219"/>
        <c:overlap val="-27"/>
        <c:axId val="458138831"/>
        <c:axId val="458137871"/>
      </c:barChart>
      <c:catAx>
        <c:axId val="458138831"/>
        <c:scaling>
          <c:orientation val="minMax"/>
        </c:scaling>
        <c:delete val="1"/>
        <c:axPos val="b"/>
        <c:numFmt formatCode="General" sourceLinked="1"/>
        <c:majorTickMark val="none"/>
        <c:minorTickMark val="none"/>
        <c:tickLblPos val="nextTo"/>
        <c:crossAx val="458137871"/>
        <c:crosses val="autoZero"/>
        <c:auto val="1"/>
        <c:lblAlgn val="ctr"/>
        <c:lblOffset val="100"/>
        <c:noMultiLvlLbl val="0"/>
      </c:catAx>
      <c:valAx>
        <c:axId val="458137871"/>
        <c:scaling>
          <c:orientation val="minMax"/>
        </c:scaling>
        <c:delete val="1"/>
        <c:axPos val="l"/>
        <c:numFmt formatCode="0.00%" sourceLinked="1"/>
        <c:majorTickMark val="none"/>
        <c:minorTickMark val="none"/>
        <c:tickLblPos val="nextTo"/>
        <c:crossAx val="458138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[CROWDFUDING_MAIN_PROJECT_updatedsatya1.xlsx]Successful Projects By Goals To!PivotTable3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Percentage</a:t>
            </a:r>
            <a:r>
              <a:rPr lang="en-US" b="1" baseline="0" dirty="0"/>
              <a:t> of </a:t>
            </a:r>
            <a:r>
              <a:rPr lang="en-US" b="1" dirty="0"/>
              <a:t>Successful</a:t>
            </a:r>
            <a:r>
              <a:rPr lang="en-US" b="1" baseline="0" dirty="0"/>
              <a:t> Projects By  Category Top 6</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4"/>
          </a:solidFill>
          <a:ln w="19050">
            <a:solidFill>
              <a:schemeClr val="lt1"/>
            </a:solidFill>
          </a:ln>
          <a:effectLst/>
        </c:spPr>
      </c:pivotFmt>
      <c:pivotFmt>
        <c:idx val="15"/>
        <c:spPr>
          <a:solidFill>
            <a:schemeClr val="accent2"/>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5"/>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s>
    <c:plotArea>
      <c:layout/>
      <c:pieChart>
        <c:varyColors val="1"/>
        <c:ser>
          <c:idx val="0"/>
          <c:order val="0"/>
          <c:tx>
            <c:strRef>
              <c:f>'Successful Projects By Goals To'!$B$3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B1-4915-82AC-BE350CD7A04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B1-4915-82AC-BE350CD7A04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B1-4915-82AC-BE350CD7A04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B1-4915-82AC-BE350CD7A04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B1-4915-82AC-BE350CD7A04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B1-4915-82AC-BE350CD7A04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'Successful Projects By Goals To'!$A$4:$A$10</c:f>
              <c:strCache>
                <c:ptCount val="6"/>
                <c:pt idx="0">
                  <c:v>Tabletop Games</c:v>
                </c:pt>
                <c:pt idx="1">
                  <c:v>Product Design</c:v>
                </c:pt>
                <c:pt idx="2">
                  <c:v>Music</c:v>
                </c:pt>
                <c:pt idx="3">
                  <c:v>Documentary</c:v>
                </c:pt>
                <c:pt idx="4">
                  <c:v>Video Games</c:v>
                </c:pt>
                <c:pt idx="5">
                  <c:v>Gadgets</c:v>
                </c:pt>
              </c:strCache>
            </c:strRef>
          </c:cat>
          <c:val>
            <c:numRef>
              <c:f>'Successful Projects By Goals To'!$B$4:$B$10</c:f>
              <c:numCache>
                <c:formatCode>0.00%</c:formatCode>
                <c:ptCount val="6"/>
                <c:pt idx="0">
                  <c:v>0.26991812420096295</c:v>
                </c:pt>
                <c:pt idx="1">
                  <c:v>0.2498163914805647</c:v>
                </c:pt>
                <c:pt idx="2">
                  <c:v>0.22285994070124854</c:v>
                </c:pt>
                <c:pt idx="3">
                  <c:v>0.15654326360743137</c:v>
                </c:pt>
                <c:pt idx="4">
                  <c:v>7.2844980007072332E-2</c:v>
                </c:pt>
                <c:pt idx="5">
                  <c:v>2.8017300002720125E-2</c:v>
                </c:pt>
              </c:numCache>
            </c:numRef>
          </c:val>
          <c:extLst>
            <c:ext xmlns:c16="http://schemas.microsoft.com/office/drawing/2014/chart" uri="{C3380CC4-5D6E-409C-BE32-E72D297353CC}">
              <c16:uniqueId val="{0000000C-A8B1-4915-82AC-BE350CD7A04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[CROWDFUDING_MAIN_PROJECT_updatedsatya1.xlsx]Successful Projects By Goal Ran!PivotTable3</c:name>
    <c:fmtId val="-1"/>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Successful Projects By Goal Range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s>
    <c:plotArea>
      <c:layout/>
      <c:ofPieChart>
        <c:ofPieType val="pie"/>
        <c:varyColors val="1"/>
        <c:ser>
          <c:idx val="0"/>
          <c:order val="0"/>
          <c:tx>
            <c:strRef>
              <c:f>'Successful Projects By Goal Ran'!$C$3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2A5-4B00-B880-6942E11F3A4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2A5-4B00-B880-6942E11F3A4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2A5-4B00-B880-6942E11F3A4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2A5-4B00-B880-6942E11F3A4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2A5-4B00-B880-6942E11F3A49}"/>
              </c:ext>
            </c:extLst>
          </c:dPt>
          <c:dLbls>
            <c:dLbl>
              <c:idx val="1"/>
              <c:layout>
                <c:manualLayout>
                  <c:x val="0.15116809462693814"/>
                  <c:y val="0.2333193578075467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2A5-4B00-B880-6942E11F3A49}"/>
                </c:ext>
              </c:extLst>
            </c:dLbl>
            <c:dLbl>
              <c:idx val="2"/>
              <c:layout>
                <c:manualLayout>
                  <c:x val="3.8927989177564258E-2"/>
                  <c:y val="-0.310575212189385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2A5-4B00-B880-6942E11F3A49}"/>
                </c:ext>
              </c:extLst>
            </c:dLbl>
            <c:dLbl>
              <c:idx val="3"/>
              <c:layout>
                <c:manualLayout>
                  <c:x val="-1.017551770786361E-2"/>
                  <c:y val="0.2965425912670007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2A5-4B00-B880-6942E11F3A4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'Successful Projects By Goal Ran'!$B$4:$B$7</c:f>
              <c:strCache>
                <c:ptCount val="3"/>
                <c:pt idx="0">
                  <c:v>Low</c:v>
                </c:pt>
                <c:pt idx="1">
                  <c:v>Medium</c:v>
                </c:pt>
                <c:pt idx="2">
                  <c:v>Very High</c:v>
                </c:pt>
              </c:strCache>
            </c:strRef>
          </c:cat>
          <c:val>
            <c:numRef>
              <c:f>'Successful Projects By Goal Ran'!$C$4:$C$7</c:f>
              <c:numCache>
                <c:formatCode>General</c:formatCode>
                <c:ptCount val="3"/>
                <c:pt idx="0">
                  <c:v>140296</c:v>
                </c:pt>
                <c:pt idx="1">
                  <c:v>11</c:v>
                </c:pt>
                <c:pt idx="2">
                  <c:v>6</c:v>
                </c:pt>
              </c:numCache>
            </c:numRef>
          </c:val>
          <c:extLst>
            <c:ext xmlns:c16="http://schemas.microsoft.com/office/drawing/2014/chart" uri="{C3380CC4-5D6E-409C-BE32-E72D297353CC}">
              <c16:uniqueId val="{0000000A-F2A5-4B00-B880-6942E11F3A49}"/>
            </c:ext>
          </c:extLst>
        </c:ser>
        <c:dLbls>
          <c:dLblPos val="bestFit"/>
          <c:showLegendKey val="0"/>
          <c:showVal val="1"/>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2857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[CROWDFUDING_MAIN_PROJECT_updatedsatya1.xlsx]Successful Projects By Goal Ran!PivotTable3</c:name>
    <c:fmtId val="-1"/>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a:solidFill>
                  <a:sysClr val="windowText" lastClr="000000"/>
                </a:solidFill>
              </a:rPr>
              <a:t>Percentage of Projects By Goal Range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s>
    <c:plotArea>
      <c:layout/>
      <c:ofPieChart>
        <c:ofPieType val="pie"/>
        <c:varyColors val="1"/>
        <c:ser>
          <c:idx val="0"/>
          <c:order val="0"/>
          <c:tx>
            <c:strRef>
              <c:f>'Successful Projects By Goal Ran'!$C$3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F0-4EDC-B52C-41F3DBDCF1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F0-4EDC-B52C-41F3DBDCF15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F0-4EDC-B52C-41F3DBDCF15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F0-4EDC-B52C-41F3DBDCF15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F0-4EDC-B52C-41F3DBDCF15A}"/>
              </c:ext>
            </c:extLst>
          </c:dPt>
          <c:dLbls>
            <c:dLbl>
              <c:idx val="0"/>
              <c:delete val="1"/>
              <c:extLst>
                <c:ext xmlns:c15="http://schemas.microsoft.com/office/drawing/2012/chart" uri="{CE6537A1-D6FC-4f65-9D91-7224C49458BB}"/>
                <c:ext xmlns:c16="http://schemas.microsoft.com/office/drawing/2014/chart" uri="{C3380CC4-5D6E-409C-BE32-E72D297353CC}">
                  <c16:uniqueId val="{00000001-3CF0-4EDC-B52C-41F3DBDCF15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'Successful Projects By Goal Ran'!$B$4:$B$8</c:f>
              <c:strCache>
                <c:ptCount val="4"/>
                <c:pt idx="0">
                  <c:v>High</c:v>
                </c:pt>
                <c:pt idx="1">
                  <c:v>Low</c:v>
                </c:pt>
                <c:pt idx="2">
                  <c:v>Medium</c:v>
                </c:pt>
                <c:pt idx="3">
                  <c:v>Very High</c:v>
                </c:pt>
              </c:strCache>
            </c:strRef>
          </c:cat>
          <c:val>
            <c:numRef>
              <c:f>'Successful Projects By Goal Ran'!$C$4:$C$8</c:f>
              <c:numCache>
                <c:formatCode>General</c:formatCode>
                <c:ptCount val="4"/>
                <c:pt idx="0">
                  <c:v>52</c:v>
                </c:pt>
                <c:pt idx="1">
                  <c:v>365315</c:v>
                </c:pt>
                <c:pt idx="2">
                  <c:v>286</c:v>
                </c:pt>
                <c:pt idx="3">
                  <c:v>239</c:v>
                </c:pt>
              </c:numCache>
            </c:numRef>
          </c:val>
          <c:extLst>
            <c:ext xmlns:c16="http://schemas.microsoft.com/office/drawing/2014/chart" uri="{C3380CC4-5D6E-409C-BE32-E72D297353CC}">
              <c16:uniqueId val="{0000000A-3CF0-4EDC-B52C-41F3DBDCF15A}"/>
            </c:ext>
          </c:extLst>
        </c:ser>
        <c:dLbls>
          <c:dLblPos val="bestFit"/>
          <c:showLegendKey val="0"/>
          <c:showVal val="1"/>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2857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[CROWDFUDING_MAIN_PROJECT.xlsx]Amount Raised in USD!PivotTable9</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solidFill>
                  <a:sysClr val="windowText" lastClr="000000"/>
                </a:solidFill>
              </a:rPr>
              <a:t>Amount Raised IN</a:t>
            </a:r>
            <a:r>
              <a:rPr lang="en-US" sz="1100" b="1" baseline="0">
                <a:solidFill>
                  <a:sysClr val="windowText" lastClr="000000"/>
                </a:solidFill>
              </a:rPr>
              <a:t> USD</a:t>
            </a:r>
            <a:endParaRPr lang="en-US" sz="1100"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40000"/>
              <a:lumOff val="60000"/>
            </a:schemeClr>
          </a:solidFill>
          <a:ln>
            <a:noFill/>
          </a:ln>
          <a:effectLst/>
        </c:spPr>
        <c:dLbl>
          <c:idx val="0"/>
          <c:layout>
            <c:manualLayout>
              <c:x val="-0.20378151260504201"/>
              <c:y val="1.0896656210656594E-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860AD0B6-90E9-4848-80E5-800D507A4129}" type="VALUE">
                  <a:rPr lang="en-US" sz="1600" b="1"/>
                  <a:pPr>
                    <a:defRPr sz="12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2688689649087981"/>
                  <c:h val="0.31395557262659241"/>
                </c:manualLayout>
              </c15:layout>
              <c15:dlblFieldTable/>
              <c15:showDataLabelsRange val="0"/>
            </c:ext>
          </c:extLst>
        </c:dLbl>
      </c:pivotFmt>
      <c:pivotFmt>
        <c:idx val="2"/>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lumMod val="40000"/>
              <a:lumOff val="60000"/>
            </a:schemeClr>
          </a:solidFill>
          <a:ln>
            <a:noFill/>
          </a:ln>
          <a:effectLst/>
        </c:spPr>
        <c:dLbl>
          <c:idx val="0"/>
          <c:layout>
            <c:manualLayout>
              <c:x val="-0.20378151260504201"/>
              <c:y val="1.0896656210656594E-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860AD0B6-90E9-4848-80E5-800D507A4129}" type="VALUE">
                  <a:rPr lang="en-US" sz="1600" b="1"/>
                  <a:pPr>
                    <a:defRPr sz="12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2688689649087981"/>
                  <c:h val="0.31395557262659241"/>
                </c:manualLayout>
              </c15:layout>
              <c15:dlblFieldTable/>
              <c15:showDataLabelsRange val="0"/>
            </c:ext>
          </c:extLst>
        </c:dLbl>
      </c:pivotFmt>
      <c:pivotFmt>
        <c:idx val="4"/>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lumMod val="40000"/>
              <a:lumOff val="60000"/>
            </a:schemeClr>
          </a:solidFill>
          <a:ln>
            <a:noFill/>
          </a:ln>
          <a:effectLst/>
        </c:spPr>
        <c:dLbl>
          <c:idx val="0"/>
          <c:layout>
            <c:manualLayout>
              <c:x val="-0.20378151260504201"/>
              <c:y val="1.0896656210656594E-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860AD0B6-90E9-4848-80E5-800D507A4129}" type="VALUE">
                  <a:rPr lang="en-US" sz="1600" b="1"/>
                  <a:pPr>
                    <a:defRPr sz="12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2688689649087981"/>
                  <c:h val="0.31395557262659241"/>
                </c:manualLayout>
              </c15:layout>
              <c15:dlblFieldTable/>
              <c15:showDataLabelsRange val="0"/>
            </c:ext>
          </c:extLst>
        </c:dLbl>
      </c:pivotFmt>
    </c:pivotFmts>
    <c:plotArea>
      <c:layout>
        <c:manualLayout>
          <c:layoutTarget val="inner"/>
          <c:xMode val="edge"/>
          <c:yMode val="edge"/>
          <c:x val="7.2222222222222215E-2"/>
          <c:y val="0.3482032733713164"/>
          <c:w val="0.84444444444444444"/>
          <c:h val="0.45938480250944241"/>
        </c:manualLayout>
      </c:layout>
      <c:barChart>
        <c:barDir val="bar"/>
        <c:grouping val="clustered"/>
        <c:varyColors val="0"/>
        <c:ser>
          <c:idx val="0"/>
          <c:order val="0"/>
          <c:tx>
            <c:strRef>
              <c:f>'Amount Raised in USD'!$B$3</c:f>
              <c:strCache>
                <c:ptCount val="1"/>
                <c:pt idx="0">
                  <c:v>Total</c:v>
                </c:pt>
              </c:strCache>
            </c:strRef>
          </c:tx>
          <c:spPr>
            <a:solidFill>
              <a:schemeClr val="accent2">
                <a:lumMod val="40000"/>
                <a:lumOff val="60000"/>
              </a:schemeClr>
            </a:solidFill>
            <a:ln>
              <a:noFill/>
            </a:ln>
            <a:effectLst/>
          </c:spPr>
          <c:invertIfNegative val="0"/>
          <c:dPt>
            <c:idx val="0"/>
            <c:invertIfNegative val="0"/>
            <c:bubble3D val="0"/>
            <c:extLst>
              <c:ext xmlns:c16="http://schemas.microsoft.com/office/drawing/2014/chart" uri="{C3380CC4-5D6E-409C-BE32-E72D297353CC}">
                <c16:uniqueId val="{00000000-7F4D-4964-830D-45C562B2B3EC}"/>
              </c:ext>
            </c:extLst>
          </c:dPt>
          <c:dLbls>
            <c:dLbl>
              <c:idx val="0"/>
              <c:layout>
                <c:manualLayout>
                  <c:x val="-0.20378151260504201"/>
                  <c:y val="1.0896656210656594E-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860AD0B6-90E9-4848-80E5-800D507A4129}" type="VALUE">
                      <a:rPr lang="en-US" sz="1600" b="1"/>
                      <a:pPr>
                        <a:defRPr sz="1200"/>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62688689649087981"/>
                      <c:h val="0.31395557262659241"/>
                    </c:manualLayout>
                  </c15:layout>
                  <c15:dlblFieldTable/>
                  <c15:showDataLabelsRange val="0"/>
                </c:ext>
                <c:ext xmlns:c16="http://schemas.microsoft.com/office/drawing/2014/chart" uri="{C3380CC4-5D6E-409C-BE32-E72D297353CC}">
                  <c16:uniqueId val="{00000000-7F4D-4964-830D-45C562B2B3E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'Amount Raised in USD'!$B$4</c:f>
              <c:strCache>
                <c:ptCount val="1"/>
                <c:pt idx="0">
                  <c:v>Total</c:v>
                </c:pt>
              </c:strCache>
            </c:strRef>
          </c:cat>
          <c:val>
            <c:numRef>
              <c:f>'Amount Raised in USD'!$B$4</c:f>
              <c:numCache>
                <c:formatCode>#.00,," M"</c:formatCode>
                <c:ptCount val="1"/>
                <c:pt idx="0">
                  <c:v>3856122570</c:v>
                </c:pt>
              </c:numCache>
            </c:numRef>
          </c:val>
          <c:extLst>
            <c:ext xmlns:c16="http://schemas.microsoft.com/office/drawing/2014/chart" uri="{C3380CC4-5D6E-409C-BE32-E72D297353CC}">
              <c16:uniqueId val="{00000001-7F4D-4964-830D-45C562B2B3EC}"/>
            </c:ext>
          </c:extLst>
        </c:ser>
        <c:dLbls>
          <c:dLblPos val="outEnd"/>
          <c:showLegendKey val="0"/>
          <c:showVal val="1"/>
          <c:showCatName val="0"/>
          <c:showSerName val="0"/>
          <c:showPercent val="0"/>
          <c:showBubbleSize val="0"/>
        </c:dLbls>
        <c:gapWidth val="182"/>
        <c:axId val="1501298480"/>
        <c:axId val="1501305680"/>
      </c:barChart>
      <c:catAx>
        <c:axId val="1501298480"/>
        <c:scaling>
          <c:orientation val="minMax"/>
        </c:scaling>
        <c:delete val="1"/>
        <c:axPos val="l"/>
        <c:numFmt formatCode="General" sourceLinked="1"/>
        <c:majorTickMark val="none"/>
        <c:minorTickMark val="none"/>
        <c:tickLblPos val="nextTo"/>
        <c:crossAx val="1501305680"/>
        <c:crosses val="autoZero"/>
        <c:auto val="1"/>
        <c:lblAlgn val="ctr"/>
        <c:lblOffset val="100"/>
        <c:noMultiLvlLbl val="0"/>
      </c:catAx>
      <c:valAx>
        <c:axId val="1501305680"/>
        <c:scaling>
          <c:orientation val="minMax"/>
        </c:scaling>
        <c:delete val="1"/>
        <c:axPos val="b"/>
        <c:numFmt formatCode="#.00,,&quot; M&quot;" sourceLinked="1"/>
        <c:majorTickMark val="none"/>
        <c:minorTickMark val="none"/>
        <c:tickLblPos val="nextTo"/>
        <c:crossAx val="1501298480"/>
        <c:crosses val="autoZero"/>
        <c:crossBetween val="between"/>
      </c:valAx>
      <c:spPr>
        <a:solidFill>
          <a:schemeClr val="accent2">
            <a:lumMod val="40000"/>
            <a:lumOff val="6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CD511-2854-4768-B797-818454855DCC}"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42EEA-63B2-4E98-9624-047CC501F0F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20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CD511-2854-4768-B797-818454855DCC}"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11353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CD511-2854-4768-B797-818454855DCC}"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44285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CD511-2854-4768-B797-818454855DCC}"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332136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CD511-2854-4768-B797-818454855DCC}"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42EEA-63B2-4E98-9624-047CC501F0F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90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CD511-2854-4768-B797-818454855DCC}"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318874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CD511-2854-4768-B797-818454855DCC}" type="datetimeFigureOut">
              <a:rPr lang="en-IN" smtClean="0"/>
              <a:t>28-12-2024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230761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ACD511-2854-4768-B797-818454855DCC}"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136806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ACD511-2854-4768-B797-818454855DCC}" type="datetimeFigureOut">
              <a:rPr lang="en-IN" smtClean="0"/>
              <a:t>28-12-2024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303061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ACD511-2854-4768-B797-818454855DCC}" type="datetimeFigureOut">
              <a:rPr lang="en-IN" smtClean="0"/>
              <a:t>28-12-2024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742EEA-63B2-4E98-9624-047CC501F0F9}" type="slidenum">
              <a:rPr lang="en-IN" smtClean="0"/>
              <a:t>‹#›</a:t>
            </a:fld>
            <a:endParaRPr lang="en-IN"/>
          </a:p>
        </p:txBody>
      </p:sp>
    </p:spTree>
    <p:extLst>
      <p:ext uri="{BB962C8B-B14F-4D97-AF65-F5344CB8AC3E}">
        <p14:creationId xmlns:p14="http://schemas.microsoft.com/office/powerpoint/2010/main" val="20817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CD511-2854-4768-B797-818454855DCC}"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42EEA-63B2-4E98-9624-047CC501F0F9}" type="slidenum">
              <a:rPr lang="en-IN" smtClean="0"/>
              <a:t>‹#›</a:t>
            </a:fld>
            <a:endParaRPr lang="en-IN"/>
          </a:p>
        </p:txBody>
      </p:sp>
    </p:spTree>
    <p:extLst>
      <p:ext uri="{BB962C8B-B14F-4D97-AF65-F5344CB8AC3E}">
        <p14:creationId xmlns:p14="http://schemas.microsoft.com/office/powerpoint/2010/main" val="370216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ACD511-2854-4768-B797-818454855DCC}" type="datetimeFigureOut">
              <a:rPr lang="en-IN" smtClean="0"/>
              <a:t>28-12-2024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742EEA-63B2-4E98-9624-047CC501F0F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3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2480-972F-D035-9619-6CACC1B9A45F}"/>
              </a:ext>
            </a:extLst>
          </p:cNvPr>
          <p:cNvSpPr>
            <a:spLocks noGrp="1"/>
          </p:cNvSpPr>
          <p:nvPr>
            <p:ph type="ctrTitle"/>
          </p:nvPr>
        </p:nvSpPr>
        <p:spPr>
          <a:xfrm>
            <a:off x="1069848" y="621792"/>
            <a:ext cx="9144000" cy="1335023"/>
          </a:xfrm>
        </p:spPr>
        <p:txBody>
          <a:bodyPr>
            <a:normAutofit/>
          </a:bodyPr>
          <a:lstStyle/>
          <a:p>
            <a:r>
              <a:rPr lang="en-IN" b="1" dirty="0"/>
              <a:t>CROWDFUNDING</a:t>
            </a:r>
          </a:p>
        </p:txBody>
      </p:sp>
      <p:pic>
        <p:nvPicPr>
          <p:cNvPr id="5" name="Picture 4">
            <a:extLst>
              <a:ext uri="{FF2B5EF4-FFF2-40B4-BE49-F238E27FC236}">
                <a16:creationId xmlns:a16="http://schemas.microsoft.com/office/drawing/2014/main" id="{10C9BC72-B5D8-DECC-F4F1-1C67833CD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648" y="531367"/>
            <a:ext cx="3298698" cy="3482849"/>
          </a:xfrm>
          <a:prstGeom prst="rect">
            <a:avLst/>
          </a:prstGeom>
        </p:spPr>
      </p:pic>
      <p:sp>
        <p:nvSpPr>
          <p:cNvPr id="6" name="TextBox 5">
            <a:extLst>
              <a:ext uri="{FF2B5EF4-FFF2-40B4-BE49-F238E27FC236}">
                <a16:creationId xmlns:a16="http://schemas.microsoft.com/office/drawing/2014/main" id="{5FDF9753-5FA7-B37D-8598-5E583932222A}"/>
              </a:ext>
            </a:extLst>
          </p:cNvPr>
          <p:cNvSpPr txBox="1"/>
          <p:nvPr/>
        </p:nvSpPr>
        <p:spPr>
          <a:xfrm>
            <a:off x="8613649" y="4279392"/>
            <a:ext cx="3470978" cy="2308324"/>
          </a:xfrm>
          <a:prstGeom prst="rect">
            <a:avLst/>
          </a:prstGeom>
          <a:noFill/>
        </p:spPr>
        <p:txBody>
          <a:bodyPr wrap="square" rtlCol="0">
            <a:spAutoFit/>
          </a:bodyPr>
          <a:lstStyle/>
          <a:p>
            <a:r>
              <a:rPr lang="en-IN" dirty="0"/>
              <a:t>By: </a:t>
            </a:r>
          </a:p>
          <a:p>
            <a:r>
              <a:rPr lang="en-IN" dirty="0"/>
              <a:t>SATYA NARAYANA REDDY KOTTAM </a:t>
            </a:r>
          </a:p>
          <a:p>
            <a:r>
              <a:rPr lang="en-IN" dirty="0"/>
              <a:t>SARIKA SHAIKH</a:t>
            </a:r>
          </a:p>
          <a:p>
            <a:r>
              <a:rPr lang="en-IN" dirty="0"/>
              <a:t>SUSHMA SWARAJ</a:t>
            </a:r>
          </a:p>
          <a:p>
            <a:r>
              <a:rPr lang="en-IN" dirty="0"/>
              <a:t>ARVIND DAS</a:t>
            </a:r>
          </a:p>
          <a:p>
            <a:r>
              <a:rPr lang="en-IN" dirty="0"/>
              <a:t>SHIVAM SHEKHAR</a:t>
            </a:r>
          </a:p>
          <a:p>
            <a:r>
              <a:rPr lang="en-IN" dirty="0"/>
              <a:t>SANDESH PATIL</a:t>
            </a:r>
          </a:p>
          <a:p>
            <a:endParaRPr lang="en-IN" dirty="0"/>
          </a:p>
        </p:txBody>
      </p:sp>
    </p:spTree>
    <p:extLst>
      <p:ext uri="{BB962C8B-B14F-4D97-AF65-F5344CB8AC3E}">
        <p14:creationId xmlns:p14="http://schemas.microsoft.com/office/powerpoint/2010/main" val="143792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1120-BBB4-CF7A-32AE-B4701306CEB5}"/>
              </a:ext>
            </a:extLst>
          </p:cNvPr>
          <p:cNvSpPr>
            <a:spLocks noGrp="1"/>
          </p:cNvSpPr>
          <p:nvPr>
            <p:ph type="title"/>
          </p:nvPr>
        </p:nvSpPr>
        <p:spPr/>
        <p:txBody>
          <a:bodyPr/>
          <a:lstStyle/>
          <a:p>
            <a:r>
              <a:rPr lang="en-IN" b="1" dirty="0"/>
              <a:t>KPI: </a:t>
            </a:r>
            <a:r>
              <a:rPr lang="en-GB" b="1" dirty="0"/>
              <a:t>TOTAL NUMBER OF PROJECTS BASED ON LOCATIONS</a:t>
            </a:r>
            <a:endParaRPr lang="en-IN" b="1" dirty="0"/>
          </a:p>
        </p:txBody>
      </p:sp>
      <p:graphicFrame>
        <p:nvGraphicFramePr>
          <p:cNvPr id="4" name="Chart 3">
            <a:extLst>
              <a:ext uri="{FF2B5EF4-FFF2-40B4-BE49-F238E27FC236}">
                <a16:creationId xmlns:a16="http://schemas.microsoft.com/office/drawing/2014/main" id="{2CE3E210-3EA2-716E-1CDA-76B08B37CDE7}"/>
              </a:ext>
            </a:extLst>
          </p:cNvPr>
          <p:cNvGraphicFramePr>
            <a:graphicFrameLocks/>
          </p:cNvGraphicFramePr>
          <p:nvPr>
            <p:extLst>
              <p:ext uri="{D42A27DB-BD31-4B8C-83A1-F6EECF244321}">
                <p14:modId xmlns:p14="http://schemas.microsoft.com/office/powerpoint/2010/main" val="1230298322"/>
              </p:ext>
            </p:extLst>
          </p:nvPr>
        </p:nvGraphicFramePr>
        <p:xfrm>
          <a:off x="6483927" y="1985888"/>
          <a:ext cx="4671753" cy="3614812"/>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AEB0F025-E1ED-14B8-3725-D1D28828846F}"/>
              </a:ext>
            </a:extLst>
          </p:cNvPr>
          <p:cNvSpPr/>
          <p:nvPr/>
        </p:nvSpPr>
        <p:spPr>
          <a:xfrm>
            <a:off x="710046" y="1985888"/>
            <a:ext cx="5385954" cy="39265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solidFill>
                  <a:schemeClr val="tx1"/>
                </a:solidFill>
              </a:rPr>
              <a:t>United States (US):</a:t>
            </a:r>
          </a:p>
          <a:p>
            <a:pPr>
              <a:buFont typeface="Arial" panose="020B0604020202020204" pitchFamily="34" charset="0"/>
              <a:buChar char="•"/>
            </a:pPr>
            <a:r>
              <a:rPr lang="en-GB" sz="1400" b="1" dirty="0">
                <a:solidFill>
                  <a:schemeClr val="tx1"/>
                </a:solidFill>
              </a:rPr>
              <a:t>Total Projects</a:t>
            </a:r>
            <a:r>
              <a:rPr lang="en-GB" sz="1400" dirty="0">
                <a:solidFill>
                  <a:schemeClr val="tx1"/>
                </a:solidFill>
              </a:rPr>
              <a:t>: </a:t>
            </a:r>
            <a:r>
              <a:rPr lang="en-GB" sz="1400" b="1" dirty="0">
                <a:solidFill>
                  <a:schemeClr val="tx1"/>
                </a:solidFill>
              </a:rPr>
              <a:t>268K</a:t>
            </a:r>
            <a:endParaRPr lang="en-GB" sz="1400" dirty="0">
              <a:solidFill>
                <a:schemeClr val="tx1"/>
              </a:solidFill>
            </a:endParaRPr>
          </a:p>
          <a:p>
            <a:pPr>
              <a:buFont typeface="Arial" panose="020B0604020202020204" pitchFamily="34" charset="0"/>
              <a:buChar char="•"/>
            </a:pPr>
            <a:r>
              <a:rPr lang="en-GB" sz="1400" b="1" dirty="0">
                <a:solidFill>
                  <a:schemeClr val="tx1"/>
                </a:solidFill>
              </a:rPr>
              <a:t>Proportion</a:t>
            </a:r>
            <a:r>
              <a:rPr lang="en-GB" sz="1400" dirty="0">
                <a:solidFill>
                  <a:schemeClr val="tx1"/>
                </a:solidFill>
              </a:rPr>
              <a:t>: Likely over </a:t>
            </a:r>
            <a:r>
              <a:rPr lang="en-GB" sz="1400" b="1" dirty="0">
                <a:solidFill>
                  <a:schemeClr val="tx1"/>
                </a:solidFill>
              </a:rPr>
              <a:t>90% of the total projects</a:t>
            </a:r>
            <a:r>
              <a:rPr lang="en-GB" sz="1400" dirty="0">
                <a:solidFill>
                  <a:schemeClr val="tx1"/>
                </a:solidFill>
              </a:rPr>
              <a:t>, indicating that the majority of project activity occurs in the US.</a:t>
            </a:r>
          </a:p>
          <a:p>
            <a:pPr>
              <a:buFont typeface="Arial" panose="020B0604020202020204" pitchFamily="34" charset="0"/>
              <a:buChar char="•"/>
            </a:pPr>
            <a:r>
              <a:rPr lang="en-GB" sz="1400" b="1" dirty="0">
                <a:solidFill>
                  <a:schemeClr val="tx1"/>
                </a:solidFill>
              </a:rPr>
              <a:t>Reason for Dominance</a:t>
            </a:r>
            <a:r>
              <a:rPr lang="en-GB" sz="1400" dirty="0">
                <a:solidFill>
                  <a:schemeClr val="tx1"/>
                </a:solidFill>
              </a:rPr>
              <a:t>: This could be attributed to factors like:</a:t>
            </a:r>
          </a:p>
          <a:p>
            <a:pPr marL="742950" lvl="1" indent="-285750">
              <a:buFont typeface="Arial" panose="020B0604020202020204" pitchFamily="34" charset="0"/>
              <a:buChar char="•"/>
            </a:pPr>
            <a:r>
              <a:rPr lang="en-GB" sz="1400" dirty="0">
                <a:solidFill>
                  <a:schemeClr val="tx1"/>
                </a:solidFill>
              </a:rPr>
              <a:t>Higher market penetration of the platform or dataset in the US.</a:t>
            </a:r>
          </a:p>
          <a:p>
            <a:pPr marL="742950" lvl="1" indent="-285750">
              <a:buFont typeface="Arial" panose="020B0604020202020204" pitchFamily="34" charset="0"/>
              <a:buChar char="•"/>
            </a:pPr>
            <a:r>
              <a:rPr lang="en-GB" sz="1400" dirty="0">
                <a:solidFill>
                  <a:schemeClr val="tx1"/>
                </a:solidFill>
              </a:rPr>
              <a:t>Better infrastructure, funding opportunities, and awareness about project-based initiatives.</a:t>
            </a:r>
          </a:p>
          <a:p>
            <a:pPr marL="742950" lvl="1" indent="-285750">
              <a:buFont typeface="Arial" panose="020B0604020202020204" pitchFamily="34" charset="0"/>
              <a:buChar char="•"/>
            </a:pPr>
            <a:r>
              <a:rPr lang="en-GB" sz="1400" dirty="0">
                <a:solidFill>
                  <a:schemeClr val="tx1"/>
                </a:solidFill>
              </a:rPr>
              <a:t>Large population and economic activity concentrated in this region.</a:t>
            </a:r>
          </a:p>
        </p:txBody>
      </p:sp>
    </p:spTree>
    <p:extLst>
      <p:ext uri="{BB962C8B-B14F-4D97-AF65-F5344CB8AC3E}">
        <p14:creationId xmlns:p14="http://schemas.microsoft.com/office/powerpoint/2010/main" val="328081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A915-EE6A-AB45-EC2C-AE1DBD719769}"/>
              </a:ext>
            </a:extLst>
          </p:cNvPr>
          <p:cNvSpPr>
            <a:spLocks noGrp="1"/>
          </p:cNvSpPr>
          <p:nvPr>
            <p:ph type="title"/>
          </p:nvPr>
        </p:nvSpPr>
        <p:spPr/>
        <p:txBody>
          <a:bodyPr/>
          <a:lstStyle/>
          <a:p>
            <a:r>
              <a:rPr lang="en-IN" b="1" dirty="0"/>
              <a:t>KPI: </a:t>
            </a:r>
            <a:r>
              <a:rPr lang="en-GB" b="1" dirty="0"/>
              <a:t>TOTAL NUMBER OF PROJECTS BASED ON CATEGORY</a:t>
            </a:r>
            <a:endParaRPr lang="en-IN" b="1" dirty="0"/>
          </a:p>
        </p:txBody>
      </p:sp>
      <p:graphicFrame>
        <p:nvGraphicFramePr>
          <p:cNvPr id="4" name="Chart 3">
            <a:extLst>
              <a:ext uri="{FF2B5EF4-FFF2-40B4-BE49-F238E27FC236}">
                <a16:creationId xmlns:a16="http://schemas.microsoft.com/office/drawing/2014/main" id="{B11EDE7D-8974-A75A-3C8F-923DD191C422}"/>
              </a:ext>
            </a:extLst>
          </p:cNvPr>
          <p:cNvGraphicFramePr>
            <a:graphicFrameLocks/>
          </p:cNvGraphicFramePr>
          <p:nvPr>
            <p:extLst>
              <p:ext uri="{D42A27DB-BD31-4B8C-83A1-F6EECF244321}">
                <p14:modId xmlns:p14="http://schemas.microsoft.com/office/powerpoint/2010/main" val="384240891"/>
              </p:ext>
            </p:extLst>
          </p:nvPr>
        </p:nvGraphicFramePr>
        <p:xfrm>
          <a:off x="6583680" y="2130137"/>
          <a:ext cx="4572000" cy="330430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E6DD7EB7-627D-A6E6-6C3D-9E2CC4CBA7EC}"/>
              </a:ext>
            </a:extLst>
          </p:cNvPr>
          <p:cNvSpPr/>
          <p:nvPr/>
        </p:nvSpPr>
        <p:spPr>
          <a:xfrm>
            <a:off x="987135" y="2119746"/>
            <a:ext cx="5476009" cy="36056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solidFill>
                  <a:schemeClr val="tx1"/>
                </a:solidFill>
              </a:rPr>
              <a:t>Highest Category: Product Design</a:t>
            </a:r>
          </a:p>
          <a:p>
            <a:pPr>
              <a:buFont typeface="Arial" panose="020B0604020202020204" pitchFamily="34" charset="0"/>
              <a:buChar char="•"/>
            </a:pPr>
            <a:r>
              <a:rPr lang="en-GB" sz="1400" b="1" dirty="0">
                <a:solidFill>
                  <a:schemeClr val="tx1"/>
                </a:solidFill>
              </a:rPr>
              <a:t>Total Projects</a:t>
            </a:r>
            <a:r>
              <a:rPr lang="en-GB" sz="1400" dirty="0">
                <a:solidFill>
                  <a:schemeClr val="tx1"/>
                </a:solidFill>
              </a:rPr>
              <a:t>: </a:t>
            </a:r>
            <a:r>
              <a:rPr lang="en-GB" sz="1400" b="1" dirty="0">
                <a:solidFill>
                  <a:schemeClr val="tx1"/>
                </a:solidFill>
              </a:rPr>
              <a:t>22K</a:t>
            </a:r>
            <a:endParaRPr lang="en-GB" sz="1400" dirty="0">
              <a:solidFill>
                <a:schemeClr val="tx1"/>
              </a:solidFill>
            </a:endParaRPr>
          </a:p>
          <a:p>
            <a:pPr>
              <a:buFont typeface="Arial" panose="020B0604020202020204" pitchFamily="34" charset="0"/>
              <a:buChar char="•"/>
            </a:pPr>
            <a:r>
              <a:rPr lang="en-GB" sz="1400" b="1" dirty="0">
                <a:solidFill>
                  <a:schemeClr val="tx1"/>
                </a:solidFill>
              </a:rPr>
              <a:t>Position</a:t>
            </a:r>
            <a:r>
              <a:rPr lang="en-GB" sz="1400" dirty="0">
                <a:solidFill>
                  <a:schemeClr val="tx1"/>
                </a:solidFill>
              </a:rPr>
              <a:t>: Product Design is the leading category, indicating significant interest or activity in this area.</a:t>
            </a:r>
          </a:p>
          <a:p>
            <a:pPr>
              <a:buFont typeface="Arial" panose="020B0604020202020204" pitchFamily="34" charset="0"/>
              <a:buChar char="•"/>
            </a:pPr>
            <a:r>
              <a:rPr lang="en-GB" sz="1400" b="1" dirty="0">
                <a:solidFill>
                  <a:schemeClr val="tx1"/>
                </a:solidFill>
              </a:rPr>
              <a:t>Potential Reasons</a:t>
            </a:r>
            <a:r>
              <a:rPr lang="en-GB" sz="1400" dirty="0">
                <a:solidFill>
                  <a:schemeClr val="tx1"/>
                </a:solidFill>
              </a:rPr>
              <a:t>:</a:t>
            </a:r>
          </a:p>
          <a:p>
            <a:pPr marL="742950" lvl="1" indent="-285750">
              <a:buFont typeface="Arial" panose="020B0604020202020204" pitchFamily="34" charset="0"/>
              <a:buChar char="•"/>
            </a:pPr>
            <a:r>
              <a:rPr lang="en-GB" sz="1400" dirty="0">
                <a:solidFill>
                  <a:schemeClr val="tx1"/>
                </a:solidFill>
              </a:rPr>
              <a:t>Broad appeal and applicability across industries.</a:t>
            </a:r>
          </a:p>
          <a:p>
            <a:pPr marL="742950" lvl="1" indent="-285750">
              <a:buFont typeface="Arial" panose="020B0604020202020204" pitchFamily="34" charset="0"/>
              <a:buChar char="•"/>
            </a:pPr>
            <a:r>
              <a:rPr lang="en-GB" sz="1400" dirty="0">
                <a:solidFill>
                  <a:schemeClr val="tx1"/>
                </a:solidFill>
              </a:rPr>
              <a:t>High demand for innovative and custom-designed products.</a:t>
            </a:r>
          </a:p>
          <a:p>
            <a:pPr marL="742950" lvl="1" indent="-285750">
              <a:buFont typeface="Arial" panose="020B0604020202020204" pitchFamily="34" charset="0"/>
              <a:buChar char="•"/>
            </a:pPr>
            <a:r>
              <a:rPr lang="en-GB" sz="1400" dirty="0">
                <a:solidFill>
                  <a:schemeClr val="tx1"/>
                </a:solidFill>
              </a:rPr>
              <a:t>Possible alignment with platforms or organizations promoting creative design projects.</a:t>
            </a:r>
          </a:p>
        </p:txBody>
      </p:sp>
    </p:spTree>
    <p:extLst>
      <p:ext uri="{BB962C8B-B14F-4D97-AF65-F5344CB8AC3E}">
        <p14:creationId xmlns:p14="http://schemas.microsoft.com/office/powerpoint/2010/main" val="92483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5E66-589E-26E5-71DF-2D6A1112A28F}"/>
              </a:ext>
            </a:extLst>
          </p:cNvPr>
          <p:cNvSpPr>
            <a:spLocks noGrp="1"/>
          </p:cNvSpPr>
          <p:nvPr>
            <p:ph type="title"/>
          </p:nvPr>
        </p:nvSpPr>
        <p:spPr/>
        <p:txBody>
          <a:bodyPr/>
          <a:lstStyle/>
          <a:p>
            <a:r>
              <a:rPr lang="en-IN" b="1" dirty="0"/>
              <a:t>KPI: </a:t>
            </a:r>
            <a:r>
              <a:rPr lang="en-GB" b="1" dirty="0"/>
              <a:t>TOTAL NUMBER OF PROJECTS CREATED BY YEAR,QUARTER,MONTH</a:t>
            </a:r>
            <a:endParaRPr lang="en-IN" b="1" dirty="0"/>
          </a:p>
        </p:txBody>
      </p:sp>
      <p:sp>
        <p:nvSpPr>
          <p:cNvPr id="4" name="Oval 3">
            <a:extLst>
              <a:ext uri="{FF2B5EF4-FFF2-40B4-BE49-F238E27FC236}">
                <a16:creationId xmlns:a16="http://schemas.microsoft.com/office/drawing/2014/main" id="{AEE3A9DA-D19F-14E9-B5B7-35FFB3370E45}"/>
              </a:ext>
            </a:extLst>
          </p:cNvPr>
          <p:cNvSpPr/>
          <p:nvPr/>
        </p:nvSpPr>
        <p:spPr>
          <a:xfrm>
            <a:off x="876992" y="2067792"/>
            <a:ext cx="4910744" cy="33874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GB" sz="1600" dirty="0">
                <a:solidFill>
                  <a:schemeClr val="tx1"/>
                </a:solidFill>
              </a:rPr>
              <a:t>In July -2014 Quarter-2 is having highest total  projects by Category</a:t>
            </a:r>
          </a:p>
          <a:p>
            <a:pPr marL="285750" indent="-285750">
              <a:buFont typeface="Wingdings" panose="05000000000000000000" pitchFamily="2" charset="2"/>
              <a:buChar char="§"/>
            </a:pPr>
            <a:r>
              <a:rPr lang="en-GB" sz="1600" dirty="0">
                <a:solidFill>
                  <a:schemeClr val="tx1"/>
                </a:solidFill>
              </a:rPr>
              <a:t>The number of projects fluctuates significantly from year to year.</a:t>
            </a:r>
          </a:p>
          <a:p>
            <a:pPr marL="285750" indent="-285750">
              <a:buFont typeface="Wingdings" panose="05000000000000000000" pitchFamily="2" charset="2"/>
              <a:buChar char="§"/>
            </a:pPr>
            <a:r>
              <a:rPr lang="en-GB" sz="1600" dirty="0">
                <a:solidFill>
                  <a:schemeClr val="tx1"/>
                </a:solidFill>
              </a:rPr>
              <a:t>There's a general trend of higher project completion in the second quarter (July-September) and lower completion in the fourth quarter (January-March).</a:t>
            </a:r>
            <a:endParaRPr lang="en-IN" sz="1600" dirty="0">
              <a:solidFill>
                <a:schemeClr val="tx1"/>
              </a:solidFill>
            </a:endParaRPr>
          </a:p>
        </p:txBody>
      </p:sp>
      <p:graphicFrame>
        <p:nvGraphicFramePr>
          <p:cNvPr id="5" name="Chart 4">
            <a:extLst>
              <a:ext uri="{FF2B5EF4-FFF2-40B4-BE49-F238E27FC236}">
                <a16:creationId xmlns:a16="http://schemas.microsoft.com/office/drawing/2014/main" id="{B8B8387E-29C3-6980-C7C9-E7E346F15F3A}"/>
              </a:ext>
            </a:extLst>
          </p:cNvPr>
          <p:cNvGraphicFramePr>
            <a:graphicFrameLocks/>
          </p:cNvGraphicFramePr>
          <p:nvPr>
            <p:extLst>
              <p:ext uri="{D42A27DB-BD31-4B8C-83A1-F6EECF244321}">
                <p14:modId xmlns:p14="http://schemas.microsoft.com/office/powerpoint/2010/main" val="2221414262"/>
              </p:ext>
            </p:extLst>
          </p:nvPr>
        </p:nvGraphicFramePr>
        <p:xfrm>
          <a:off x="6244937" y="2067791"/>
          <a:ext cx="4910744"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242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7317-B710-C58A-73C7-67A16855355B}"/>
              </a:ext>
            </a:extLst>
          </p:cNvPr>
          <p:cNvSpPr>
            <a:spLocks noGrp="1"/>
          </p:cNvSpPr>
          <p:nvPr>
            <p:ph type="title"/>
          </p:nvPr>
        </p:nvSpPr>
        <p:spPr/>
        <p:txBody>
          <a:bodyPr/>
          <a:lstStyle/>
          <a:p>
            <a:r>
              <a:rPr lang="en-IN" b="1" dirty="0"/>
              <a:t>KPI: </a:t>
            </a:r>
            <a:r>
              <a:rPr lang="en-US" b="1" dirty="0"/>
              <a:t>PERCENTAGE OF SUCCESSFUL PROJECTS OVERALL</a:t>
            </a:r>
          </a:p>
        </p:txBody>
      </p:sp>
      <p:sp>
        <p:nvSpPr>
          <p:cNvPr id="3" name="Content Placeholder 2">
            <a:extLst>
              <a:ext uri="{FF2B5EF4-FFF2-40B4-BE49-F238E27FC236}">
                <a16:creationId xmlns:a16="http://schemas.microsoft.com/office/drawing/2014/main" id="{67F1E839-C02A-53AC-5605-6E8F9A8E0323}"/>
              </a:ext>
            </a:extLst>
          </p:cNvPr>
          <p:cNvSpPr>
            <a:spLocks noGrp="1"/>
          </p:cNvSpPr>
          <p:nvPr>
            <p:ph idx="1"/>
          </p:nvPr>
        </p:nvSpPr>
        <p:spPr/>
        <p:txBody>
          <a:bodyPr/>
          <a:lstStyle/>
          <a:p>
            <a:r>
              <a:rPr lang="en-IN" dirty="0"/>
              <a:t> </a:t>
            </a:r>
          </a:p>
        </p:txBody>
      </p:sp>
      <p:sp>
        <p:nvSpPr>
          <p:cNvPr id="6" name="Oval 5">
            <a:extLst>
              <a:ext uri="{FF2B5EF4-FFF2-40B4-BE49-F238E27FC236}">
                <a16:creationId xmlns:a16="http://schemas.microsoft.com/office/drawing/2014/main" id="{40FC1823-9CE3-F695-EECC-C4A684B94D99}"/>
              </a:ext>
            </a:extLst>
          </p:cNvPr>
          <p:cNvSpPr/>
          <p:nvPr/>
        </p:nvSpPr>
        <p:spPr>
          <a:xfrm>
            <a:off x="1579245" y="2065972"/>
            <a:ext cx="4836160" cy="30784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Analysis: </a:t>
            </a:r>
          </a:p>
          <a:p>
            <a:pPr algn="ctr"/>
            <a:r>
              <a:rPr lang="en-US" dirty="0">
                <a:solidFill>
                  <a:schemeClr val="tx1"/>
                </a:solidFill>
              </a:rPr>
              <a:t>Upon analyzing the overall successful projects, the success rate is 38.35%. Out of a total of 3,65,865 projects in our database, 1,40,301 projects are successful. This indicates that more than one-third of the projects achieve their intended goals</a:t>
            </a:r>
            <a:r>
              <a:rPr lang="en-US" dirty="0"/>
              <a:t>.</a:t>
            </a:r>
            <a:endParaRPr lang="en-IN" dirty="0"/>
          </a:p>
        </p:txBody>
      </p:sp>
      <p:graphicFrame>
        <p:nvGraphicFramePr>
          <p:cNvPr id="9" name="Chart 8">
            <a:extLst>
              <a:ext uri="{FF2B5EF4-FFF2-40B4-BE49-F238E27FC236}">
                <a16:creationId xmlns:a16="http://schemas.microsoft.com/office/drawing/2014/main" id="{DA62AAC1-A89E-4393-BB66-AF739BC71C1A}"/>
              </a:ext>
            </a:extLst>
          </p:cNvPr>
          <p:cNvGraphicFramePr>
            <a:graphicFrameLocks/>
          </p:cNvGraphicFramePr>
          <p:nvPr/>
        </p:nvGraphicFramePr>
        <p:xfrm>
          <a:off x="7869765" y="2800350"/>
          <a:ext cx="2541060" cy="1609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62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7317-B710-C58A-73C7-67A16855355B}"/>
              </a:ext>
            </a:extLst>
          </p:cNvPr>
          <p:cNvSpPr>
            <a:spLocks noGrp="1"/>
          </p:cNvSpPr>
          <p:nvPr>
            <p:ph type="title"/>
          </p:nvPr>
        </p:nvSpPr>
        <p:spPr/>
        <p:txBody>
          <a:bodyPr/>
          <a:lstStyle/>
          <a:p>
            <a:r>
              <a:rPr lang="en-IN" b="1" dirty="0"/>
              <a:t>KPI: </a:t>
            </a:r>
            <a:r>
              <a:rPr lang="en-US" b="1" dirty="0"/>
              <a:t>PERCENTAGE OF SUCCESSFUL PROJECT BY CATEGORY</a:t>
            </a:r>
            <a:endParaRPr lang="en-IN" b="1" dirty="0"/>
          </a:p>
        </p:txBody>
      </p:sp>
      <p:sp>
        <p:nvSpPr>
          <p:cNvPr id="6" name="Oval 5">
            <a:extLst>
              <a:ext uri="{FF2B5EF4-FFF2-40B4-BE49-F238E27FC236}">
                <a16:creationId xmlns:a16="http://schemas.microsoft.com/office/drawing/2014/main" id="{40FC1823-9CE3-F695-EECC-C4A684B94D99}"/>
              </a:ext>
            </a:extLst>
          </p:cNvPr>
          <p:cNvSpPr/>
          <p:nvPr/>
        </p:nvSpPr>
        <p:spPr>
          <a:xfrm>
            <a:off x="1493520" y="2255519"/>
            <a:ext cx="4836160" cy="33642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Analysis: </a:t>
            </a:r>
          </a:p>
          <a:p>
            <a:pPr algn="ctr"/>
            <a:r>
              <a:rPr lang="en-US" dirty="0">
                <a:solidFill>
                  <a:schemeClr val="tx1"/>
                </a:solidFill>
              </a:rPr>
              <a:t>Upon analyzing the percentage of the top 6 successful projects by category, we observe that "Tabletop Games" is the project category with the highest success ratio, which is 26.99%, followed by "Product Design" at 24.98%.</a:t>
            </a:r>
          </a:p>
        </p:txBody>
      </p:sp>
      <p:graphicFrame>
        <p:nvGraphicFramePr>
          <p:cNvPr id="9" name="Content Placeholder 8">
            <a:extLst>
              <a:ext uri="{FF2B5EF4-FFF2-40B4-BE49-F238E27FC236}">
                <a16:creationId xmlns:a16="http://schemas.microsoft.com/office/drawing/2014/main" id="{0B44AAC2-A68B-D15C-82FA-8B1BFA3F92C2}"/>
              </a:ext>
            </a:extLst>
          </p:cNvPr>
          <p:cNvGraphicFramePr>
            <a:graphicFrameLocks noGrp="1"/>
          </p:cNvGraphicFramePr>
          <p:nvPr>
            <p:ph idx="1"/>
          </p:nvPr>
        </p:nvGraphicFramePr>
        <p:xfrm>
          <a:off x="7025054" y="2255520"/>
          <a:ext cx="4237893" cy="32308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267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7317-B710-C58A-73C7-67A16855355B}"/>
              </a:ext>
            </a:extLst>
          </p:cNvPr>
          <p:cNvSpPr>
            <a:spLocks noGrp="1"/>
          </p:cNvSpPr>
          <p:nvPr>
            <p:ph type="title"/>
          </p:nvPr>
        </p:nvSpPr>
        <p:spPr/>
        <p:txBody>
          <a:bodyPr/>
          <a:lstStyle/>
          <a:p>
            <a:r>
              <a:rPr lang="en-IN" b="1" dirty="0"/>
              <a:t>KPI: </a:t>
            </a:r>
            <a:r>
              <a:rPr lang="en-US" b="1" dirty="0"/>
              <a:t>PERCENTAGE OF SUCCESFUL PROJECT BY YEAR , MONTH</a:t>
            </a:r>
            <a:endParaRPr lang="en-IN"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8528" y="2329342"/>
            <a:ext cx="5403011" cy="2932771"/>
          </a:xfrm>
        </p:spPr>
      </p:pic>
      <p:sp>
        <p:nvSpPr>
          <p:cNvPr id="6" name="Oval 5">
            <a:extLst>
              <a:ext uri="{FF2B5EF4-FFF2-40B4-BE49-F238E27FC236}">
                <a16:creationId xmlns:a16="http://schemas.microsoft.com/office/drawing/2014/main" id="{40FC1823-9CE3-F695-EECC-C4A684B94D99}"/>
              </a:ext>
            </a:extLst>
          </p:cNvPr>
          <p:cNvSpPr/>
          <p:nvPr/>
        </p:nvSpPr>
        <p:spPr>
          <a:xfrm>
            <a:off x="788670" y="2245994"/>
            <a:ext cx="4836160" cy="33642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It is observed that in the year 2014, the highest amount of successful projects were present with completion percentage of 1.53% and the crowdfunding peak engagement was at that period only.</a:t>
            </a:r>
          </a:p>
          <a:p>
            <a:pPr algn="ctr"/>
            <a:r>
              <a:rPr lang="en-IN" sz="1200" dirty="0">
                <a:solidFill>
                  <a:schemeClr val="tx1"/>
                </a:solidFill>
              </a:rPr>
              <a:t>Major growth period is observed between 2009 to 2013.</a:t>
            </a:r>
          </a:p>
          <a:p>
            <a:pPr algn="ctr"/>
            <a:r>
              <a:rPr lang="en-IN" sz="1200" dirty="0">
                <a:solidFill>
                  <a:schemeClr val="tx1"/>
                </a:solidFill>
              </a:rPr>
              <a:t>Post 2015, there were subsequent fluctuations in the successful project.</a:t>
            </a:r>
          </a:p>
        </p:txBody>
      </p:sp>
    </p:spTree>
    <p:extLst>
      <p:ext uri="{BB962C8B-B14F-4D97-AF65-F5344CB8AC3E}">
        <p14:creationId xmlns:p14="http://schemas.microsoft.com/office/powerpoint/2010/main" val="346228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7317-B710-C58A-73C7-67A16855355B}"/>
              </a:ext>
            </a:extLst>
          </p:cNvPr>
          <p:cNvSpPr>
            <a:spLocks noGrp="1"/>
          </p:cNvSpPr>
          <p:nvPr>
            <p:ph type="title"/>
          </p:nvPr>
        </p:nvSpPr>
        <p:spPr/>
        <p:txBody>
          <a:bodyPr/>
          <a:lstStyle/>
          <a:p>
            <a:r>
              <a:rPr lang="en-IN" b="1" dirty="0"/>
              <a:t>KPI: </a:t>
            </a:r>
            <a:r>
              <a:rPr lang="en-US" b="1" dirty="0"/>
              <a:t>PERCENTAGE OF SUCCESSFUL PROJECTS BY GOAL RANGE</a:t>
            </a:r>
            <a:endParaRPr lang="en-IN" b="1" dirty="0"/>
          </a:p>
        </p:txBody>
      </p:sp>
      <p:sp>
        <p:nvSpPr>
          <p:cNvPr id="6" name="Oval 5">
            <a:extLst>
              <a:ext uri="{FF2B5EF4-FFF2-40B4-BE49-F238E27FC236}">
                <a16:creationId xmlns:a16="http://schemas.microsoft.com/office/drawing/2014/main" id="{40FC1823-9CE3-F695-EECC-C4A684B94D99}"/>
              </a:ext>
            </a:extLst>
          </p:cNvPr>
          <p:cNvSpPr/>
          <p:nvPr/>
        </p:nvSpPr>
        <p:spPr>
          <a:xfrm>
            <a:off x="1493520" y="1737361"/>
            <a:ext cx="5916930" cy="45681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Analysis:- </a:t>
            </a:r>
          </a:p>
          <a:p>
            <a:pPr algn="ctr"/>
            <a:r>
              <a:rPr lang="en-US" dirty="0">
                <a:solidFill>
                  <a:schemeClr val="tx1"/>
                </a:solidFill>
              </a:rPr>
              <a:t>We categorized the goal ranges as follows: below 25 lakh is "low," 25-50 lakh is "medium," 50-75 lakh is "high," and above 75 lakh is "very high."  </a:t>
            </a:r>
          </a:p>
          <a:p>
            <a:pPr algn="ctr"/>
            <a:r>
              <a:rPr lang="en-US" dirty="0">
                <a:solidFill>
                  <a:schemeClr val="tx1"/>
                </a:solidFill>
              </a:rPr>
              <a:t>A large majority of projects (99.84%) fall under the "low" goal category, while only 0.16% of projects fall under the "medium," "high," and "very high" goal categories combined.  </a:t>
            </a:r>
          </a:p>
          <a:p>
            <a:pPr algn="ctr"/>
            <a:r>
              <a:rPr lang="en-US" dirty="0">
                <a:solidFill>
                  <a:schemeClr val="tx1"/>
                </a:solidFill>
              </a:rPr>
              <a:t>Regarding successful projects by goal range, 99.99% of successful projects come from the "low" goal category, and only 0.01% of successful projects belong to the other goal ranges.</a:t>
            </a:r>
            <a:endParaRPr lang="en-IN" dirty="0">
              <a:solidFill>
                <a:schemeClr val="tx1"/>
              </a:solidFill>
            </a:endParaRPr>
          </a:p>
        </p:txBody>
      </p:sp>
      <p:graphicFrame>
        <p:nvGraphicFramePr>
          <p:cNvPr id="7" name="Chart 6">
            <a:extLst>
              <a:ext uri="{FF2B5EF4-FFF2-40B4-BE49-F238E27FC236}">
                <a16:creationId xmlns:a16="http://schemas.microsoft.com/office/drawing/2014/main" id="{E0CFD8F3-2841-4C96-985F-D462CE38BEA6}"/>
              </a:ext>
            </a:extLst>
          </p:cNvPr>
          <p:cNvGraphicFramePr>
            <a:graphicFrameLocks/>
          </p:cNvGraphicFramePr>
          <p:nvPr/>
        </p:nvGraphicFramePr>
        <p:xfrm>
          <a:off x="8035925" y="4152689"/>
          <a:ext cx="2882900" cy="195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E0CFD8F3-2841-4C96-985F-D462CE38BEA6}"/>
              </a:ext>
            </a:extLst>
          </p:cNvPr>
          <p:cNvGraphicFramePr>
            <a:graphicFrameLocks noGrp="1"/>
          </p:cNvGraphicFramePr>
          <p:nvPr>
            <p:ph idx="1"/>
          </p:nvPr>
        </p:nvGraphicFramePr>
        <p:xfrm>
          <a:off x="8035925" y="1901614"/>
          <a:ext cx="2882900" cy="195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262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17ED-C6EA-F508-FC84-04BD790DD9C4}"/>
              </a:ext>
            </a:extLst>
          </p:cNvPr>
          <p:cNvSpPr>
            <a:spLocks noGrp="1"/>
          </p:cNvSpPr>
          <p:nvPr>
            <p:ph type="title"/>
          </p:nvPr>
        </p:nvSpPr>
        <p:spPr/>
        <p:txBody>
          <a:bodyPr/>
          <a:lstStyle/>
          <a:p>
            <a:r>
              <a:rPr lang="en-IN" b="1" dirty="0"/>
              <a:t>KPI: AMOUNT RAISED IN USD</a:t>
            </a:r>
          </a:p>
        </p:txBody>
      </p:sp>
      <p:graphicFrame>
        <p:nvGraphicFramePr>
          <p:cNvPr id="5" name="Chart 4">
            <a:extLst>
              <a:ext uri="{FF2B5EF4-FFF2-40B4-BE49-F238E27FC236}">
                <a16:creationId xmlns:a16="http://schemas.microsoft.com/office/drawing/2014/main" id="{AC0DBAA8-416D-D534-8B1F-B3B8B7BCB1FD}"/>
              </a:ext>
            </a:extLst>
          </p:cNvPr>
          <p:cNvGraphicFramePr>
            <a:graphicFrameLocks/>
          </p:cNvGraphicFramePr>
          <p:nvPr>
            <p:extLst>
              <p:ext uri="{D42A27DB-BD31-4B8C-83A1-F6EECF244321}">
                <p14:modId xmlns:p14="http://schemas.microsoft.com/office/powerpoint/2010/main" val="2750901973"/>
              </p:ext>
            </p:extLst>
          </p:nvPr>
        </p:nvGraphicFramePr>
        <p:xfrm>
          <a:off x="8348056" y="2670463"/>
          <a:ext cx="2807624" cy="1756063"/>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D634C6D7-8863-9CCF-6FEE-3948A88DD9BA}"/>
              </a:ext>
            </a:extLst>
          </p:cNvPr>
          <p:cNvSpPr/>
          <p:nvPr/>
        </p:nvSpPr>
        <p:spPr>
          <a:xfrm>
            <a:off x="1340427" y="2369127"/>
            <a:ext cx="5185064" cy="30445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rPr>
              <a:t>Total Amount Raised In USD:</a:t>
            </a:r>
          </a:p>
          <a:p>
            <a:pPr marL="285750" indent="-285750">
              <a:buFont typeface="Wingdings" panose="05000000000000000000" pitchFamily="2" charset="2"/>
              <a:buChar char="§"/>
            </a:pPr>
            <a:r>
              <a:rPr lang="en-GB" sz="1600" dirty="0">
                <a:solidFill>
                  <a:schemeClr val="tx1"/>
                </a:solidFill>
              </a:rPr>
              <a:t>This is the most straightforward KPI, representing the cumulative sum of all funds received.</a:t>
            </a:r>
          </a:p>
          <a:p>
            <a:pPr marL="285750" indent="-285750">
              <a:buFont typeface="Wingdings" panose="05000000000000000000" pitchFamily="2" charset="2"/>
              <a:buChar char="§"/>
            </a:pPr>
            <a:r>
              <a:rPr lang="en-GB" sz="1600" dirty="0">
                <a:solidFill>
                  <a:schemeClr val="tx1"/>
                </a:solidFill>
              </a:rPr>
              <a:t> In this case, it's $3,856.12 million USD . Tracking this KPI helps assess the overall fundraising performance and compare it with targets or previous campaigns.</a:t>
            </a:r>
            <a:endParaRPr lang="en-IN" sz="1600" dirty="0">
              <a:solidFill>
                <a:schemeClr val="tx1"/>
              </a:solidFill>
            </a:endParaRPr>
          </a:p>
        </p:txBody>
      </p:sp>
    </p:spTree>
    <p:extLst>
      <p:ext uri="{BB962C8B-B14F-4D97-AF65-F5344CB8AC3E}">
        <p14:creationId xmlns:p14="http://schemas.microsoft.com/office/powerpoint/2010/main" val="1233030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1C6B-5DD7-51A5-3A96-CA6D57A8E56F}"/>
              </a:ext>
            </a:extLst>
          </p:cNvPr>
          <p:cNvSpPr>
            <a:spLocks noGrp="1"/>
          </p:cNvSpPr>
          <p:nvPr>
            <p:ph type="title"/>
          </p:nvPr>
        </p:nvSpPr>
        <p:spPr/>
        <p:txBody>
          <a:bodyPr/>
          <a:lstStyle/>
          <a:p>
            <a:r>
              <a:rPr lang="en-IN" b="1" dirty="0"/>
              <a:t>KPI: NUMBER OF BACKERS</a:t>
            </a:r>
          </a:p>
        </p:txBody>
      </p:sp>
      <p:graphicFrame>
        <p:nvGraphicFramePr>
          <p:cNvPr id="4" name="Chart 3">
            <a:extLst>
              <a:ext uri="{FF2B5EF4-FFF2-40B4-BE49-F238E27FC236}">
                <a16:creationId xmlns:a16="http://schemas.microsoft.com/office/drawing/2014/main" id="{02EE3987-9A2A-45C4-994A-5501D01FBD36}"/>
              </a:ext>
            </a:extLst>
          </p:cNvPr>
          <p:cNvGraphicFramePr>
            <a:graphicFrameLocks/>
          </p:cNvGraphicFramePr>
          <p:nvPr>
            <p:extLst>
              <p:ext uri="{D42A27DB-BD31-4B8C-83A1-F6EECF244321}">
                <p14:modId xmlns:p14="http://schemas.microsoft.com/office/powerpoint/2010/main" val="253890628"/>
              </p:ext>
            </p:extLst>
          </p:nvPr>
        </p:nvGraphicFramePr>
        <p:xfrm>
          <a:off x="7979501" y="2701636"/>
          <a:ext cx="2712744" cy="1616533"/>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5000808B-C822-B5F3-E5E5-E47045FD6B78}"/>
              </a:ext>
            </a:extLst>
          </p:cNvPr>
          <p:cNvSpPr/>
          <p:nvPr/>
        </p:nvSpPr>
        <p:spPr>
          <a:xfrm>
            <a:off x="1361209" y="2337955"/>
            <a:ext cx="5226627" cy="30237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Number of Backers:</a:t>
            </a:r>
            <a:r>
              <a:rPr lang="en-IN" dirty="0">
                <a:solidFill>
                  <a:schemeClr val="tx1"/>
                </a:solidFill>
              </a:rPr>
              <a:t>44.52 Million</a:t>
            </a:r>
            <a:endParaRPr lang="en-GB" b="1" dirty="0">
              <a:solidFill>
                <a:schemeClr val="tx1"/>
              </a:solidFill>
            </a:endParaRPr>
          </a:p>
          <a:p>
            <a:r>
              <a:rPr lang="en-GB" b="1" dirty="0">
                <a:solidFill>
                  <a:schemeClr val="tx1"/>
                </a:solidFill>
              </a:rPr>
              <a:t>Massive Support:</a:t>
            </a:r>
            <a:r>
              <a:rPr lang="en-GB" dirty="0">
                <a:solidFill>
                  <a:schemeClr val="tx1"/>
                </a:solidFill>
              </a:rPr>
              <a:t> A staggering 44.52 million backers signifies an unprecedented level of support and engagement for the project or initiative. This indicates a massive community rallying behind the endeavour.</a:t>
            </a:r>
            <a:endParaRPr lang="en-IN" dirty="0">
              <a:solidFill>
                <a:schemeClr val="tx1"/>
              </a:solidFill>
            </a:endParaRPr>
          </a:p>
        </p:txBody>
      </p:sp>
    </p:spTree>
    <p:extLst>
      <p:ext uri="{BB962C8B-B14F-4D97-AF65-F5344CB8AC3E}">
        <p14:creationId xmlns:p14="http://schemas.microsoft.com/office/powerpoint/2010/main" val="463851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B75A-D6CD-5317-47AE-EBDA1FF937BE}"/>
              </a:ext>
            </a:extLst>
          </p:cNvPr>
          <p:cNvSpPr>
            <a:spLocks noGrp="1"/>
          </p:cNvSpPr>
          <p:nvPr>
            <p:ph type="title"/>
          </p:nvPr>
        </p:nvSpPr>
        <p:spPr/>
        <p:txBody>
          <a:bodyPr/>
          <a:lstStyle/>
          <a:p>
            <a:r>
              <a:rPr lang="en-IN" b="1" dirty="0"/>
              <a:t>KPI: </a:t>
            </a:r>
            <a:r>
              <a:rPr lang="en-GB" b="1" dirty="0"/>
              <a:t>AVG NUMBER OF DAYS FOR SUCCESSFUL PROJECTS</a:t>
            </a:r>
            <a:endParaRPr lang="en-IN" b="1" dirty="0"/>
          </a:p>
        </p:txBody>
      </p:sp>
      <p:graphicFrame>
        <p:nvGraphicFramePr>
          <p:cNvPr id="4" name="Chart 3">
            <a:extLst>
              <a:ext uri="{FF2B5EF4-FFF2-40B4-BE49-F238E27FC236}">
                <a16:creationId xmlns:a16="http://schemas.microsoft.com/office/drawing/2014/main" id="{26F2A6E4-F7AF-421A-A150-58345A908510}"/>
              </a:ext>
            </a:extLst>
          </p:cNvPr>
          <p:cNvGraphicFramePr>
            <a:graphicFrameLocks/>
          </p:cNvGraphicFramePr>
          <p:nvPr>
            <p:extLst>
              <p:ext uri="{D42A27DB-BD31-4B8C-83A1-F6EECF244321}">
                <p14:modId xmlns:p14="http://schemas.microsoft.com/office/powerpoint/2010/main" val="1702931429"/>
              </p:ext>
            </p:extLst>
          </p:nvPr>
        </p:nvGraphicFramePr>
        <p:xfrm>
          <a:off x="7585364" y="2421082"/>
          <a:ext cx="3387436" cy="2171700"/>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F1D5002A-E0BC-EA6F-B44B-3C7B48A41B1A}"/>
              </a:ext>
            </a:extLst>
          </p:cNvPr>
          <p:cNvSpPr/>
          <p:nvPr/>
        </p:nvSpPr>
        <p:spPr>
          <a:xfrm>
            <a:off x="1433945" y="2306782"/>
            <a:ext cx="5143500" cy="29094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solidFill>
                  <a:schemeClr val="tx1"/>
                </a:solidFill>
              </a:rPr>
              <a:t>Avg Number of Days for Successful Projects: </a:t>
            </a:r>
            <a:r>
              <a:rPr lang="en-GB" dirty="0">
                <a:solidFill>
                  <a:schemeClr val="tx1"/>
                </a:solidFill>
              </a:rPr>
              <a:t>524 Days</a:t>
            </a:r>
            <a:endParaRPr lang="en-GB" b="1" dirty="0">
              <a:solidFill>
                <a:schemeClr val="tx1"/>
              </a:solidFill>
            </a:endParaRPr>
          </a:p>
          <a:p>
            <a:r>
              <a:rPr lang="en-GB" b="1" dirty="0">
                <a:solidFill>
                  <a:schemeClr val="tx1"/>
                </a:solidFill>
              </a:rPr>
              <a:t>Project Duration:</a:t>
            </a:r>
            <a:r>
              <a:rPr lang="en-GB" dirty="0">
                <a:solidFill>
                  <a:schemeClr val="tx1"/>
                </a:solidFill>
              </a:rPr>
              <a:t> This KPI represents the average duration, in days, for projects to achieve success. In this case, the average time taken for successful projects is 524 days.</a:t>
            </a:r>
            <a:endParaRPr lang="en-IN" dirty="0">
              <a:solidFill>
                <a:schemeClr val="tx1"/>
              </a:solidFill>
            </a:endParaRPr>
          </a:p>
        </p:txBody>
      </p:sp>
    </p:spTree>
    <p:extLst>
      <p:ext uri="{BB962C8B-B14F-4D97-AF65-F5344CB8AC3E}">
        <p14:creationId xmlns:p14="http://schemas.microsoft.com/office/powerpoint/2010/main" val="393567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7052-E44F-A2EE-F076-7A40944375AA}"/>
              </a:ext>
            </a:extLst>
          </p:cNvPr>
          <p:cNvSpPr>
            <a:spLocks noGrp="1"/>
          </p:cNvSpPr>
          <p:nvPr>
            <p:ph type="title"/>
          </p:nvPr>
        </p:nvSpPr>
        <p:spPr/>
        <p:txBody>
          <a:bodyPr/>
          <a:lstStyle/>
          <a:p>
            <a:r>
              <a:rPr lang="en-IN" b="1" dirty="0"/>
              <a:t>PROJECT OVERVIEW</a:t>
            </a:r>
          </a:p>
        </p:txBody>
      </p:sp>
      <p:pic>
        <p:nvPicPr>
          <p:cNvPr id="6" name="Content Placeholder 5">
            <a:extLst>
              <a:ext uri="{FF2B5EF4-FFF2-40B4-BE49-F238E27FC236}">
                <a16:creationId xmlns:a16="http://schemas.microsoft.com/office/drawing/2014/main" id="{B4F40564-0DFA-3B17-1EB0-7230748FA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806" y="2029968"/>
            <a:ext cx="3191002" cy="3584448"/>
          </a:xfrm>
        </p:spPr>
      </p:pic>
      <p:sp>
        <p:nvSpPr>
          <p:cNvPr id="4" name="Oval 3">
            <a:extLst>
              <a:ext uri="{FF2B5EF4-FFF2-40B4-BE49-F238E27FC236}">
                <a16:creationId xmlns:a16="http://schemas.microsoft.com/office/drawing/2014/main" id="{7E0DB552-A14F-9261-EE27-8C7DA036A523}"/>
              </a:ext>
            </a:extLst>
          </p:cNvPr>
          <p:cNvSpPr/>
          <p:nvPr/>
        </p:nvSpPr>
        <p:spPr>
          <a:xfrm>
            <a:off x="5010912" y="2157984"/>
            <a:ext cx="5952744" cy="33192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This Project tell us about the actionable insights regarding the crowdfunding platforms and their impact on the individual projects following the different parameters. It aims at the analysis of key performance indicator and give the data driven insights to take critical business decisions.</a:t>
            </a:r>
          </a:p>
        </p:txBody>
      </p:sp>
    </p:spTree>
    <p:extLst>
      <p:ext uri="{BB962C8B-B14F-4D97-AF65-F5344CB8AC3E}">
        <p14:creationId xmlns:p14="http://schemas.microsoft.com/office/powerpoint/2010/main" val="3124756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64A3-6109-2652-CE1A-826CD2639981}"/>
              </a:ext>
            </a:extLst>
          </p:cNvPr>
          <p:cNvSpPr>
            <a:spLocks noGrp="1"/>
          </p:cNvSpPr>
          <p:nvPr>
            <p:ph type="title"/>
          </p:nvPr>
        </p:nvSpPr>
        <p:spPr/>
        <p:txBody>
          <a:bodyPr/>
          <a:lstStyle/>
          <a:p>
            <a:r>
              <a:rPr lang="en-IN" b="1" dirty="0"/>
              <a:t>EXCEL DASHBOARD</a:t>
            </a:r>
          </a:p>
        </p:txBody>
      </p:sp>
      <p:pic>
        <p:nvPicPr>
          <p:cNvPr id="5" name="Picture 4">
            <a:extLst>
              <a:ext uri="{FF2B5EF4-FFF2-40B4-BE49-F238E27FC236}">
                <a16:creationId xmlns:a16="http://schemas.microsoft.com/office/drawing/2014/main" id="{A5EBAFE2-F11D-FD3D-D7B0-DCC46FEAFF0A}"/>
              </a:ext>
            </a:extLst>
          </p:cNvPr>
          <p:cNvPicPr>
            <a:picLocks noChangeAspect="1"/>
          </p:cNvPicPr>
          <p:nvPr/>
        </p:nvPicPr>
        <p:blipFill>
          <a:blip r:embed="rId2"/>
          <a:stretch>
            <a:fillRect/>
          </a:stretch>
        </p:blipFill>
        <p:spPr>
          <a:xfrm>
            <a:off x="1211069" y="1914214"/>
            <a:ext cx="9944611" cy="3886400"/>
          </a:xfrm>
          <a:prstGeom prst="rect">
            <a:avLst/>
          </a:prstGeom>
        </p:spPr>
      </p:pic>
    </p:spTree>
    <p:extLst>
      <p:ext uri="{BB962C8B-B14F-4D97-AF65-F5344CB8AC3E}">
        <p14:creationId xmlns:p14="http://schemas.microsoft.com/office/powerpoint/2010/main" val="108228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5536-5914-232F-5548-CCFC486A3C64}"/>
              </a:ext>
            </a:extLst>
          </p:cNvPr>
          <p:cNvSpPr>
            <a:spLocks noGrp="1"/>
          </p:cNvSpPr>
          <p:nvPr>
            <p:ph type="title"/>
          </p:nvPr>
        </p:nvSpPr>
        <p:spPr>
          <a:xfrm>
            <a:off x="940377" y="270163"/>
            <a:ext cx="10058400" cy="1450757"/>
          </a:xfrm>
        </p:spPr>
        <p:txBody>
          <a:bodyPr/>
          <a:lstStyle/>
          <a:p>
            <a:r>
              <a:rPr lang="en-GB" b="1" dirty="0"/>
              <a:t>TABLEAU DASHBOARD</a:t>
            </a:r>
            <a:endParaRPr lang="en-IN" b="1" dirty="0"/>
          </a:p>
        </p:txBody>
      </p:sp>
      <p:pic>
        <p:nvPicPr>
          <p:cNvPr id="5" name="Picture 4">
            <a:extLst>
              <a:ext uri="{FF2B5EF4-FFF2-40B4-BE49-F238E27FC236}">
                <a16:creationId xmlns:a16="http://schemas.microsoft.com/office/drawing/2014/main" id="{28D681A7-76A8-0C37-5998-8ED8CAAA7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77" y="1741453"/>
            <a:ext cx="10219459" cy="4337230"/>
          </a:xfrm>
          <a:prstGeom prst="rect">
            <a:avLst/>
          </a:prstGeom>
        </p:spPr>
      </p:pic>
    </p:spTree>
    <p:extLst>
      <p:ext uri="{BB962C8B-B14F-4D97-AF65-F5344CB8AC3E}">
        <p14:creationId xmlns:p14="http://schemas.microsoft.com/office/powerpoint/2010/main" val="390524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28ED-78A5-CBEA-0D38-BC763FB5FA3E}"/>
              </a:ext>
            </a:extLst>
          </p:cNvPr>
          <p:cNvSpPr>
            <a:spLocks noGrp="1"/>
          </p:cNvSpPr>
          <p:nvPr>
            <p:ph type="title"/>
          </p:nvPr>
        </p:nvSpPr>
        <p:spPr/>
        <p:txBody>
          <a:bodyPr/>
          <a:lstStyle/>
          <a:p>
            <a:r>
              <a:rPr lang="en-IN" b="1" dirty="0"/>
              <a:t>POWER BI DASHBOARD</a:t>
            </a:r>
          </a:p>
        </p:txBody>
      </p:sp>
      <p:sp>
        <p:nvSpPr>
          <p:cNvPr id="3" name="Content Placeholder 2">
            <a:extLst>
              <a:ext uri="{FF2B5EF4-FFF2-40B4-BE49-F238E27FC236}">
                <a16:creationId xmlns:a16="http://schemas.microsoft.com/office/drawing/2014/main" id="{C85F22A2-5DC6-3BE0-2929-5413B9872B3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45F8136-B833-E039-FDF8-C7C4DD78B557}"/>
              </a:ext>
            </a:extLst>
          </p:cNvPr>
          <p:cNvPicPr>
            <a:picLocks noChangeAspect="1"/>
          </p:cNvPicPr>
          <p:nvPr/>
        </p:nvPicPr>
        <p:blipFill>
          <a:blip r:embed="rId2"/>
          <a:stretch>
            <a:fillRect/>
          </a:stretch>
        </p:blipFill>
        <p:spPr>
          <a:xfrm>
            <a:off x="1097280" y="1737360"/>
            <a:ext cx="9866375" cy="4275116"/>
          </a:xfrm>
          <a:prstGeom prst="rect">
            <a:avLst/>
          </a:prstGeom>
        </p:spPr>
      </p:pic>
    </p:spTree>
    <p:extLst>
      <p:ext uri="{BB962C8B-B14F-4D97-AF65-F5344CB8AC3E}">
        <p14:creationId xmlns:p14="http://schemas.microsoft.com/office/powerpoint/2010/main" val="2779231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6C31-9484-055E-4C4A-21DC336E0881}"/>
              </a:ext>
            </a:extLst>
          </p:cNvPr>
          <p:cNvSpPr>
            <a:spLocks noGrp="1"/>
          </p:cNvSpPr>
          <p:nvPr>
            <p:ph type="title"/>
          </p:nvPr>
        </p:nvSpPr>
        <p:spPr/>
        <p:txBody>
          <a:bodyPr/>
          <a:lstStyle/>
          <a:p>
            <a:r>
              <a:rPr lang="en-IN" b="1" dirty="0"/>
              <a:t>SQL QUERIES AND RESULTS</a:t>
            </a:r>
          </a:p>
        </p:txBody>
      </p:sp>
      <p:pic>
        <p:nvPicPr>
          <p:cNvPr id="5" name="Content Placeholder 4">
            <a:extLst>
              <a:ext uri="{FF2B5EF4-FFF2-40B4-BE49-F238E27FC236}">
                <a16:creationId xmlns:a16="http://schemas.microsoft.com/office/drawing/2014/main" id="{BE3423F5-00AC-C397-DD5B-CB5C2E6FA1AF}"/>
              </a:ext>
            </a:extLst>
          </p:cNvPr>
          <p:cNvPicPr>
            <a:picLocks noGrp="1" noChangeAspect="1"/>
          </p:cNvPicPr>
          <p:nvPr>
            <p:ph idx="1"/>
          </p:nvPr>
        </p:nvPicPr>
        <p:blipFill>
          <a:blip r:embed="rId2"/>
          <a:stretch>
            <a:fillRect/>
          </a:stretch>
        </p:blipFill>
        <p:spPr>
          <a:xfrm>
            <a:off x="1998663" y="1846263"/>
            <a:ext cx="7998968" cy="4022725"/>
          </a:xfrm>
        </p:spPr>
      </p:pic>
    </p:spTree>
    <p:extLst>
      <p:ext uri="{BB962C8B-B14F-4D97-AF65-F5344CB8AC3E}">
        <p14:creationId xmlns:p14="http://schemas.microsoft.com/office/powerpoint/2010/main" val="2849814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F585F7-E2E4-FD5A-1A37-673089A4115B}"/>
              </a:ext>
            </a:extLst>
          </p:cNvPr>
          <p:cNvPicPr>
            <a:picLocks noChangeAspect="1"/>
          </p:cNvPicPr>
          <p:nvPr/>
        </p:nvPicPr>
        <p:blipFill>
          <a:blip r:embed="rId2"/>
          <a:stretch>
            <a:fillRect/>
          </a:stretch>
        </p:blipFill>
        <p:spPr>
          <a:xfrm>
            <a:off x="64008" y="120639"/>
            <a:ext cx="7598664" cy="3308361"/>
          </a:xfrm>
          <a:prstGeom prst="rect">
            <a:avLst/>
          </a:prstGeom>
        </p:spPr>
      </p:pic>
      <p:pic>
        <p:nvPicPr>
          <p:cNvPr id="5" name="Picture 4">
            <a:extLst>
              <a:ext uri="{FF2B5EF4-FFF2-40B4-BE49-F238E27FC236}">
                <a16:creationId xmlns:a16="http://schemas.microsoft.com/office/drawing/2014/main" id="{88EF0AE0-5B40-30CF-5C47-28E69FA362E3}"/>
              </a:ext>
            </a:extLst>
          </p:cNvPr>
          <p:cNvPicPr>
            <a:picLocks noChangeAspect="1"/>
          </p:cNvPicPr>
          <p:nvPr/>
        </p:nvPicPr>
        <p:blipFill>
          <a:blip r:embed="rId3"/>
          <a:stretch>
            <a:fillRect/>
          </a:stretch>
        </p:blipFill>
        <p:spPr>
          <a:xfrm>
            <a:off x="4178407" y="2724913"/>
            <a:ext cx="7949585" cy="3646688"/>
          </a:xfrm>
          <a:prstGeom prst="rect">
            <a:avLst/>
          </a:prstGeom>
        </p:spPr>
      </p:pic>
    </p:spTree>
    <p:extLst>
      <p:ext uri="{BB962C8B-B14F-4D97-AF65-F5344CB8AC3E}">
        <p14:creationId xmlns:p14="http://schemas.microsoft.com/office/powerpoint/2010/main" val="194571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61DA-AC9F-4815-A1D9-A983149FBAEC}"/>
              </a:ext>
            </a:extLst>
          </p:cNvPr>
          <p:cNvSpPr>
            <a:spLocks noGrp="1"/>
          </p:cNvSpPr>
          <p:nvPr>
            <p:ph type="title"/>
          </p:nvPr>
        </p:nvSpPr>
        <p:spPr/>
        <p:txBody>
          <a:bodyPr/>
          <a:lstStyle/>
          <a:p>
            <a:r>
              <a:rPr lang="en-IN" b="1" dirty="0"/>
              <a:t>CHALLENGES FACED AND POTENTIAL SOLUTIONS</a:t>
            </a:r>
          </a:p>
        </p:txBody>
      </p:sp>
      <p:sp>
        <p:nvSpPr>
          <p:cNvPr id="3" name="Content Placeholder 2">
            <a:extLst>
              <a:ext uri="{FF2B5EF4-FFF2-40B4-BE49-F238E27FC236}">
                <a16:creationId xmlns:a16="http://schemas.microsoft.com/office/drawing/2014/main" id="{938FC0F2-7059-6424-18DE-C3E1A7B2A60E}"/>
              </a:ext>
            </a:extLst>
          </p:cNvPr>
          <p:cNvSpPr>
            <a:spLocks noGrp="1"/>
          </p:cNvSpPr>
          <p:nvPr>
            <p:ph idx="1"/>
          </p:nvPr>
        </p:nvSpPr>
        <p:spPr/>
        <p:txBody>
          <a:bodyPr/>
          <a:lstStyle/>
          <a:p>
            <a:pPr marL="457200" indent="-457200">
              <a:buFont typeface="+mj-lt"/>
              <a:buAutoNum type="arabicPeriod"/>
            </a:pPr>
            <a:r>
              <a:rPr lang="en-IN" dirty="0"/>
              <a:t>While data cleaning in Power Query Editor we faced 72 name errors and replaced the errors with null values and it reduced to 27 errors.</a:t>
            </a:r>
          </a:p>
          <a:p>
            <a:pPr marL="457200" indent="-457200">
              <a:buFont typeface="+mj-lt"/>
              <a:buAutoNum type="arabicPeriod"/>
            </a:pPr>
            <a:r>
              <a:rPr lang="en-IN" dirty="0"/>
              <a:t>While adding KPI Card in excel dashboard, </a:t>
            </a:r>
            <a:r>
              <a:rPr lang="en-US" dirty="0"/>
              <a:t>KPI data got removed after saving and closing the file on dashboard and we created manual KPI cards. However, we used </a:t>
            </a:r>
            <a:r>
              <a:rPr lang="en-US" dirty="0" err="1"/>
              <a:t>barcharts</a:t>
            </a:r>
            <a:r>
              <a:rPr lang="en-US" dirty="0"/>
              <a:t> to resolve the issue.</a:t>
            </a:r>
            <a:endParaRPr lang="en-IN" dirty="0"/>
          </a:p>
          <a:p>
            <a:pPr marL="457200" indent="-457200">
              <a:buFont typeface="+mj-lt"/>
              <a:buAutoNum type="arabicPeriod"/>
            </a:pPr>
            <a:r>
              <a:rPr lang="en-IN" dirty="0"/>
              <a:t>While visualization in Power BI, showing the highest value was a challenge. However, we resolved this challenge by applying DAX iterator function along with conditional formatting.</a:t>
            </a:r>
          </a:p>
          <a:p>
            <a:pPr marL="457200" indent="-457200">
              <a:buFont typeface="+mj-lt"/>
              <a:buAutoNum type="arabicPeriod"/>
            </a:pPr>
            <a:r>
              <a:rPr lang="en-IN" dirty="0"/>
              <a:t>Importing large records table in SQL was bit challenging as it took almost 5 hours to import 3 Lakh records.</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82014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9016-F961-D6BA-0FAC-AEF45D27C25C}"/>
              </a:ext>
            </a:extLst>
          </p:cNvPr>
          <p:cNvSpPr>
            <a:spLocks noGrp="1"/>
          </p:cNvSpPr>
          <p:nvPr>
            <p:ph type="title"/>
          </p:nvPr>
        </p:nvSpPr>
        <p:spPr/>
        <p:txBody>
          <a:bodyPr/>
          <a:lstStyle/>
          <a:p>
            <a:r>
              <a:rPr lang="en-IN" b="1" dirty="0"/>
              <a:t>BUSINESS STRATEGIES AND RECOMMENDATIONS</a:t>
            </a:r>
          </a:p>
        </p:txBody>
      </p:sp>
      <p:sp>
        <p:nvSpPr>
          <p:cNvPr id="3" name="Content Placeholder 2">
            <a:extLst>
              <a:ext uri="{FF2B5EF4-FFF2-40B4-BE49-F238E27FC236}">
                <a16:creationId xmlns:a16="http://schemas.microsoft.com/office/drawing/2014/main" id="{55BD4156-AC79-34F0-9F10-40C7B9555690}"/>
              </a:ext>
            </a:extLst>
          </p:cNvPr>
          <p:cNvSpPr>
            <a:spLocks noGrp="1"/>
          </p:cNvSpPr>
          <p:nvPr>
            <p:ph idx="1"/>
          </p:nvPr>
        </p:nvSpPr>
        <p:spPr/>
        <p:txBody>
          <a:bodyPr>
            <a:normAutofit/>
          </a:bodyPr>
          <a:lstStyle/>
          <a:p>
            <a:pPr>
              <a:buFont typeface="Wingdings" panose="05000000000000000000" pitchFamily="2" charset="2"/>
              <a:buChar char="Ø"/>
            </a:pPr>
            <a:r>
              <a:rPr lang="en-IN" b="1" dirty="0"/>
              <a:t>Focus on Key Categories</a:t>
            </a:r>
            <a:r>
              <a:rPr lang="en-IN" dirty="0"/>
              <a:t>: </a:t>
            </a:r>
            <a:r>
              <a:rPr lang="en-IN" sz="1600" dirty="0"/>
              <a:t>It is observed that product categories like </a:t>
            </a:r>
            <a:r>
              <a:rPr lang="en-IN" sz="1600" b="1" dirty="0"/>
              <a:t>Product design, Video games, Technology</a:t>
            </a:r>
            <a:r>
              <a:rPr lang="en-IN" sz="1600" dirty="0"/>
              <a:t> stands on a top categories. That means, creator and backers should collaborate more and develop a strong marketing plan for their project.</a:t>
            </a:r>
          </a:p>
          <a:p>
            <a:pPr>
              <a:buFont typeface="Wingdings" panose="05000000000000000000" pitchFamily="2" charset="2"/>
              <a:buChar char="Ø"/>
            </a:pPr>
            <a:r>
              <a:rPr lang="en-IN" b="1" dirty="0"/>
              <a:t>Geographical Inclusion: </a:t>
            </a:r>
            <a:r>
              <a:rPr lang="en-IN" sz="1600" dirty="0"/>
              <a:t>It is observed that most of the projects are concentrated towards </a:t>
            </a:r>
            <a:r>
              <a:rPr lang="en-IN" sz="1600" b="1" dirty="0"/>
              <a:t>US</a:t>
            </a:r>
            <a:r>
              <a:rPr lang="en-IN" sz="1600" dirty="0"/>
              <a:t> region. Thus, there is a huge demand in penetrating to other countries like UK, Canada</a:t>
            </a:r>
            <a:r>
              <a:rPr lang="en-IN" sz="1600" b="1" dirty="0"/>
              <a:t>. </a:t>
            </a:r>
          </a:p>
          <a:p>
            <a:pPr>
              <a:buFont typeface="Wingdings" panose="05000000000000000000" pitchFamily="2" charset="2"/>
              <a:buChar char="Ø"/>
            </a:pPr>
            <a:r>
              <a:rPr lang="en-IN" b="1" dirty="0"/>
              <a:t>Improvement of Project Success Rate: </a:t>
            </a:r>
            <a:r>
              <a:rPr lang="en-IN" sz="1600" dirty="0"/>
              <a:t>Overall success rate is </a:t>
            </a:r>
            <a:r>
              <a:rPr lang="en-IN" sz="1600" b="1" dirty="0"/>
              <a:t>38.35% </a:t>
            </a:r>
            <a:r>
              <a:rPr lang="en-IN" sz="1600" dirty="0"/>
              <a:t>with significant failing project. Thus, collaboration with backers and creators should be strong enough to provide basic resources like workshops, templates and effective training for creators to prepare their campaigning plans.</a:t>
            </a:r>
          </a:p>
          <a:p>
            <a:pPr>
              <a:buFont typeface="Wingdings" panose="05000000000000000000" pitchFamily="2" charset="2"/>
              <a:buChar char="Ø"/>
            </a:pPr>
            <a:r>
              <a:rPr lang="en-IN" b="1" dirty="0"/>
              <a:t>Address Peak times: </a:t>
            </a:r>
            <a:r>
              <a:rPr lang="en-IN" sz="1600" dirty="0"/>
              <a:t>Peak in project creation and success occurs at a specific months and quarters. Thus, we should run promotional events at high traffic time to scale up the funding activity and enhance platform engagements.</a:t>
            </a:r>
          </a:p>
          <a:p>
            <a:pPr>
              <a:buFont typeface="Wingdings" panose="05000000000000000000" pitchFamily="2" charset="2"/>
              <a:buChar char="Ø"/>
            </a:pPr>
            <a:r>
              <a:rPr lang="en-IN" b="1" dirty="0"/>
              <a:t>Backers Retention: </a:t>
            </a:r>
            <a:r>
              <a:rPr lang="en-IN" sz="1600" dirty="0"/>
              <a:t>Although we observe that </a:t>
            </a:r>
            <a:r>
              <a:rPr lang="en-IN" sz="1600" b="1" dirty="0"/>
              <a:t>45 million </a:t>
            </a:r>
            <a:r>
              <a:rPr lang="en-IN" sz="1600" dirty="0"/>
              <a:t>backer are engaged with the projects, retention of the backers are the major aspect to project completion. Creation of loyalty programs, access to premium project and frequent communication with the top backers will help achieve backers retention.</a:t>
            </a:r>
          </a:p>
        </p:txBody>
      </p:sp>
    </p:spTree>
    <p:extLst>
      <p:ext uri="{BB962C8B-B14F-4D97-AF65-F5344CB8AC3E}">
        <p14:creationId xmlns:p14="http://schemas.microsoft.com/office/powerpoint/2010/main" val="3989997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074F-4819-9018-FF2F-0BFC87CA77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2A0700-A65B-B7B9-49ED-07AD0E8B3D30}"/>
              </a:ext>
            </a:extLst>
          </p:cNvPr>
          <p:cNvSpPr>
            <a:spLocks noGrp="1"/>
          </p:cNvSpPr>
          <p:nvPr>
            <p:ph idx="1"/>
          </p:nvPr>
        </p:nvSpPr>
        <p:spPr/>
        <p:txBody>
          <a:bodyPr>
            <a:normAutofit/>
          </a:bodyPr>
          <a:lstStyle/>
          <a:p>
            <a:r>
              <a:rPr lang="en-IN" sz="4800" b="1" dirty="0"/>
              <a:t>    </a:t>
            </a:r>
          </a:p>
          <a:p>
            <a:endParaRPr lang="en-IN" sz="4800" b="1" dirty="0"/>
          </a:p>
          <a:p>
            <a:r>
              <a:rPr lang="en-IN" sz="4800" b="1" dirty="0"/>
              <a:t>                         THANK YOU</a:t>
            </a:r>
          </a:p>
        </p:txBody>
      </p:sp>
    </p:spTree>
    <p:extLst>
      <p:ext uri="{BB962C8B-B14F-4D97-AF65-F5344CB8AC3E}">
        <p14:creationId xmlns:p14="http://schemas.microsoft.com/office/powerpoint/2010/main" val="153830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A8D4-7801-154D-2BE2-45E1A492A8DD}"/>
              </a:ext>
            </a:extLst>
          </p:cNvPr>
          <p:cNvSpPr>
            <a:spLocks noGrp="1"/>
          </p:cNvSpPr>
          <p:nvPr>
            <p:ph type="title"/>
          </p:nvPr>
        </p:nvSpPr>
        <p:spPr/>
        <p:txBody>
          <a:bodyPr/>
          <a:lstStyle/>
          <a:p>
            <a:r>
              <a:rPr lang="en-IN" b="1" dirty="0"/>
              <a:t>PROJECT DEVELOPMENT FLOW</a:t>
            </a:r>
          </a:p>
        </p:txBody>
      </p:sp>
      <p:sp>
        <p:nvSpPr>
          <p:cNvPr id="4" name="Oval 3">
            <a:extLst>
              <a:ext uri="{FF2B5EF4-FFF2-40B4-BE49-F238E27FC236}">
                <a16:creationId xmlns:a16="http://schemas.microsoft.com/office/drawing/2014/main" id="{72F9071F-F27B-AEBA-329C-0D5B0869A7C2}"/>
              </a:ext>
            </a:extLst>
          </p:cNvPr>
          <p:cNvSpPr/>
          <p:nvPr/>
        </p:nvSpPr>
        <p:spPr>
          <a:xfrm>
            <a:off x="7352574" y="4566779"/>
            <a:ext cx="1047113" cy="10471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reeform: Shape 4">
            <a:extLst>
              <a:ext uri="{FF2B5EF4-FFF2-40B4-BE49-F238E27FC236}">
                <a16:creationId xmlns:a16="http://schemas.microsoft.com/office/drawing/2014/main" id="{48D6E476-62D7-7366-8834-10FC726A9905}"/>
              </a:ext>
            </a:extLst>
          </p:cNvPr>
          <p:cNvSpPr/>
          <p:nvPr/>
        </p:nvSpPr>
        <p:spPr>
          <a:xfrm>
            <a:off x="2160518" y="2082906"/>
            <a:ext cx="1451048" cy="505816"/>
          </a:xfrm>
          <a:custGeom>
            <a:avLst/>
            <a:gdLst>
              <a:gd name="connsiteX0" fmla="*/ 337211 w 1934731"/>
              <a:gd name="connsiteY0" fmla="*/ 0 h 674421"/>
              <a:gd name="connsiteX1" fmla="*/ 1934731 w 1934731"/>
              <a:gd name="connsiteY1" fmla="*/ 0 h 674421"/>
              <a:gd name="connsiteX2" fmla="*/ 1934731 w 1934731"/>
              <a:gd name="connsiteY2" fmla="*/ 674421 h 674421"/>
              <a:gd name="connsiteX3" fmla="*/ 337211 w 1934731"/>
              <a:gd name="connsiteY3" fmla="*/ 674421 h 674421"/>
              <a:gd name="connsiteX4" fmla="*/ 6851 w 1934731"/>
              <a:gd name="connsiteY4" fmla="*/ 405170 h 674421"/>
              <a:gd name="connsiteX5" fmla="*/ 0 w 1934731"/>
              <a:gd name="connsiteY5" fmla="*/ 337211 h 674421"/>
              <a:gd name="connsiteX6" fmla="*/ 6851 w 1934731"/>
              <a:gd name="connsiteY6" fmla="*/ 269251 h 674421"/>
              <a:gd name="connsiteX7" fmla="*/ 337211 w 1934731"/>
              <a:gd name="connsiteY7" fmla="*/ 0 h 67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4731" h="674421">
                <a:moveTo>
                  <a:pt x="337211" y="0"/>
                </a:moveTo>
                <a:lnTo>
                  <a:pt x="1934731" y="0"/>
                </a:lnTo>
                <a:lnTo>
                  <a:pt x="1934731" y="674421"/>
                </a:lnTo>
                <a:lnTo>
                  <a:pt x="337211" y="674421"/>
                </a:lnTo>
                <a:cubicBezTo>
                  <a:pt x="174255" y="674421"/>
                  <a:pt x="38295" y="558831"/>
                  <a:pt x="6851" y="405170"/>
                </a:cubicBezTo>
                <a:lnTo>
                  <a:pt x="0" y="337211"/>
                </a:lnTo>
                <a:lnTo>
                  <a:pt x="6851" y="269251"/>
                </a:lnTo>
                <a:cubicBezTo>
                  <a:pt x="38295" y="115590"/>
                  <a:pt x="174255" y="0"/>
                  <a:pt x="3372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 name="Freeform: Shape 5">
            <a:extLst>
              <a:ext uri="{FF2B5EF4-FFF2-40B4-BE49-F238E27FC236}">
                <a16:creationId xmlns:a16="http://schemas.microsoft.com/office/drawing/2014/main" id="{C048F611-0027-FAB4-5704-18EFA5BF409A}"/>
              </a:ext>
            </a:extLst>
          </p:cNvPr>
          <p:cNvSpPr/>
          <p:nvPr/>
        </p:nvSpPr>
        <p:spPr>
          <a:xfrm>
            <a:off x="3659386" y="2082905"/>
            <a:ext cx="1448009" cy="505817"/>
          </a:xfrm>
          <a:custGeom>
            <a:avLst/>
            <a:gdLst>
              <a:gd name="connsiteX0" fmla="*/ 0 w 1930679"/>
              <a:gd name="connsiteY0" fmla="*/ 0 h 674422"/>
              <a:gd name="connsiteX1" fmla="*/ 1930679 w 1930679"/>
              <a:gd name="connsiteY1" fmla="*/ 0 h 674422"/>
              <a:gd name="connsiteX2" fmla="*/ 1930679 w 1930679"/>
              <a:gd name="connsiteY2" fmla="*/ 674422 h 674422"/>
              <a:gd name="connsiteX3" fmla="*/ 0 w 1930679"/>
              <a:gd name="connsiteY3" fmla="*/ 674421 h 674422"/>
              <a:gd name="connsiteX4" fmla="*/ 0 w 1930679"/>
              <a:gd name="connsiteY4" fmla="*/ 0 h 674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79" h="674422">
                <a:moveTo>
                  <a:pt x="0" y="0"/>
                </a:moveTo>
                <a:lnTo>
                  <a:pt x="1930679" y="0"/>
                </a:lnTo>
                <a:lnTo>
                  <a:pt x="1930679" y="674422"/>
                </a:lnTo>
                <a:lnTo>
                  <a:pt x="0" y="674421"/>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 name="Freeform: Shape 6">
            <a:extLst>
              <a:ext uri="{FF2B5EF4-FFF2-40B4-BE49-F238E27FC236}">
                <a16:creationId xmlns:a16="http://schemas.microsoft.com/office/drawing/2014/main" id="{C080118E-E16B-C1E6-895F-D71D2C612EB5}"/>
              </a:ext>
            </a:extLst>
          </p:cNvPr>
          <p:cNvSpPr/>
          <p:nvPr/>
        </p:nvSpPr>
        <p:spPr>
          <a:xfrm>
            <a:off x="5155214" y="2082905"/>
            <a:ext cx="1448009" cy="505817"/>
          </a:xfrm>
          <a:custGeom>
            <a:avLst/>
            <a:gdLst>
              <a:gd name="connsiteX0" fmla="*/ 0 w 1930679"/>
              <a:gd name="connsiteY0" fmla="*/ 0 h 674422"/>
              <a:gd name="connsiteX1" fmla="*/ 1930679 w 1930679"/>
              <a:gd name="connsiteY1" fmla="*/ 0 h 674422"/>
              <a:gd name="connsiteX2" fmla="*/ 1930679 w 1930679"/>
              <a:gd name="connsiteY2" fmla="*/ 674422 h 674422"/>
              <a:gd name="connsiteX3" fmla="*/ 0 w 1930679"/>
              <a:gd name="connsiteY3" fmla="*/ 674422 h 674422"/>
              <a:gd name="connsiteX4" fmla="*/ 0 w 1930679"/>
              <a:gd name="connsiteY4" fmla="*/ 0 h 674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79" h="674422">
                <a:moveTo>
                  <a:pt x="0" y="0"/>
                </a:moveTo>
                <a:lnTo>
                  <a:pt x="1930679" y="0"/>
                </a:lnTo>
                <a:lnTo>
                  <a:pt x="1930679" y="674422"/>
                </a:lnTo>
                <a:lnTo>
                  <a:pt x="0" y="674422"/>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 name="Freeform: Shape 7">
            <a:extLst>
              <a:ext uri="{FF2B5EF4-FFF2-40B4-BE49-F238E27FC236}">
                <a16:creationId xmlns:a16="http://schemas.microsoft.com/office/drawing/2014/main" id="{E7B3D39D-22FD-F3F4-0EB3-C4B1718C0885}"/>
              </a:ext>
            </a:extLst>
          </p:cNvPr>
          <p:cNvSpPr/>
          <p:nvPr/>
        </p:nvSpPr>
        <p:spPr>
          <a:xfrm>
            <a:off x="6651041" y="2082905"/>
            <a:ext cx="992496" cy="1883078"/>
          </a:xfrm>
          <a:custGeom>
            <a:avLst/>
            <a:gdLst>
              <a:gd name="connsiteX0" fmla="*/ 0 w 1323328"/>
              <a:gd name="connsiteY0" fmla="*/ 0 h 2510770"/>
              <a:gd name="connsiteX1" fmla="*/ 62443 w 1323328"/>
              <a:gd name="connsiteY1" fmla="*/ 0 h 2510770"/>
              <a:gd name="connsiteX2" fmla="*/ 67144 w 1323328"/>
              <a:gd name="connsiteY2" fmla="*/ 474 h 2510770"/>
              <a:gd name="connsiteX3" fmla="*/ 67144 w 1323328"/>
              <a:gd name="connsiteY3" fmla="*/ 40 h 2510770"/>
              <a:gd name="connsiteX4" fmla="*/ 67943 w 1323328"/>
              <a:gd name="connsiteY4" fmla="*/ 0 h 2510770"/>
              <a:gd name="connsiteX5" fmla="*/ 1323328 w 1323328"/>
              <a:gd name="connsiteY5" fmla="*/ 1255385 h 2510770"/>
              <a:gd name="connsiteX6" fmla="*/ 67943 w 1323328"/>
              <a:gd name="connsiteY6" fmla="*/ 2510770 h 2510770"/>
              <a:gd name="connsiteX7" fmla="*/ 67144 w 1323328"/>
              <a:gd name="connsiteY7" fmla="*/ 2510729 h 2510770"/>
              <a:gd name="connsiteX8" fmla="*/ 67144 w 1323328"/>
              <a:gd name="connsiteY8" fmla="*/ 2510296 h 2510770"/>
              <a:gd name="connsiteX9" fmla="*/ 62442 w 1323328"/>
              <a:gd name="connsiteY9" fmla="*/ 2510770 h 2510770"/>
              <a:gd name="connsiteX10" fmla="*/ 0 w 1323328"/>
              <a:gd name="connsiteY10" fmla="*/ 2510770 h 2510770"/>
              <a:gd name="connsiteX11" fmla="*/ 0 w 1323328"/>
              <a:gd name="connsiteY11" fmla="*/ 1836348 h 2510770"/>
              <a:gd name="connsiteX12" fmla="*/ 62443 w 1323328"/>
              <a:gd name="connsiteY12" fmla="*/ 1836348 h 2510770"/>
              <a:gd name="connsiteX13" fmla="*/ 67144 w 1323328"/>
              <a:gd name="connsiteY13" fmla="*/ 1836822 h 2510770"/>
              <a:gd name="connsiteX14" fmla="*/ 67144 w 1323328"/>
              <a:gd name="connsiteY14" fmla="*/ 1835467 h 2510770"/>
              <a:gd name="connsiteX15" fmla="*/ 67944 w 1323328"/>
              <a:gd name="connsiteY15" fmla="*/ 1835548 h 2510770"/>
              <a:gd name="connsiteX16" fmla="*/ 648107 w 1323328"/>
              <a:gd name="connsiteY16" fmla="*/ 1255385 h 2510770"/>
              <a:gd name="connsiteX17" fmla="*/ 67944 w 1323328"/>
              <a:gd name="connsiteY17" fmla="*/ 675222 h 2510770"/>
              <a:gd name="connsiteX18" fmla="*/ 67144 w 1323328"/>
              <a:gd name="connsiteY18" fmla="*/ 675302 h 2510770"/>
              <a:gd name="connsiteX19" fmla="*/ 67144 w 1323328"/>
              <a:gd name="connsiteY19" fmla="*/ 673948 h 2510770"/>
              <a:gd name="connsiteX20" fmla="*/ 62442 w 1323328"/>
              <a:gd name="connsiteY20" fmla="*/ 674422 h 2510770"/>
              <a:gd name="connsiteX21" fmla="*/ 0 w 1323328"/>
              <a:gd name="connsiteY21" fmla="*/ 674422 h 2510770"/>
              <a:gd name="connsiteX22" fmla="*/ 0 w 1323328"/>
              <a:gd name="connsiteY22" fmla="*/ 0 h 251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23328" h="2510770">
                <a:moveTo>
                  <a:pt x="0" y="0"/>
                </a:moveTo>
                <a:lnTo>
                  <a:pt x="62443" y="0"/>
                </a:lnTo>
                <a:lnTo>
                  <a:pt x="67144" y="474"/>
                </a:lnTo>
                <a:lnTo>
                  <a:pt x="67144" y="40"/>
                </a:lnTo>
                <a:lnTo>
                  <a:pt x="67943" y="0"/>
                </a:lnTo>
                <a:cubicBezTo>
                  <a:pt x="761273" y="0"/>
                  <a:pt x="1323328" y="562055"/>
                  <a:pt x="1323328" y="1255385"/>
                </a:cubicBezTo>
                <a:cubicBezTo>
                  <a:pt x="1323328" y="1948715"/>
                  <a:pt x="761273" y="2510770"/>
                  <a:pt x="67943" y="2510770"/>
                </a:cubicBezTo>
                <a:lnTo>
                  <a:pt x="67144" y="2510729"/>
                </a:lnTo>
                <a:lnTo>
                  <a:pt x="67144" y="2510296"/>
                </a:lnTo>
                <a:lnTo>
                  <a:pt x="62442" y="2510770"/>
                </a:lnTo>
                <a:lnTo>
                  <a:pt x="0" y="2510770"/>
                </a:lnTo>
                <a:lnTo>
                  <a:pt x="0" y="1836348"/>
                </a:lnTo>
                <a:lnTo>
                  <a:pt x="62443" y="1836348"/>
                </a:lnTo>
                <a:lnTo>
                  <a:pt x="67144" y="1836822"/>
                </a:lnTo>
                <a:lnTo>
                  <a:pt x="67144" y="1835467"/>
                </a:lnTo>
                <a:lnTo>
                  <a:pt x="67944" y="1835548"/>
                </a:lnTo>
                <a:cubicBezTo>
                  <a:pt x="388359" y="1835548"/>
                  <a:pt x="648107" y="1575800"/>
                  <a:pt x="648107" y="1255385"/>
                </a:cubicBezTo>
                <a:cubicBezTo>
                  <a:pt x="648107" y="934970"/>
                  <a:pt x="388359" y="675222"/>
                  <a:pt x="67944" y="675222"/>
                </a:cubicBezTo>
                <a:lnTo>
                  <a:pt x="67144" y="675302"/>
                </a:lnTo>
                <a:lnTo>
                  <a:pt x="67144" y="673948"/>
                </a:lnTo>
                <a:lnTo>
                  <a:pt x="62442" y="674422"/>
                </a:lnTo>
                <a:lnTo>
                  <a:pt x="0" y="674422"/>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9" name="Freeform: Shape 8">
            <a:extLst>
              <a:ext uri="{FF2B5EF4-FFF2-40B4-BE49-F238E27FC236}">
                <a16:creationId xmlns:a16="http://schemas.microsoft.com/office/drawing/2014/main" id="{F7EA85C8-E826-E6C7-9B15-B869CBD3CE37}"/>
              </a:ext>
            </a:extLst>
          </p:cNvPr>
          <p:cNvSpPr/>
          <p:nvPr/>
        </p:nvSpPr>
        <p:spPr>
          <a:xfrm>
            <a:off x="2616628" y="3460165"/>
            <a:ext cx="994937" cy="1883078"/>
          </a:xfrm>
          <a:custGeom>
            <a:avLst/>
            <a:gdLst>
              <a:gd name="connsiteX0" fmla="*/ 1255386 w 1326582"/>
              <a:gd name="connsiteY0" fmla="*/ 0 h 2510770"/>
              <a:gd name="connsiteX1" fmla="*/ 1256184 w 1326582"/>
              <a:gd name="connsiteY1" fmla="*/ 41 h 2510770"/>
              <a:gd name="connsiteX2" fmla="*/ 1256184 w 1326582"/>
              <a:gd name="connsiteY2" fmla="*/ 395 h 2510770"/>
              <a:gd name="connsiteX3" fmla="*/ 1260087 w 1326582"/>
              <a:gd name="connsiteY3" fmla="*/ 1 h 2510770"/>
              <a:gd name="connsiteX4" fmla="*/ 1326582 w 1326582"/>
              <a:gd name="connsiteY4" fmla="*/ 1 h 2510770"/>
              <a:gd name="connsiteX5" fmla="*/ 1326582 w 1326582"/>
              <a:gd name="connsiteY5" fmla="*/ 674422 h 2510770"/>
              <a:gd name="connsiteX6" fmla="*/ 1260087 w 1326582"/>
              <a:gd name="connsiteY6" fmla="*/ 674422 h 2510770"/>
              <a:gd name="connsiteX7" fmla="*/ 1256184 w 1326582"/>
              <a:gd name="connsiteY7" fmla="*/ 674029 h 2510770"/>
              <a:gd name="connsiteX8" fmla="*/ 1256184 w 1326582"/>
              <a:gd name="connsiteY8" fmla="*/ 675303 h 2510770"/>
              <a:gd name="connsiteX9" fmla="*/ 1255384 w 1326582"/>
              <a:gd name="connsiteY9" fmla="*/ 675222 h 2510770"/>
              <a:gd name="connsiteX10" fmla="*/ 675221 w 1326582"/>
              <a:gd name="connsiteY10" fmla="*/ 1255385 h 2510770"/>
              <a:gd name="connsiteX11" fmla="*/ 1255384 w 1326582"/>
              <a:gd name="connsiteY11" fmla="*/ 1835548 h 2510770"/>
              <a:gd name="connsiteX12" fmla="*/ 1256184 w 1326582"/>
              <a:gd name="connsiteY12" fmla="*/ 1835468 h 2510770"/>
              <a:gd name="connsiteX13" fmla="*/ 1256184 w 1326582"/>
              <a:gd name="connsiteY13" fmla="*/ 1836743 h 2510770"/>
              <a:gd name="connsiteX14" fmla="*/ 1260087 w 1326582"/>
              <a:gd name="connsiteY14" fmla="*/ 1836349 h 2510770"/>
              <a:gd name="connsiteX15" fmla="*/ 1326582 w 1326582"/>
              <a:gd name="connsiteY15" fmla="*/ 1836349 h 2510770"/>
              <a:gd name="connsiteX16" fmla="*/ 1326582 w 1326582"/>
              <a:gd name="connsiteY16" fmla="*/ 2510770 h 2510770"/>
              <a:gd name="connsiteX17" fmla="*/ 1260087 w 1326582"/>
              <a:gd name="connsiteY17" fmla="*/ 2510770 h 2510770"/>
              <a:gd name="connsiteX18" fmla="*/ 1256184 w 1326582"/>
              <a:gd name="connsiteY18" fmla="*/ 2510377 h 2510770"/>
              <a:gd name="connsiteX19" fmla="*/ 1256184 w 1326582"/>
              <a:gd name="connsiteY19" fmla="*/ 2510730 h 2510770"/>
              <a:gd name="connsiteX20" fmla="*/ 1255386 w 1326582"/>
              <a:gd name="connsiteY20" fmla="*/ 2510770 h 2510770"/>
              <a:gd name="connsiteX21" fmla="*/ 0 w 1326582"/>
              <a:gd name="connsiteY21" fmla="*/ 1255385 h 2510770"/>
              <a:gd name="connsiteX22" fmla="*/ 1255386 w 1326582"/>
              <a:gd name="connsiteY22" fmla="*/ 0 h 251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26582" h="2510770">
                <a:moveTo>
                  <a:pt x="1255386" y="0"/>
                </a:moveTo>
                <a:lnTo>
                  <a:pt x="1256184" y="41"/>
                </a:lnTo>
                <a:lnTo>
                  <a:pt x="1256184" y="395"/>
                </a:lnTo>
                <a:lnTo>
                  <a:pt x="1260087" y="1"/>
                </a:lnTo>
                <a:lnTo>
                  <a:pt x="1326582" y="1"/>
                </a:lnTo>
                <a:lnTo>
                  <a:pt x="1326582" y="674422"/>
                </a:lnTo>
                <a:lnTo>
                  <a:pt x="1260087" y="674422"/>
                </a:lnTo>
                <a:lnTo>
                  <a:pt x="1256184" y="674029"/>
                </a:lnTo>
                <a:lnTo>
                  <a:pt x="1256184" y="675303"/>
                </a:lnTo>
                <a:lnTo>
                  <a:pt x="1255384" y="675222"/>
                </a:lnTo>
                <a:cubicBezTo>
                  <a:pt x="934969" y="675222"/>
                  <a:pt x="675221" y="934970"/>
                  <a:pt x="675221" y="1255385"/>
                </a:cubicBezTo>
                <a:cubicBezTo>
                  <a:pt x="675221" y="1575800"/>
                  <a:pt x="934969" y="1835548"/>
                  <a:pt x="1255384" y="1835548"/>
                </a:cubicBezTo>
                <a:lnTo>
                  <a:pt x="1256184" y="1835468"/>
                </a:lnTo>
                <a:lnTo>
                  <a:pt x="1256184" y="1836743"/>
                </a:lnTo>
                <a:lnTo>
                  <a:pt x="1260087" y="1836349"/>
                </a:lnTo>
                <a:lnTo>
                  <a:pt x="1326582" y="1836349"/>
                </a:lnTo>
                <a:lnTo>
                  <a:pt x="1326582" y="2510770"/>
                </a:lnTo>
                <a:lnTo>
                  <a:pt x="1260087" y="2510770"/>
                </a:lnTo>
                <a:lnTo>
                  <a:pt x="1256184" y="2510377"/>
                </a:lnTo>
                <a:lnTo>
                  <a:pt x="1256184" y="2510730"/>
                </a:lnTo>
                <a:lnTo>
                  <a:pt x="1255386" y="2510770"/>
                </a:lnTo>
                <a:cubicBezTo>
                  <a:pt x="562055" y="2510770"/>
                  <a:pt x="0" y="1948715"/>
                  <a:pt x="0" y="1255385"/>
                </a:cubicBezTo>
                <a:cubicBezTo>
                  <a:pt x="0" y="562055"/>
                  <a:pt x="562055" y="0"/>
                  <a:pt x="125538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Freeform: Shape 9">
            <a:extLst>
              <a:ext uri="{FF2B5EF4-FFF2-40B4-BE49-F238E27FC236}">
                <a16:creationId xmlns:a16="http://schemas.microsoft.com/office/drawing/2014/main" id="{4BDE6AB4-A67F-3981-CF88-D1DE16FFEE67}"/>
              </a:ext>
            </a:extLst>
          </p:cNvPr>
          <p:cNvSpPr/>
          <p:nvPr/>
        </p:nvSpPr>
        <p:spPr>
          <a:xfrm>
            <a:off x="3659386" y="3460166"/>
            <a:ext cx="1448009" cy="505817"/>
          </a:xfrm>
          <a:custGeom>
            <a:avLst/>
            <a:gdLst>
              <a:gd name="connsiteX0" fmla="*/ 0 w 1930679"/>
              <a:gd name="connsiteY0" fmla="*/ 0 h 674422"/>
              <a:gd name="connsiteX1" fmla="*/ 1930679 w 1930679"/>
              <a:gd name="connsiteY1" fmla="*/ 0 h 674422"/>
              <a:gd name="connsiteX2" fmla="*/ 1930679 w 1930679"/>
              <a:gd name="connsiteY2" fmla="*/ 674422 h 674422"/>
              <a:gd name="connsiteX3" fmla="*/ 0 w 1930679"/>
              <a:gd name="connsiteY3" fmla="*/ 674421 h 674422"/>
              <a:gd name="connsiteX4" fmla="*/ 0 w 1930679"/>
              <a:gd name="connsiteY4" fmla="*/ 0 h 674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79" h="674422">
                <a:moveTo>
                  <a:pt x="0" y="0"/>
                </a:moveTo>
                <a:lnTo>
                  <a:pt x="1930679" y="0"/>
                </a:lnTo>
                <a:lnTo>
                  <a:pt x="1930679" y="674422"/>
                </a:lnTo>
                <a:lnTo>
                  <a:pt x="0" y="674421"/>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1" name="Freeform: Shape 10">
            <a:extLst>
              <a:ext uri="{FF2B5EF4-FFF2-40B4-BE49-F238E27FC236}">
                <a16:creationId xmlns:a16="http://schemas.microsoft.com/office/drawing/2014/main" id="{EE1637CD-C11A-F803-C74E-FB37E8B5FC54}"/>
              </a:ext>
            </a:extLst>
          </p:cNvPr>
          <p:cNvSpPr/>
          <p:nvPr/>
        </p:nvSpPr>
        <p:spPr>
          <a:xfrm>
            <a:off x="5155214" y="3460166"/>
            <a:ext cx="1448009" cy="505817"/>
          </a:xfrm>
          <a:custGeom>
            <a:avLst/>
            <a:gdLst>
              <a:gd name="connsiteX0" fmla="*/ 0 w 1930679"/>
              <a:gd name="connsiteY0" fmla="*/ 0 h 674422"/>
              <a:gd name="connsiteX1" fmla="*/ 1930679 w 1930679"/>
              <a:gd name="connsiteY1" fmla="*/ 0 h 674422"/>
              <a:gd name="connsiteX2" fmla="*/ 1930679 w 1930679"/>
              <a:gd name="connsiteY2" fmla="*/ 674422 h 674422"/>
              <a:gd name="connsiteX3" fmla="*/ 0 w 1930679"/>
              <a:gd name="connsiteY3" fmla="*/ 674422 h 674422"/>
              <a:gd name="connsiteX4" fmla="*/ 0 w 1930679"/>
              <a:gd name="connsiteY4" fmla="*/ 0 h 674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79" h="674422">
                <a:moveTo>
                  <a:pt x="0" y="0"/>
                </a:moveTo>
                <a:lnTo>
                  <a:pt x="1930679" y="0"/>
                </a:lnTo>
                <a:lnTo>
                  <a:pt x="1930679" y="674422"/>
                </a:lnTo>
                <a:lnTo>
                  <a:pt x="0" y="674422"/>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2" name="Freeform: Shape 11">
            <a:extLst>
              <a:ext uri="{FF2B5EF4-FFF2-40B4-BE49-F238E27FC236}">
                <a16:creationId xmlns:a16="http://schemas.microsoft.com/office/drawing/2014/main" id="{993BA8BF-4088-2E48-4B97-FA125CF3597A}"/>
              </a:ext>
            </a:extLst>
          </p:cNvPr>
          <p:cNvSpPr/>
          <p:nvPr/>
        </p:nvSpPr>
        <p:spPr>
          <a:xfrm>
            <a:off x="3659386" y="4837427"/>
            <a:ext cx="1448009" cy="505817"/>
          </a:xfrm>
          <a:custGeom>
            <a:avLst/>
            <a:gdLst>
              <a:gd name="connsiteX0" fmla="*/ 0 w 1930679"/>
              <a:gd name="connsiteY0" fmla="*/ 0 h 674422"/>
              <a:gd name="connsiteX1" fmla="*/ 1930679 w 1930679"/>
              <a:gd name="connsiteY1" fmla="*/ 0 h 674422"/>
              <a:gd name="connsiteX2" fmla="*/ 1930679 w 1930679"/>
              <a:gd name="connsiteY2" fmla="*/ 674422 h 674422"/>
              <a:gd name="connsiteX3" fmla="*/ 0 w 1930679"/>
              <a:gd name="connsiteY3" fmla="*/ 674421 h 674422"/>
              <a:gd name="connsiteX4" fmla="*/ 0 w 1930679"/>
              <a:gd name="connsiteY4" fmla="*/ 0 h 674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79" h="674422">
                <a:moveTo>
                  <a:pt x="0" y="0"/>
                </a:moveTo>
                <a:lnTo>
                  <a:pt x="1930679" y="0"/>
                </a:lnTo>
                <a:lnTo>
                  <a:pt x="1930679" y="674422"/>
                </a:lnTo>
                <a:lnTo>
                  <a:pt x="0" y="67442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Freeform: Shape 12">
            <a:extLst>
              <a:ext uri="{FF2B5EF4-FFF2-40B4-BE49-F238E27FC236}">
                <a16:creationId xmlns:a16="http://schemas.microsoft.com/office/drawing/2014/main" id="{BBF9AD26-7A5F-113A-6272-CA61C2053FA8}"/>
              </a:ext>
            </a:extLst>
          </p:cNvPr>
          <p:cNvSpPr/>
          <p:nvPr/>
        </p:nvSpPr>
        <p:spPr>
          <a:xfrm>
            <a:off x="5155214" y="4837427"/>
            <a:ext cx="1448009" cy="505817"/>
          </a:xfrm>
          <a:custGeom>
            <a:avLst/>
            <a:gdLst>
              <a:gd name="connsiteX0" fmla="*/ 0 w 1930679"/>
              <a:gd name="connsiteY0" fmla="*/ 0 h 674422"/>
              <a:gd name="connsiteX1" fmla="*/ 1930679 w 1930679"/>
              <a:gd name="connsiteY1" fmla="*/ 0 h 674422"/>
              <a:gd name="connsiteX2" fmla="*/ 1930679 w 1930679"/>
              <a:gd name="connsiteY2" fmla="*/ 674422 h 674422"/>
              <a:gd name="connsiteX3" fmla="*/ 0 w 1930679"/>
              <a:gd name="connsiteY3" fmla="*/ 674422 h 674422"/>
              <a:gd name="connsiteX4" fmla="*/ 0 w 1930679"/>
              <a:gd name="connsiteY4" fmla="*/ 0 h 674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79" h="674422">
                <a:moveTo>
                  <a:pt x="0" y="0"/>
                </a:moveTo>
                <a:lnTo>
                  <a:pt x="1930679" y="0"/>
                </a:lnTo>
                <a:lnTo>
                  <a:pt x="1930679" y="674422"/>
                </a:lnTo>
                <a:lnTo>
                  <a:pt x="0" y="674422"/>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Freeform: Shape 13">
            <a:extLst>
              <a:ext uri="{FF2B5EF4-FFF2-40B4-BE49-F238E27FC236}">
                <a16:creationId xmlns:a16="http://schemas.microsoft.com/office/drawing/2014/main" id="{7E37921E-8670-1602-2FF0-69FE05966025}"/>
              </a:ext>
            </a:extLst>
          </p:cNvPr>
          <p:cNvSpPr/>
          <p:nvPr/>
        </p:nvSpPr>
        <p:spPr>
          <a:xfrm>
            <a:off x="6651043" y="4837427"/>
            <a:ext cx="1448009" cy="505817"/>
          </a:xfrm>
          <a:custGeom>
            <a:avLst/>
            <a:gdLst>
              <a:gd name="connsiteX0" fmla="*/ 0 w 1930679"/>
              <a:gd name="connsiteY0" fmla="*/ 0 h 674422"/>
              <a:gd name="connsiteX1" fmla="*/ 1593468 w 1930679"/>
              <a:gd name="connsiteY1" fmla="*/ 0 h 674422"/>
              <a:gd name="connsiteX2" fmla="*/ 1930679 w 1930679"/>
              <a:gd name="connsiteY2" fmla="*/ 337211 h 674422"/>
              <a:gd name="connsiteX3" fmla="*/ 1930678 w 1930679"/>
              <a:gd name="connsiteY3" fmla="*/ 337211 h 674422"/>
              <a:gd name="connsiteX4" fmla="*/ 1593467 w 1930679"/>
              <a:gd name="connsiteY4" fmla="*/ 674422 h 674422"/>
              <a:gd name="connsiteX5" fmla="*/ 0 w 1930679"/>
              <a:gd name="connsiteY5" fmla="*/ 674422 h 674422"/>
              <a:gd name="connsiteX6" fmla="*/ 0 w 1930679"/>
              <a:gd name="connsiteY6" fmla="*/ 0 h 67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0679" h="674422">
                <a:moveTo>
                  <a:pt x="0" y="0"/>
                </a:moveTo>
                <a:lnTo>
                  <a:pt x="1593468" y="0"/>
                </a:lnTo>
                <a:cubicBezTo>
                  <a:pt x="1779704" y="0"/>
                  <a:pt x="1930679" y="150975"/>
                  <a:pt x="1930679" y="337211"/>
                </a:cubicBezTo>
                <a:lnTo>
                  <a:pt x="1930678" y="337211"/>
                </a:lnTo>
                <a:cubicBezTo>
                  <a:pt x="1930678" y="523447"/>
                  <a:pt x="1779703" y="674422"/>
                  <a:pt x="1593467" y="674422"/>
                </a:cubicBezTo>
                <a:lnTo>
                  <a:pt x="0" y="67442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5" name="Oval 14">
            <a:extLst>
              <a:ext uri="{FF2B5EF4-FFF2-40B4-BE49-F238E27FC236}">
                <a16:creationId xmlns:a16="http://schemas.microsoft.com/office/drawing/2014/main" id="{F70CDE76-2B3C-BD68-A981-AE0C523B8A57}"/>
              </a:ext>
            </a:extLst>
          </p:cNvPr>
          <p:cNvSpPr/>
          <p:nvPr/>
        </p:nvSpPr>
        <p:spPr>
          <a:xfrm>
            <a:off x="3398303" y="2351548"/>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D92892B-3351-FECE-D4B1-B9105B49C879}"/>
              </a:ext>
            </a:extLst>
          </p:cNvPr>
          <p:cNvSpPr/>
          <p:nvPr/>
        </p:nvSpPr>
        <p:spPr>
          <a:xfrm>
            <a:off x="6394262" y="2351548"/>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3C1A960F-B944-1687-FA68-3BD9FB5B80A2}"/>
              </a:ext>
            </a:extLst>
          </p:cNvPr>
          <p:cNvSpPr/>
          <p:nvPr/>
        </p:nvSpPr>
        <p:spPr>
          <a:xfrm>
            <a:off x="3398303" y="3728811"/>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a:extLst>
              <a:ext uri="{FF2B5EF4-FFF2-40B4-BE49-F238E27FC236}">
                <a16:creationId xmlns:a16="http://schemas.microsoft.com/office/drawing/2014/main" id="{5B4B90F8-455C-080E-0545-29A1096B4962}"/>
              </a:ext>
            </a:extLst>
          </p:cNvPr>
          <p:cNvSpPr/>
          <p:nvPr/>
        </p:nvSpPr>
        <p:spPr>
          <a:xfrm>
            <a:off x="4894132" y="3222993"/>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a:extLst>
              <a:ext uri="{FF2B5EF4-FFF2-40B4-BE49-F238E27FC236}">
                <a16:creationId xmlns:a16="http://schemas.microsoft.com/office/drawing/2014/main" id="{0EE215E1-46FF-FBC9-0E71-F4562166514E}"/>
              </a:ext>
            </a:extLst>
          </p:cNvPr>
          <p:cNvSpPr/>
          <p:nvPr/>
        </p:nvSpPr>
        <p:spPr>
          <a:xfrm>
            <a:off x="6394262" y="3728811"/>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C2F7FF6C-D4CA-3F4A-5B98-C9350A3F4D10}"/>
              </a:ext>
            </a:extLst>
          </p:cNvPr>
          <p:cNvSpPr/>
          <p:nvPr/>
        </p:nvSpPr>
        <p:spPr>
          <a:xfrm>
            <a:off x="4894132" y="4600254"/>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CED23CFD-25A6-1ABA-202B-33584B884A0D}"/>
              </a:ext>
            </a:extLst>
          </p:cNvPr>
          <p:cNvSpPr/>
          <p:nvPr/>
        </p:nvSpPr>
        <p:spPr>
          <a:xfrm>
            <a:off x="3398303" y="5106072"/>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a:extLst>
              <a:ext uri="{FF2B5EF4-FFF2-40B4-BE49-F238E27FC236}">
                <a16:creationId xmlns:a16="http://schemas.microsoft.com/office/drawing/2014/main" id="{CE62A114-E995-4783-5C5F-9208E76ACA18}"/>
              </a:ext>
            </a:extLst>
          </p:cNvPr>
          <p:cNvSpPr/>
          <p:nvPr/>
        </p:nvSpPr>
        <p:spPr>
          <a:xfrm>
            <a:off x="6394262" y="5106072"/>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CCEA4E0F-610D-1C36-070C-A03410A13290}"/>
              </a:ext>
            </a:extLst>
          </p:cNvPr>
          <p:cNvSpPr txBox="1"/>
          <p:nvPr/>
        </p:nvSpPr>
        <p:spPr>
          <a:xfrm>
            <a:off x="2446337" y="2132135"/>
            <a:ext cx="879410" cy="407356"/>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Client discussion</a:t>
            </a:r>
          </a:p>
        </p:txBody>
      </p:sp>
      <p:sp>
        <p:nvSpPr>
          <p:cNvPr id="25" name="TextBox 24">
            <a:extLst>
              <a:ext uri="{FF2B5EF4-FFF2-40B4-BE49-F238E27FC236}">
                <a16:creationId xmlns:a16="http://schemas.microsoft.com/office/drawing/2014/main" id="{5C14A4F7-0E6D-5EFB-5540-E137E428F531}"/>
              </a:ext>
            </a:extLst>
          </p:cNvPr>
          <p:cNvSpPr txBox="1"/>
          <p:nvPr/>
        </p:nvSpPr>
        <p:spPr>
          <a:xfrm>
            <a:off x="5439514" y="2070926"/>
            <a:ext cx="879410" cy="561244"/>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Set Up Project Deadlines</a:t>
            </a:r>
          </a:p>
        </p:txBody>
      </p:sp>
      <p:sp>
        <p:nvSpPr>
          <p:cNvPr id="27" name="TextBox 26">
            <a:extLst>
              <a:ext uri="{FF2B5EF4-FFF2-40B4-BE49-F238E27FC236}">
                <a16:creationId xmlns:a16="http://schemas.microsoft.com/office/drawing/2014/main" id="{6288FCE1-3E07-86CC-9273-605C7FEF92B6}"/>
              </a:ext>
            </a:extLst>
          </p:cNvPr>
          <p:cNvSpPr txBox="1"/>
          <p:nvPr/>
        </p:nvSpPr>
        <p:spPr>
          <a:xfrm>
            <a:off x="5342239" y="3429866"/>
            <a:ext cx="1177728" cy="561244"/>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Data cleaning/transformation</a:t>
            </a:r>
          </a:p>
        </p:txBody>
      </p:sp>
      <p:sp>
        <p:nvSpPr>
          <p:cNvPr id="28" name="TextBox 27">
            <a:extLst>
              <a:ext uri="{FF2B5EF4-FFF2-40B4-BE49-F238E27FC236}">
                <a16:creationId xmlns:a16="http://schemas.microsoft.com/office/drawing/2014/main" id="{11E719C8-A40A-3780-5C4A-D54BBC6CF240}"/>
              </a:ext>
            </a:extLst>
          </p:cNvPr>
          <p:cNvSpPr txBox="1"/>
          <p:nvPr/>
        </p:nvSpPr>
        <p:spPr>
          <a:xfrm>
            <a:off x="3898261" y="4947865"/>
            <a:ext cx="1076151" cy="253467"/>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KPI Visuals</a:t>
            </a:r>
          </a:p>
        </p:txBody>
      </p:sp>
      <p:sp>
        <p:nvSpPr>
          <p:cNvPr id="29" name="TextBox 28">
            <a:extLst>
              <a:ext uri="{FF2B5EF4-FFF2-40B4-BE49-F238E27FC236}">
                <a16:creationId xmlns:a16="http://schemas.microsoft.com/office/drawing/2014/main" id="{7BC1B6C4-EE60-24F7-9AA3-32DE1BB62854}"/>
              </a:ext>
            </a:extLst>
          </p:cNvPr>
          <p:cNvSpPr txBox="1"/>
          <p:nvPr/>
        </p:nvSpPr>
        <p:spPr>
          <a:xfrm>
            <a:off x="5439513" y="4886607"/>
            <a:ext cx="975571" cy="407356"/>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Dashboard Development</a:t>
            </a:r>
          </a:p>
        </p:txBody>
      </p:sp>
      <p:sp>
        <p:nvSpPr>
          <p:cNvPr id="30" name="TextBox 29">
            <a:extLst>
              <a:ext uri="{FF2B5EF4-FFF2-40B4-BE49-F238E27FC236}">
                <a16:creationId xmlns:a16="http://schemas.microsoft.com/office/drawing/2014/main" id="{171EE188-EA26-9EB9-6C9B-A9CD00EFA8EA}"/>
              </a:ext>
            </a:extLst>
          </p:cNvPr>
          <p:cNvSpPr txBox="1"/>
          <p:nvPr/>
        </p:nvSpPr>
        <p:spPr>
          <a:xfrm>
            <a:off x="6935342" y="4886607"/>
            <a:ext cx="879410" cy="407356"/>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Final Submission</a:t>
            </a:r>
          </a:p>
        </p:txBody>
      </p:sp>
      <p:sp>
        <p:nvSpPr>
          <p:cNvPr id="31" name="TextBox 30">
            <a:extLst>
              <a:ext uri="{FF2B5EF4-FFF2-40B4-BE49-F238E27FC236}">
                <a16:creationId xmlns:a16="http://schemas.microsoft.com/office/drawing/2014/main" id="{BCDA22CF-658C-47DE-EAC1-38C5AB15FA03}"/>
              </a:ext>
            </a:extLst>
          </p:cNvPr>
          <p:cNvSpPr txBox="1"/>
          <p:nvPr/>
        </p:nvSpPr>
        <p:spPr>
          <a:xfrm rot="16200000">
            <a:off x="2396041" y="4125211"/>
            <a:ext cx="1025040" cy="407356"/>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Manage Relationships</a:t>
            </a:r>
          </a:p>
        </p:txBody>
      </p:sp>
      <p:sp>
        <p:nvSpPr>
          <p:cNvPr id="32" name="TextBox 31">
            <a:extLst>
              <a:ext uri="{FF2B5EF4-FFF2-40B4-BE49-F238E27FC236}">
                <a16:creationId xmlns:a16="http://schemas.microsoft.com/office/drawing/2014/main" id="{5080E37E-36EE-DFC7-58B1-AB6F6FB37410}"/>
              </a:ext>
            </a:extLst>
          </p:cNvPr>
          <p:cNvSpPr txBox="1"/>
          <p:nvPr/>
        </p:nvSpPr>
        <p:spPr>
          <a:xfrm rot="5400000">
            <a:off x="6912869" y="2820767"/>
            <a:ext cx="879410" cy="407356"/>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Data Extraction</a:t>
            </a:r>
          </a:p>
        </p:txBody>
      </p:sp>
      <p:pic>
        <p:nvPicPr>
          <p:cNvPr id="33" name="Graphic 32" descr="Completed with solid fill">
            <a:extLst>
              <a:ext uri="{FF2B5EF4-FFF2-40B4-BE49-F238E27FC236}">
                <a16:creationId xmlns:a16="http://schemas.microsoft.com/office/drawing/2014/main" id="{44E84CAB-EA10-F9F1-5A83-55EF19714AC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81690" y="3310551"/>
            <a:ext cx="299229" cy="299229"/>
          </a:xfrm>
          <a:prstGeom prst="rect">
            <a:avLst/>
          </a:prstGeom>
        </p:spPr>
      </p:pic>
      <p:pic>
        <p:nvPicPr>
          <p:cNvPr id="34" name="Gráfico 34" descr="Download from cloud">
            <a:extLst>
              <a:ext uri="{FF2B5EF4-FFF2-40B4-BE49-F238E27FC236}">
                <a16:creationId xmlns:a16="http://schemas.microsoft.com/office/drawing/2014/main" id="{32E7593C-094B-BE9A-6824-2E8877B2430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5861" y="5193630"/>
            <a:ext cx="299229" cy="299229"/>
          </a:xfrm>
          <a:prstGeom prst="rect">
            <a:avLst/>
          </a:prstGeom>
        </p:spPr>
      </p:pic>
      <p:pic>
        <p:nvPicPr>
          <p:cNvPr id="35" name="Graphic 34" descr="Hourglass 30% with solid fill">
            <a:extLst>
              <a:ext uri="{FF2B5EF4-FFF2-40B4-BE49-F238E27FC236}">
                <a16:creationId xmlns:a16="http://schemas.microsoft.com/office/drawing/2014/main" id="{8E39081F-4922-23AB-5AF4-0293918DFC6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81820" y="5193630"/>
            <a:ext cx="299229" cy="299229"/>
          </a:xfrm>
          <a:prstGeom prst="rect">
            <a:avLst/>
          </a:prstGeom>
        </p:spPr>
      </p:pic>
      <p:pic>
        <p:nvPicPr>
          <p:cNvPr id="36" name="Graphic 35" descr="Meeting with solid fill">
            <a:extLst>
              <a:ext uri="{FF2B5EF4-FFF2-40B4-BE49-F238E27FC236}">
                <a16:creationId xmlns:a16="http://schemas.microsoft.com/office/drawing/2014/main" id="{A3112450-5C7D-E180-F196-954EBC5003C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485861" y="2439106"/>
            <a:ext cx="299229" cy="299229"/>
          </a:xfrm>
          <a:prstGeom prst="rect">
            <a:avLst/>
          </a:prstGeom>
        </p:spPr>
      </p:pic>
      <p:pic>
        <p:nvPicPr>
          <p:cNvPr id="37" name="Graphic 36" descr="Lightbulb with solid fill">
            <a:extLst>
              <a:ext uri="{FF2B5EF4-FFF2-40B4-BE49-F238E27FC236}">
                <a16:creationId xmlns:a16="http://schemas.microsoft.com/office/drawing/2014/main" id="{551C521C-D612-4018-91D2-394B1E95CAC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74224" y="1824918"/>
            <a:ext cx="299229" cy="299229"/>
          </a:xfrm>
          <a:prstGeom prst="rect">
            <a:avLst/>
          </a:prstGeom>
        </p:spPr>
      </p:pic>
      <p:pic>
        <p:nvPicPr>
          <p:cNvPr id="38" name="Graphic 37" descr="Gears with solid fill">
            <a:extLst>
              <a:ext uri="{FF2B5EF4-FFF2-40B4-BE49-F238E27FC236}">
                <a16:creationId xmlns:a16="http://schemas.microsoft.com/office/drawing/2014/main" id="{5D481BE5-2B79-A352-C4F4-86D5A17C229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485861" y="3816369"/>
            <a:ext cx="299229" cy="299229"/>
          </a:xfrm>
          <a:prstGeom prst="rect">
            <a:avLst/>
          </a:prstGeom>
        </p:spPr>
      </p:pic>
      <p:pic>
        <p:nvPicPr>
          <p:cNvPr id="39" name="Graphic 38" descr="Chat">
            <a:extLst>
              <a:ext uri="{FF2B5EF4-FFF2-40B4-BE49-F238E27FC236}">
                <a16:creationId xmlns:a16="http://schemas.microsoft.com/office/drawing/2014/main" id="{864FF190-EEF5-898A-F3C2-C2E3FDC4382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81690" y="4687812"/>
            <a:ext cx="299229" cy="299229"/>
          </a:xfrm>
          <a:prstGeom prst="rect">
            <a:avLst/>
          </a:prstGeom>
        </p:spPr>
      </p:pic>
      <p:pic>
        <p:nvPicPr>
          <p:cNvPr id="40" name="Graphic 39" descr="Hourglass 30% with solid fill">
            <a:extLst>
              <a:ext uri="{FF2B5EF4-FFF2-40B4-BE49-F238E27FC236}">
                <a16:creationId xmlns:a16="http://schemas.microsoft.com/office/drawing/2014/main" id="{9C78561C-B8E6-11F3-B7E6-2D1D4CD1090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81820" y="5193630"/>
            <a:ext cx="299229" cy="299229"/>
          </a:xfrm>
          <a:prstGeom prst="rect">
            <a:avLst/>
          </a:prstGeom>
        </p:spPr>
      </p:pic>
      <p:pic>
        <p:nvPicPr>
          <p:cNvPr id="41" name="Graphic 40" descr="Puzzle">
            <a:extLst>
              <a:ext uri="{FF2B5EF4-FFF2-40B4-BE49-F238E27FC236}">
                <a16:creationId xmlns:a16="http://schemas.microsoft.com/office/drawing/2014/main" id="{1F1F2DA9-0412-4219-E400-0A9389528E5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81820" y="3816369"/>
            <a:ext cx="299229" cy="299229"/>
          </a:xfrm>
          <a:prstGeom prst="rect">
            <a:avLst/>
          </a:prstGeom>
        </p:spPr>
      </p:pic>
      <p:pic>
        <p:nvPicPr>
          <p:cNvPr id="42" name="Graphic 41" descr="Bullseye with solid fill">
            <a:extLst>
              <a:ext uri="{FF2B5EF4-FFF2-40B4-BE49-F238E27FC236}">
                <a16:creationId xmlns:a16="http://schemas.microsoft.com/office/drawing/2014/main" id="{9B52A804-04B8-AFEC-C7FE-C7643BEA8231}"/>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481820" y="2439106"/>
            <a:ext cx="299229" cy="299229"/>
          </a:xfrm>
          <a:prstGeom prst="rect">
            <a:avLst/>
          </a:prstGeom>
        </p:spPr>
      </p:pic>
      <p:sp>
        <p:nvSpPr>
          <p:cNvPr id="43" name="TextBox 42">
            <a:extLst>
              <a:ext uri="{FF2B5EF4-FFF2-40B4-BE49-F238E27FC236}">
                <a16:creationId xmlns:a16="http://schemas.microsoft.com/office/drawing/2014/main" id="{27BAF27E-2096-5DBB-1309-37E6E575BB12}"/>
              </a:ext>
            </a:extLst>
          </p:cNvPr>
          <p:cNvSpPr txBox="1"/>
          <p:nvPr/>
        </p:nvSpPr>
        <p:spPr>
          <a:xfrm>
            <a:off x="3969941" y="2080167"/>
            <a:ext cx="879410" cy="561244"/>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Understand business need</a:t>
            </a:r>
          </a:p>
        </p:txBody>
      </p:sp>
      <p:sp>
        <p:nvSpPr>
          <p:cNvPr id="44" name="TextBox 43">
            <a:extLst>
              <a:ext uri="{FF2B5EF4-FFF2-40B4-BE49-F238E27FC236}">
                <a16:creationId xmlns:a16="http://schemas.microsoft.com/office/drawing/2014/main" id="{E95F5404-2216-E503-FAC7-9EDB94732955}"/>
              </a:ext>
            </a:extLst>
          </p:cNvPr>
          <p:cNvSpPr txBox="1"/>
          <p:nvPr/>
        </p:nvSpPr>
        <p:spPr>
          <a:xfrm>
            <a:off x="3925335" y="3506810"/>
            <a:ext cx="879410" cy="407356"/>
          </a:xfrm>
          <a:prstGeom prst="rect">
            <a:avLst/>
          </a:prstGeom>
          <a:noFill/>
        </p:spPr>
        <p:txBody>
          <a:bodyPr wrap="square" lIns="0" rIns="0" rtlCol="0" anchor="ctr">
            <a:spAutoFit/>
          </a:bodyPr>
          <a:lstStyle/>
          <a:p>
            <a:pPr algn="ctr">
              <a:lnSpc>
                <a:spcPts val="1200"/>
              </a:lnSpc>
            </a:pPr>
            <a:r>
              <a:rPr lang="en-US" sz="1350" b="1" noProof="1">
                <a:solidFill>
                  <a:schemeClr val="tx1">
                    <a:lumMod val="85000"/>
                    <a:lumOff val="15000"/>
                  </a:schemeClr>
                </a:solidFill>
              </a:rPr>
              <a:t>Develop Models</a:t>
            </a:r>
          </a:p>
        </p:txBody>
      </p:sp>
      <p:pic>
        <p:nvPicPr>
          <p:cNvPr id="46" name="Picture 45">
            <a:extLst>
              <a:ext uri="{FF2B5EF4-FFF2-40B4-BE49-F238E27FC236}">
                <a16:creationId xmlns:a16="http://schemas.microsoft.com/office/drawing/2014/main" id="{688A739C-F0BE-6D92-A3F5-823ED8EF9BC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127160" y="1905938"/>
            <a:ext cx="3279491" cy="2351425"/>
          </a:xfrm>
          <a:prstGeom prst="rect">
            <a:avLst/>
          </a:prstGeom>
        </p:spPr>
      </p:pic>
      <p:sp>
        <p:nvSpPr>
          <p:cNvPr id="3" name="Oval 2">
            <a:extLst>
              <a:ext uri="{FF2B5EF4-FFF2-40B4-BE49-F238E27FC236}">
                <a16:creationId xmlns:a16="http://schemas.microsoft.com/office/drawing/2014/main" id="{5482A4CD-88E0-A354-7568-BF6F3D3CB6BD}"/>
              </a:ext>
            </a:extLst>
          </p:cNvPr>
          <p:cNvSpPr/>
          <p:nvPr/>
        </p:nvSpPr>
        <p:spPr>
          <a:xfrm>
            <a:off x="4874861" y="1765147"/>
            <a:ext cx="474345" cy="474345"/>
          </a:xfrm>
          <a:prstGeom prst="ellipse">
            <a:avLst/>
          </a:prstGeom>
          <a:solidFill>
            <a:schemeClr val="tx2"/>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4" name="Graphic 23" descr="Lightbulb with solid fill">
            <a:extLst>
              <a:ext uri="{FF2B5EF4-FFF2-40B4-BE49-F238E27FC236}">
                <a16:creationId xmlns:a16="http://schemas.microsoft.com/office/drawing/2014/main" id="{504AA43C-5F03-FD31-9DAB-7FAF4DBEE22A}"/>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3633" y="1886975"/>
            <a:ext cx="299229" cy="299229"/>
          </a:xfrm>
          <a:prstGeom prst="rect">
            <a:avLst/>
          </a:prstGeom>
        </p:spPr>
      </p:pic>
    </p:spTree>
    <p:extLst>
      <p:ext uri="{BB962C8B-B14F-4D97-AF65-F5344CB8AC3E}">
        <p14:creationId xmlns:p14="http://schemas.microsoft.com/office/powerpoint/2010/main" val="416810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1E49-C7DC-3D74-7387-098F37355A46}"/>
              </a:ext>
            </a:extLst>
          </p:cNvPr>
          <p:cNvSpPr>
            <a:spLocks noGrp="1"/>
          </p:cNvSpPr>
          <p:nvPr>
            <p:ph type="title"/>
          </p:nvPr>
        </p:nvSpPr>
        <p:spPr/>
        <p:txBody>
          <a:bodyPr/>
          <a:lstStyle/>
          <a:p>
            <a:r>
              <a:rPr lang="en-US" b="1" dirty="0"/>
              <a:t>DATA CLEANING AND TRANSFORMATION</a:t>
            </a:r>
            <a:endParaRPr lang="en-IN" b="1" dirty="0"/>
          </a:p>
        </p:txBody>
      </p:sp>
      <p:sp>
        <p:nvSpPr>
          <p:cNvPr id="3" name="Content Placeholder 2">
            <a:extLst>
              <a:ext uri="{FF2B5EF4-FFF2-40B4-BE49-F238E27FC236}">
                <a16:creationId xmlns:a16="http://schemas.microsoft.com/office/drawing/2014/main" id="{09B94D3A-1E4C-5677-3F8F-03CEBC3826B7}"/>
              </a:ext>
            </a:extLst>
          </p:cNvPr>
          <p:cNvSpPr>
            <a:spLocks noGrp="1"/>
          </p:cNvSpPr>
          <p:nvPr>
            <p:ph idx="1"/>
          </p:nvPr>
        </p:nvSpPr>
        <p:spPr/>
        <p:txBody>
          <a:bodyPr/>
          <a:lstStyle/>
          <a:p>
            <a:pPr marL="457200" indent="-457200">
              <a:buFont typeface="+mj-lt"/>
              <a:buAutoNum type="arabicPeriod"/>
            </a:pPr>
            <a:r>
              <a:rPr lang="en-US" dirty="0"/>
              <a:t>Raw data is in Excel format containing 365893 rows including the header and 25 columns.</a:t>
            </a:r>
          </a:p>
          <a:p>
            <a:pPr marL="457200" indent="-457200">
              <a:buFont typeface="+mj-lt"/>
              <a:buAutoNum type="arabicPeriod"/>
            </a:pPr>
            <a:r>
              <a:rPr lang="en-US" dirty="0"/>
              <a:t>We did the data cleaning using </a:t>
            </a:r>
            <a:r>
              <a:rPr lang="en-US" b="1" dirty="0"/>
              <a:t>Power Query Editor </a:t>
            </a:r>
            <a:r>
              <a:rPr lang="en-US" dirty="0"/>
              <a:t>like identifying the Null values, replacing name errors, adding related columns.</a:t>
            </a:r>
          </a:p>
          <a:p>
            <a:pPr marL="457200" indent="-457200">
              <a:buFont typeface="+mj-lt"/>
              <a:buAutoNum type="arabicPeriod"/>
            </a:pPr>
            <a:r>
              <a:rPr lang="en-US" dirty="0"/>
              <a:t>Identified the common column to build the relationship model with the different tables.</a:t>
            </a:r>
          </a:p>
          <a:p>
            <a:pPr marL="457200" indent="-457200">
              <a:buFont typeface="+mj-lt"/>
              <a:buAutoNum type="arabicPeriod"/>
            </a:pPr>
            <a:r>
              <a:rPr lang="en-US" dirty="0"/>
              <a:t>Transformed the epoch time to natural time using add column in power Query Editor.</a:t>
            </a:r>
          </a:p>
          <a:p>
            <a:pPr marL="457200" indent="-457200">
              <a:buFont typeface="+mj-lt"/>
              <a:buAutoNum type="arabicPeriod"/>
            </a:pPr>
            <a:r>
              <a:rPr lang="en-US" dirty="0"/>
              <a:t>Created data model using Power Pivot in </a:t>
            </a:r>
            <a:r>
              <a:rPr lang="en-US" dirty="0" err="1"/>
              <a:t>Ms</a:t>
            </a:r>
            <a:r>
              <a:rPr lang="en-US" dirty="0"/>
              <a:t> Excel and used </a:t>
            </a:r>
            <a:r>
              <a:rPr lang="en-US" b="1" dirty="0"/>
              <a:t>joins</a:t>
            </a:r>
            <a:r>
              <a:rPr lang="en-US" dirty="0"/>
              <a:t> to join different tables in SQL.</a:t>
            </a:r>
          </a:p>
          <a:p>
            <a:pPr marL="457200" indent="-457200">
              <a:buFont typeface="+mj-lt"/>
              <a:buAutoNum type="arabicPeriod"/>
            </a:pPr>
            <a:r>
              <a:rPr lang="en-US" dirty="0"/>
              <a:t>Created data model by joining like columns in star schema model in Power BI.</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195818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17E2-4640-D802-22EB-0356035DD51E}"/>
              </a:ext>
            </a:extLst>
          </p:cNvPr>
          <p:cNvSpPr>
            <a:spLocks noGrp="1"/>
          </p:cNvSpPr>
          <p:nvPr>
            <p:ph type="title"/>
          </p:nvPr>
        </p:nvSpPr>
        <p:spPr/>
        <p:txBody>
          <a:bodyPr/>
          <a:lstStyle/>
          <a:p>
            <a:r>
              <a:rPr lang="en-IN" b="1" dirty="0"/>
              <a:t>KEY PERFORMACE INDICATORS (KPI)</a:t>
            </a:r>
          </a:p>
        </p:txBody>
      </p:sp>
      <p:sp>
        <p:nvSpPr>
          <p:cNvPr id="3" name="Content Placeholder 2">
            <a:extLst>
              <a:ext uri="{FF2B5EF4-FFF2-40B4-BE49-F238E27FC236}">
                <a16:creationId xmlns:a16="http://schemas.microsoft.com/office/drawing/2014/main" id="{20A302D6-A926-B3DE-117E-7ACED5866887}"/>
              </a:ext>
            </a:extLst>
          </p:cNvPr>
          <p:cNvSpPr>
            <a:spLocks noGrp="1"/>
          </p:cNvSpPr>
          <p:nvPr>
            <p:ph idx="1"/>
          </p:nvPr>
        </p:nvSpPr>
        <p:spPr/>
        <p:txBody>
          <a:bodyPr numCol="2">
            <a:normAutofit lnSpcReduction="10000"/>
          </a:bodyPr>
          <a:lstStyle/>
          <a:p>
            <a:pPr marL="457200" indent="-457200">
              <a:buFont typeface="+mj-lt"/>
              <a:buAutoNum type="arabicPeriod"/>
            </a:pPr>
            <a:r>
              <a:rPr lang="en-US" b="1" dirty="0"/>
              <a:t>Total Number of Projects based on outcome </a:t>
            </a:r>
          </a:p>
          <a:p>
            <a:pPr marL="457200" indent="-457200">
              <a:buFont typeface="+mj-lt"/>
              <a:buAutoNum type="arabicPeriod"/>
            </a:pPr>
            <a:r>
              <a:rPr lang="en-US" b="1" dirty="0"/>
              <a:t>Total Number of Projects based on Locations</a:t>
            </a:r>
          </a:p>
          <a:p>
            <a:pPr marL="457200" indent="-457200">
              <a:buFont typeface="+mj-lt"/>
              <a:buAutoNum type="arabicPeriod"/>
            </a:pPr>
            <a:r>
              <a:rPr lang="en-US" b="1" dirty="0"/>
              <a:t>Total Number of Projects based on  Category</a:t>
            </a:r>
          </a:p>
          <a:p>
            <a:pPr marL="457200" indent="-457200">
              <a:buFont typeface="+mj-lt"/>
              <a:buAutoNum type="arabicPeriod"/>
            </a:pPr>
            <a:r>
              <a:rPr lang="en-US" b="1" dirty="0"/>
              <a:t>Total Number of Projects created by Year , Quarter , Month</a:t>
            </a:r>
          </a:p>
          <a:p>
            <a:pPr marL="457200" indent="-457200">
              <a:buFont typeface="+mj-lt"/>
              <a:buAutoNum type="arabicPeriod"/>
            </a:pPr>
            <a:r>
              <a:rPr lang="en-US" b="1" dirty="0"/>
              <a:t>Amount Raised </a:t>
            </a:r>
          </a:p>
          <a:p>
            <a:pPr marL="457200" indent="-457200">
              <a:buFont typeface="+mj-lt"/>
              <a:buAutoNum type="arabicPeriod"/>
            </a:pPr>
            <a:r>
              <a:rPr lang="en-US" b="1" dirty="0"/>
              <a:t> Number of Backers</a:t>
            </a:r>
          </a:p>
          <a:p>
            <a:pPr marL="457200" indent="-457200">
              <a:buFont typeface="+mj-lt"/>
              <a:buAutoNum type="arabicPeriod"/>
            </a:pPr>
            <a:r>
              <a:rPr lang="en-US" b="1" dirty="0"/>
              <a:t> Avg. Number of Days for successful projects</a:t>
            </a:r>
          </a:p>
          <a:p>
            <a:pPr marL="457200" indent="-457200">
              <a:buFont typeface="+mj-lt"/>
              <a:buAutoNum type="arabicPeriod"/>
            </a:pPr>
            <a:r>
              <a:rPr lang="en-US" b="1" dirty="0"/>
              <a:t>Top Successful Projects : Based on No. of backers and Amount raised</a:t>
            </a:r>
            <a:endParaRPr lang="en-IN" b="1" dirty="0"/>
          </a:p>
          <a:p>
            <a:pPr marL="457200" indent="-457200">
              <a:buFont typeface="+mj-lt"/>
              <a:buAutoNum type="arabicPeriod"/>
            </a:pPr>
            <a:r>
              <a:rPr lang="en-US" b="1" dirty="0"/>
              <a:t>Percentage of Successful Projects overall</a:t>
            </a:r>
          </a:p>
          <a:p>
            <a:pPr marL="457200" indent="-457200">
              <a:buFont typeface="+mj-lt"/>
              <a:buAutoNum type="arabicPeriod"/>
            </a:pPr>
            <a:r>
              <a:rPr lang="en-US" b="1" dirty="0"/>
              <a:t>   Percentage of Successful Projects  by Category</a:t>
            </a:r>
          </a:p>
          <a:p>
            <a:pPr marL="457200" indent="-457200">
              <a:buFont typeface="+mj-lt"/>
              <a:buAutoNum type="arabicPeriod"/>
            </a:pPr>
            <a:r>
              <a:rPr lang="en-US" b="1" dirty="0"/>
              <a:t>   Percentage of Successful Projects by Year , Month</a:t>
            </a:r>
          </a:p>
          <a:p>
            <a:pPr marL="457200" indent="-457200">
              <a:buFont typeface="+mj-lt"/>
              <a:buAutoNum type="arabicPeriod"/>
            </a:pPr>
            <a:r>
              <a:rPr lang="en-US" b="1" dirty="0"/>
              <a:t>   Percentage of Successful projects by Goal Range</a:t>
            </a:r>
          </a:p>
          <a:p>
            <a:pPr marL="457200" indent="-457200">
              <a:buFont typeface="+mj-lt"/>
              <a:buAutoNum type="arabicPeriod"/>
            </a:pPr>
            <a:endParaRPr lang="en-US" sz="1600" dirty="0"/>
          </a:p>
        </p:txBody>
      </p:sp>
    </p:spTree>
    <p:extLst>
      <p:ext uri="{BB962C8B-B14F-4D97-AF65-F5344CB8AC3E}">
        <p14:creationId xmlns:p14="http://schemas.microsoft.com/office/powerpoint/2010/main" val="180923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9B71-5D49-8F98-C928-A16144D587D1}"/>
              </a:ext>
            </a:extLst>
          </p:cNvPr>
          <p:cNvSpPr>
            <a:spLocks noGrp="1"/>
          </p:cNvSpPr>
          <p:nvPr>
            <p:ph type="title"/>
          </p:nvPr>
        </p:nvSpPr>
        <p:spPr/>
        <p:txBody>
          <a:bodyPr/>
          <a:lstStyle/>
          <a:p>
            <a:r>
              <a:rPr lang="en-IN" b="1" dirty="0"/>
              <a:t>KPI : TOP SUCESSFUL PROJECT BY AMOUNT</a:t>
            </a:r>
          </a:p>
        </p:txBody>
      </p:sp>
      <p:sp>
        <p:nvSpPr>
          <p:cNvPr id="5" name="Oval 4">
            <a:extLst>
              <a:ext uri="{FF2B5EF4-FFF2-40B4-BE49-F238E27FC236}">
                <a16:creationId xmlns:a16="http://schemas.microsoft.com/office/drawing/2014/main" id="{A732F12A-3361-805D-E33D-55A181D6EEC2}"/>
              </a:ext>
            </a:extLst>
          </p:cNvPr>
          <p:cNvSpPr/>
          <p:nvPr/>
        </p:nvSpPr>
        <p:spPr>
          <a:xfrm>
            <a:off x="1097280" y="2029968"/>
            <a:ext cx="5023104" cy="34107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Analysis</a:t>
            </a:r>
            <a:r>
              <a:rPr lang="en-IN" dirty="0">
                <a:solidFill>
                  <a:schemeClr val="tx1"/>
                </a:solidFill>
              </a:rPr>
              <a:t>: After analysing the top 6 successful project by amount in USD, we observe that </a:t>
            </a:r>
            <a:r>
              <a:rPr lang="en-IN" b="1" dirty="0">
                <a:solidFill>
                  <a:schemeClr val="tx1"/>
                </a:solidFill>
              </a:rPr>
              <a:t>Product Design is contributing highest followed by video games on second highest and </a:t>
            </a:r>
            <a:r>
              <a:rPr lang="en-IN" dirty="0">
                <a:solidFill>
                  <a:schemeClr val="tx1"/>
                </a:solidFill>
              </a:rPr>
              <a:t>the least contribution is from Technology.</a:t>
            </a:r>
          </a:p>
        </p:txBody>
      </p:sp>
      <p:pic>
        <p:nvPicPr>
          <p:cNvPr id="7" name="Picture 6">
            <a:extLst>
              <a:ext uri="{FF2B5EF4-FFF2-40B4-BE49-F238E27FC236}">
                <a16:creationId xmlns:a16="http://schemas.microsoft.com/office/drawing/2014/main" id="{8662AB8E-841A-36CC-4212-8C057CD6E765}"/>
              </a:ext>
            </a:extLst>
          </p:cNvPr>
          <p:cNvPicPr>
            <a:picLocks noChangeAspect="1"/>
          </p:cNvPicPr>
          <p:nvPr/>
        </p:nvPicPr>
        <p:blipFill>
          <a:blip r:embed="rId2"/>
          <a:stretch>
            <a:fillRect/>
          </a:stretch>
        </p:blipFill>
        <p:spPr>
          <a:xfrm>
            <a:off x="6329688" y="2157278"/>
            <a:ext cx="4653272" cy="3044642"/>
          </a:xfrm>
          <a:prstGeom prst="rect">
            <a:avLst/>
          </a:prstGeom>
        </p:spPr>
      </p:pic>
    </p:spTree>
    <p:extLst>
      <p:ext uri="{BB962C8B-B14F-4D97-AF65-F5344CB8AC3E}">
        <p14:creationId xmlns:p14="http://schemas.microsoft.com/office/powerpoint/2010/main" val="318868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E6E4-EADD-28B0-0F11-EF7C027992A5}"/>
              </a:ext>
            </a:extLst>
          </p:cNvPr>
          <p:cNvSpPr>
            <a:spLocks noGrp="1"/>
          </p:cNvSpPr>
          <p:nvPr>
            <p:ph type="title"/>
          </p:nvPr>
        </p:nvSpPr>
        <p:spPr/>
        <p:txBody>
          <a:bodyPr/>
          <a:lstStyle/>
          <a:p>
            <a:r>
              <a:rPr lang="en-IN" b="1" dirty="0"/>
              <a:t>KPI: SUCCESSFUL PROJECT BASED ON NUMBER OF BACKERS</a:t>
            </a:r>
          </a:p>
        </p:txBody>
      </p:sp>
      <p:sp>
        <p:nvSpPr>
          <p:cNvPr id="5" name="Oval 4">
            <a:extLst>
              <a:ext uri="{FF2B5EF4-FFF2-40B4-BE49-F238E27FC236}">
                <a16:creationId xmlns:a16="http://schemas.microsoft.com/office/drawing/2014/main" id="{9053BE6F-7AF8-20DD-6DA1-77A108CAE341}"/>
              </a:ext>
            </a:extLst>
          </p:cNvPr>
          <p:cNvSpPr/>
          <p:nvPr/>
        </p:nvSpPr>
        <p:spPr>
          <a:xfrm>
            <a:off x="1531158" y="2182785"/>
            <a:ext cx="5364480" cy="2885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It refers to the total number of backers who have funded the project and the project got successful. According to the analysis, we got that </a:t>
            </a:r>
            <a:r>
              <a:rPr lang="en-IN" b="1" dirty="0">
                <a:solidFill>
                  <a:schemeClr val="tx1"/>
                </a:solidFill>
              </a:rPr>
              <a:t>39.97 </a:t>
            </a:r>
            <a:r>
              <a:rPr lang="en-IN" dirty="0">
                <a:solidFill>
                  <a:schemeClr val="tx1"/>
                </a:solidFill>
              </a:rPr>
              <a:t>million backers invested in successful project</a:t>
            </a:r>
            <a:r>
              <a:rPr lang="en-IN" dirty="0"/>
              <a:t>.</a:t>
            </a:r>
          </a:p>
        </p:txBody>
      </p:sp>
      <p:pic>
        <p:nvPicPr>
          <p:cNvPr id="7" name="Picture 6">
            <a:extLst>
              <a:ext uri="{FF2B5EF4-FFF2-40B4-BE49-F238E27FC236}">
                <a16:creationId xmlns:a16="http://schemas.microsoft.com/office/drawing/2014/main" id="{2A8BA9D2-A7AC-BB07-3815-203CE692BA53}"/>
              </a:ext>
            </a:extLst>
          </p:cNvPr>
          <p:cNvPicPr>
            <a:picLocks noChangeAspect="1"/>
          </p:cNvPicPr>
          <p:nvPr/>
        </p:nvPicPr>
        <p:blipFill>
          <a:blip r:embed="rId2"/>
          <a:stretch>
            <a:fillRect/>
          </a:stretch>
        </p:blipFill>
        <p:spPr>
          <a:xfrm>
            <a:off x="7843520" y="3154680"/>
            <a:ext cx="2499360" cy="1209040"/>
          </a:xfrm>
          <a:prstGeom prst="rect">
            <a:avLst/>
          </a:prstGeom>
        </p:spPr>
      </p:pic>
    </p:spTree>
    <p:extLst>
      <p:ext uri="{BB962C8B-B14F-4D97-AF65-F5344CB8AC3E}">
        <p14:creationId xmlns:p14="http://schemas.microsoft.com/office/powerpoint/2010/main" val="389810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7317-B710-C58A-73C7-67A16855355B}"/>
              </a:ext>
            </a:extLst>
          </p:cNvPr>
          <p:cNvSpPr>
            <a:spLocks noGrp="1"/>
          </p:cNvSpPr>
          <p:nvPr>
            <p:ph type="title"/>
          </p:nvPr>
        </p:nvSpPr>
        <p:spPr/>
        <p:txBody>
          <a:bodyPr/>
          <a:lstStyle/>
          <a:p>
            <a:r>
              <a:rPr lang="en-IN" b="1" dirty="0"/>
              <a:t>KPI: TOP SUCCESSFUL PROJECT BY BACKERS</a:t>
            </a:r>
          </a:p>
        </p:txBody>
      </p:sp>
      <p:sp>
        <p:nvSpPr>
          <p:cNvPr id="6" name="Oval 5">
            <a:extLst>
              <a:ext uri="{FF2B5EF4-FFF2-40B4-BE49-F238E27FC236}">
                <a16:creationId xmlns:a16="http://schemas.microsoft.com/office/drawing/2014/main" id="{40FC1823-9CE3-F695-EECC-C4A684B94D99}"/>
              </a:ext>
            </a:extLst>
          </p:cNvPr>
          <p:cNvSpPr/>
          <p:nvPr/>
        </p:nvSpPr>
        <p:spPr>
          <a:xfrm>
            <a:off x="1493520" y="2245129"/>
            <a:ext cx="4836160" cy="30784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Analysis: </a:t>
            </a:r>
            <a:r>
              <a:rPr lang="en-IN" dirty="0">
                <a:solidFill>
                  <a:schemeClr val="tx1"/>
                </a:solidFill>
              </a:rPr>
              <a:t>Upon analysing top 6 successful project by backers count, we can observe that </a:t>
            </a:r>
            <a:r>
              <a:rPr lang="en-IN" b="1" dirty="0">
                <a:solidFill>
                  <a:schemeClr val="tx1"/>
                </a:solidFill>
              </a:rPr>
              <a:t>Tabletop Games </a:t>
            </a:r>
            <a:r>
              <a:rPr lang="en-IN" dirty="0">
                <a:solidFill>
                  <a:schemeClr val="tx1"/>
                </a:solidFill>
              </a:rPr>
              <a:t>is the project category with highest count of backers</a:t>
            </a:r>
          </a:p>
        </p:txBody>
      </p:sp>
      <p:pic>
        <p:nvPicPr>
          <p:cNvPr id="8" name="Picture 7">
            <a:extLst>
              <a:ext uri="{FF2B5EF4-FFF2-40B4-BE49-F238E27FC236}">
                <a16:creationId xmlns:a16="http://schemas.microsoft.com/office/drawing/2014/main" id="{46153EF0-954E-AD0A-4060-2DD5E888767B}"/>
              </a:ext>
            </a:extLst>
          </p:cNvPr>
          <p:cNvPicPr>
            <a:picLocks noChangeAspect="1"/>
          </p:cNvPicPr>
          <p:nvPr/>
        </p:nvPicPr>
        <p:blipFill>
          <a:blip r:embed="rId2"/>
          <a:stretch>
            <a:fillRect/>
          </a:stretch>
        </p:blipFill>
        <p:spPr>
          <a:xfrm>
            <a:off x="6501015" y="2174240"/>
            <a:ext cx="4483330" cy="3078480"/>
          </a:xfrm>
          <a:prstGeom prst="rect">
            <a:avLst/>
          </a:prstGeom>
        </p:spPr>
      </p:pic>
    </p:spTree>
    <p:extLst>
      <p:ext uri="{BB962C8B-B14F-4D97-AF65-F5344CB8AC3E}">
        <p14:creationId xmlns:p14="http://schemas.microsoft.com/office/powerpoint/2010/main" val="57377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214D43C-530A-A366-1880-2F4B7076CB51}"/>
              </a:ext>
            </a:extLst>
          </p:cNvPr>
          <p:cNvGraphicFramePr>
            <a:graphicFrameLocks/>
          </p:cNvGraphicFramePr>
          <p:nvPr>
            <p:extLst>
              <p:ext uri="{D42A27DB-BD31-4B8C-83A1-F6EECF244321}">
                <p14:modId xmlns:p14="http://schemas.microsoft.com/office/powerpoint/2010/main" val="3445967871"/>
              </p:ext>
            </p:extLst>
          </p:nvPr>
        </p:nvGraphicFramePr>
        <p:xfrm>
          <a:off x="6761018" y="2275610"/>
          <a:ext cx="4572000" cy="3241964"/>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E55CE7CB-7D0C-1436-AA5A-506FB74AAA3E}"/>
              </a:ext>
            </a:extLst>
          </p:cNvPr>
          <p:cNvSpPr/>
          <p:nvPr/>
        </p:nvSpPr>
        <p:spPr>
          <a:xfrm>
            <a:off x="858982" y="2088572"/>
            <a:ext cx="5645727" cy="35329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solidFill>
                  <a:schemeClr val="tx1"/>
                </a:solidFill>
              </a:rPr>
              <a:t>Key Takeaways:</a:t>
            </a:r>
          </a:p>
          <a:p>
            <a:pPr>
              <a:buFont typeface="Arial" panose="020B0604020202020204" pitchFamily="34" charset="0"/>
              <a:buChar char="•"/>
            </a:pPr>
            <a:r>
              <a:rPr lang="en-GB" sz="1200" b="1" dirty="0">
                <a:solidFill>
                  <a:schemeClr val="tx1"/>
                </a:solidFill>
              </a:rPr>
              <a:t>Majority Outcome: </a:t>
            </a:r>
            <a:r>
              <a:rPr lang="en-GB" sz="1200" dirty="0">
                <a:solidFill>
                  <a:schemeClr val="tx1"/>
                </a:solidFill>
              </a:rPr>
              <a:t>Failure (</a:t>
            </a:r>
            <a:r>
              <a:rPr lang="en-GB" sz="1200" b="1" dirty="0">
                <a:solidFill>
                  <a:schemeClr val="tx1"/>
                </a:solidFill>
              </a:rPr>
              <a:t>188.24K</a:t>
            </a:r>
            <a:r>
              <a:rPr lang="en-GB" sz="1200" dirty="0">
                <a:solidFill>
                  <a:schemeClr val="tx1"/>
                </a:solidFill>
              </a:rPr>
              <a:t>) is the most common outcome, indicating a need for improved processes, planning, or resources to increase the likelihood of success.</a:t>
            </a:r>
          </a:p>
          <a:p>
            <a:pPr>
              <a:buFont typeface="Arial" panose="020B0604020202020204" pitchFamily="34" charset="0"/>
              <a:buChar char="•"/>
            </a:pPr>
            <a:r>
              <a:rPr lang="en-GB" sz="1200" b="1" dirty="0">
                <a:solidFill>
                  <a:schemeClr val="tx1"/>
                </a:solidFill>
              </a:rPr>
              <a:t>Room for Improvement</a:t>
            </a:r>
            <a:r>
              <a:rPr lang="en-GB" sz="1200" dirty="0">
                <a:solidFill>
                  <a:schemeClr val="tx1"/>
                </a:solidFill>
              </a:rPr>
              <a:t>: With nearly 38.34% of projects being successful, there’s substantial room to enhance project outcomes by analysing and replicating successful project practices.</a:t>
            </a:r>
          </a:p>
          <a:p>
            <a:pPr>
              <a:buFont typeface="Arial" panose="020B0604020202020204" pitchFamily="34" charset="0"/>
              <a:buChar char="•"/>
            </a:pPr>
            <a:r>
              <a:rPr lang="en-GB" sz="1200" b="1" dirty="0">
                <a:solidFill>
                  <a:schemeClr val="tx1"/>
                </a:solidFill>
              </a:rPr>
              <a:t>Smaller Categories</a:t>
            </a:r>
            <a:r>
              <a:rPr lang="en-GB" sz="1200" dirty="0">
                <a:solidFill>
                  <a:schemeClr val="tx1"/>
                </a:solidFill>
              </a:rPr>
              <a:t>: Categories like "cancelled," "live," "suspended," and "purged" collectively account </a:t>
            </a:r>
            <a:r>
              <a:rPr lang="en-GB" sz="1200" b="1" dirty="0">
                <a:solidFill>
                  <a:schemeClr val="tx1"/>
                </a:solidFill>
              </a:rPr>
              <a:t>for 10.22%, which are minor but could provide insights into project stoppages and ongoing trends.</a:t>
            </a:r>
          </a:p>
        </p:txBody>
      </p:sp>
      <p:sp>
        <p:nvSpPr>
          <p:cNvPr id="4" name="TextBox 3">
            <a:extLst>
              <a:ext uri="{FF2B5EF4-FFF2-40B4-BE49-F238E27FC236}">
                <a16:creationId xmlns:a16="http://schemas.microsoft.com/office/drawing/2014/main" id="{F36AEE5F-7B1C-5976-6BF5-C8411C07D583}"/>
              </a:ext>
            </a:extLst>
          </p:cNvPr>
          <p:cNvSpPr txBox="1"/>
          <p:nvPr/>
        </p:nvSpPr>
        <p:spPr>
          <a:xfrm>
            <a:off x="1080655" y="103908"/>
            <a:ext cx="9511146" cy="1569660"/>
          </a:xfrm>
          <a:prstGeom prst="rect">
            <a:avLst/>
          </a:prstGeom>
          <a:noFill/>
        </p:spPr>
        <p:txBody>
          <a:bodyPr wrap="square" rtlCol="0">
            <a:spAutoFit/>
          </a:bodyPr>
          <a:lstStyle/>
          <a:p>
            <a:r>
              <a:rPr lang="en-IN" sz="4800" b="1" u="sng" dirty="0"/>
              <a:t>KPI: </a:t>
            </a:r>
            <a:r>
              <a:rPr lang="en-GB" sz="4800" b="1" u="sng" dirty="0"/>
              <a:t>TOTAL NUMBER OF PROJECTS BASED ON OUTCOME </a:t>
            </a:r>
            <a:endParaRPr lang="en-IN" sz="4800" b="1" u="sng" dirty="0"/>
          </a:p>
        </p:txBody>
      </p:sp>
    </p:spTree>
    <p:extLst>
      <p:ext uri="{BB962C8B-B14F-4D97-AF65-F5344CB8AC3E}">
        <p14:creationId xmlns:p14="http://schemas.microsoft.com/office/powerpoint/2010/main" val="7944956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1741</TotalTime>
  <Words>1603</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Retrospect</vt:lpstr>
      <vt:lpstr>CROWDFUNDING</vt:lpstr>
      <vt:lpstr>PROJECT OVERVIEW</vt:lpstr>
      <vt:lpstr>PROJECT DEVELOPMENT FLOW</vt:lpstr>
      <vt:lpstr>DATA CLEANING AND TRANSFORMATION</vt:lpstr>
      <vt:lpstr>KEY PERFORMACE INDICATORS (KPI)</vt:lpstr>
      <vt:lpstr>KPI : TOP SUCESSFUL PROJECT BY AMOUNT</vt:lpstr>
      <vt:lpstr>KPI: SUCCESSFUL PROJECT BASED ON NUMBER OF BACKERS</vt:lpstr>
      <vt:lpstr>KPI: TOP SUCCESSFUL PROJECT BY BACKERS</vt:lpstr>
      <vt:lpstr>PowerPoint Presentation</vt:lpstr>
      <vt:lpstr>KPI: TOTAL NUMBER OF PROJECTS BASED ON LOCATIONS</vt:lpstr>
      <vt:lpstr>KPI: TOTAL NUMBER OF PROJECTS BASED ON CATEGORY</vt:lpstr>
      <vt:lpstr>KPI: TOTAL NUMBER OF PROJECTS CREATED BY YEAR,QUARTER,MONTH</vt:lpstr>
      <vt:lpstr>KPI: PERCENTAGE OF SUCCESSFUL PROJECTS OVERALL</vt:lpstr>
      <vt:lpstr>KPI: PERCENTAGE OF SUCCESSFUL PROJECT BY CATEGORY</vt:lpstr>
      <vt:lpstr>KPI: PERCENTAGE OF SUCCESFUL PROJECT BY YEAR , MONTH</vt:lpstr>
      <vt:lpstr>KPI: PERCENTAGE OF SUCCESSFUL PROJECTS BY GOAL RANGE</vt:lpstr>
      <vt:lpstr>KPI: AMOUNT RAISED IN USD</vt:lpstr>
      <vt:lpstr>KPI: NUMBER OF BACKERS</vt:lpstr>
      <vt:lpstr>KPI: AVG NUMBER OF DAYS FOR SUCCESSFUL PROJECTS</vt:lpstr>
      <vt:lpstr>EXCEL DASHBOARD</vt:lpstr>
      <vt:lpstr>TABLEAU DASHBOARD</vt:lpstr>
      <vt:lpstr>POWER BI DASHBOARD</vt:lpstr>
      <vt:lpstr>SQL QUERIES AND RESULTS</vt:lpstr>
      <vt:lpstr>PowerPoint Presentation</vt:lpstr>
      <vt:lpstr>CHALLENGES FACED AND POTENTIAL SOLUTIONS</vt:lpstr>
      <vt:lpstr>BUSINESS STRATEGIES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 Shekhar</dc:creator>
  <cp:lastModifiedBy>SATYA REDDY</cp:lastModifiedBy>
  <cp:revision>25</cp:revision>
  <dcterms:created xsi:type="dcterms:W3CDTF">2024-12-20T17:34:09Z</dcterms:created>
  <dcterms:modified xsi:type="dcterms:W3CDTF">2024-12-28T06:50:15Z</dcterms:modified>
</cp:coreProperties>
</file>