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sldIdLst>
    <p:sldId id="256" r:id="rId5"/>
    <p:sldId id="257" r:id="rId6"/>
    <p:sldId id="259" r:id="rId7"/>
    <p:sldId id="260" r:id="rId8"/>
    <p:sldId id="261" r:id="rId9"/>
    <p:sldId id="262" r:id="rId10"/>
    <p:sldId id="263" r:id="rId11"/>
    <p:sldId id="264" r:id="rId12"/>
    <p:sldId id="284" r:id="rId13"/>
    <p:sldId id="285" r:id="rId14"/>
    <p:sldId id="268" r:id="rId15"/>
    <p:sldId id="269" r:id="rId16"/>
    <p:sldId id="286" r:id="rId17"/>
    <p:sldId id="273" r:id="rId18"/>
    <p:sldId id="287" r:id="rId19"/>
    <p:sldId id="288" r:id="rId20"/>
    <p:sldId id="289" r:id="rId21"/>
    <p:sldId id="274" r:id="rId22"/>
    <p:sldId id="278" r:id="rId23"/>
    <p:sldId id="279"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712" autoAdjust="0"/>
  </p:normalViewPr>
  <p:slideViewPr>
    <p:cSldViewPr snapToGrid="0">
      <p:cViewPr varScale="1">
        <p:scale>
          <a:sx n="90" d="100"/>
          <a:sy n="90"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5" qsCatId="simple" csTypeId="urn:microsoft.com/office/officeart/2005/8/colors/accent0_3" csCatId="mainScheme" phldr="1"/>
      <dgm:spPr/>
      <dgm:t>
        <a:bodyPr/>
        <a:lstStyle/>
        <a:p>
          <a:endParaRPr lang="en-US"/>
        </a:p>
      </dgm:t>
    </dgm:pt>
    <dgm:pt modelId="{30269CC2-8DD6-4402-82F3-18F164A732FF}">
      <dgm:prSet/>
      <dgm:spPr/>
      <dgm:t>
        <a:bodyPr/>
        <a:lstStyle/>
        <a:p>
          <a:pPr>
            <a:lnSpc>
              <a:spcPct val="100000"/>
            </a:lnSpc>
          </a:pPr>
          <a:r>
            <a:rPr lang="en-US" dirty="0"/>
            <a:t>Introduction</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pPr>
            <a:lnSpc>
              <a:spcPct val="100000"/>
            </a:lnSpc>
          </a:pPr>
          <a:r>
            <a:rPr lang="en-US" dirty="0"/>
            <a:t>Fundamentals of Unit Testing</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pPr>
            <a:lnSpc>
              <a:spcPct val="100000"/>
            </a:lnSpc>
          </a:pPr>
          <a:r>
            <a:rPr lang="en-US" dirty="0"/>
            <a:t>Advanced Unit Testing Techniques</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pPr>
            <a:lnSpc>
              <a:spcPct val="100000"/>
            </a:lnSpc>
          </a:pPr>
          <a:r>
            <a:rPr lang="en-US" dirty="0"/>
            <a:t>Handling Dependencies</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pPr>
            <a:lnSpc>
              <a:spcPct val="100000"/>
            </a:lnSpc>
          </a:pPr>
          <a:r>
            <a:rPr lang="en-US" dirty="0"/>
            <a:t>Prove not guilty with TDD </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C9EA6CC3-6A57-40C0-A0B0-215FFDE04E47}">
      <dgm:prSet/>
      <dgm:spPr/>
      <dgm:t>
        <a:bodyPr/>
        <a:lstStyle/>
        <a:p>
          <a:pPr>
            <a:lnSpc>
              <a:spcPct val="100000"/>
            </a:lnSpc>
          </a:pPr>
          <a:r>
            <a:rPr lang="en-US"/>
            <a:t>Data Driven Testing Techniques</a:t>
          </a:r>
          <a:endParaRPr lang="en-US" dirty="0"/>
        </a:p>
      </dgm:t>
    </dgm:pt>
    <dgm:pt modelId="{7036594F-FECA-4340-91C9-7CB801420E12}" type="parTrans" cxnId="{41DF7D88-2F79-4734-8437-7B86987C3BEC}">
      <dgm:prSet/>
      <dgm:spPr/>
      <dgm:t>
        <a:bodyPr/>
        <a:lstStyle/>
        <a:p>
          <a:endParaRPr lang="en-US"/>
        </a:p>
      </dgm:t>
    </dgm:pt>
    <dgm:pt modelId="{1B5818AA-7CBA-4ECA-9270-0B8151E016D6}" type="sibTrans" cxnId="{41DF7D88-2F79-4734-8437-7B86987C3BEC}">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6"/>
      <dgm:spPr>
        <a:prstGeom prst="rect">
          <a:avLst/>
        </a:prstGeom>
      </dgm:spPr>
    </dgm:pt>
    <dgm:pt modelId="{B52E1101-E263-4511-8D8F-5A215C912C41}" type="pres">
      <dgm:prSet presAssocID="{30269CC2-8DD6-4402-82F3-18F164A732FF}"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ardroom"/>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6">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6"/>
      <dgm:spPr>
        <a:xfrm>
          <a:off x="0" y="1249576"/>
          <a:ext cx="6791323" cy="995920"/>
        </a:xfrm>
        <a:prstGeom prst="rect">
          <a:avLst/>
        </a:prstGeom>
      </dgm:spPr>
    </dgm:pt>
    <dgm:pt modelId="{FADE9C4E-BFE3-4374-BE2C-676ED238ACF2}" type="pres">
      <dgm:prSet presAssocID="{2B87ECDB-C552-42F6-9B52-6548A18B206B}" presName="iconRect" presStyleLbl="node1" presStyleIdx="1" presStyleCnt="6"/>
      <dgm:spPr>
        <a:blipFill>
          <a:blip xmlns:r="http://schemas.openxmlformats.org/officeDocument/2006/relationships" r:embed="rId3"/>
          <a:srcRect/>
          <a:stretch>
            <a:fillRect/>
          </a:stretch>
        </a:blipFill>
      </dgm:spPr>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6">
        <dgm:presLayoutVars>
          <dgm:chMax val="0"/>
          <dgm:chPref val="0"/>
        </dgm:presLayoutVars>
      </dgm:prSet>
      <dgm:spPr/>
    </dgm:pt>
    <dgm:pt modelId="{CE46B6BD-FA9F-4C65-8E75-D8C24C71657B}" type="pres">
      <dgm:prSet presAssocID="{80EFB54F-1AC8-40D9-981D-4C85160A5799}" presName="sibTrans" presStyleCnt="0"/>
      <dgm:spPr/>
    </dgm:pt>
    <dgm:pt modelId="{C313D49E-6051-44EA-861F-B9AC9215ADB3}" type="pres">
      <dgm:prSet presAssocID="{C9EA6CC3-6A57-40C0-A0B0-215FFDE04E47}" presName="compNode" presStyleCnt="0"/>
      <dgm:spPr/>
    </dgm:pt>
    <dgm:pt modelId="{2E1E69DD-57AF-431F-B927-F56A32F21C02}" type="pres">
      <dgm:prSet presAssocID="{C9EA6CC3-6A57-40C0-A0B0-215FFDE04E47}" presName="bgRect" presStyleLbl="bgShp" presStyleIdx="2" presStyleCnt="6"/>
      <dgm:spPr/>
    </dgm:pt>
    <dgm:pt modelId="{7898698B-4475-4675-B73B-0CB91AC6F273}" type="pres">
      <dgm:prSet presAssocID="{C9EA6CC3-6A57-40C0-A0B0-215FFDE04E47}" presName="iconRect" presStyleLbl="node1" presStyleIdx="2" presStyleCnt="6"/>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Open book"/>
        </a:ext>
      </dgm:extLst>
    </dgm:pt>
    <dgm:pt modelId="{6D0CD582-1012-4C9A-B22F-D1580FB29E8E}" type="pres">
      <dgm:prSet presAssocID="{C9EA6CC3-6A57-40C0-A0B0-215FFDE04E47}" presName="spaceRect" presStyleCnt="0"/>
      <dgm:spPr/>
    </dgm:pt>
    <dgm:pt modelId="{C2CE55FE-D0AB-4945-8C72-A9E59293A0D2}" type="pres">
      <dgm:prSet presAssocID="{C9EA6CC3-6A57-40C0-A0B0-215FFDE04E47}" presName="parTx" presStyleLbl="revTx" presStyleIdx="2" presStyleCnt="6">
        <dgm:presLayoutVars>
          <dgm:chMax val="0"/>
          <dgm:chPref val="0"/>
        </dgm:presLayoutVars>
      </dgm:prSet>
      <dgm:spPr/>
    </dgm:pt>
    <dgm:pt modelId="{C8D164A1-F247-4BC8-8229-AA441415D9C1}" type="pres">
      <dgm:prSet presAssocID="{1B5818AA-7CBA-4ECA-9270-0B8151E016D6}"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3" presStyleCnt="6"/>
      <dgm:spPr>
        <a:xfrm>
          <a:off x="0" y="2494477"/>
          <a:ext cx="6791323" cy="995920"/>
        </a:xfrm>
        <a:prstGeom prst="rect">
          <a:avLst/>
        </a:prstGeom>
      </dgm:spPr>
    </dgm:pt>
    <dgm:pt modelId="{D335376E-740A-4A47-BC5B-3381DE731CE0}" type="pres">
      <dgm:prSet presAssocID="{419DF63C-9792-4EF5-9125-1EEF4D07C33F}" presName="iconRect" presStyleLbl="node1" presStyleIdx="3" presStyleCnt="6"/>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Microscope"/>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3" presStyleCnt="6">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4" presStyleCnt="6"/>
      <dgm:spPr>
        <a:xfrm>
          <a:off x="0" y="3739377"/>
          <a:ext cx="6791323" cy="995920"/>
        </a:xfrm>
        <a:prstGeom prst="rect">
          <a:avLst/>
        </a:prstGeom>
      </dgm:spPr>
    </dgm:pt>
    <dgm:pt modelId="{1B0B9210-632F-4BB5-B140-1FA20D3CF123}" type="pres">
      <dgm:prSet presAssocID="{1B1E513F-BEB7-483A-8F12-A8210AEF19E9}" presName="iconRect" presStyleLbl="node1" presStyleIdx="4" presStyleCnt="6"/>
      <dgm:spPr>
        <a:blipFill>
          <a:blip xmlns:r="http://schemas.openxmlformats.org/officeDocument/2006/relationships"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4" presStyleCnt="6">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5" presStyleCnt="6"/>
      <dgm:spPr>
        <a:xfrm>
          <a:off x="0" y="4984278"/>
          <a:ext cx="6791323" cy="995920"/>
        </a:xfrm>
        <a:prstGeom prst="rect">
          <a:avLst/>
        </a:prstGeom>
      </dgm:spPr>
    </dgm:pt>
    <dgm:pt modelId="{C21BED67-1F13-4312-815B-B5C34DAA27F9}" type="pres">
      <dgm:prSet presAssocID="{F4A56385-3827-49D1-B533-953BA75136B7}" presName="iconRect" presStyleLbl="node1" presStyleIdx="5" presStyleCnt="6"/>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Detective"/>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5" presStyleCnt="6">
        <dgm:presLayoutVars>
          <dgm:chMax val="0"/>
          <dgm:chPref val="0"/>
        </dgm:presLayoutVars>
      </dgm:prSet>
      <dgm:spPr/>
    </dgm:pt>
  </dgm:ptLst>
  <dgm:cxnLst>
    <dgm:cxn modelId="{024B121E-3EE5-42C9-97D1-5E0D27C29DC3}" srcId="{162F69A6-0780-49EA-A6A8-3965C12489B2}" destId="{419DF63C-9792-4EF5-9125-1EEF4D07C33F}" srcOrd="3"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41DF7D88-2F79-4734-8437-7B86987C3BEC}" srcId="{162F69A6-0780-49EA-A6A8-3965C12489B2}" destId="{C9EA6CC3-6A57-40C0-A0B0-215FFDE04E47}" srcOrd="2" destOrd="0" parTransId="{7036594F-FECA-4340-91C9-7CB801420E12}" sibTransId="{1B5818AA-7CBA-4ECA-9270-0B8151E016D6}"/>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5" destOrd="0" parTransId="{5C6E35C5-B6D6-42D4-9FF2-63E3FEC1E45F}" sibTransId="{E866DA3A-B427-429E-A892-4812B432ED79}"/>
    <dgm:cxn modelId="{BE7E21A0-8AA7-4747-9BB1-F97FD0503C4E}" type="presOf" srcId="{C9EA6CC3-6A57-40C0-A0B0-215FFDE04E47}" destId="{C2CE55FE-D0AB-4945-8C72-A9E59293A0D2}" srcOrd="0" destOrd="0" presId="urn:microsoft.com/office/officeart/2018/2/layout/IconVerticalSolidList"/>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4"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EB51334E-26A9-4152-8997-A32AE231CBE0}" type="presParOf" srcId="{05261D3E-3CC7-4C85-9E09-D67FC777908C}" destId="{C313D49E-6051-44EA-861F-B9AC9215ADB3}" srcOrd="4" destOrd="0" presId="urn:microsoft.com/office/officeart/2018/2/layout/IconVerticalSolidList"/>
    <dgm:cxn modelId="{CD5D6678-8980-4EBE-8F9C-01936D7BF15F}" type="presParOf" srcId="{C313D49E-6051-44EA-861F-B9AC9215ADB3}" destId="{2E1E69DD-57AF-431F-B927-F56A32F21C02}" srcOrd="0" destOrd="0" presId="urn:microsoft.com/office/officeart/2018/2/layout/IconVerticalSolidList"/>
    <dgm:cxn modelId="{94BC0056-D7C8-4A8D-8F02-13C74358FE57}" type="presParOf" srcId="{C313D49E-6051-44EA-861F-B9AC9215ADB3}" destId="{7898698B-4475-4675-B73B-0CB91AC6F273}" srcOrd="1" destOrd="0" presId="urn:microsoft.com/office/officeart/2018/2/layout/IconVerticalSolidList"/>
    <dgm:cxn modelId="{40C543EA-81DD-4F87-A382-F294406712A2}" type="presParOf" srcId="{C313D49E-6051-44EA-861F-B9AC9215ADB3}" destId="{6D0CD582-1012-4C9A-B22F-D1580FB29E8E}" srcOrd="2" destOrd="0" presId="urn:microsoft.com/office/officeart/2018/2/layout/IconVerticalSolidList"/>
    <dgm:cxn modelId="{6B53C74C-A846-438F-8BCB-74A36EE2F820}" type="presParOf" srcId="{C313D49E-6051-44EA-861F-B9AC9215ADB3}" destId="{C2CE55FE-D0AB-4945-8C72-A9E59293A0D2}" srcOrd="3" destOrd="0" presId="urn:microsoft.com/office/officeart/2018/2/layout/IconVerticalSolidList"/>
    <dgm:cxn modelId="{6DB99C27-3EE8-476F-93C1-D5ABE5A16FA9}" type="presParOf" srcId="{05261D3E-3CC7-4C85-9E09-D67FC777908C}" destId="{C8D164A1-F247-4BC8-8229-AA441415D9C1}" srcOrd="5" destOrd="0" presId="urn:microsoft.com/office/officeart/2018/2/layout/IconVerticalSolidList"/>
    <dgm:cxn modelId="{18BE3019-0E90-4C32-A988-157009864AD2}" type="presParOf" srcId="{05261D3E-3CC7-4C85-9E09-D67FC777908C}" destId="{B12160B6-4EC8-4B4D-A1B2-F7F5F2795F75}" srcOrd="6"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7" destOrd="0" presId="urn:microsoft.com/office/officeart/2018/2/layout/IconVerticalSolidList"/>
    <dgm:cxn modelId="{CC9F31C5-774B-4FC3-9646-7E0EFDB54727}" type="presParOf" srcId="{05261D3E-3CC7-4C85-9E09-D67FC777908C}" destId="{390D1410-0CB7-44D5-903C-C35615DE86E1}" srcOrd="8"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9" destOrd="0" presId="urn:microsoft.com/office/officeart/2018/2/layout/IconVerticalSolidList"/>
    <dgm:cxn modelId="{B5AAF852-AE2E-40BE-BC22-1382A2AD5A44}" type="presParOf" srcId="{05261D3E-3CC7-4C85-9E09-D67FC777908C}" destId="{A9DA4473-F7AD-4D05-A89E-4317469C9CAC}" srcOrd="10"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rPr>
            <a:t>What/Why Automated Testing is used</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095EF736-724E-42ED-9009-159A4F745AC8}">
      <dgm:prSet custT="1"/>
      <dgm:spPr/>
      <dgm:t>
        <a:bodyPr/>
        <a:lstStyle/>
        <a:p>
          <a:pPr>
            <a:buClr>
              <a:schemeClr val="accent2"/>
            </a:buClr>
            <a:buFont typeface="Wingdings" panose="05000000000000000000" pitchFamily="2" charset="2"/>
            <a:buChar char="§"/>
          </a:pPr>
          <a:r>
            <a:rPr lang="en-US" sz="2800" dirty="0">
              <a:solidFill>
                <a:schemeClr val="bg1"/>
              </a:solidFill>
            </a:rPr>
            <a:t>Types of Automated Test</a:t>
          </a:r>
        </a:p>
      </dgm:t>
    </dgm:pt>
    <dgm:pt modelId="{93D9C12C-424E-48B5-8911-4ED35206BDB6}" type="parTrans" cxnId="{C6CD2AD2-4BAB-4E24-965B-5B73E25F0950}">
      <dgm:prSet/>
      <dgm:spPr/>
      <dgm:t>
        <a:bodyPr/>
        <a:lstStyle/>
        <a:p>
          <a:endParaRPr lang="en-US"/>
        </a:p>
      </dgm:t>
    </dgm:pt>
    <dgm:pt modelId="{2046D706-7B98-422A-B6D9-6620848DF737}" type="sibTrans" cxnId="{C6CD2AD2-4BAB-4E24-965B-5B73E25F0950}">
      <dgm:prSet/>
      <dgm:spPr/>
      <dgm:t>
        <a:bodyPr/>
        <a:lstStyle/>
        <a:p>
          <a:endParaRPr lang="en-US"/>
        </a:p>
      </dgm:t>
    </dgm:pt>
    <dgm:pt modelId="{6EC1A3AD-46BF-4350-BD61-39AD7FB717EF}">
      <dgm:prSet custT="1"/>
      <dgm:spPr/>
      <dgm:t>
        <a:bodyPr/>
        <a:lstStyle/>
        <a:p>
          <a:pPr>
            <a:buClr>
              <a:schemeClr val="accent2"/>
            </a:buClr>
            <a:buFont typeface="Wingdings" panose="05000000000000000000" pitchFamily="2" charset="2"/>
            <a:buChar char="§"/>
          </a:pPr>
          <a:r>
            <a:rPr lang="en-US" sz="2800" dirty="0">
              <a:solidFill>
                <a:schemeClr val="bg1"/>
              </a:solidFill>
            </a:rPr>
            <a:t>Lets see what a Unit test is..</a:t>
          </a:r>
        </a:p>
      </dgm:t>
    </dgm:pt>
    <dgm:pt modelId="{40CE447D-3D5E-41E5-A032-6D0087D5CA78}" type="parTrans" cxnId="{5F636B3E-E200-4518-9362-0BCC460F9DAA}">
      <dgm:prSet/>
      <dgm:spPr/>
      <dgm:t>
        <a:bodyPr/>
        <a:lstStyle/>
        <a:p>
          <a:endParaRPr lang="en-US"/>
        </a:p>
      </dgm:t>
    </dgm:pt>
    <dgm:pt modelId="{79693078-96D7-421B-9F0D-9526691EE0BF}" type="sibTrans" cxnId="{5F636B3E-E200-4518-9362-0BCC460F9DAA}">
      <dgm:prSet/>
      <dgm:spPr/>
      <dgm:t>
        <a:bodyPr/>
        <a:lstStyle/>
        <a:p>
          <a:endParaRPr lang="en-US"/>
        </a:p>
      </dgm:t>
    </dgm:pt>
    <dgm:pt modelId="{50CDC15D-1705-4E07-B42C-437894135349}">
      <dgm:prSet custT="1"/>
      <dgm:spPr/>
      <dgm:t>
        <a:bodyPr/>
        <a:lstStyle/>
        <a:p>
          <a:pPr>
            <a:buClr>
              <a:schemeClr val="accent2"/>
            </a:buClr>
            <a:buFont typeface="Wingdings" panose="05000000000000000000" pitchFamily="2" charset="2"/>
            <a:buChar char="§"/>
          </a:pPr>
          <a:r>
            <a:rPr lang="en-US" sz="2800" dirty="0">
              <a:solidFill>
                <a:schemeClr val="bg1"/>
              </a:solidFill>
            </a:rPr>
            <a:t>What/Why TDD</a:t>
          </a:r>
        </a:p>
      </dgm:t>
    </dgm:pt>
    <dgm:pt modelId="{569DED74-23D0-4C3A-A7C3-5EC67209C39C}" type="parTrans" cxnId="{2E1DC71B-D704-4004-B7FB-92617FF107A9}">
      <dgm:prSet/>
      <dgm:spPr/>
      <dgm:t>
        <a:bodyPr/>
        <a:lstStyle/>
        <a:p>
          <a:endParaRPr lang="en-US"/>
        </a:p>
      </dgm:t>
    </dgm:pt>
    <dgm:pt modelId="{6D1DDE36-EB86-4784-A6E3-77023E0E3CC7}" type="sibTrans" cxnId="{2E1DC71B-D704-4004-B7FB-92617FF107A9}">
      <dgm:prSet/>
      <dgm:spPr/>
      <dgm:t>
        <a:bodyPr/>
        <a:lstStyle/>
        <a:p>
          <a:endParaRPr lang="en-US"/>
        </a:p>
      </dgm:t>
    </dgm:pt>
    <dgm:pt modelId="{AAC8063B-7940-42CF-B726-9BEB435A16C3}">
      <dgm:prSet custT="1"/>
      <dgm:spPr/>
      <dgm:t>
        <a:bodyPr/>
        <a:lstStyle/>
        <a:p>
          <a:pPr>
            <a:buClr>
              <a:schemeClr val="accent2"/>
            </a:buClr>
            <a:buFont typeface="Wingdings" panose="05000000000000000000" pitchFamily="2" charset="2"/>
            <a:buChar char="§"/>
          </a:pPr>
          <a:r>
            <a:rPr lang="en-US" sz="2800" dirty="0">
              <a:solidFill>
                <a:schemeClr val="bg1"/>
              </a:solidFill>
            </a:rPr>
            <a:t>Other Paradigms</a:t>
          </a:r>
        </a:p>
      </dgm:t>
    </dgm:pt>
    <dgm:pt modelId="{9B0E0764-A2D8-4742-9618-FD1660B79126}" type="parTrans" cxnId="{E739BFDA-4D20-47EC-85D6-97591A96D956}">
      <dgm:prSet/>
      <dgm:spPr/>
      <dgm:t>
        <a:bodyPr/>
        <a:lstStyle/>
        <a:p>
          <a:endParaRPr lang="en-US"/>
        </a:p>
      </dgm:t>
    </dgm:pt>
    <dgm:pt modelId="{E1BAB192-5B08-461D-B77A-71D1094D389A}" type="sibTrans" cxnId="{E739BFDA-4D20-47EC-85D6-97591A96D956}">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260CC718-1C19-4A58-B25E-4613464E2BCD}" type="presOf" srcId="{B192402E-D48E-4A20-9102-455829196172}" destId="{48838873-4431-4954-9171-1238775AC576}" srcOrd="0" destOrd="0" presId="urn:microsoft.com/office/officeart/2005/8/layout/list1"/>
    <dgm:cxn modelId="{2E1DC71B-D704-4004-B7FB-92617FF107A9}" srcId="{7A49DF98-867D-48FD-8C6A-11619CC54E26}" destId="{50CDC15D-1705-4E07-B42C-437894135349}" srcOrd="3" destOrd="0" parTransId="{569DED74-23D0-4C3A-A7C3-5EC67209C39C}" sibTransId="{6D1DDE36-EB86-4784-A6E3-77023E0E3CC7}"/>
    <dgm:cxn modelId="{3912D51E-A721-4366-B734-DEED27AF7207}" type="presOf" srcId="{50CDC15D-1705-4E07-B42C-437894135349}" destId="{A7174219-EC9E-4267-A04D-B18EE847387A}" srcOrd="0" destOrd="3"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5F636B3E-E200-4518-9362-0BCC460F9DAA}" srcId="{7A49DF98-867D-48FD-8C6A-11619CC54E26}" destId="{6EC1A3AD-46BF-4350-BD61-39AD7FB717EF}" srcOrd="2" destOrd="0" parTransId="{40CE447D-3D5E-41E5-A032-6D0087D5CA78}" sibTransId="{79693078-96D7-421B-9F0D-9526691EE0BF}"/>
    <dgm:cxn modelId="{4481948E-EA68-450A-B110-96AA2EC60CF7}" type="presOf" srcId="{095EF736-724E-42ED-9009-159A4F745AC8}" destId="{A7174219-EC9E-4267-A04D-B18EE847387A}" srcOrd="0" destOrd="1" presId="urn:microsoft.com/office/officeart/2005/8/layout/list1"/>
    <dgm:cxn modelId="{323B659E-DBBB-459D-BAA9-704ADD5267A5}" type="presOf" srcId="{7A49DF98-867D-48FD-8C6A-11619CC54E26}" destId="{8EFCDC49-2431-44A7-9E88-01190BAF5B19}" srcOrd="1" destOrd="0" presId="urn:microsoft.com/office/officeart/2005/8/layout/list1"/>
    <dgm:cxn modelId="{E992F79F-6823-4432-9186-0036E3C09740}" type="presOf" srcId="{AAC8063B-7940-42CF-B726-9BEB435A16C3}" destId="{A7174219-EC9E-4267-A04D-B18EE847387A}" srcOrd="0" destOrd="4" presId="urn:microsoft.com/office/officeart/2005/8/layout/list1"/>
    <dgm:cxn modelId="{873AB6A6-B871-4FC7-953C-E909EA6E88BF}" type="presOf" srcId="{6EC1A3AD-46BF-4350-BD61-39AD7FB717EF}" destId="{A7174219-EC9E-4267-A04D-B18EE847387A}" srcOrd="0" destOrd="2"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C6CD2AD2-4BAB-4E24-965B-5B73E25F0950}" srcId="{7A49DF98-867D-48FD-8C6A-11619CC54E26}" destId="{095EF736-724E-42ED-9009-159A4F745AC8}" srcOrd="1" destOrd="0" parTransId="{93D9C12C-424E-48B5-8911-4ED35206BDB6}" sibTransId="{2046D706-7B98-422A-B6D9-6620848DF737}"/>
    <dgm:cxn modelId="{E739BFDA-4D20-47EC-85D6-97591A96D956}" srcId="{7A49DF98-867D-48FD-8C6A-11619CC54E26}" destId="{AAC8063B-7940-42CF-B726-9BEB435A16C3}" srcOrd="4" destOrd="0" parTransId="{9B0E0764-A2D8-4742-9618-FD1660B79126}" sibTransId="{E1BAB192-5B08-461D-B77A-71D1094D389A}"/>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rPr>
            <a:t>Lets Name the Tests </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4D01A6A7-31F2-46A1-82D5-82C4F3669291}">
      <dgm:prSet custT="1"/>
      <dgm:spPr/>
      <dgm:t>
        <a:bodyPr/>
        <a:lstStyle/>
        <a:p>
          <a:pPr>
            <a:buClr>
              <a:schemeClr val="accent2"/>
            </a:buClr>
            <a:buFont typeface="Wingdings" panose="05000000000000000000" pitchFamily="2" charset="2"/>
            <a:buChar char="§"/>
          </a:pPr>
          <a:r>
            <a:rPr lang="en-US" sz="2800" dirty="0">
              <a:solidFill>
                <a:schemeClr val="bg1"/>
              </a:solidFill>
            </a:rPr>
            <a:t>Characteristics of Test </a:t>
          </a:r>
        </a:p>
      </dgm:t>
    </dgm:pt>
    <dgm:pt modelId="{9D7AE51C-9ABE-49EC-BED7-E9DD103DFC3B}" type="parTrans" cxnId="{D5B56312-D115-4803-BD32-F787D51064EC}">
      <dgm:prSet/>
      <dgm:spPr/>
      <dgm:t>
        <a:bodyPr/>
        <a:lstStyle/>
        <a:p>
          <a:endParaRPr lang="en-US"/>
        </a:p>
      </dgm:t>
    </dgm:pt>
    <dgm:pt modelId="{798B2933-FA94-475B-9E3E-AF3164786720}" type="sibTrans" cxnId="{D5B56312-D115-4803-BD32-F787D51064EC}">
      <dgm:prSet/>
      <dgm:spPr/>
      <dgm:t>
        <a:bodyPr/>
        <a:lstStyle/>
        <a:p>
          <a:endParaRPr lang="en-US"/>
        </a:p>
      </dgm:t>
    </dgm:pt>
    <dgm:pt modelId="{FA1A200A-E2AB-405B-B105-F11333D8FEBD}">
      <dgm:prSet custT="1"/>
      <dgm:spPr/>
      <dgm:t>
        <a:bodyPr/>
        <a:lstStyle/>
        <a:p>
          <a:pPr>
            <a:buClr>
              <a:schemeClr val="accent2"/>
            </a:buClr>
            <a:buFont typeface="Wingdings" panose="05000000000000000000" pitchFamily="2" charset="2"/>
            <a:buChar char="§"/>
          </a:pPr>
          <a:r>
            <a:rPr lang="en-US" sz="2800" dirty="0">
              <a:solidFill>
                <a:schemeClr val="bg1"/>
              </a:solidFill>
            </a:rPr>
            <a:t>Setup and Tear Down</a:t>
          </a:r>
        </a:p>
      </dgm:t>
    </dgm:pt>
    <dgm:pt modelId="{6547C769-C9B7-45CC-88D5-CA31150200FC}" type="parTrans" cxnId="{A696887B-4D68-4921-8960-7E26042C3771}">
      <dgm:prSet/>
      <dgm:spPr/>
      <dgm:t>
        <a:bodyPr/>
        <a:lstStyle/>
        <a:p>
          <a:endParaRPr lang="en-US"/>
        </a:p>
      </dgm:t>
    </dgm:pt>
    <dgm:pt modelId="{ADA9D529-1D92-4D81-BF18-01D813BD8535}" type="sibTrans" cxnId="{A696887B-4D68-4921-8960-7E26042C3771}">
      <dgm:prSet/>
      <dgm:spPr/>
      <dgm:t>
        <a:bodyPr/>
        <a:lstStyle/>
        <a:p>
          <a:endParaRPr lang="en-US"/>
        </a:p>
      </dgm:t>
    </dgm:pt>
    <dgm:pt modelId="{92C52474-1EB1-4CDC-84E3-8E7773B8C227}">
      <dgm:prSet custT="1"/>
      <dgm:spPr/>
      <dgm:t>
        <a:bodyPr/>
        <a:lstStyle/>
        <a:p>
          <a:pPr>
            <a:buClr>
              <a:schemeClr val="accent2"/>
            </a:buClr>
            <a:buFont typeface="Wingdings" panose="05000000000000000000" pitchFamily="2" charset="2"/>
            <a:buChar char="§"/>
          </a:pPr>
          <a:r>
            <a:rPr lang="en-US" sz="2800" dirty="0">
              <a:solidFill>
                <a:schemeClr val="bg1"/>
              </a:solidFill>
            </a:rPr>
            <a:t>Parameterized Tests</a:t>
          </a:r>
        </a:p>
      </dgm:t>
    </dgm:pt>
    <dgm:pt modelId="{3D082E04-2233-4A8E-836D-CC47D6CC9E2A}" type="parTrans" cxnId="{7B743119-6C50-42BF-8C12-6BBE11ACD4F9}">
      <dgm:prSet/>
      <dgm:spPr/>
      <dgm:t>
        <a:bodyPr/>
        <a:lstStyle/>
        <a:p>
          <a:endParaRPr lang="en-US"/>
        </a:p>
      </dgm:t>
    </dgm:pt>
    <dgm:pt modelId="{97507433-54FA-438A-B2F9-0CDC61C9F74E}" type="sibTrans" cxnId="{7B743119-6C50-42BF-8C12-6BBE11ACD4F9}">
      <dgm:prSet/>
      <dgm:spPr/>
      <dgm:t>
        <a:bodyPr/>
        <a:lstStyle/>
        <a:p>
          <a:endParaRPr lang="en-US"/>
        </a:p>
      </dgm:t>
    </dgm:pt>
    <dgm:pt modelId="{0085B526-2F2C-4AA8-B057-71FB1DF77DD4}">
      <dgm:prSet custT="1"/>
      <dgm:spPr/>
      <dgm:t>
        <a:bodyPr/>
        <a:lstStyle/>
        <a:p>
          <a:pPr>
            <a:buClr>
              <a:schemeClr val="accent2"/>
            </a:buClr>
            <a:buFont typeface="Wingdings" panose="05000000000000000000" pitchFamily="2" charset="2"/>
            <a:buChar char="§"/>
          </a:pPr>
          <a:r>
            <a:rPr lang="en-US" sz="2800" dirty="0">
              <a:solidFill>
                <a:schemeClr val="bg1"/>
              </a:solidFill>
            </a:rPr>
            <a:t>Ignore Tests</a:t>
          </a:r>
        </a:p>
      </dgm:t>
    </dgm:pt>
    <dgm:pt modelId="{4F25EAE1-578C-45D3-9778-B3DAC0D52B7D}" type="parTrans" cxnId="{FF7C2018-214F-4508-B388-22727E5EFD4B}">
      <dgm:prSet/>
      <dgm:spPr/>
      <dgm:t>
        <a:bodyPr/>
        <a:lstStyle/>
        <a:p>
          <a:endParaRPr lang="en-US"/>
        </a:p>
      </dgm:t>
    </dgm:pt>
    <dgm:pt modelId="{41EBB968-2A36-4C36-9216-E9712B4B71E6}" type="sibTrans" cxnId="{FF7C2018-214F-4508-B388-22727E5EFD4B}">
      <dgm:prSet/>
      <dgm:spPr/>
      <dgm:t>
        <a:bodyPr/>
        <a:lstStyle/>
        <a:p>
          <a:endParaRPr lang="en-US"/>
        </a:p>
      </dgm:t>
    </dgm:pt>
    <dgm:pt modelId="{FD25A93E-BD12-4097-933D-95B9CC716E7F}">
      <dgm:prSet custT="1"/>
      <dgm:spPr/>
      <dgm:t>
        <a:bodyPr/>
        <a:lstStyle/>
        <a:p>
          <a:pPr>
            <a:buClr>
              <a:schemeClr val="accent2"/>
            </a:buClr>
            <a:buFont typeface="Wingdings" panose="05000000000000000000" pitchFamily="2" charset="2"/>
            <a:buChar char="§"/>
          </a:pPr>
          <a:r>
            <a:rPr lang="en-US" sz="2800" dirty="0">
              <a:solidFill>
                <a:schemeClr val="bg1"/>
              </a:solidFill>
            </a:rPr>
            <a:t>How to make trustable Tests</a:t>
          </a:r>
        </a:p>
      </dgm:t>
    </dgm:pt>
    <dgm:pt modelId="{07BC4697-EB4A-4544-8CFB-11E2DB5DAC0A}" type="parTrans" cxnId="{743E28FA-2300-4E6A-AAFD-6AAB4859E026}">
      <dgm:prSet/>
      <dgm:spPr/>
      <dgm:t>
        <a:bodyPr/>
        <a:lstStyle/>
        <a:p>
          <a:endParaRPr lang="en-US"/>
        </a:p>
      </dgm:t>
    </dgm:pt>
    <dgm:pt modelId="{7AB993A3-278E-4D89-988A-93D7B49CCCC9}" type="sibTrans" cxnId="{743E28FA-2300-4E6A-AAFD-6AAB4859E026}">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X="63900"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D5B56312-D115-4803-BD32-F787D51064EC}" srcId="{7A49DF98-867D-48FD-8C6A-11619CC54E26}" destId="{4D01A6A7-31F2-46A1-82D5-82C4F3669291}" srcOrd="1" destOrd="0" parTransId="{9D7AE51C-9ABE-49EC-BED7-E9DD103DFC3B}" sibTransId="{798B2933-FA94-475B-9E3E-AF3164786720}"/>
    <dgm:cxn modelId="{FF7C2018-214F-4508-B388-22727E5EFD4B}" srcId="{7A49DF98-867D-48FD-8C6A-11619CC54E26}" destId="{0085B526-2F2C-4AA8-B057-71FB1DF77DD4}" srcOrd="4" destOrd="0" parTransId="{4F25EAE1-578C-45D3-9778-B3DAC0D52B7D}" sibTransId="{41EBB968-2A36-4C36-9216-E9712B4B71E6}"/>
    <dgm:cxn modelId="{260CC718-1C19-4A58-B25E-4613464E2BCD}" type="presOf" srcId="{B192402E-D48E-4A20-9102-455829196172}" destId="{48838873-4431-4954-9171-1238775AC576}" srcOrd="0" destOrd="0" presId="urn:microsoft.com/office/officeart/2005/8/layout/list1"/>
    <dgm:cxn modelId="{7B743119-6C50-42BF-8C12-6BBE11ACD4F9}" srcId="{7A49DF98-867D-48FD-8C6A-11619CC54E26}" destId="{92C52474-1EB1-4CDC-84E3-8E7773B8C227}" srcOrd="3" destOrd="0" parTransId="{3D082E04-2233-4A8E-836D-CC47D6CC9E2A}" sibTransId="{97507433-54FA-438A-B2F9-0CDC61C9F74E}"/>
    <dgm:cxn modelId="{8E47A71D-9E1C-4FDC-B777-66908B140CF4}" type="presOf" srcId="{FA1A200A-E2AB-405B-B105-F11333D8FEBD}" destId="{A7174219-EC9E-4267-A04D-B18EE847387A}" srcOrd="0" destOrd="2"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6BD8F062-4DFD-443B-9183-E322FEB59931}" type="presOf" srcId="{0085B526-2F2C-4AA8-B057-71FB1DF77DD4}" destId="{A7174219-EC9E-4267-A04D-B18EE847387A}" srcOrd="0" destOrd="4" presId="urn:microsoft.com/office/officeart/2005/8/layout/list1"/>
    <dgm:cxn modelId="{800A244D-1B54-4B27-BD7C-CEBF6267A992}" type="presOf" srcId="{92C52474-1EB1-4CDC-84E3-8E7773B8C227}" destId="{A7174219-EC9E-4267-A04D-B18EE847387A}" srcOrd="0" destOrd="3" presId="urn:microsoft.com/office/officeart/2005/8/layout/list1"/>
    <dgm:cxn modelId="{A696887B-4D68-4921-8960-7E26042C3771}" srcId="{7A49DF98-867D-48FD-8C6A-11619CC54E26}" destId="{FA1A200A-E2AB-405B-B105-F11333D8FEBD}" srcOrd="2" destOrd="0" parTransId="{6547C769-C9B7-45CC-88D5-CA31150200FC}" sibTransId="{ADA9D529-1D92-4D81-BF18-01D813BD8535}"/>
    <dgm:cxn modelId="{323B659E-DBBB-459D-BAA9-704ADD5267A5}" type="presOf" srcId="{7A49DF98-867D-48FD-8C6A-11619CC54E26}" destId="{8EFCDC49-2431-44A7-9E88-01190BAF5B19}" srcOrd="1" destOrd="0" presId="urn:microsoft.com/office/officeart/2005/8/layout/list1"/>
    <dgm:cxn modelId="{5A6766A9-8523-422C-A987-DDD90AB6D377}" type="presOf" srcId="{4D01A6A7-31F2-46A1-82D5-82C4F3669291}" destId="{A7174219-EC9E-4267-A04D-B18EE847387A}" srcOrd="0" destOrd="1" presId="urn:microsoft.com/office/officeart/2005/8/layout/list1"/>
    <dgm:cxn modelId="{90F473B2-165C-42F0-BB66-183652D2B743}" type="presOf" srcId="{5395F473-4B00-496B-B453-6451BF799B09}" destId="{A7174219-EC9E-4267-A04D-B18EE847387A}" srcOrd="0" destOrd="0" presId="urn:microsoft.com/office/officeart/2005/8/layout/list1"/>
    <dgm:cxn modelId="{7EA72CC3-F48D-4D45-A0AD-1822468B2A65}" type="presOf" srcId="{FD25A93E-BD12-4097-933D-95B9CC716E7F}" destId="{A7174219-EC9E-4267-A04D-B18EE847387A}" srcOrd="0" destOrd="5"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50E4AAED-ECDC-4575-BA45-A3C06AC70654}" type="presOf" srcId="{7A49DF98-867D-48FD-8C6A-11619CC54E26}" destId="{47D332B7-C90F-4055-8376-68DED81340C7}" srcOrd="0" destOrd="0" presId="urn:microsoft.com/office/officeart/2005/8/layout/list1"/>
    <dgm:cxn modelId="{743E28FA-2300-4E6A-AAFD-6AAB4859E026}" srcId="{7A49DF98-867D-48FD-8C6A-11619CC54E26}" destId="{FD25A93E-BD12-4097-933D-95B9CC716E7F}" srcOrd="5" destOrd="0" parTransId="{07BC4697-EB4A-4544-8CFB-11E2DB5DAC0A}" sibTransId="{7AB993A3-278E-4D89-988A-93D7B49CCCC9}"/>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rPr>
            <a:t>Passing Method Level Data </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84A7D515-A683-4D84-B00C-2FEFCAA13F2B}">
      <dgm:prSet custT="1"/>
      <dgm:spPr/>
      <dgm:t>
        <a:bodyPr/>
        <a:lstStyle/>
        <a:p>
          <a:pPr>
            <a:buClr>
              <a:schemeClr val="accent2"/>
            </a:buClr>
            <a:buFont typeface="Wingdings" panose="05000000000000000000" pitchFamily="2" charset="2"/>
            <a:buChar char="§"/>
          </a:pPr>
          <a:r>
            <a:rPr lang="en-US" sz="2800" dirty="0">
              <a:solidFill>
                <a:schemeClr val="bg1"/>
              </a:solidFill>
            </a:rPr>
            <a:t>Defined set and Ranged values </a:t>
          </a:r>
        </a:p>
      </dgm:t>
    </dgm:pt>
    <dgm:pt modelId="{8E7AC5AB-8FE6-4DB2-928C-B32078EDF539}" type="parTrans" cxnId="{C61BAF64-B43F-48CB-9284-561B265D69FC}">
      <dgm:prSet/>
      <dgm:spPr/>
      <dgm:t>
        <a:bodyPr/>
        <a:lstStyle/>
        <a:p>
          <a:endParaRPr lang="en-US"/>
        </a:p>
      </dgm:t>
    </dgm:pt>
    <dgm:pt modelId="{8B9929EE-62F5-42E2-829F-91C68C2B2425}" type="sibTrans" cxnId="{C61BAF64-B43F-48CB-9284-561B265D69FC}">
      <dgm:prSet/>
      <dgm:spPr/>
      <dgm:t>
        <a:bodyPr/>
        <a:lstStyle/>
        <a:p>
          <a:endParaRPr lang="en-US"/>
        </a:p>
      </dgm:t>
    </dgm:pt>
    <dgm:pt modelId="{12BB4EB5-8EBF-4717-B80D-83D747E04B80}">
      <dgm:prSet custT="1"/>
      <dgm:spPr/>
      <dgm:t>
        <a:bodyPr/>
        <a:lstStyle/>
        <a:p>
          <a:pPr>
            <a:buClr>
              <a:schemeClr val="accent2"/>
            </a:buClr>
            <a:buFont typeface="Wingdings" panose="05000000000000000000" pitchFamily="2" charset="2"/>
            <a:buChar char="§"/>
          </a:pPr>
          <a:r>
            <a:rPr lang="en-US" sz="2800" dirty="0">
              <a:solidFill>
                <a:schemeClr val="bg1"/>
              </a:solidFill>
            </a:rPr>
            <a:t>Sharing Test data</a:t>
          </a:r>
        </a:p>
      </dgm:t>
    </dgm:pt>
    <dgm:pt modelId="{525062CC-6F4E-418F-AAD7-BE6E9AA006EC}" type="parTrans" cxnId="{B28D0CEB-90CD-4E08-9B9A-9A573254DDA6}">
      <dgm:prSet/>
      <dgm:spPr/>
      <dgm:t>
        <a:bodyPr/>
        <a:lstStyle/>
        <a:p>
          <a:endParaRPr lang="en-US"/>
        </a:p>
      </dgm:t>
    </dgm:pt>
    <dgm:pt modelId="{6787BD95-4CBD-423C-85BA-3E2DE388BF91}" type="sibTrans" cxnId="{B28D0CEB-90CD-4E08-9B9A-9A573254DDA6}">
      <dgm:prSet/>
      <dgm:spPr/>
      <dgm:t>
        <a:bodyPr/>
        <a:lstStyle/>
        <a:p>
          <a:endParaRPr lang="en-US"/>
        </a:p>
      </dgm:t>
    </dgm:pt>
    <dgm:pt modelId="{30FDBD21-1F9F-46FF-B22E-8F3EDB44D180}">
      <dgm:prSet custT="1"/>
      <dgm:spPr/>
      <dgm:t>
        <a:bodyPr/>
        <a:lstStyle/>
        <a:p>
          <a:pPr>
            <a:buClr>
              <a:schemeClr val="accent2"/>
            </a:buClr>
            <a:buFont typeface="Wingdings" panose="05000000000000000000" pitchFamily="2" charset="2"/>
            <a:buChar char="§"/>
          </a:pPr>
          <a:r>
            <a:rPr lang="en-US" sz="2800" dirty="0">
              <a:solidFill>
                <a:schemeClr val="bg1"/>
              </a:solidFill>
            </a:rPr>
            <a:t>Feeding Test data from External Source</a:t>
          </a:r>
        </a:p>
      </dgm:t>
    </dgm:pt>
    <dgm:pt modelId="{B90A8918-C0D8-4FC5-B3B3-66859DAA0B1C}" type="parTrans" cxnId="{BA9340D8-C83B-42AD-9D9E-698902A7265D}">
      <dgm:prSet/>
      <dgm:spPr/>
      <dgm:t>
        <a:bodyPr/>
        <a:lstStyle/>
        <a:p>
          <a:endParaRPr lang="en-US"/>
        </a:p>
      </dgm:t>
    </dgm:pt>
    <dgm:pt modelId="{857DB43D-86DC-4B13-A7D1-A83877FC405E}" type="sibTrans" cxnId="{BA9340D8-C83B-42AD-9D9E-698902A7265D}">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C61BAF64-B43F-48CB-9284-561B265D69FC}" srcId="{7A49DF98-867D-48FD-8C6A-11619CC54E26}" destId="{84A7D515-A683-4D84-B00C-2FEFCAA13F2B}" srcOrd="1" destOrd="0" parTransId="{8E7AC5AB-8FE6-4DB2-928C-B32078EDF539}" sibTransId="{8B9929EE-62F5-42E2-829F-91C68C2B2425}"/>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F4D399C8-C636-45D1-B0C1-BE5BEC5E3AE3}" type="presOf" srcId="{30FDBD21-1F9F-46FF-B22E-8F3EDB44D180}" destId="{A7174219-EC9E-4267-A04D-B18EE847387A}" srcOrd="0" destOrd="3" presId="urn:microsoft.com/office/officeart/2005/8/layout/list1"/>
    <dgm:cxn modelId="{BA9340D8-C83B-42AD-9D9E-698902A7265D}" srcId="{7A49DF98-867D-48FD-8C6A-11619CC54E26}" destId="{30FDBD21-1F9F-46FF-B22E-8F3EDB44D180}" srcOrd="3" destOrd="0" parTransId="{B90A8918-C0D8-4FC5-B3B3-66859DAA0B1C}" sibTransId="{857DB43D-86DC-4B13-A7D1-A83877FC405E}"/>
    <dgm:cxn modelId="{FBCB5DE3-E512-4ABF-80CC-A13B97573812}" type="presOf" srcId="{84A7D515-A683-4D84-B00C-2FEFCAA13F2B}" destId="{A7174219-EC9E-4267-A04D-B18EE847387A}" srcOrd="0" destOrd="1" presId="urn:microsoft.com/office/officeart/2005/8/layout/list1"/>
    <dgm:cxn modelId="{52043EE4-FA12-437B-9FA1-EC7A902EBBA9}" type="presOf" srcId="{12BB4EB5-8EBF-4717-B80D-83D747E04B80}" destId="{A7174219-EC9E-4267-A04D-B18EE847387A}" srcOrd="0" destOrd="2" presId="urn:microsoft.com/office/officeart/2005/8/layout/list1"/>
    <dgm:cxn modelId="{B28D0CEB-90CD-4E08-9B9A-9A573254DDA6}" srcId="{7A49DF98-867D-48FD-8C6A-11619CC54E26}" destId="{12BB4EB5-8EBF-4717-B80D-83D747E04B80}" srcOrd="2" destOrd="0" parTransId="{525062CC-6F4E-418F-AAD7-BE6E9AA006EC}" sibTransId="{6787BD95-4CBD-423C-85BA-3E2DE388BF91}"/>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rPr>
            <a:t>Testing Strings</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84A7D515-A683-4D84-B00C-2FEFCAA13F2B}">
      <dgm:prSet custT="1"/>
      <dgm:spPr/>
      <dgm:t>
        <a:bodyPr/>
        <a:lstStyle/>
        <a:p>
          <a:pPr>
            <a:buClr>
              <a:schemeClr val="accent2"/>
            </a:buClr>
            <a:buFont typeface="Wingdings" panose="05000000000000000000" pitchFamily="2" charset="2"/>
            <a:buChar char="§"/>
          </a:pPr>
          <a:r>
            <a:rPr lang="en-US" sz="2800" dirty="0">
              <a:solidFill>
                <a:schemeClr val="bg1"/>
              </a:solidFill>
            </a:rPr>
            <a:t>Testing Arrays and Collections</a:t>
          </a:r>
        </a:p>
      </dgm:t>
    </dgm:pt>
    <dgm:pt modelId="{8E7AC5AB-8FE6-4DB2-928C-B32078EDF539}" type="parTrans" cxnId="{C61BAF64-B43F-48CB-9284-561B265D69FC}">
      <dgm:prSet/>
      <dgm:spPr/>
      <dgm:t>
        <a:bodyPr/>
        <a:lstStyle/>
        <a:p>
          <a:endParaRPr lang="en-US"/>
        </a:p>
      </dgm:t>
    </dgm:pt>
    <dgm:pt modelId="{8B9929EE-62F5-42E2-829F-91C68C2B2425}" type="sibTrans" cxnId="{C61BAF64-B43F-48CB-9284-561B265D69FC}">
      <dgm:prSet/>
      <dgm:spPr/>
      <dgm:t>
        <a:bodyPr/>
        <a:lstStyle/>
        <a:p>
          <a:endParaRPr lang="en-US"/>
        </a:p>
      </dgm:t>
    </dgm:pt>
    <dgm:pt modelId="{12BB4EB5-8EBF-4717-B80D-83D747E04B80}">
      <dgm:prSet custT="1"/>
      <dgm:spPr/>
      <dgm:t>
        <a:bodyPr/>
        <a:lstStyle/>
        <a:p>
          <a:pPr>
            <a:buClr>
              <a:schemeClr val="accent2"/>
            </a:buClr>
            <a:buFont typeface="Wingdings" panose="05000000000000000000" pitchFamily="2" charset="2"/>
            <a:buChar char="§"/>
          </a:pPr>
          <a:r>
            <a:rPr lang="en-US" sz="2800" dirty="0">
              <a:solidFill>
                <a:schemeClr val="bg1"/>
              </a:solidFill>
            </a:rPr>
            <a:t>Testing Exceptions and Events</a:t>
          </a:r>
        </a:p>
      </dgm:t>
    </dgm:pt>
    <dgm:pt modelId="{525062CC-6F4E-418F-AAD7-BE6E9AA006EC}" type="parTrans" cxnId="{B28D0CEB-90CD-4E08-9B9A-9A573254DDA6}">
      <dgm:prSet/>
      <dgm:spPr/>
      <dgm:t>
        <a:bodyPr/>
        <a:lstStyle/>
        <a:p>
          <a:endParaRPr lang="en-US"/>
        </a:p>
      </dgm:t>
    </dgm:pt>
    <dgm:pt modelId="{6787BD95-4CBD-423C-85BA-3E2DE388BF91}" type="sibTrans" cxnId="{B28D0CEB-90CD-4E08-9B9A-9A573254DDA6}">
      <dgm:prSet/>
      <dgm:spPr/>
      <dgm:t>
        <a:bodyPr/>
        <a:lstStyle/>
        <a:p>
          <a:endParaRPr lang="en-US"/>
        </a:p>
      </dgm:t>
    </dgm:pt>
    <dgm:pt modelId="{4E451551-95A3-4B5A-BBEF-55B600634B95}">
      <dgm:prSet custT="1"/>
      <dgm:spPr/>
      <dgm:t>
        <a:bodyPr/>
        <a:lstStyle/>
        <a:p>
          <a:pPr>
            <a:buClr>
              <a:schemeClr val="accent2"/>
            </a:buClr>
            <a:buFont typeface="Wingdings" panose="05000000000000000000" pitchFamily="2" charset="2"/>
            <a:buChar char="§"/>
          </a:pPr>
          <a:r>
            <a:rPr lang="en-US" sz="2800" dirty="0">
              <a:solidFill>
                <a:schemeClr val="bg1"/>
              </a:solidFill>
            </a:rPr>
            <a:t>Exercise - Testing return types</a:t>
          </a:r>
        </a:p>
      </dgm:t>
    </dgm:pt>
    <dgm:pt modelId="{B7875FA1-B1B4-42D7-812C-A1E22CE7974E}" type="parTrans" cxnId="{932DD301-3DF4-4EA2-8370-4DF12C3E2E99}">
      <dgm:prSet/>
      <dgm:spPr/>
      <dgm:t>
        <a:bodyPr/>
        <a:lstStyle/>
        <a:p>
          <a:endParaRPr lang="en-US"/>
        </a:p>
      </dgm:t>
    </dgm:pt>
    <dgm:pt modelId="{8E384E65-1B6C-48D4-85CF-64F45EFCB9C3}" type="sibTrans" cxnId="{932DD301-3DF4-4EA2-8370-4DF12C3E2E99}">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932DD301-3DF4-4EA2-8370-4DF12C3E2E99}" srcId="{7A49DF98-867D-48FD-8C6A-11619CC54E26}" destId="{4E451551-95A3-4B5A-BBEF-55B600634B95}" srcOrd="3" destOrd="0" parTransId="{B7875FA1-B1B4-42D7-812C-A1E22CE7974E}" sibTransId="{8E384E65-1B6C-48D4-85CF-64F45EFCB9C3}"/>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C61BAF64-B43F-48CB-9284-561B265D69FC}" srcId="{7A49DF98-867D-48FD-8C6A-11619CC54E26}" destId="{84A7D515-A683-4D84-B00C-2FEFCAA13F2B}" srcOrd="1" destOrd="0" parTransId="{8E7AC5AB-8FE6-4DB2-928C-B32078EDF539}" sibTransId="{8B9929EE-62F5-42E2-829F-91C68C2B2425}"/>
    <dgm:cxn modelId="{182DD18D-5735-48EF-BBB0-3413586729B5}" type="presOf" srcId="{4E451551-95A3-4B5A-BBEF-55B600634B95}" destId="{A7174219-EC9E-4267-A04D-B18EE847387A}" srcOrd="0" destOrd="3" presId="urn:microsoft.com/office/officeart/2005/8/layout/list1"/>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FBCB5DE3-E512-4ABF-80CC-A13B97573812}" type="presOf" srcId="{84A7D515-A683-4D84-B00C-2FEFCAA13F2B}" destId="{A7174219-EC9E-4267-A04D-B18EE847387A}" srcOrd="0" destOrd="1" presId="urn:microsoft.com/office/officeart/2005/8/layout/list1"/>
    <dgm:cxn modelId="{52043EE4-FA12-437B-9FA1-EC7A902EBBA9}" type="presOf" srcId="{12BB4EB5-8EBF-4717-B80D-83D747E04B80}" destId="{A7174219-EC9E-4267-A04D-B18EE847387A}" srcOrd="0" destOrd="2" presId="urn:microsoft.com/office/officeart/2005/8/layout/list1"/>
    <dgm:cxn modelId="{B28D0CEB-90CD-4E08-9B9A-9A573254DDA6}" srcId="{7A49DF98-867D-48FD-8C6A-11619CC54E26}" destId="{12BB4EB5-8EBF-4717-B80D-83D747E04B80}" srcOrd="2" destOrd="0" parTransId="{525062CC-6F4E-418F-AAD7-BE6E9AA006EC}" sibTransId="{6787BD95-4CBD-423C-85BA-3E2DE388BF91}"/>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rPr>
            <a:t>Tightly Coupled and loosely coupled</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9B94D49B-916A-4180-9A90-23D1D5D49692}">
      <dgm:prSet custT="1"/>
      <dgm:spPr/>
      <dgm:t>
        <a:bodyPr/>
        <a:lstStyle/>
        <a:p>
          <a:pPr>
            <a:buClr>
              <a:schemeClr val="accent2"/>
            </a:buClr>
            <a:buFont typeface="Wingdings" panose="05000000000000000000" pitchFamily="2" charset="2"/>
            <a:buChar char="§"/>
          </a:pPr>
          <a:r>
            <a:rPr lang="en-US" sz="2800" dirty="0">
              <a:solidFill>
                <a:schemeClr val="bg1"/>
              </a:solidFill>
            </a:rPr>
            <a:t>Dependency Injection techniques</a:t>
          </a:r>
        </a:p>
      </dgm:t>
    </dgm:pt>
    <dgm:pt modelId="{6F111783-572F-4CEF-B713-DD5AC50B7606}" type="parTrans" cxnId="{6D4FA2D1-4E96-4F03-BFD5-904424D632BB}">
      <dgm:prSet/>
      <dgm:spPr/>
      <dgm:t>
        <a:bodyPr/>
        <a:lstStyle/>
        <a:p>
          <a:endParaRPr lang="en-US"/>
        </a:p>
      </dgm:t>
    </dgm:pt>
    <dgm:pt modelId="{C7C70F41-7D20-41A8-A10D-E5A5DEAD6E82}" type="sibTrans" cxnId="{6D4FA2D1-4E96-4F03-BFD5-904424D632BB}">
      <dgm:prSet/>
      <dgm:spPr/>
      <dgm:t>
        <a:bodyPr/>
        <a:lstStyle/>
        <a:p>
          <a:endParaRPr lang="en-US"/>
        </a:p>
      </dgm:t>
    </dgm:pt>
    <dgm:pt modelId="{99AAEF7B-D328-4A60-A077-749E55C77570}">
      <dgm:prSet custT="1"/>
      <dgm:spPr/>
      <dgm:t>
        <a:bodyPr/>
        <a:lstStyle/>
        <a:p>
          <a:pPr>
            <a:buClr>
              <a:schemeClr val="accent2"/>
            </a:buClr>
            <a:buFont typeface="Wingdings" panose="05000000000000000000" pitchFamily="2" charset="2"/>
            <a:buChar char="§"/>
          </a:pPr>
          <a:r>
            <a:rPr lang="en-US" sz="2800" dirty="0">
              <a:solidFill>
                <a:schemeClr val="bg1"/>
              </a:solidFill>
            </a:rPr>
            <a:t>Mocking dependencies</a:t>
          </a:r>
        </a:p>
      </dgm:t>
    </dgm:pt>
    <dgm:pt modelId="{00E92734-09E6-4B06-8A0B-C6EC5B275F6B}" type="parTrans" cxnId="{7FE57B4A-39A4-48EA-93D4-5BF0E85C28A5}">
      <dgm:prSet/>
      <dgm:spPr/>
      <dgm:t>
        <a:bodyPr/>
        <a:lstStyle/>
        <a:p>
          <a:endParaRPr lang="en-US"/>
        </a:p>
      </dgm:t>
    </dgm:pt>
    <dgm:pt modelId="{B149DC8A-EA83-4FAF-B211-EF4B06214DC2}" type="sibTrans" cxnId="{7FE57B4A-39A4-48EA-93D4-5BF0E85C28A5}">
      <dgm:prSet/>
      <dgm:spPr/>
      <dgm:t>
        <a:bodyPr/>
        <a:lstStyle/>
        <a:p>
          <a:endParaRPr lang="en-US"/>
        </a:p>
      </dgm:t>
    </dgm:pt>
    <dgm:pt modelId="{82EA4B9B-69CD-485A-B1FA-91257909D8F6}">
      <dgm:prSet custT="1"/>
      <dgm:spPr/>
      <dgm:t>
        <a:bodyPr/>
        <a:lstStyle/>
        <a:p>
          <a:pPr>
            <a:buClr>
              <a:schemeClr val="accent2"/>
            </a:buClr>
            <a:buFont typeface="Wingdings" panose="05000000000000000000" pitchFamily="2" charset="2"/>
            <a:buChar char="§"/>
          </a:pPr>
          <a:r>
            <a:rPr lang="en-US" sz="2800" dirty="0">
              <a:solidFill>
                <a:schemeClr val="bg1"/>
              </a:solidFill>
            </a:rPr>
            <a:t>What Mocks are not for..</a:t>
          </a:r>
        </a:p>
      </dgm:t>
    </dgm:pt>
    <dgm:pt modelId="{A989DE01-C184-4FFC-8CC9-E8CAD8CA71AF}" type="parTrans" cxnId="{DC251BC0-FF1F-4763-9A73-F7472D7E93DD}">
      <dgm:prSet/>
      <dgm:spPr/>
      <dgm:t>
        <a:bodyPr/>
        <a:lstStyle/>
        <a:p>
          <a:endParaRPr lang="en-US"/>
        </a:p>
      </dgm:t>
    </dgm:pt>
    <dgm:pt modelId="{30908F19-65A6-41B2-9474-053652382658}" type="sibTrans" cxnId="{DC251BC0-FF1F-4763-9A73-F7472D7E93DD}">
      <dgm:prSet/>
      <dgm:spPr/>
      <dgm:t>
        <a:bodyPr/>
        <a:lstStyle/>
        <a:p>
          <a:endParaRPr lang="en-US"/>
        </a:p>
      </dgm:t>
    </dgm:pt>
    <dgm:pt modelId="{5C86B417-7A6F-412B-B64D-28A1794337D4}">
      <dgm:prSet custT="1"/>
      <dgm:spPr/>
      <dgm:t>
        <a:bodyPr/>
        <a:lstStyle/>
        <a:p>
          <a:pPr>
            <a:buClr>
              <a:schemeClr val="accent2"/>
            </a:buClr>
            <a:buFont typeface="Wingdings" panose="05000000000000000000" pitchFamily="2" charset="2"/>
            <a:buChar char="§"/>
          </a:pPr>
          <a:r>
            <a:rPr lang="en-US" sz="2800" dirty="0">
              <a:solidFill>
                <a:schemeClr val="bg1"/>
              </a:solidFill>
            </a:rPr>
            <a:t>Exercise</a:t>
          </a:r>
        </a:p>
      </dgm:t>
    </dgm:pt>
    <dgm:pt modelId="{70368C55-9D0D-4F28-877C-6F0F0F54D91A}" type="parTrans" cxnId="{11D2E50C-2B33-4271-A6BE-51AF84A2F753}">
      <dgm:prSet/>
      <dgm:spPr/>
      <dgm:t>
        <a:bodyPr/>
        <a:lstStyle/>
        <a:p>
          <a:endParaRPr lang="en-US"/>
        </a:p>
      </dgm:t>
    </dgm:pt>
    <dgm:pt modelId="{B2D3266A-97CC-4426-8F9C-05FA412BEB09}" type="sibTrans" cxnId="{11D2E50C-2B33-4271-A6BE-51AF84A2F753}">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11D2E50C-2B33-4271-A6BE-51AF84A2F753}" srcId="{7A49DF98-867D-48FD-8C6A-11619CC54E26}" destId="{5C86B417-7A6F-412B-B64D-28A1794337D4}" srcOrd="4" destOrd="0" parTransId="{70368C55-9D0D-4F28-877C-6F0F0F54D91A}" sibTransId="{B2D3266A-97CC-4426-8F9C-05FA412BEB09}"/>
    <dgm:cxn modelId="{260CC718-1C19-4A58-B25E-4613464E2BCD}" type="presOf" srcId="{B192402E-D48E-4A20-9102-455829196172}" destId="{48838873-4431-4954-9171-1238775AC576}" srcOrd="0" destOrd="0" presId="urn:microsoft.com/office/officeart/2005/8/layout/list1"/>
    <dgm:cxn modelId="{E66AFE24-1110-4E9D-9E30-B9CD11DC56C6}" type="presOf" srcId="{82EA4B9B-69CD-485A-B1FA-91257909D8F6}" destId="{A7174219-EC9E-4267-A04D-B18EE847387A}" srcOrd="0" destOrd="3"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27E1892F-F23C-4568-B024-89BCAE603988}" type="presOf" srcId="{5C86B417-7A6F-412B-B64D-28A1794337D4}" destId="{A7174219-EC9E-4267-A04D-B18EE847387A}" srcOrd="0" destOrd="4" presId="urn:microsoft.com/office/officeart/2005/8/layout/list1"/>
    <dgm:cxn modelId="{7FE57B4A-39A4-48EA-93D4-5BF0E85C28A5}" srcId="{7A49DF98-867D-48FD-8C6A-11619CC54E26}" destId="{99AAEF7B-D328-4A60-A077-749E55C77570}" srcOrd="2" destOrd="0" parTransId="{00E92734-09E6-4B06-8A0B-C6EC5B275F6B}" sibTransId="{B149DC8A-EA83-4FAF-B211-EF4B06214DC2}"/>
    <dgm:cxn modelId="{323B659E-DBBB-459D-BAA9-704ADD5267A5}" type="presOf" srcId="{7A49DF98-867D-48FD-8C6A-11619CC54E26}" destId="{8EFCDC49-2431-44A7-9E88-01190BAF5B19}" srcOrd="1" destOrd="0" presId="urn:microsoft.com/office/officeart/2005/8/layout/list1"/>
    <dgm:cxn modelId="{B3E620A8-623B-46BC-8855-37BD107E8D4E}" type="presOf" srcId="{9B94D49B-916A-4180-9A90-23D1D5D49692}" destId="{A7174219-EC9E-4267-A04D-B18EE847387A}" srcOrd="0" destOrd="1" presId="urn:microsoft.com/office/officeart/2005/8/layout/list1"/>
    <dgm:cxn modelId="{90F473B2-165C-42F0-BB66-183652D2B743}" type="presOf" srcId="{5395F473-4B00-496B-B453-6451BF799B09}" destId="{A7174219-EC9E-4267-A04D-B18EE847387A}" srcOrd="0" destOrd="0" presId="urn:microsoft.com/office/officeart/2005/8/layout/list1"/>
    <dgm:cxn modelId="{DC251BC0-FF1F-4763-9A73-F7472D7E93DD}" srcId="{7A49DF98-867D-48FD-8C6A-11619CC54E26}" destId="{82EA4B9B-69CD-485A-B1FA-91257909D8F6}" srcOrd="3" destOrd="0" parTransId="{A989DE01-C184-4FFC-8CC9-E8CAD8CA71AF}" sibTransId="{30908F19-65A6-41B2-9474-053652382658}"/>
    <dgm:cxn modelId="{1514D9C3-0364-4D35-B599-B493CBB9F80D}" srcId="{B192402E-D48E-4A20-9102-455829196172}" destId="{7A49DF98-867D-48FD-8C6A-11619CC54E26}" srcOrd="0" destOrd="0" parTransId="{68E16295-5968-427D-8FEC-140904115879}" sibTransId="{C8FD5B74-EA17-4780-8EAB-5CC8C9F831ED}"/>
    <dgm:cxn modelId="{D2C97BCB-81B8-4497-92CF-5D3477B4C345}" type="presOf" srcId="{99AAEF7B-D328-4A60-A077-749E55C77570}" destId="{A7174219-EC9E-4267-A04D-B18EE847387A}" srcOrd="0" destOrd="2" presId="urn:microsoft.com/office/officeart/2005/8/layout/list1"/>
    <dgm:cxn modelId="{6D4FA2D1-4E96-4F03-BFD5-904424D632BB}" srcId="{7A49DF98-867D-48FD-8C6A-11619CC54E26}" destId="{9B94D49B-916A-4180-9A90-23D1D5D49692}" srcOrd="1" destOrd="0" parTransId="{6F111783-572F-4CEF-B713-DD5AC50B7606}" sibTransId="{C7C70F41-7D20-41A8-A10D-E5A5DEAD6E82}"/>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rPr>
            <a:t>What’s all about TDD</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AEEA4600-B3CB-429F-8E54-A47632D5ED51}">
      <dgm:prSet custT="1"/>
      <dgm:spPr/>
      <dgm:t>
        <a:bodyPr/>
        <a:lstStyle/>
        <a:p>
          <a:pPr>
            <a:buClr>
              <a:schemeClr val="accent2"/>
            </a:buClr>
            <a:buFont typeface="Wingdings" panose="05000000000000000000" pitchFamily="2" charset="2"/>
            <a:buChar char="§"/>
          </a:pPr>
          <a:r>
            <a:rPr lang="en-US" sz="2800" dirty="0">
              <a:solidFill>
                <a:schemeClr val="bg1"/>
              </a:solidFill>
            </a:rPr>
            <a:t>Lets write our failed tests</a:t>
          </a:r>
        </a:p>
      </dgm:t>
    </dgm:pt>
    <dgm:pt modelId="{1447EB80-1876-49E9-892E-8D660862B451}" type="parTrans" cxnId="{01EB435D-21F4-40AA-895E-B2646874D21E}">
      <dgm:prSet/>
      <dgm:spPr/>
      <dgm:t>
        <a:bodyPr/>
        <a:lstStyle/>
        <a:p>
          <a:endParaRPr lang="en-US"/>
        </a:p>
      </dgm:t>
    </dgm:pt>
    <dgm:pt modelId="{10C35566-00AB-47D3-993D-0DAD6D51D26B}" type="sibTrans" cxnId="{01EB435D-21F4-40AA-895E-B2646874D21E}">
      <dgm:prSet/>
      <dgm:spPr/>
      <dgm:t>
        <a:bodyPr/>
        <a:lstStyle/>
        <a:p>
          <a:endParaRPr lang="en-US"/>
        </a:p>
      </dgm:t>
    </dgm:pt>
    <dgm:pt modelId="{8ECD5CA9-A2C0-44E1-A169-63702E208BB0}">
      <dgm:prSet custT="1"/>
      <dgm:spPr/>
      <dgm:t>
        <a:bodyPr/>
        <a:lstStyle/>
        <a:p>
          <a:pPr>
            <a:buClr>
              <a:schemeClr val="accent2"/>
            </a:buClr>
            <a:buFont typeface="Wingdings" panose="05000000000000000000" pitchFamily="2" charset="2"/>
            <a:buChar char="§"/>
          </a:pPr>
          <a:r>
            <a:rPr lang="en-US" sz="2800" dirty="0">
              <a:solidFill>
                <a:schemeClr val="bg1"/>
              </a:solidFill>
            </a:rPr>
            <a:t>Write code to pass test</a:t>
          </a:r>
        </a:p>
      </dgm:t>
    </dgm:pt>
    <dgm:pt modelId="{504D3404-FB9A-48E6-97D0-C4C38DD1C281}" type="parTrans" cxnId="{C7F31374-FFA3-41AC-A51A-7F3C73B0F24C}">
      <dgm:prSet/>
      <dgm:spPr/>
      <dgm:t>
        <a:bodyPr/>
        <a:lstStyle/>
        <a:p>
          <a:endParaRPr lang="en-US"/>
        </a:p>
      </dgm:t>
    </dgm:pt>
    <dgm:pt modelId="{023E4B49-4DF5-4352-A6EC-D557D4C9041C}" type="sibTrans" cxnId="{C7F31374-FFA3-41AC-A51A-7F3C73B0F24C}">
      <dgm:prSet/>
      <dgm:spPr/>
      <dgm:t>
        <a:bodyPr/>
        <a:lstStyle/>
        <a:p>
          <a:endParaRPr lang="en-US"/>
        </a:p>
      </dgm:t>
    </dgm:pt>
    <dgm:pt modelId="{4C6889A8-A21F-40E8-B09C-EF61613C2D4B}">
      <dgm:prSet custT="1"/>
      <dgm:spPr/>
      <dgm:t>
        <a:bodyPr/>
        <a:lstStyle/>
        <a:p>
          <a:pPr>
            <a:buClr>
              <a:schemeClr val="accent2"/>
            </a:buClr>
            <a:buFont typeface="Wingdings" panose="05000000000000000000" pitchFamily="2" charset="2"/>
            <a:buChar char="§"/>
          </a:pPr>
          <a:r>
            <a:rPr lang="en-US" sz="2800" dirty="0">
              <a:solidFill>
                <a:schemeClr val="bg1"/>
              </a:solidFill>
            </a:rPr>
            <a:t>Refactor</a:t>
          </a:r>
        </a:p>
      </dgm:t>
    </dgm:pt>
    <dgm:pt modelId="{A5162F71-F42E-4F68-A0DD-5F59B36A3BF4}" type="parTrans" cxnId="{6C184608-C084-4865-B185-0F2F440D2493}">
      <dgm:prSet/>
      <dgm:spPr/>
      <dgm:t>
        <a:bodyPr/>
        <a:lstStyle/>
        <a:p>
          <a:endParaRPr lang="en-US"/>
        </a:p>
      </dgm:t>
    </dgm:pt>
    <dgm:pt modelId="{99B34FE7-7412-44DE-85E4-08068C9FA8EB}" type="sibTrans" cxnId="{6C184608-C084-4865-B185-0F2F440D2493}">
      <dgm:prSet/>
      <dgm:spPr/>
      <dgm:t>
        <a:bodyPr/>
        <a:lstStyle/>
        <a:p>
          <a:endParaRPr lang="en-US"/>
        </a:p>
      </dgm:t>
    </dgm:pt>
    <dgm:pt modelId="{4DD7EBDE-9D02-4B9F-8385-D53984FC4BEB}">
      <dgm:prSet custT="1"/>
      <dgm:spPr/>
      <dgm:t>
        <a:bodyPr/>
        <a:lstStyle/>
        <a:p>
          <a:pPr>
            <a:buClr>
              <a:schemeClr val="accent2"/>
            </a:buClr>
            <a:buFont typeface="Wingdings" panose="05000000000000000000" pitchFamily="2" charset="2"/>
            <a:buChar char="§"/>
          </a:pPr>
          <a:r>
            <a:rPr lang="en-US" sz="2800" dirty="0">
              <a:solidFill>
                <a:schemeClr val="bg1"/>
              </a:solidFill>
            </a:rPr>
            <a:t>Exercise</a:t>
          </a:r>
        </a:p>
      </dgm:t>
    </dgm:pt>
    <dgm:pt modelId="{F6E3F1AA-E1A6-4E97-B4F2-075939C25F60}" type="parTrans" cxnId="{AB424ADA-3070-46A7-AC9A-A5B8BEEBC1A3}">
      <dgm:prSet/>
      <dgm:spPr/>
      <dgm:t>
        <a:bodyPr/>
        <a:lstStyle/>
        <a:p>
          <a:endParaRPr lang="en-US"/>
        </a:p>
      </dgm:t>
    </dgm:pt>
    <dgm:pt modelId="{CF5518B1-006B-4809-BAB2-51D946888D78}" type="sibTrans" cxnId="{AB424ADA-3070-46A7-AC9A-A5B8BEEBC1A3}">
      <dgm:prSet/>
      <dgm:spPr/>
      <dgm:t>
        <a:bodyPr/>
        <a:lstStyle/>
        <a:p>
          <a:endParaRPr lang="en-US"/>
        </a:p>
      </dgm:t>
    </dgm:pt>
    <dgm:pt modelId="{AE5A7558-7D66-46A9-958D-0EB92D349BE1}">
      <dgm:prSet custT="1"/>
      <dgm:spPr/>
      <dgm:t>
        <a:bodyPr/>
        <a:lstStyle/>
        <a:p>
          <a:pPr>
            <a:buClr>
              <a:schemeClr val="accent2"/>
            </a:buClr>
            <a:buFont typeface="Wingdings" panose="05000000000000000000" pitchFamily="2" charset="2"/>
            <a:buChar char="§"/>
          </a:pPr>
          <a:r>
            <a:rPr lang="en-US" sz="2800" dirty="0">
              <a:solidFill>
                <a:schemeClr val="bg1"/>
              </a:solidFill>
            </a:rPr>
            <a:t>Stages of Unit test in TDD</a:t>
          </a:r>
        </a:p>
      </dgm:t>
    </dgm:pt>
    <dgm:pt modelId="{AB726A79-9FCB-4196-B162-E320CC8F1AE4}" type="sibTrans" cxnId="{4C820C47-4070-40CD-BBE3-C49D76FEFF23}">
      <dgm:prSet/>
      <dgm:spPr/>
      <dgm:t>
        <a:bodyPr/>
        <a:lstStyle/>
        <a:p>
          <a:endParaRPr lang="en-US"/>
        </a:p>
      </dgm:t>
    </dgm:pt>
    <dgm:pt modelId="{ED7E1C7E-717F-4824-B9F3-561D19840771}" type="parTrans" cxnId="{4C820C47-4070-40CD-BBE3-C49D76FEFF23}">
      <dgm:prSet/>
      <dgm:spPr/>
      <dgm:t>
        <a:bodyPr/>
        <a:lstStyle/>
        <a:p>
          <a:endParaRPr lang="en-US"/>
        </a:p>
      </dgm:t>
    </dgm:pt>
    <dgm:pt modelId="{F4903CBE-1C37-4670-AA30-660DE98F052C}">
      <dgm:prSet custT="1"/>
      <dgm:spPr/>
      <dgm:t>
        <a:bodyPr/>
        <a:lstStyle/>
        <a:p>
          <a:pPr>
            <a:buClr>
              <a:schemeClr val="accent2"/>
            </a:buClr>
            <a:buFont typeface="Wingdings" panose="05000000000000000000" pitchFamily="2" charset="2"/>
            <a:buChar char="§"/>
          </a:pPr>
          <a:r>
            <a:rPr lang="en-US" sz="2800" dirty="0">
              <a:solidFill>
                <a:schemeClr val="bg1"/>
              </a:solidFill>
            </a:rPr>
            <a:t>Go for few more requirements</a:t>
          </a:r>
        </a:p>
      </dgm:t>
    </dgm:pt>
    <dgm:pt modelId="{256B52AF-8EB9-49F3-AABE-2490BF0AAAF5}" type="parTrans" cxnId="{653C27C7-030B-42FD-B1A9-2F394EC38C70}">
      <dgm:prSet/>
      <dgm:spPr/>
      <dgm:t>
        <a:bodyPr/>
        <a:lstStyle/>
        <a:p>
          <a:endParaRPr lang="en-US"/>
        </a:p>
      </dgm:t>
    </dgm:pt>
    <dgm:pt modelId="{EBB67EDC-560E-4CC4-A8C4-4C642CB709AE}" type="sibTrans" cxnId="{653C27C7-030B-42FD-B1A9-2F394EC38C70}">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6C184608-C084-4865-B185-0F2F440D2493}" srcId="{7A49DF98-867D-48FD-8C6A-11619CC54E26}" destId="{4C6889A8-A21F-40E8-B09C-EF61613C2D4B}" srcOrd="4" destOrd="0" parTransId="{A5162F71-F42E-4F68-A0DD-5F59B36A3BF4}" sibTransId="{99B34FE7-7412-44DE-85E4-08068C9FA8EB}"/>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01EB435D-21F4-40AA-895E-B2646874D21E}" srcId="{7A49DF98-867D-48FD-8C6A-11619CC54E26}" destId="{AEEA4600-B3CB-429F-8E54-A47632D5ED51}" srcOrd="2" destOrd="0" parTransId="{1447EB80-1876-49E9-892E-8D660862B451}" sibTransId="{10C35566-00AB-47D3-993D-0DAD6D51D26B}"/>
    <dgm:cxn modelId="{BB8C0266-FAD7-4A3E-8E04-057841082C43}" type="presOf" srcId="{AEEA4600-B3CB-429F-8E54-A47632D5ED51}" destId="{A7174219-EC9E-4267-A04D-B18EE847387A}" srcOrd="0" destOrd="2" presId="urn:microsoft.com/office/officeart/2005/8/layout/list1"/>
    <dgm:cxn modelId="{4C820C47-4070-40CD-BBE3-C49D76FEFF23}" srcId="{7A49DF98-867D-48FD-8C6A-11619CC54E26}" destId="{AE5A7558-7D66-46A9-958D-0EB92D349BE1}" srcOrd="1" destOrd="0" parTransId="{ED7E1C7E-717F-4824-B9F3-561D19840771}" sibTransId="{AB726A79-9FCB-4196-B162-E320CC8F1AE4}"/>
    <dgm:cxn modelId="{3A9EB749-32B2-484A-9F76-33700BB9823F}" type="presOf" srcId="{F4903CBE-1C37-4670-AA30-660DE98F052C}" destId="{A7174219-EC9E-4267-A04D-B18EE847387A}" srcOrd="0" destOrd="5" presId="urn:microsoft.com/office/officeart/2005/8/layout/list1"/>
    <dgm:cxn modelId="{490E124C-4DD9-44DC-90E7-D6E7ADA7FFCE}" type="presOf" srcId="{4DD7EBDE-9D02-4B9F-8385-D53984FC4BEB}" destId="{A7174219-EC9E-4267-A04D-B18EE847387A}" srcOrd="0" destOrd="6" presId="urn:microsoft.com/office/officeart/2005/8/layout/list1"/>
    <dgm:cxn modelId="{12CA3572-86E6-480D-BB7A-FEA172CAC9EA}" type="presOf" srcId="{AE5A7558-7D66-46A9-958D-0EB92D349BE1}" destId="{A7174219-EC9E-4267-A04D-B18EE847387A}" srcOrd="0" destOrd="1" presId="urn:microsoft.com/office/officeart/2005/8/layout/list1"/>
    <dgm:cxn modelId="{C7F31374-FFA3-41AC-A51A-7F3C73B0F24C}" srcId="{7A49DF98-867D-48FD-8C6A-11619CC54E26}" destId="{8ECD5CA9-A2C0-44E1-A169-63702E208BB0}" srcOrd="3" destOrd="0" parTransId="{504D3404-FB9A-48E6-97D0-C4C38DD1C281}" sibTransId="{023E4B49-4DF5-4352-A6EC-D557D4C9041C}"/>
    <dgm:cxn modelId="{BC9B1674-ADBC-411C-A920-433E8E95DDEE}" type="presOf" srcId="{4C6889A8-A21F-40E8-B09C-EF61613C2D4B}" destId="{A7174219-EC9E-4267-A04D-B18EE847387A}" srcOrd="0" destOrd="4" presId="urn:microsoft.com/office/officeart/2005/8/layout/list1"/>
    <dgm:cxn modelId="{323B659E-DBBB-459D-BAA9-704ADD5267A5}" type="presOf" srcId="{7A49DF98-867D-48FD-8C6A-11619CC54E26}" destId="{8EFCDC49-2431-44A7-9E88-01190BAF5B19}" srcOrd="1" destOrd="0" presId="urn:microsoft.com/office/officeart/2005/8/layout/list1"/>
    <dgm:cxn modelId="{2EBC32A9-47FA-4F9B-9919-94EF6AA225EE}" type="presOf" srcId="{8ECD5CA9-A2C0-44E1-A169-63702E208BB0}" destId="{A7174219-EC9E-4267-A04D-B18EE847387A}" srcOrd="0" destOrd="3"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653C27C7-030B-42FD-B1A9-2F394EC38C70}" srcId="{7A49DF98-867D-48FD-8C6A-11619CC54E26}" destId="{F4903CBE-1C37-4670-AA30-660DE98F052C}" srcOrd="5" destOrd="0" parTransId="{256B52AF-8EB9-49F3-AABE-2490BF0AAAF5}" sibTransId="{EBB67EDC-560E-4CC4-A8C4-4C642CB709AE}"/>
    <dgm:cxn modelId="{AB424ADA-3070-46A7-AC9A-A5B8BEEBC1A3}" srcId="{7A49DF98-867D-48FD-8C6A-11619CC54E26}" destId="{4DD7EBDE-9D02-4B9F-8385-D53984FC4BEB}" srcOrd="6" destOrd="0" parTransId="{F6E3F1AA-E1A6-4E97-B4F2-075939C25F60}" sibTransId="{CF5518B1-006B-4809-BAB2-51D946888D78}"/>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1936"/>
          <a:ext cx="6791323" cy="824965"/>
        </a:xfrm>
        <a:prstGeom prst="rect">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52E1101-E263-4511-8D8F-5A215C912C41}">
      <dsp:nvSpPr>
        <dsp:cNvPr id="0" name=""/>
        <dsp:cNvSpPr/>
      </dsp:nvSpPr>
      <dsp:spPr>
        <a:xfrm>
          <a:off x="249552" y="187553"/>
          <a:ext cx="453731" cy="45373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113ED77-1650-49A8-987A-A13C2A50CEA5}">
      <dsp:nvSpPr>
        <dsp:cNvPr id="0" name=""/>
        <dsp:cNvSpPr/>
      </dsp:nvSpPr>
      <dsp:spPr>
        <a:xfrm>
          <a:off x="952835" y="1936"/>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844550">
            <a:lnSpc>
              <a:spcPct val="100000"/>
            </a:lnSpc>
            <a:spcBef>
              <a:spcPct val="0"/>
            </a:spcBef>
            <a:spcAft>
              <a:spcPct val="35000"/>
            </a:spcAft>
            <a:buNone/>
          </a:pPr>
          <a:r>
            <a:rPr lang="en-US" sz="1900" kern="1200" dirty="0"/>
            <a:t>Introduction</a:t>
          </a:r>
        </a:p>
      </dsp:txBody>
      <dsp:txXfrm>
        <a:off x="952835" y="1936"/>
        <a:ext cx="5838487" cy="824965"/>
      </dsp:txXfrm>
    </dsp:sp>
    <dsp:sp modelId="{FA3369E0-5B38-4FDD-A9F5-22B9810A03F7}">
      <dsp:nvSpPr>
        <dsp:cNvPr id="0" name=""/>
        <dsp:cNvSpPr/>
      </dsp:nvSpPr>
      <dsp:spPr>
        <a:xfrm>
          <a:off x="0" y="1033143"/>
          <a:ext cx="6791323" cy="824965"/>
        </a:xfrm>
        <a:prstGeom prst="rect">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ADE9C4E-BFE3-4374-BE2C-676ED238ACF2}">
      <dsp:nvSpPr>
        <dsp:cNvPr id="0" name=""/>
        <dsp:cNvSpPr/>
      </dsp:nvSpPr>
      <dsp:spPr>
        <a:xfrm>
          <a:off x="249552" y="1218760"/>
          <a:ext cx="453731" cy="453731"/>
        </a:xfrm>
        <a:prstGeom prst="rect">
          <a:avLst/>
        </a:prstGeom>
        <a:blipFill>
          <a:blip xmlns:r="http://schemas.openxmlformats.org/officeDocument/2006/relationships" r:embed="rId3"/>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C018808-9CEA-4C61-8875-3E922AA167D7}">
      <dsp:nvSpPr>
        <dsp:cNvPr id="0" name=""/>
        <dsp:cNvSpPr/>
      </dsp:nvSpPr>
      <dsp:spPr>
        <a:xfrm>
          <a:off x="952835" y="1033143"/>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844550">
            <a:lnSpc>
              <a:spcPct val="100000"/>
            </a:lnSpc>
            <a:spcBef>
              <a:spcPct val="0"/>
            </a:spcBef>
            <a:spcAft>
              <a:spcPct val="35000"/>
            </a:spcAft>
            <a:buNone/>
          </a:pPr>
          <a:r>
            <a:rPr lang="en-US" sz="1900" kern="1200" dirty="0"/>
            <a:t>Fundamentals of Unit Testing</a:t>
          </a:r>
        </a:p>
      </dsp:txBody>
      <dsp:txXfrm>
        <a:off x="952835" y="1033143"/>
        <a:ext cx="5838487" cy="824965"/>
      </dsp:txXfrm>
    </dsp:sp>
    <dsp:sp modelId="{2E1E69DD-57AF-431F-B927-F56A32F21C02}">
      <dsp:nvSpPr>
        <dsp:cNvPr id="0" name=""/>
        <dsp:cNvSpPr/>
      </dsp:nvSpPr>
      <dsp:spPr>
        <a:xfrm>
          <a:off x="0" y="2064350"/>
          <a:ext cx="6791323" cy="82496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898698B-4475-4675-B73B-0CB91AC6F273}">
      <dsp:nvSpPr>
        <dsp:cNvPr id="0" name=""/>
        <dsp:cNvSpPr/>
      </dsp:nvSpPr>
      <dsp:spPr>
        <a:xfrm>
          <a:off x="249552" y="2249968"/>
          <a:ext cx="453731" cy="453731"/>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2CE55FE-D0AB-4945-8C72-A9E59293A0D2}">
      <dsp:nvSpPr>
        <dsp:cNvPr id="0" name=""/>
        <dsp:cNvSpPr/>
      </dsp:nvSpPr>
      <dsp:spPr>
        <a:xfrm>
          <a:off x="952835" y="2064350"/>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844550">
            <a:lnSpc>
              <a:spcPct val="100000"/>
            </a:lnSpc>
            <a:spcBef>
              <a:spcPct val="0"/>
            </a:spcBef>
            <a:spcAft>
              <a:spcPct val="35000"/>
            </a:spcAft>
            <a:buNone/>
          </a:pPr>
          <a:r>
            <a:rPr lang="en-US" sz="1900" kern="1200"/>
            <a:t>Data Driven Testing Techniques</a:t>
          </a:r>
          <a:endParaRPr lang="en-US" sz="1900" kern="1200" dirty="0"/>
        </a:p>
      </dsp:txBody>
      <dsp:txXfrm>
        <a:off x="952835" y="2064350"/>
        <a:ext cx="5838487" cy="824965"/>
      </dsp:txXfrm>
    </dsp:sp>
    <dsp:sp modelId="{DB8ABDAA-976A-4A84-A3C3-277080E19DCA}">
      <dsp:nvSpPr>
        <dsp:cNvPr id="0" name=""/>
        <dsp:cNvSpPr/>
      </dsp:nvSpPr>
      <dsp:spPr>
        <a:xfrm>
          <a:off x="0" y="3095558"/>
          <a:ext cx="6791323" cy="824965"/>
        </a:xfrm>
        <a:prstGeom prst="rect">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335376E-740A-4A47-BC5B-3381DE731CE0}">
      <dsp:nvSpPr>
        <dsp:cNvPr id="0" name=""/>
        <dsp:cNvSpPr/>
      </dsp:nvSpPr>
      <dsp:spPr>
        <a:xfrm>
          <a:off x="249552" y="3281175"/>
          <a:ext cx="453731" cy="453731"/>
        </a:xfrm>
        <a:prstGeom prst="rect">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409F791-340A-4625-9294-3E680D66DB63}">
      <dsp:nvSpPr>
        <dsp:cNvPr id="0" name=""/>
        <dsp:cNvSpPr/>
      </dsp:nvSpPr>
      <dsp:spPr>
        <a:xfrm>
          <a:off x="952835" y="3095558"/>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844550">
            <a:lnSpc>
              <a:spcPct val="100000"/>
            </a:lnSpc>
            <a:spcBef>
              <a:spcPct val="0"/>
            </a:spcBef>
            <a:spcAft>
              <a:spcPct val="35000"/>
            </a:spcAft>
            <a:buNone/>
          </a:pPr>
          <a:r>
            <a:rPr lang="en-US" sz="1900" kern="1200" dirty="0"/>
            <a:t>Advanced Unit Testing Techniques</a:t>
          </a:r>
        </a:p>
      </dsp:txBody>
      <dsp:txXfrm>
        <a:off x="952835" y="3095558"/>
        <a:ext cx="5838487" cy="824965"/>
      </dsp:txXfrm>
    </dsp:sp>
    <dsp:sp modelId="{C2FCE80A-DCA0-4D7F-8F72-19CB2337E588}">
      <dsp:nvSpPr>
        <dsp:cNvPr id="0" name=""/>
        <dsp:cNvSpPr/>
      </dsp:nvSpPr>
      <dsp:spPr>
        <a:xfrm>
          <a:off x="0" y="4126765"/>
          <a:ext cx="6791323" cy="824965"/>
        </a:xfrm>
        <a:prstGeom prst="rect">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B0B9210-632F-4BB5-B140-1FA20D3CF123}">
      <dsp:nvSpPr>
        <dsp:cNvPr id="0" name=""/>
        <dsp:cNvSpPr/>
      </dsp:nvSpPr>
      <dsp:spPr>
        <a:xfrm>
          <a:off x="249552" y="4312382"/>
          <a:ext cx="453731" cy="453731"/>
        </a:xfrm>
        <a:prstGeom prst="rect">
          <a:avLst/>
        </a:prstGeom>
        <a:blipFill>
          <a:blip xmlns:r="http://schemas.openxmlformats.org/officeDocument/2006/relationships"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BA7321-E2AC-48FD-B351-CE3C9A4CE924}">
      <dsp:nvSpPr>
        <dsp:cNvPr id="0" name=""/>
        <dsp:cNvSpPr/>
      </dsp:nvSpPr>
      <dsp:spPr>
        <a:xfrm>
          <a:off x="952835" y="4126765"/>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844550">
            <a:lnSpc>
              <a:spcPct val="100000"/>
            </a:lnSpc>
            <a:spcBef>
              <a:spcPct val="0"/>
            </a:spcBef>
            <a:spcAft>
              <a:spcPct val="35000"/>
            </a:spcAft>
            <a:buNone/>
          </a:pPr>
          <a:r>
            <a:rPr lang="en-US" sz="1900" kern="1200" dirty="0"/>
            <a:t>Handling Dependencies</a:t>
          </a:r>
        </a:p>
      </dsp:txBody>
      <dsp:txXfrm>
        <a:off x="952835" y="4126765"/>
        <a:ext cx="5838487" cy="824965"/>
      </dsp:txXfrm>
    </dsp:sp>
    <dsp:sp modelId="{343A76ED-9DD6-4B0A-830E-16ED952B3D06}">
      <dsp:nvSpPr>
        <dsp:cNvPr id="0" name=""/>
        <dsp:cNvSpPr/>
      </dsp:nvSpPr>
      <dsp:spPr>
        <a:xfrm>
          <a:off x="0" y="5157973"/>
          <a:ext cx="6791323" cy="824965"/>
        </a:xfrm>
        <a:prstGeom prst="rect">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21BED67-1F13-4312-815B-B5C34DAA27F9}">
      <dsp:nvSpPr>
        <dsp:cNvPr id="0" name=""/>
        <dsp:cNvSpPr/>
      </dsp:nvSpPr>
      <dsp:spPr>
        <a:xfrm>
          <a:off x="249552" y="5343590"/>
          <a:ext cx="453731" cy="453731"/>
        </a:xfrm>
        <a:prstGeom prst="rect">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260EF14-C09B-4543-88B7-7F45704CBA36}">
      <dsp:nvSpPr>
        <dsp:cNvPr id="0" name=""/>
        <dsp:cNvSpPr/>
      </dsp:nvSpPr>
      <dsp:spPr>
        <a:xfrm>
          <a:off x="952835" y="5157973"/>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844550">
            <a:lnSpc>
              <a:spcPct val="100000"/>
            </a:lnSpc>
            <a:spcBef>
              <a:spcPct val="0"/>
            </a:spcBef>
            <a:spcAft>
              <a:spcPct val="35000"/>
            </a:spcAft>
            <a:buNone/>
          </a:pPr>
          <a:r>
            <a:rPr lang="en-US" sz="1900" kern="1200" dirty="0"/>
            <a:t>Prove not guilty with TDD </a:t>
          </a:r>
        </a:p>
      </dsp:txBody>
      <dsp:txXfrm>
        <a:off x="952835" y="5157973"/>
        <a:ext cx="5838487" cy="824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893749"/>
          <a:ext cx="6156323" cy="419737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What/Why Automated Testing is used</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Types of Automated Test</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Lets see what a Unit test is..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What/Why TDD</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Other Paradigms</a:t>
          </a:r>
        </a:p>
      </dsp:txBody>
      <dsp:txXfrm>
        <a:off x="0" y="893749"/>
        <a:ext cx="6156323" cy="4197375"/>
      </dsp:txXfrm>
    </dsp:sp>
    <dsp:sp modelId="{8EFCDC49-2431-44A7-9E88-01190BAF5B19}">
      <dsp:nvSpPr>
        <dsp:cNvPr id="0" name=""/>
        <dsp:cNvSpPr/>
      </dsp:nvSpPr>
      <dsp:spPr>
        <a:xfrm>
          <a:off x="307816" y="1210735"/>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1210735"/>
        <a:ext cx="4309426" cy="642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842562"/>
          <a:ext cx="6156323" cy="429975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Lets Name the Tests </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Characteristics of Test </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Setup and Tear Down</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Parameterized Tests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Ignore Tests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How to make trustable Tests</a:t>
          </a:r>
        </a:p>
      </dsp:txBody>
      <dsp:txXfrm>
        <a:off x="0" y="842562"/>
        <a:ext cx="6156323" cy="4299750"/>
      </dsp:txXfrm>
    </dsp:sp>
    <dsp:sp modelId="{8EFCDC49-2431-44A7-9E88-01190BAF5B19}">
      <dsp:nvSpPr>
        <dsp:cNvPr id="0" name=""/>
        <dsp:cNvSpPr/>
      </dsp:nvSpPr>
      <dsp:spPr>
        <a:xfrm>
          <a:off x="307816" y="1159548"/>
          <a:ext cx="2753723"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a:t>
          </a:r>
          <a:endParaRPr lang="en-US" sz="2800" kern="1200" dirty="0">
            <a:solidFill>
              <a:schemeClr val="tx1"/>
            </a:solidFill>
          </a:endParaRPr>
        </a:p>
      </dsp:txBody>
      <dsp:txXfrm>
        <a:off x="307816" y="1159548"/>
        <a:ext cx="2753723" cy="6424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1098499"/>
          <a:ext cx="6156323" cy="378787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Passing Method Level Data </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Defined set and Ranged values </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Sharing Test data</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Feeding Test data from External Source</a:t>
          </a:r>
        </a:p>
      </dsp:txBody>
      <dsp:txXfrm>
        <a:off x="0" y="1098499"/>
        <a:ext cx="6156323" cy="3787875"/>
      </dsp:txXfrm>
    </dsp:sp>
    <dsp:sp modelId="{8EFCDC49-2431-44A7-9E88-01190BAF5B19}">
      <dsp:nvSpPr>
        <dsp:cNvPr id="0" name=""/>
        <dsp:cNvSpPr/>
      </dsp:nvSpPr>
      <dsp:spPr>
        <a:xfrm>
          <a:off x="307816" y="1415485"/>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1415485"/>
        <a:ext cx="4309426" cy="6424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1303249"/>
          <a:ext cx="6156323" cy="337837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Testing Strings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Testing Arrays and Collections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Testing Exceptions and Events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Exercise - Testing return types</a:t>
          </a:r>
        </a:p>
      </dsp:txBody>
      <dsp:txXfrm>
        <a:off x="0" y="1303249"/>
        <a:ext cx="6156323" cy="3378375"/>
      </dsp:txXfrm>
    </dsp:sp>
    <dsp:sp modelId="{8EFCDC49-2431-44A7-9E88-01190BAF5B19}">
      <dsp:nvSpPr>
        <dsp:cNvPr id="0" name=""/>
        <dsp:cNvSpPr/>
      </dsp:nvSpPr>
      <dsp:spPr>
        <a:xfrm>
          <a:off x="307816" y="1620235"/>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1620235"/>
        <a:ext cx="4309426" cy="6424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893749"/>
          <a:ext cx="6156323" cy="419737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Tightly Coupled and loosely coupled</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Dependency Injection techniques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Mocking dependencies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What Mocks are not for..</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Exercise</a:t>
          </a:r>
        </a:p>
      </dsp:txBody>
      <dsp:txXfrm>
        <a:off x="0" y="893749"/>
        <a:ext cx="6156323" cy="4197375"/>
      </dsp:txXfrm>
    </dsp:sp>
    <dsp:sp modelId="{8EFCDC49-2431-44A7-9E88-01190BAF5B19}">
      <dsp:nvSpPr>
        <dsp:cNvPr id="0" name=""/>
        <dsp:cNvSpPr/>
      </dsp:nvSpPr>
      <dsp:spPr>
        <a:xfrm>
          <a:off x="307816" y="1210735"/>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1210735"/>
        <a:ext cx="4309426" cy="6424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637812"/>
          <a:ext cx="6156323" cy="470925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What’s all about TDD</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Stages of Unit test in TDD</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Lets write our failed tests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Write code to pass test</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Refactor</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Go for few more requirements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rPr>
            <a:t>Exercise</a:t>
          </a:r>
        </a:p>
      </dsp:txBody>
      <dsp:txXfrm>
        <a:off x="0" y="637812"/>
        <a:ext cx="6156323" cy="4709250"/>
      </dsp:txXfrm>
    </dsp:sp>
    <dsp:sp modelId="{8EFCDC49-2431-44A7-9E88-01190BAF5B19}">
      <dsp:nvSpPr>
        <dsp:cNvPr id="0" name=""/>
        <dsp:cNvSpPr/>
      </dsp:nvSpPr>
      <dsp:spPr>
        <a:xfrm>
          <a:off x="307816" y="954798"/>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954798"/>
        <a:ext cx="4309426" cy="6424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hyperlink" Target="https://www.guru99.com/test-driven-development.htm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a:t>Unit test using </a:t>
            </a:r>
            <a:r>
              <a:rPr lang="en-US" dirty="0" err="1"/>
              <a:t>NUnit</a:t>
            </a:r>
            <a:endParaRPr lang="en-US" dirty="0"/>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The TDD way - Lets prove our code not guilty!!</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10" name="Picture 9">
            <a:extLst>
              <a:ext uri="{FF2B5EF4-FFF2-40B4-BE49-F238E27FC236}">
                <a16:creationId xmlns:a16="http://schemas.microsoft.com/office/drawing/2014/main" id="{E0D14FB0-B762-4089-AEF6-3DFA2C7E7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51674" cy="6751674"/>
          </a:xfrm>
          <a:prstGeom prst="rect">
            <a:avLst/>
          </a:prstGeom>
        </p:spPr>
      </p:pic>
      <p:pic>
        <p:nvPicPr>
          <p:cNvPr id="14" name="Picture Placeholder 13">
            <a:extLst>
              <a:ext uri="{FF2B5EF4-FFF2-40B4-BE49-F238E27FC236}">
                <a16:creationId xmlns:a16="http://schemas.microsoft.com/office/drawing/2014/main" id="{B725FA63-558E-4EE6-A3C5-A299A2C1D96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220" b="5220"/>
          <a:stretch>
            <a:fillRect/>
          </a:stretch>
        </p:blipFill>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297707"/>
            <a:ext cx="4212265" cy="669851"/>
          </a:xfrm>
        </p:spPr>
        <p:txBody>
          <a:bodyPr/>
          <a:lstStyle/>
          <a:p>
            <a:r>
              <a:rPr lang="en-US" sz="3600" dirty="0"/>
              <a:t>Preparing Unit Tests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251450"/>
            <a:ext cx="10379149" cy="5234409"/>
          </a:xfrm>
        </p:spPr>
        <p:txBody>
          <a:bodyPr>
            <a:normAutofit lnSpcReduction="10000"/>
          </a:bodyPr>
          <a:lstStyle/>
          <a:p>
            <a:pPr>
              <a:lnSpc>
                <a:spcPct val="110000"/>
              </a:lnSpc>
              <a:spcBef>
                <a:spcPts val="600"/>
              </a:spcBef>
            </a:pPr>
            <a:r>
              <a:rPr lang="en-US" noProof="1"/>
              <a:t>Characteristics of Good Tests</a:t>
            </a:r>
          </a:p>
          <a:p>
            <a:pPr lvl="1">
              <a:lnSpc>
                <a:spcPct val="110000"/>
              </a:lnSpc>
              <a:spcBef>
                <a:spcPts val="600"/>
              </a:spcBef>
            </a:pPr>
            <a:r>
              <a:rPr lang="en-US" noProof="1"/>
              <a:t>Create Clean, Readable and Maintainable tests (try Setup, TearDown, TestCase)</a:t>
            </a:r>
          </a:p>
          <a:p>
            <a:pPr lvl="1">
              <a:lnSpc>
                <a:spcPct val="110000"/>
              </a:lnSpc>
              <a:spcBef>
                <a:spcPts val="600"/>
              </a:spcBef>
            </a:pPr>
            <a:r>
              <a:rPr lang="en-US" noProof="1"/>
              <a:t>Tests should be small and simple </a:t>
            </a:r>
          </a:p>
          <a:p>
            <a:pPr lvl="1">
              <a:lnSpc>
                <a:spcPct val="110000"/>
              </a:lnSpc>
              <a:spcBef>
                <a:spcPts val="600"/>
              </a:spcBef>
            </a:pPr>
            <a:r>
              <a:rPr lang="en-US" noProof="1"/>
              <a:t>Tests should be isolcated </a:t>
            </a:r>
          </a:p>
          <a:p>
            <a:pPr lvl="1">
              <a:lnSpc>
                <a:spcPct val="110000"/>
              </a:lnSpc>
              <a:spcBef>
                <a:spcPts val="600"/>
              </a:spcBef>
            </a:pPr>
            <a:r>
              <a:rPr lang="en-US" noProof="1"/>
              <a:t>There should not be any logic inside test (Ex: if, switch, loops)</a:t>
            </a:r>
          </a:p>
          <a:p>
            <a:pPr lvl="1">
              <a:lnSpc>
                <a:spcPct val="110000"/>
              </a:lnSpc>
              <a:spcBef>
                <a:spcPts val="600"/>
              </a:spcBef>
            </a:pPr>
            <a:r>
              <a:rPr lang="en-US" noProof="1"/>
              <a:t>Tests should neither be more generic nor be more specific</a:t>
            </a:r>
          </a:p>
          <a:p>
            <a:pPr>
              <a:lnSpc>
                <a:spcPct val="110000"/>
              </a:lnSpc>
              <a:spcBef>
                <a:spcPts val="600"/>
              </a:spcBef>
            </a:pPr>
            <a:r>
              <a:rPr lang="en-US" noProof="1"/>
              <a:t>What to Test</a:t>
            </a:r>
          </a:p>
          <a:p>
            <a:pPr lvl="1">
              <a:lnSpc>
                <a:spcPct val="110000"/>
              </a:lnSpc>
              <a:spcBef>
                <a:spcPts val="600"/>
              </a:spcBef>
            </a:pPr>
            <a:r>
              <a:rPr lang="en-US" noProof="1"/>
              <a:t>Out comes of the methods should be tested [Black Box]</a:t>
            </a:r>
          </a:p>
          <a:p>
            <a:pPr lvl="1">
              <a:lnSpc>
                <a:spcPct val="110000"/>
              </a:lnSpc>
              <a:spcBef>
                <a:spcPts val="600"/>
              </a:spcBef>
            </a:pPr>
            <a:r>
              <a:rPr lang="en-US" noProof="1"/>
              <a:t>Ideally method are of 2 types</a:t>
            </a:r>
          </a:p>
          <a:p>
            <a:pPr lvl="2">
              <a:lnSpc>
                <a:spcPct val="110000"/>
              </a:lnSpc>
              <a:spcBef>
                <a:spcPts val="600"/>
              </a:spcBef>
            </a:pPr>
            <a:r>
              <a:rPr lang="en-US" noProof="1"/>
              <a:t>Commands  - There will be a change in the state of the Object</a:t>
            </a:r>
          </a:p>
          <a:p>
            <a:pPr lvl="2">
              <a:lnSpc>
                <a:spcPct val="110000"/>
              </a:lnSpc>
              <a:spcBef>
                <a:spcPts val="600"/>
              </a:spcBef>
            </a:pPr>
            <a:r>
              <a:rPr lang="en-US" noProof="1"/>
              <a:t>Queries – There will be data returned</a:t>
            </a:r>
          </a:p>
          <a:p>
            <a:pPr lvl="1">
              <a:lnSpc>
                <a:spcPct val="110000"/>
              </a:lnSpc>
              <a:spcBef>
                <a:spcPts val="600"/>
              </a:spcBef>
            </a:pPr>
            <a:r>
              <a:rPr lang="en-US" noProof="1"/>
              <a:t>Not to Test</a:t>
            </a:r>
          </a:p>
          <a:p>
            <a:pPr lvl="2">
              <a:lnSpc>
                <a:spcPct val="110000"/>
              </a:lnSpc>
              <a:spcBef>
                <a:spcPts val="600"/>
              </a:spcBef>
            </a:pPr>
            <a:r>
              <a:rPr lang="en-US" noProof="1"/>
              <a:t>Language features</a:t>
            </a:r>
          </a:p>
          <a:p>
            <a:pPr lvl="2">
              <a:lnSpc>
                <a:spcPct val="110000"/>
              </a:lnSpc>
              <a:spcBef>
                <a:spcPts val="600"/>
              </a:spcBef>
            </a:pPr>
            <a:r>
              <a:rPr lang="en-US" noProof="1"/>
              <a:t>3</a:t>
            </a:r>
            <a:r>
              <a:rPr lang="en-US" baseline="30000" noProof="1"/>
              <a:t>rd</a:t>
            </a:r>
            <a:r>
              <a:rPr lang="en-US" noProof="1"/>
              <a:t> Party Framework features</a:t>
            </a:r>
          </a:p>
          <a:p>
            <a:pPr lvl="1">
              <a:lnSpc>
                <a:spcPct val="110000"/>
              </a:lnSpc>
              <a:spcBef>
                <a:spcPts val="600"/>
              </a:spcBef>
            </a:pPr>
            <a:endParaRPr lang="en-US" noProof="1"/>
          </a:p>
          <a:p>
            <a:pPr lvl="1">
              <a:lnSpc>
                <a:spcPct val="110000"/>
              </a:lnSpc>
              <a:spcBef>
                <a:spcPts val="600"/>
              </a:spcBef>
            </a:pPr>
            <a:endParaRPr lang="en-US" noProof="1"/>
          </a:p>
          <a:p>
            <a:pPr marL="914400" lvl="2" indent="0">
              <a:buNone/>
            </a:pPr>
            <a:endParaRPr lang="en-US" noProof="1"/>
          </a:p>
          <a:p>
            <a:pPr lvl="1"/>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Tree>
    <p:extLst>
      <p:ext uri="{BB962C8B-B14F-4D97-AF65-F5344CB8AC3E}">
        <p14:creationId xmlns:p14="http://schemas.microsoft.com/office/powerpoint/2010/main" val="125401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z="4800" dirty="0"/>
              <a:t>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pPr lvl="0"/>
            <a:r>
              <a:rPr lang="en-US" dirty="0"/>
              <a:t>Naming Convention of Tests </a:t>
            </a:r>
          </a:p>
          <a:p>
            <a:pPr lvl="0"/>
            <a:r>
              <a:rPr lang="en-US" dirty="0"/>
              <a:t>Characteristics of Test </a:t>
            </a:r>
          </a:p>
          <a:p>
            <a:pPr lvl="0"/>
            <a:r>
              <a:rPr lang="en-US" dirty="0"/>
              <a:t>Setup and Tear Down of Tests</a:t>
            </a:r>
          </a:p>
          <a:p>
            <a:pPr lvl="0"/>
            <a:r>
              <a:rPr lang="en-US" dirty="0"/>
              <a:t>Parameterized Tests</a:t>
            </a:r>
          </a:p>
          <a:p>
            <a:pPr lvl="0"/>
            <a:r>
              <a:rPr lang="en-US" dirty="0"/>
              <a:t>Ignore Tests</a:t>
            </a:r>
          </a:p>
          <a:p>
            <a:pPr lvl="0"/>
            <a:r>
              <a:rPr lang="en-US" dirty="0"/>
              <a:t>How to make trustable Tests</a:t>
            </a:r>
          </a:p>
          <a:p>
            <a:pPr marL="0" lvl="0" indent="0">
              <a:buNone/>
            </a:pPr>
            <a:endParaRPr lang="en-US" dirty="0"/>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Tree>
    <p:extLst>
      <p:ext uri="{BB962C8B-B14F-4D97-AF65-F5344CB8AC3E}">
        <p14:creationId xmlns:p14="http://schemas.microsoft.com/office/powerpoint/2010/main" val="1358548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Data Driven Testing Techniques</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2222326474"/>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9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372141"/>
            <a:ext cx="6041066" cy="637952"/>
          </a:xfrm>
        </p:spPr>
        <p:txBody>
          <a:bodyPr/>
          <a:lstStyle/>
          <a:p>
            <a:r>
              <a:rPr lang="en-US" sz="3600" dirty="0"/>
              <a:t>Passing Method level Test Data</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251450"/>
            <a:ext cx="10379149" cy="5234409"/>
          </a:xfrm>
        </p:spPr>
        <p:txBody>
          <a:bodyPr>
            <a:normAutofit lnSpcReduction="10000"/>
          </a:bodyPr>
          <a:lstStyle/>
          <a:p>
            <a:pPr>
              <a:lnSpc>
                <a:spcPct val="110000"/>
              </a:lnSpc>
              <a:spcBef>
                <a:spcPts val="600"/>
              </a:spcBef>
            </a:pPr>
            <a:r>
              <a:rPr lang="en-US" noProof="1"/>
              <a:t>Characteristics of Good Tests</a:t>
            </a:r>
          </a:p>
          <a:p>
            <a:pPr lvl="1">
              <a:lnSpc>
                <a:spcPct val="110000"/>
              </a:lnSpc>
              <a:spcBef>
                <a:spcPts val="600"/>
              </a:spcBef>
            </a:pPr>
            <a:r>
              <a:rPr lang="en-US" noProof="1"/>
              <a:t>Create Clean, Readable and Maintainable tests (try Setup, TearDown, TestCase)</a:t>
            </a:r>
          </a:p>
          <a:p>
            <a:pPr lvl="1">
              <a:lnSpc>
                <a:spcPct val="110000"/>
              </a:lnSpc>
              <a:spcBef>
                <a:spcPts val="600"/>
              </a:spcBef>
            </a:pPr>
            <a:r>
              <a:rPr lang="en-US" noProof="1"/>
              <a:t>Tests should be small and simple </a:t>
            </a:r>
          </a:p>
          <a:p>
            <a:pPr lvl="1">
              <a:lnSpc>
                <a:spcPct val="110000"/>
              </a:lnSpc>
              <a:spcBef>
                <a:spcPts val="600"/>
              </a:spcBef>
            </a:pPr>
            <a:r>
              <a:rPr lang="en-US" noProof="1"/>
              <a:t>Tests should be isolcated </a:t>
            </a:r>
          </a:p>
          <a:p>
            <a:pPr lvl="1">
              <a:lnSpc>
                <a:spcPct val="110000"/>
              </a:lnSpc>
              <a:spcBef>
                <a:spcPts val="600"/>
              </a:spcBef>
            </a:pPr>
            <a:r>
              <a:rPr lang="en-US" noProof="1"/>
              <a:t>There should not be any logic inside test (Ex: if, switch, loops)</a:t>
            </a:r>
          </a:p>
          <a:p>
            <a:pPr lvl="1">
              <a:lnSpc>
                <a:spcPct val="110000"/>
              </a:lnSpc>
              <a:spcBef>
                <a:spcPts val="600"/>
              </a:spcBef>
            </a:pPr>
            <a:r>
              <a:rPr lang="en-US" noProof="1"/>
              <a:t>Tests should neither be more generic nor be more specific</a:t>
            </a:r>
          </a:p>
          <a:p>
            <a:pPr>
              <a:lnSpc>
                <a:spcPct val="110000"/>
              </a:lnSpc>
              <a:spcBef>
                <a:spcPts val="600"/>
              </a:spcBef>
            </a:pPr>
            <a:r>
              <a:rPr lang="en-US" noProof="1"/>
              <a:t>What to Test</a:t>
            </a:r>
          </a:p>
          <a:p>
            <a:pPr lvl="1">
              <a:lnSpc>
                <a:spcPct val="110000"/>
              </a:lnSpc>
              <a:spcBef>
                <a:spcPts val="600"/>
              </a:spcBef>
            </a:pPr>
            <a:r>
              <a:rPr lang="en-US" noProof="1"/>
              <a:t>Out comes of the methods should be tested [Black Box]</a:t>
            </a:r>
          </a:p>
          <a:p>
            <a:pPr lvl="1">
              <a:lnSpc>
                <a:spcPct val="110000"/>
              </a:lnSpc>
              <a:spcBef>
                <a:spcPts val="600"/>
              </a:spcBef>
            </a:pPr>
            <a:r>
              <a:rPr lang="en-US" noProof="1"/>
              <a:t>Ideally method are of 2 types</a:t>
            </a:r>
          </a:p>
          <a:p>
            <a:pPr lvl="2">
              <a:lnSpc>
                <a:spcPct val="110000"/>
              </a:lnSpc>
              <a:spcBef>
                <a:spcPts val="600"/>
              </a:spcBef>
            </a:pPr>
            <a:r>
              <a:rPr lang="en-US" noProof="1"/>
              <a:t>Commands  - There will be a change in the state of the Object</a:t>
            </a:r>
          </a:p>
          <a:p>
            <a:pPr lvl="2">
              <a:lnSpc>
                <a:spcPct val="110000"/>
              </a:lnSpc>
              <a:spcBef>
                <a:spcPts val="600"/>
              </a:spcBef>
            </a:pPr>
            <a:r>
              <a:rPr lang="en-US" noProof="1"/>
              <a:t>Queries – There will be data returned</a:t>
            </a:r>
          </a:p>
          <a:p>
            <a:pPr lvl="1">
              <a:lnSpc>
                <a:spcPct val="110000"/>
              </a:lnSpc>
              <a:spcBef>
                <a:spcPts val="600"/>
              </a:spcBef>
            </a:pPr>
            <a:r>
              <a:rPr lang="en-US" noProof="1"/>
              <a:t>Not to Test</a:t>
            </a:r>
          </a:p>
          <a:p>
            <a:pPr lvl="2">
              <a:lnSpc>
                <a:spcPct val="110000"/>
              </a:lnSpc>
              <a:spcBef>
                <a:spcPts val="600"/>
              </a:spcBef>
            </a:pPr>
            <a:r>
              <a:rPr lang="en-US" noProof="1"/>
              <a:t>Language features</a:t>
            </a:r>
          </a:p>
          <a:p>
            <a:pPr lvl="2">
              <a:lnSpc>
                <a:spcPct val="110000"/>
              </a:lnSpc>
              <a:spcBef>
                <a:spcPts val="600"/>
              </a:spcBef>
            </a:pPr>
            <a:r>
              <a:rPr lang="en-US" noProof="1"/>
              <a:t>3</a:t>
            </a:r>
            <a:r>
              <a:rPr lang="en-US" baseline="30000" noProof="1"/>
              <a:t>rd</a:t>
            </a:r>
            <a:r>
              <a:rPr lang="en-US" noProof="1"/>
              <a:t> Party Framework features</a:t>
            </a:r>
          </a:p>
          <a:p>
            <a:pPr lvl="1">
              <a:lnSpc>
                <a:spcPct val="110000"/>
              </a:lnSpc>
              <a:spcBef>
                <a:spcPts val="600"/>
              </a:spcBef>
            </a:pPr>
            <a:endParaRPr lang="en-US" noProof="1"/>
          </a:p>
          <a:p>
            <a:pPr lvl="1">
              <a:lnSpc>
                <a:spcPct val="110000"/>
              </a:lnSpc>
              <a:spcBef>
                <a:spcPts val="600"/>
              </a:spcBef>
            </a:pPr>
            <a:endParaRPr lang="en-US" noProof="1"/>
          </a:p>
          <a:p>
            <a:pPr marL="914400" lvl="2" indent="0">
              <a:buNone/>
            </a:pPr>
            <a:endParaRPr lang="en-US" noProof="1"/>
          </a:p>
          <a:p>
            <a:pPr lvl="1"/>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Tree>
    <p:extLst>
      <p:ext uri="{BB962C8B-B14F-4D97-AF65-F5344CB8AC3E}">
        <p14:creationId xmlns:p14="http://schemas.microsoft.com/office/powerpoint/2010/main" val="92452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z="4800" dirty="0"/>
              <a:t>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pPr lvl="0"/>
            <a:r>
              <a:rPr lang="en-US" dirty="0"/>
              <a:t>Passing Method Level Data </a:t>
            </a:r>
          </a:p>
          <a:p>
            <a:pPr lvl="0"/>
            <a:r>
              <a:rPr lang="en-US" dirty="0"/>
              <a:t>Defined set and Ranged values </a:t>
            </a:r>
          </a:p>
          <a:p>
            <a:pPr lvl="0"/>
            <a:r>
              <a:rPr lang="en-US" dirty="0"/>
              <a:t>Sharing Test data</a:t>
            </a:r>
          </a:p>
          <a:p>
            <a:pPr lvl="0"/>
            <a:r>
              <a:rPr lang="en-US" dirty="0"/>
              <a:t>Feeding Test data from External Source</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Tree>
    <p:extLst>
      <p:ext uri="{BB962C8B-B14F-4D97-AF65-F5344CB8AC3E}">
        <p14:creationId xmlns:p14="http://schemas.microsoft.com/office/powerpoint/2010/main" val="898548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Advanced Unit Testing Techniques</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548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246579"/>
            <a:ext cx="4212265" cy="772107"/>
          </a:xfrm>
        </p:spPr>
        <p:txBody>
          <a:bodyPr/>
          <a:lstStyle/>
          <a:p>
            <a:r>
              <a:rPr lang="en-US" sz="3600" dirty="0"/>
              <a:t>Testing Strings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251450"/>
            <a:ext cx="10379149" cy="5234409"/>
          </a:xfrm>
        </p:spPr>
        <p:txBody>
          <a:bodyPr>
            <a:normAutofit lnSpcReduction="10000"/>
          </a:bodyPr>
          <a:lstStyle/>
          <a:p>
            <a:pPr>
              <a:lnSpc>
                <a:spcPct val="110000"/>
              </a:lnSpc>
              <a:spcBef>
                <a:spcPts val="600"/>
              </a:spcBef>
            </a:pPr>
            <a:r>
              <a:rPr lang="en-US" noProof="1"/>
              <a:t>Characteristics of Good Tests</a:t>
            </a:r>
          </a:p>
          <a:p>
            <a:pPr lvl="1">
              <a:lnSpc>
                <a:spcPct val="110000"/>
              </a:lnSpc>
              <a:spcBef>
                <a:spcPts val="600"/>
              </a:spcBef>
            </a:pPr>
            <a:r>
              <a:rPr lang="en-US" noProof="1"/>
              <a:t>Create Clean, Readable and Maintainable tests (try Setup, TearDown, TestCase)</a:t>
            </a:r>
          </a:p>
          <a:p>
            <a:pPr lvl="1">
              <a:lnSpc>
                <a:spcPct val="110000"/>
              </a:lnSpc>
              <a:spcBef>
                <a:spcPts val="600"/>
              </a:spcBef>
            </a:pPr>
            <a:r>
              <a:rPr lang="en-US" noProof="1"/>
              <a:t>Tests should be small and simple </a:t>
            </a:r>
          </a:p>
          <a:p>
            <a:pPr lvl="1">
              <a:lnSpc>
                <a:spcPct val="110000"/>
              </a:lnSpc>
              <a:spcBef>
                <a:spcPts val="600"/>
              </a:spcBef>
            </a:pPr>
            <a:r>
              <a:rPr lang="en-US" noProof="1"/>
              <a:t>Tests should be isolcated </a:t>
            </a:r>
          </a:p>
          <a:p>
            <a:pPr lvl="1">
              <a:lnSpc>
                <a:spcPct val="110000"/>
              </a:lnSpc>
              <a:spcBef>
                <a:spcPts val="600"/>
              </a:spcBef>
            </a:pPr>
            <a:r>
              <a:rPr lang="en-US" noProof="1"/>
              <a:t>There should not be any logic inside test (Ex: if, switch, loops)</a:t>
            </a:r>
          </a:p>
          <a:p>
            <a:pPr lvl="1">
              <a:lnSpc>
                <a:spcPct val="110000"/>
              </a:lnSpc>
              <a:spcBef>
                <a:spcPts val="600"/>
              </a:spcBef>
            </a:pPr>
            <a:r>
              <a:rPr lang="en-US" noProof="1"/>
              <a:t>Tests should neither be more generic nor be more specific</a:t>
            </a:r>
          </a:p>
          <a:p>
            <a:pPr>
              <a:lnSpc>
                <a:spcPct val="110000"/>
              </a:lnSpc>
              <a:spcBef>
                <a:spcPts val="600"/>
              </a:spcBef>
            </a:pPr>
            <a:r>
              <a:rPr lang="en-US" noProof="1"/>
              <a:t>What to Test</a:t>
            </a:r>
          </a:p>
          <a:p>
            <a:pPr lvl="1">
              <a:lnSpc>
                <a:spcPct val="110000"/>
              </a:lnSpc>
              <a:spcBef>
                <a:spcPts val="600"/>
              </a:spcBef>
            </a:pPr>
            <a:r>
              <a:rPr lang="en-US" noProof="1"/>
              <a:t>Out comes of the methods should be tested [Black Box)</a:t>
            </a:r>
          </a:p>
          <a:p>
            <a:pPr lvl="1">
              <a:lnSpc>
                <a:spcPct val="110000"/>
              </a:lnSpc>
              <a:spcBef>
                <a:spcPts val="600"/>
              </a:spcBef>
            </a:pPr>
            <a:r>
              <a:rPr lang="en-US" noProof="1"/>
              <a:t>Ideally method are of 2 types</a:t>
            </a:r>
          </a:p>
          <a:p>
            <a:pPr lvl="2">
              <a:lnSpc>
                <a:spcPct val="110000"/>
              </a:lnSpc>
              <a:spcBef>
                <a:spcPts val="600"/>
              </a:spcBef>
            </a:pPr>
            <a:r>
              <a:rPr lang="en-US" noProof="1"/>
              <a:t>Commands  - There will be a change in the state of the Object</a:t>
            </a:r>
          </a:p>
          <a:p>
            <a:pPr lvl="2">
              <a:lnSpc>
                <a:spcPct val="110000"/>
              </a:lnSpc>
              <a:spcBef>
                <a:spcPts val="600"/>
              </a:spcBef>
            </a:pPr>
            <a:r>
              <a:rPr lang="en-US" noProof="1"/>
              <a:t>Queries – There will be data returned</a:t>
            </a:r>
          </a:p>
          <a:p>
            <a:pPr lvl="1">
              <a:lnSpc>
                <a:spcPct val="110000"/>
              </a:lnSpc>
              <a:spcBef>
                <a:spcPts val="600"/>
              </a:spcBef>
            </a:pPr>
            <a:r>
              <a:rPr lang="en-US" noProof="1"/>
              <a:t>Not to Test</a:t>
            </a:r>
          </a:p>
          <a:p>
            <a:pPr lvl="2">
              <a:lnSpc>
                <a:spcPct val="110000"/>
              </a:lnSpc>
              <a:spcBef>
                <a:spcPts val="600"/>
              </a:spcBef>
            </a:pPr>
            <a:r>
              <a:rPr lang="en-US" noProof="1"/>
              <a:t>Language features</a:t>
            </a:r>
          </a:p>
          <a:p>
            <a:pPr lvl="2">
              <a:lnSpc>
                <a:spcPct val="110000"/>
              </a:lnSpc>
              <a:spcBef>
                <a:spcPts val="600"/>
              </a:spcBef>
            </a:pPr>
            <a:r>
              <a:rPr lang="en-US" noProof="1"/>
              <a:t>3</a:t>
            </a:r>
            <a:r>
              <a:rPr lang="en-US" baseline="30000" noProof="1"/>
              <a:t>rd</a:t>
            </a:r>
            <a:r>
              <a:rPr lang="en-US" noProof="1"/>
              <a:t> Party Framework features</a:t>
            </a:r>
          </a:p>
          <a:p>
            <a:pPr lvl="1">
              <a:lnSpc>
                <a:spcPct val="110000"/>
              </a:lnSpc>
              <a:spcBef>
                <a:spcPts val="600"/>
              </a:spcBef>
            </a:pPr>
            <a:endParaRPr lang="en-US" noProof="1"/>
          </a:p>
          <a:p>
            <a:pPr lvl="1">
              <a:lnSpc>
                <a:spcPct val="110000"/>
              </a:lnSpc>
              <a:spcBef>
                <a:spcPts val="600"/>
              </a:spcBef>
            </a:pPr>
            <a:endParaRPr lang="en-US" noProof="1"/>
          </a:p>
          <a:p>
            <a:pPr marL="914400" lvl="2" indent="0">
              <a:buNone/>
            </a:pPr>
            <a:endParaRPr lang="en-US" noProof="1"/>
          </a:p>
          <a:p>
            <a:pPr lvl="1"/>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Tree>
    <p:extLst>
      <p:ext uri="{BB962C8B-B14F-4D97-AF65-F5344CB8AC3E}">
        <p14:creationId xmlns:p14="http://schemas.microsoft.com/office/powerpoint/2010/main" val="292255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z="4800" dirty="0"/>
              <a:t>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pPr lvl="0"/>
            <a:r>
              <a:rPr lang="en-US" dirty="0"/>
              <a:t>Testing </a:t>
            </a:r>
          </a:p>
          <a:p>
            <a:pPr lvl="1"/>
            <a:r>
              <a:rPr lang="en-US" dirty="0"/>
              <a:t>Strings</a:t>
            </a:r>
          </a:p>
          <a:p>
            <a:pPr lvl="1"/>
            <a:r>
              <a:rPr lang="en-US" dirty="0"/>
              <a:t>Arrays and Collections</a:t>
            </a:r>
          </a:p>
          <a:p>
            <a:pPr lvl="1"/>
            <a:r>
              <a:rPr lang="en-US" dirty="0"/>
              <a:t>Exceptions	</a:t>
            </a:r>
          </a:p>
          <a:p>
            <a:pPr lvl="0"/>
            <a:r>
              <a:rPr lang="en-US" dirty="0"/>
              <a:t>Code Coverage</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Tree>
    <p:extLst>
      <p:ext uri="{BB962C8B-B14F-4D97-AF65-F5344CB8AC3E}">
        <p14:creationId xmlns:p14="http://schemas.microsoft.com/office/powerpoint/2010/main" val="2091148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Lets handle dependencies</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794361209"/>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5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z="4800" dirty="0"/>
              <a:t>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pPr lvl="0"/>
            <a:r>
              <a:rPr lang="en-US" dirty="0"/>
              <a:t>Tightly Coupled and loosely coupled code</a:t>
            </a:r>
          </a:p>
          <a:p>
            <a:pPr lvl="0"/>
            <a:r>
              <a:rPr lang="en-US" dirty="0"/>
              <a:t>Dependency Injection techniques</a:t>
            </a:r>
          </a:p>
          <a:p>
            <a:pPr lvl="0"/>
            <a:r>
              <a:rPr lang="en-US" dirty="0"/>
              <a:t>Mocking dependencies</a:t>
            </a:r>
          </a:p>
          <a:p>
            <a:pPr lvl="0"/>
            <a:r>
              <a:rPr lang="en-US" dirty="0"/>
              <a:t>What Mocks are not for..</a:t>
            </a:r>
          </a:p>
          <a:p>
            <a:pPr lvl="0"/>
            <a:r>
              <a:rPr lang="en-US" dirty="0"/>
              <a:t>Exercise</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Tree>
    <p:extLst>
      <p:ext uri="{BB962C8B-B14F-4D97-AF65-F5344CB8AC3E}">
        <p14:creationId xmlns:p14="http://schemas.microsoft.com/office/powerpoint/2010/main" val="37458610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070528338"/>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TDD Patterns and Practices</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578819030"/>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30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z="4800" dirty="0"/>
              <a:t>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pPr lvl="0"/>
            <a:r>
              <a:rPr lang="en-US" dirty="0"/>
              <a:t>What’s all about TDD</a:t>
            </a:r>
          </a:p>
          <a:p>
            <a:pPr lvl="0"/>
            <a:r>
              <a:rPr lang="en-US" dirty="0"/>
              <a:t>Stages of Unit test in TDD</a:t>
            </a:r>
          </a:p>
          <a:p>
            <a:pPr lvl="0"/>
            <a:r>
              <a:rPr lang="en-US" dirty="0"/>
              <a:t>Lets write our failed tests</a:t>
            </a:r>
          </a:p>
          <a:p>
            <a:pPr lvl="0"/>
            <a:r>
              <a:rPr lang="en-US" dirty="0"/>
              <a:t>Production code</a:t>
            </a:r>
          </a:p>
          <a:p>
            <a:pPr lvl="0"/>
            <a:r>
              <a:rPr lang="en-US" dirty="0"/>
              <a:t>Make tests green</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Tree>
    <p:extLst>
      <p:ext uri="{BB962C8B-B14F-4D97-AF65-F5344CB8AC3E}">
        <p14:creationId xmlns:p14="http://schemas.microsoft.com/office/powerpoint/2010/main" val="29958221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Introduction</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2544992790"/>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398384"/>
            <a:ext cx="3319130" cy="772107"/>
          </a:xfrm>
        </p:spPr>
        <p:txBody>
          <a:bodyPr/>
          <a:lstStyle/>
          <a:p>
            <a:r>
              <a:rPr lang="en-US" sz="3600" dirty="0"/>
              <a:t>Automated Tests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6273800" cy="3102470"/>
          </a:xfrm>
        </p:spPr>
        <p:txBody>
          <a:bodyPr/>
          <a:lstStyle/>
          <a:p>
            <a:r>
              <a:rPr lang="en-US" dirty="0"/>
              <a:t>Automated Test: Code that will be written to test the actual production code. </a:t>
            </a:r>
            <a:endParaRPr lang="en-US" noProof="1"/>
          </a:p>
          <a:p>
            <a:r>
              <a:rPr lang="en-US" noProof="1"/>
              <a:t>Types of Automated Tests</a:t>
            </a:r>
          </a:p>
          <a:p>
            <a:pPr lvl="1"/>
            <a:r>
              <a:rPr lang="en-US" noProof="1"/>
              <a:t>Unit Test</a:t>
            </a:r>
          </a:p>
          <a:p>
            <a:pPr lvl="1"/>
            <a:r>
              <a:rPr lang="en-US" noProof="1"/>
              <a:t>Integration Test</a:t>
            </a:r>
          </a:p>
          <a:p>
            <a:pPr lvl="1"/>
            <a:r>
              <a:rPr lang="en-US" noProof="1"/>
              <a:t>End to End Test</a:t>
            </a:r>
          </a:p>
          <a:p>
            <a:r>
              <a:rPr lang="en-US" noProof="1"/>
              <a:t>Responsibilities of each Automate Tests</a:t>
            </a:r>
          </a:p>
          <a:p>
            <a:r>
              <a:rPr lang="en-US" noProof="1"/>
              <a:t>Pyramid of Testing</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Automated Tests</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TDD</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Other Paradigms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A18D873-41BE-4A91-B03E-351DE33EBF5D}"/>
              </a:ext>
            </a:extLst>
          </p:cNvPr>
          <p:cNvPicPr>
            <a:picLocks noChangeAspect="1"/>
          </p:cNvPicPr>
          <p:nvPr/>
        </p:nvPicPr>
        <p:blipFill rotWithShape="1">
          <a:blip r:embed="rId2">
            <a:extLst>
              <a:ext uri="{28A0092B-C50C-407E-A947-70E740481C1C}">
                <a14:useLocalDpi xmlns:a14="http://schemas.microsoft.com/office/drawing/2010/main" val="0"/>
              </a:ext>
            </a:extLst>
          </a:blip>
          <a:srcRect l="14030" t="3974" r="13994" b="4711"/>
          <a:stretch/>
        </p:blipFill>
        <p:spPr>
          <a:xfrm>
            <a:off x="7474688" y="1589696"/>
            <a:ext cx="4486939" cy="3102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98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06301" y="535524"/>
            <a:ext cx="4882116" cy="772107"/>
          </a:xfrm>
          <a:solidFill>
            <a:schemeClr val="accent2">
              <a:lumMod val="50000"/>
            </a:schemeClr>
          </a:solidFill>
        </p:spPr>
        <p:txBody>
          <a:bodyPr vert="horz" wrap="square" lIns="91440" tIns="108000" rIns="91440" bIns="108000" rtlCol="0" anchor="ctr">
            <a:spAutoFit/>
          </a:bodyPr>
          <a:lstStyle/>
          <a:p>
            <a:pPr>
              <a:lnSpc>
                <a:spcPct val="100000"/>
              </a:lnSpc>
            </a:pPr>
            <a:r>
              <a:rPr lang="en-US" sz="3600" dirty="0"/>
              <a:t>Test Driven Development</a:t>
            </a:r>
          </a:p>
        </p:txBody>
      </p:sp>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Automated Tests</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TDD</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Other Paradigms</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4902070"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id="{85318A2D-2185-4CE2-99C8-DC1A25B2A0A2}"/>
              </a:ext>
            </a:extLst>
          </p:cNvPr>
          <p:cNvSpPr txBox="1">
            <a:spLocks/>
          </p:cNvSpPr>
          <p:nvPr/>
        </p:nvSpPr>
        <p:spPr>
          <a:xfrm>
            <a:off x="838199" y="1666133"/>
            <a:ext cx="7848601" cy="1117282"/>
          </a:xfrm>
          <a:prstGeom prst="rect">
            <a:avLst/>
          </a:prstGeom>
        </p:spPr>
        <p:txBody>
          <a:bodyPr vert="horz" lIns="91440" tIns="45720" rIns="91440" bIns="45720" rtlCol="0">
            <a:normAutofit/>
          </a:bodyPr>
          <a:lstStyle>
            <a:lvl1pPr marL="228600" indent="-228600">
              <a:lnSpc>
                <a:spcPct val="90000"/>
              </a:lnSpc>
              <a:spcBef>
                <a:spcPts val="1000"/>
              </a:spcBef>
              <a:buClr>
                <a:schemeClr val="accent2"/>
              </a:buClr>
              <a:buFont typeface="Wingdings" panose="05000000000000000000" pitchFamily="2" charset="2"/>
              <a:buChar char="§"/>
              <a:defRPr sz="2000">
                <a:solidFill>
                  <a:schemeClr val="bg1"/>
                </a:solidFill>
              </a:defRPr>
            </a:lvl1pPr>
            <a:lvl2pPr marL="685800" lvl="1" indent="-228600">
              <a:lnSpc>
                <a:spcPct val="90000"/>
              </a:lnSpc>
              <a:spcBef>
                <a:spcPts val="500"/>
              </a:spcBef>
              <a:buFont typeface="Wingdings" panose="05000000000000000000" pitchFamily="2" charset="2"/>
              <a:buChar char="§"/>
              <a:defRPr>
                <a:solidFill>
                  <a:schemeClr val="bg1"/>
                </a:solidFill>
              </a:defRPr>
            </a:lvl2pPr>
            <a:lvl3pPr marL="1143000" indent="-228600">
              <a:lnSpc>
                <a:spcPct val="90000"/>
              </a:lnSpc>
              <a:spcBef>
                <a:spcPts val="500"/>
              </a:spcBef>
              <a:buFont typeface="Wingdings" panose="05000000000000000000" pitchFamily="2" charset="2"/>
              <a:buChar char="§"/>
              <a:defRPr sz="1600">
                <a:solidFill>
                  <a:schemeClr val="bg1"/>
                </a:solidFill>
              </a:defRPr>
            </a:lvl3pPr>
            <a:lvl4pPr marL="1600200" indent="-228600">
              <a:lnSpc>
                <a:spcPct val="90000"/>
              </a:lnSpc>
              <a:spcBef>
                <a:spcPts val="500"/>
              </a:spcBef>
              <a:buFont typeface="Wingdings" panose="05000000000000000000" pitchFamily="2" charset="2"/>
              <a:buChar char="§"/>
              <a:defRPr sz="1400">
                <a:solidFill>
                  <a:schemeClr val="bg1"/>
                </a:solidFill>
              </a:defRPr>
            </a:lvl4pPr>
            <a:lvl5pPr marL="2057400" indent="-228600">
              <a:lnSpc>
                <a:spcPct val="90000"/>
              </a:lnSpc>
              <a:spcBef>
                <a:spcPts val="500"/>
              </a:spcBef>
              <a:buFont typeface="Wingdings" panose="05000000000000000000" pitchFamily="2" charset="2"/>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 test is developed which specifies and validates what the code will do. In simple terms, test cases are created before code is written. The purpose of TDD is to make the code clearer, simple and bug-free.</a:t>
            </a:r>
            <a:endParaRPr lang="en-US" noProof="1"/>
          </a:p>
        </p:txBody>
      </p:sp>
      <p:pic>
        <p:nvPicPr>
          <p:cNvPr id="3" name="Picture 2">
            <a:extLst>
              <a:ext uri="{FF2B5EF4-FFF2-40B4-BE49-F238E27FC236}">
                <a16:creationId xmlns:a16="http://schemas.microsoft.com/office/drawing/2014/main" id="{FC8103BE-A5B8-4D5D-B132-315133E10621}"/>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l="15543" t="14109" r="20410" b="26822"/>
          <a:stretch/>
        </p:blipFill>
        <p:spPr>
          <a:xfrm>
            <a:off x="9908808" y="1"/>
            <a:ext cx="2151978" cy="1488558"/>
          </a:xfrm>
          <a:prstGeom prst="rect">
            <a:avLst/>
          </a:prstGeom>
        </p:spPr>
      </p:pic>
      <p:pic>
        <p:nvPicPr>
          <p:cNvPr id="22" name="Picture 21">
            <a:extLst>
              <a:ext uri="{FF2B5EF4-FFF2-40B4-BE49-F238E27FC236}">
                <a16:creationId xmlns:a16="http://schemas.microsoft.com/office/drawing/2014/main" id="{55662156-B3B0-458D-BFB5-8F00434E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898" y="2874985"/>
            <a:ext cx="5073888" cy="2389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Content Placeholder 2">
            <a:extLst>
              <a:ext uri="{FF2B5EF4-FFF2-40B4-BE49-F238E27FC236}">
                <a16:creationId xmlns:a16="http://schemas.microsoft.com/office/drawing/2014/main" id="{D34C3435-3F86-478C-A742-26F0BC746F62}"/>
              </a:ext>
            </a:extLst>
          </p:cNvPr>
          <p:cNvSpPr txBox="1">
            <a:spLocks/>
          </p:cNvSpPr>
          <p:nvPr/>
        </p:nvSpPr>
        <p:spPr>
          <a:xfrm>
            <a:off x="838198" y="2795927"/>
            <a:ext cx="5998537" cy="3020082"/>
          </a:xfrm>
          <a:prstGeom prst="rect">
            <a:avLst/>
          </a:prstGeom>
        </p:spPr>
        <p:txBody>
          <a:bodyPr vert="horz" lIns="91440" tIns="45720" rIns="91440" bIns="45720" rtlCol="0">
            <a:normAutofit lnSpcReduction="10000"/>
          </a:bodyPr>
          <a:lstStyle>
            <a:lvl1pPr marL="228600" indent="-228600">
              <a:lnSpc>
                <a:spcPct val="90000"/>
              </a:lnSpc>
              <a:spcBef>
                <a:spcPts val="1000"/>
              </a:spcBef>
              <a:buClr>
                <a:schemeClr val="accent2"/>
              </a:buClr>
              <a:buFont typeface="Wingdings" panose="05000000000000000000" pitchFamily="2" charset="2"/>
              <a:buChar char="§"/>
              <a:defRPr sz="2000">
                <a:solidFill>
                  <a:schemeClr val="bg1"/>
                </a:solidFill>
              </a:defRPr>
            </a:lvl1pPr>
            <a:lvl2pPr marL="685800" lvl="1" indent="-228600">
              <a:lnSpc>
                <a:spcPct val="90000"/>
              </a:lnSpc>
              <a:spcBef>
                <a:spcPts val="500"/>
              </a:spcBef>
              <a:buFont typeface="Wingdings" panose="05000000000000000000" pitchFamily="2" charset="2"/>
              <a:buChar char="§"/>
              <a:defRPr>
                <a:solidFill>
                  <a:schemeClr val="bg1"/>
                </a:solidFill>
              </a:defRPr>
            </a:lvl2pPr>
            <a:lvl3pPr marL="1143000" indent="-228600">
              <a:lnSpc>
                <a:spcPct val="90000"/>
              </a:lnSpc>
              <a:spcBef>
                <a:spcPts val="500"/>
              </a:spcBef>
              <a:buFont typeface="Wingdings" panose="05000000000000000000" pitchFamily="2" charset="2"/>
              <a:buChar char="§"/>
              <a:defRPr sz="1600">
                <a:solidFill>
                  <a:schemeClr val="bg1"/>
                </a:solidFill>
              </a:defRPr>
            </a:lvl3pPr>
            <a:lvl4pPr marL="1600200" indent="-228600">
              <a:lnSpc>
                <a:spcPct val="90000"/>
              </a:lnSpc>
              <a:spcBef>
                <a:spcPts val="500"/>
              </a:spcBef>
              <a:buFont typeface="Wingdings" panose="05000000000000000000" pitchFamily="2" charset="2"/>
              <a:buChar char="§"/>
              <a:defRPr sz="1400">
                <a:solidFill>
                  <a:schemeClr val="bg1"/>
                </a:solidFill>
              </a:defRPr>
            </a:lvl4pPr>
            <a:lvl5pPr marL="2057400" indent="-228600">
              <a:lnSpc>
                <a:spcPct val="90000"/>
              </a:lnSpc>
              <a:spcBef>
                <a:spcPts val="500"/>
              </a:spcBef>
              <a:buFont typeface="Wingdings" panose="05000000000000000000" pitchFamily="2" charset="2"/>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Circle of TDD</a:t>
            </a:r>
          </a:p>
          <a:p>
            <a:pPr lvl="1"/>
            <a:r>
              <a:rPr lang="en-US" noProof="1"/>
              <a:t>Write Failed Tests</a:t>
            </a:r>
          </a:p>
          <a:p>
            <a:pPr lvl="1"/>
            <a:r>
              <a:rPr lang="en-US" noProof="1"/>
              <a:t>Code to pass test</a:t>
            </a:r>
          </a:p>
          <a:p>
            <a:pPr lvl="1"/>
            <a:r>
              <a:rPr lang="en-US" noProof="1"/>
              <a:t>Refactor the code</a:t>
            </a:r>
          </a:p>
          <a:p>
            <a:r>
              <a:rPr lang="en-US" noProof="1"/>
              <a:t>With TDD</a:t>
            </a:r>
          </a:p>
          <a:p>
            <a:pPr lvl="1"/>
            <a:r>
              <a:rPr lang="en-US" dirty="0"/>
              <a:t>Ensures that your system actually meets requirements defined for it</a:t>
            </a:r>
          </a:p>
          <a:p>
            <a:pPr lvl="1"/>
            <a:r>
              <a:rPr lang="en-US" dirty="0"/>
              <a:t>More focus is on production code that verifies whether testing will work properly</a:t>
            </a:r>
          </a:p>
          <a:p>
            <a:pPr lvl="1"/>
            <a:r>
              <a:rPr lang="en-US" dirty="0"/>
              <a:t>Achieve 100% </a:t>
            </a:r>
            <a:r>
              <a:rPr lang="en-US" i="1" u="sng" dirty="0"/>
              <a:t>coverage</a:t>
            </a:r>
            <a:r>
              <a:rPr lang="en-US" dirty="0"/>
              <a:t>.</a:t>
            </a:r>
            <a:endParaRPr lang="en-US" noProof="1"/>
          </a:p>
          <a:p>
            <a:pPr lvl="1"/>
            <a:endParaRPr lang="en-US" noProof="1"/>
          </a:p>
        </p:txBody>
      </p:sp>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4" name="Content Placeholder 3">
            <a:extLst>
              <a:ext uri="{FF2B5EF4-FFF2-40B4-BE49-F238E27FC236}">
                <a16:creationId xmlns:a16="http://schemas.microsoft.com/office/drawing/2014/main" id="{0D250B89-C4D5-43CB-81F0-EFF4588D7E45}"/>
              </a:ext>
            </a:extLst>
          </p:cNvPr>
          <p:cNvSpPr>
            <a:spLocks noGrp="1"/>
          </p:cNvSpPr>
          <p:nvPr>
            <p:ph idx="4294967295"/>
          </p:nvPr>
        </p:nvSpPr>
        <p:spPr>
          <a:xfrm>
            <a:off x="1020946" y="1612973"/>
            <a:ext cx="9537183" cy="4351338"/>
          </a:xfrm>
        </p:spPr>
        <p:txBody>
          <a:bodyPr>
            <a:normAutofit lnSpcReduction="10000"/>
          </a:bodyPr>
          <a:lstStyle/>
          <a:p>
            <a:r>
              <a:rPr lang="en-US" b="1" dirty="0"/>
              <a:t>Behavioral Driven Development  </a:t>
            </a:r>
          </a:p>
          <a:p>
            <a:pPr lvl="1"/>
            <a:r>
              <a:rPr lang="en-US" b="1" dirty="0"/>
              <a:t>T</a:t>
            </a:r>
            <a:r>
              <a:rPr lang="en-US" dirty="0"/>
              <a:t>est fulfills the requirement of the specification or satisfies the behavior of the system</a:t>
            </a:r>
          </a:p>
          <a:p>
            <a:pPr lvl="1"/>
            <a:r>
              <a:rPr lang="en-US" dirty="0"/>
              <a:t>Also was known as </a:t>
            </a:r>
            <a:r>
              <a:rPr lang="en-US" b="1" dirty="0"/>
              <a:t>Acceptance TDD</a:t>
            </a:r>
          </a:p>
          <a:p>
            <a:pPr lvl="1"/>
            <a:r>
              <a:rPr lang="en-US" dirty="0"/>
              <a:t>The benefit is that it offers more precise and organized conversation between developers and domain experts</a:t>
            </a:r>
          </a:p>
          <a:p>
            <a:r>
              <a:rPr lang="en-US" b="1" dirty="0"/>
              <a:t>Agile Model Driven Development - </a:t>
            </a:r>
            <a:r>
              <a:rPr lang="en-US" sz="1600" b="1" dirty="0">
                <a:hlinkClick r:id="rId2"/>
              </a:rPr>
              <a:t>Reference</a:t>
            </a:r>
            <a:endParaRPr lang="en-US" b="1" dirty="0"/>
          </a:p>
          <a:p>
            <a:pPr lvl="1"/>
            <a:r>
              <a:rPr lang="en-US" dirty="0"/>
              <a:t>Envisioning</a:t>
            </a:r>
          </a:p>
          <a:p>
            <a:pPr lvl="1"/>
            <a:r>
              <a:rPr lang="en-US" dirty="0"/>
              <a:t>Iteration Modeling</a:t>
            </a:r>
          </a:p>
          <a:p>
            <a:pPr lvl="1"/>
            <a:r>
              <a:rPr lang="en-US" dirty="0"/>
              <a:t>Model storming</a:t>
            </a:r>
          </a:p>
          <a:p>
            <a:pPr lvl="1"/>
            <a:r>
              <a:rPr lang="en-US" dirty="0"/>
              <a:t> TDD</a:t>
            </a:r>
            <a:r>
              <a:rPr lang="en-US" b="1" dirty="0"/>
              <a:t> </a:t>
            </a:r>
          </a:p>
          <a:p>
            <a:endParaRPr lang="en-US" dirty="0"/>
          </a:p>
          <a:p>
            <a:pPr marL="0" indent="0">
              <a:buNone/>
            </a:pPr>
            <a:endParaRPr lang="en-US" dirty="0"/>
          </a:p>
          <a:p>
            <a:endParaRPr lang="en-US" noProof="1"/>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Automated Tests</a:t>
            </a:r>
          </a:p>
        </p:txBody>
      </p:sp>
      <p:sp>
        <p:nvSpPr>
          <p:cNvPr id="12" name="Rectangle 11">
            <a:extLst>
              <a:ext uri="{FF2B5EF4-FFF2-40B4-BE49-F238E27FC236}">
                <a16:creationId xmlns:a16="http://schemas.microsoft.com/office/drawing/2014/main" id="{EAE7730F-1A0D-4B11-BA09-6A6CAA96FE12}"/>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TDD</a:t>
            </a:r>
          </a:p>
        </p:txBody>
      </p:sp>
      <p:sp>
        <p:nvSpPr>
          <p:cNvPr id="13" name="Rectangle 12">
            <a:extLst>
              <a:ext uri="{FF2B5EF4-FFF2-40B4-BE49-F238E27FC236}">
                <a16:creationId xmlns:a16="http://schemas.microsoft.com/office/drawing/2014/main" id="{4EF60258-6D59-4423-83CC-D7AC9D79D5E5}"/>
              </a:ext>
              <a:ext uri="{C183D7F6-B498-43B3-948B-1728B52AA6E4}">
                <adec:decorative xmlns:adec="http://schemas.microsoft.com/office/drawing/2017/decorative" val="1"/>
              </a:ext>
            </a:extLst>
          </p:cNvPr>
          <p:cNvSpPr/>
          <p:nvPr/>
        </p:nvSpPr>
        <p:spPr>
          <a:xfrm>
            <a:off x="6249555" y="6361475"/>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Other Paradigms</a:t>
            </a:r>
          </a:p>
        </p:txBody>
      </p:sp>
      <p:sp>
        <p:nvSpPr>
          <p:cNvPr id="14" name="Rectangle 13">
            <a:extLst>
              <a:ext uri="{FF2B5EF4-FFF2-40B4-BE49-F238E27FC236}">
                <a16:creationId xmlns:a16="http://schemas.microsoft.com/office/drawing/2014/main" id="{964627DB-2C83-4D9C-A498-D5BCC9A2B3B4}"/>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6" name="Isosceles Triangle 15">
            <a:extLst>
              <a:ext uri="{FF2B5EF4-FFF2-40B4-BE49-F238E27FC236}">
                <a16:creationId xmlns:a16="http://schemas.microsoft.com/office/drawing/2014/main" id="{C2887229-F913-4F63-8EC5-03C72B9082F4}"/>
              </a:ext>
              <a:ext uri="{C183D7F6-B498-43B3-948B-1728B52AA6E4}">
                <adec:decorative xmlns:adec="http://schemas.microsoft.com/office/drawing/2017/decorative" val="1"/>
              </a:ext>
            </a:extLst>
          </p:cNvPr>
          <p:cNvSpPr/>
          <p:nvPr/>
        </p:nvSpPr>
        <p:spPr>
          <a:xfrm rot="10800000">
            <a:off x="7454193"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4D189FF-A7DE-4D61-A33B-0A01D23E2A87}"/>
              </a:ext>
            </a:extLst>
          </p:cNvPr>
          <p:cNvSpPr>
            <a:spLocks noGrp="1"/>
          </p:cNvSpPr>
          <p:nvPr>
            <p:ph type="title"/>
          </p:nvPr>
        </p:nvSpPr>
        <p:spPr>
          <a:xfrm>
            <a:off x="838201" y="641853"/>
            <a:ext cx="3701902" cy="772107"/>
          </a:xfrm>
          <a:solidFill>
            <a:schemeClr val="accent2">
              <a:lumMod val="50000"/>
            </a:schemeClr>
          </a:solidFill>
        </p:spPr>
        <p:txBody>
          <a:bodyPr vert="horz" wrap="square" lIns="91440" tIns="108000" rIns="91440" bIns="108000" rtlCol="0" anchor="ctr">
            <a:spAutoFit/>
          </a:bodyPr>
          <a:lstStyle/>
          <a:p>
            <a:pPr>
              <a:lnSpc>
                <a:spcPct val="100000"/>
              </a:lnSpc>
            </a:pPr>
            <a:r>
              <a:rPr lang="en-US" sz="3600" dirty="0"/>
              <a:t>Other Paradigms</a:t>
            </a:r>
          </a:p>
        </p:txBody>
      </p:sp>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pPr lvl="0"/>
            <a:r>
              <a:rPr lang="en-US" dirty="0"/>
              <a:t>Automated Testing:</a:t>
            </a:r>
          </a:p>
          <a:p>
            <a:pPr lvl="0"/>
            <a:r>
              <a:rPr lang="en-US" dirty="0"/>
              <a:t>Types of Automated Test:</a:t>
            </a:r>
          </a:p>
          <a:p>
            <a:pPr lvl="0"/>
            <a:r>
              <a:rPr lang="en-US" dirty="0"/>
              <a:t>Quick Unit test sample</a:t>
            </a:r>
          </a:p>
          <a:p>
            <a:pPr lvl="0"/>
            <a:r>
              <a:rPr lang="en-US" dirty="0"/>
              <a:t>Test Driven Development</a:t>
            </a:r>
          </a:p>
          <a:p>
            <a:pPr lvl="0"/>
            <a:r>
              <a:rPr lang="en-US" dirty="0"/>
              <a:t>Other Paradigms</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Automated Tests</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TDD</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Other Paradigms</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Fundamentals of Unit testing</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631580014"/>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415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414664"/>
            <a:ext cx="4212265" cy="669851"/>
          </a:xfrm>
        </p:spPr>
        <p:txBody>
          <a:bodyPr/>
          <a:lstStyle/>
          <a:p>
            <a:r>
              <a:rPr lang="en-US" sz="3600" dirty="0"/>
              <a:t>Preparing Unit Tests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389680"/>
            <a:ext cx="10379149" cy="4769768"/>
          </a:xfrm>
        </p:spPr>
        <p:txBody>
          <a:bodyPr>
            <a:normAutofit/>
          </a:bodyPr>
          <a:lstStyle/>
          <a:p>
            <a:pPr>
              <a:lnSpc>
                <a:spcPct val="110000"/>
              </a:lnSpc>
              <a:spcBef>
                <a:spcPts val="600"/>
              </a:spcBef>
            </a:pPr>
            <a:r>
              <a:rPr lang="en-US" noProof="1"/>
              <a:t>Naming Convention</a:t>
            </a:r>
          </a:p>
          <a:p>
            <a:pPr lvl="1">
              <a:lnSpc>
                <a:spcPct val="110000"/>
              </a:lnSpc>
              <a:spcBef>
                <a:spcPts val="600"/>
              </a:spcBef>
            </a:pPr>
            <a:r>
              <a:rPr lang="en-US" noProof="1"/>
              <a:t>Name your Test projects with actual projects your are testing, ends with the type of automate tests planned to write. [ProjectName].[TestType]</a:t>
            </a:r>
          </a:p>
          <a:p>
            <a:pPr lvl="2">
              <a:lnSpc>
                <a:spcPct val="110000"/>
              </a:lnSpc>
              <a:spcBef>
                <a:spcPts val="600"/>
              </a:spcBef>
            </a:pPr>
            <a:r>
              <a:rPr lang="en-US" noProof="1"/>
              <a:t>For writing unit test against a project called Reservation.Core, the unit test project name is suggested to be Reservation.Core.UnitTest (for Integration test Reservation.Core.InterationTest)</a:t>
            </a:r>
          </a:p>
          <a:p>
            <a:pPr lvl="1">
              <a:lnSpc>
                <a:spcPct val="110000"/>
              </a:lnSpc>
              <a:spcBef>
                <a:spcPts val="600"/>
              </a:spcBef>
            </a:pPr>
            <a:r>
              <a:rPr lang="en-US" noProof="1"/>
              <a:t>Name your Test class with the actual class you are testing, ends with the word “Tests”</a:t>
            </a:r>
          </a:p>
          <a:p>
            <a:pPr lvl="2">
              <a:lnSpc>
                <a:spcPct val="110000"/>
              </a:lnSpc>
              <a:spcBef>
                <a:spcPts val="600"/>
              </a:spcBef>
            </a:pPr>
            <a:r>
              <a:rPr lang="en-US" noProof="1"/>
              <a:t>For writing unit test again a class called Reservation, the unit test class name is suggested to be ReservationTests</a:t>
            </a:r>
          </a:p>
          <a:p>
            <a:pPr lvl="1">
              <a:lnSpc>
                <a:spcPct val="110000"/>
              </a:lnSpc>
              <a:spcBef>
                <a:spcPts val="600"/>
              </a:spcBef>
            </a:pPr>
            <a:r>
              <a:rPr lang="en-US" noProof="1"/>
              <a:t>Name your Test Methods  as [ActualMethodName]_[TestScenario]_[ExpectedResult]</a:t>
            </a:r>
          </a:p>
          <a:p>
            <a:pPr lvl="2">
              <a:lnSpc>
                <a:spcPct val="110000"/>
              </a:lnSpc>
              <a:spcBef>
                <a:spcPts val="600"/>
              </a:spcBef>
            </a:pPr>
            <a:r>
              <a:rPr lang="en-US" noProof="1"/>
              <a:t>For writing a unit test again a method CanBeCanCelled which takes a CancelledBy user, the unit test names should be CanBeCancelled_AdminUser_ExpectedTrue or CanBeCancelled_ReservedByUser_ExpectedTrue or CanBeCancelled_OtherUser_ExpectedFalse</a:t>
            </a:r>
          </a:p>
          <a:p>
            <a:pPr marL="914400" lvl="2" indent="0">
              <a:buNone/>
            </a:pPr>
            <a:endParaRPr lang="en-US" noProof="1"/>
          </a:p>
          <a:p>
            <a:pPr lvl="1"/>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Tree>
    <p:extLst>
      <p:ext uri="{BB962C8B-B14F-4D97-AF65-F5344CB8AC3E}">
        <p14:creationId xmlns:p14="http://schemas.microsoft.com/office/powerpoint/2010/main" val="1580395065"/>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th Animation_Win32_SB - v2" id="{C9F810C9-4EB1-4CC6-A6C7-6362D8FFF9DF}" vid="{001312C1-1362-40A0-84BD-C64F2C3E2E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0CF8FC-473D-42DA-B10E-0D97F5E2C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05A674-08B3-48F2-91E0-AF5831D526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A303362-5DB5-4146-A667-E40932D524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0</TotalTime>
  <Words>1078</Words>
  <Application>Microsoft Office PowerPoint</Application>
  <PresentationFormat>Widescreen</PresentationFormat>
  <Paragraphs>219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Unit test using NUnit</vt:lpstr>
      <vt:lpstr>Course Outline</vt:lpstr>
      <vt:lpstr>Introduction</vt:lpstr>
      <vt:lpstr>Automated Tests</vt:lpstr>
      <vt:lpstr>Test Driven Development</vt:lpstr>
      <vt:lpstr>Other Paradigms</vt:lpstr>
      <vt:lpstr>Summary</vt:lpstr>
      <vt:lpstr>Fundamentals of Unit testing</vt:lpstr>
      <vt:lpstr>Preparing Unit Tests</vt:lpstr>
      <vt:lpstr>Preparing Unit Tests</vt:lpstr>
      <vt:lpstr>Summary</vt:lpstr>
      <vt:lpstr>Data Driven Testing Techniques</vt:lpstr>
      <vt:lpstr>Passing Method level Test Data</vt:lpstr>
      <vt:lpstr>Summary</vt:lpstr>
      <vt:lpstr>Advanced Unit Testing Techniques</vt:lpstr>
      <vt:lpstr>Testing Strings</vt:lpstr>
      <vt:lpstr>Summary</vt:lpstr>
      <vt:lpstr>Lets handle dependencies</vt:lpstr>
      <vt:lpstr>Summary</vt:lpstr>
      <vt:lpstr>TDD Patterns and Practices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2020-04-11T09:09:18Z</dcterms:created>
  <dcterms:modified xsi:type="dcterms:W3CDTF">2020-04-19T11:53:14Z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