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82" r:id="rId2"/>
    <p:sldId id="283" r:id="rId3"/>
    <p:sldId id="258" r:id="rId4"/>
    <p:sldId id="284" r:id="rId5"/>
    <p:sldId id="280" r:id="rId6"/>
    <p:sldId id="285" r:id="rId7"/>
    <p:sldId id="262" r:id="rId8"/>
    <p:sldId id="289" r:id="rId9"/>
    <p:sldId id="286" r:id="rId10"/>
    <p:sldId id="290" r:id="rId11"/>
    <p:sldId id="291" r:id="rId12"/>
    <p:sldId id="287"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5" autoAdjust="0"/>
    <p:restoredTop sz="94558"/>
  </p:normalViewPr>
  <p:slideViewPr>
    <p:cSldViewPr snapToGrid="0">
      <p:cViewPr varScale="1">
        <p:scale>
          <a:sx n="81" d="100"/>
          <a:sy n="81" d="100"/>
        </p:scale>
        <p:origin x="1675" y="62"/>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6398D-894F-4F1B-8729-DA67844F513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BAA034A4-75F4-4B88-88F9-EE579041D115}">
          <dgm:prSe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14:m>
                <m:oMath xmlns:m="http://schemas.openxmlformats.org/officeDocument/2006/math">
                  <m:f>
                    <m:fPr>
                      <m:ctrlPr>
                        <a:rPr lang="en-IN" sz="1400" i="1" kern="1200">
                          <a:solidFill>
                            <a:prstClr val="white"/>
                          </a:solidFill>
                          <a:latin typeface="Cambria Math" panose="02040503050406030204" pitchFamily="18" charset="0"/>
                          <a:ea typeface="+mn-ea"/>
                          <a:cs typeface="+mn-cs"/>
                        </a:rPr>
                      </m:ctrlPr>
                    </m:fPr>
                    <m:num>
                      <m:r>
                        <a:rPr lang="en-IN" sz="1400" kern="1200">
                          <a:solidFill>
                            <a:prstClr val="white"/>
                          </a:solidFill>
                          <a:latin typeface="Cambria Math" panose="02040503050406030204" pitchFamily="18" charset="0"/>
                          <a:ea typeface="+mn-ea"/>
                          <a:cs typeface="+mn-cs"/>
                        </a:rPr>
                        <m:t>110000</m:t>
                      </m:r>
                    </m:num>
                    <m:den>
                      <m:r>
                        <a:rPr lang="en-IN" sz="1400" kern="1200">
                          <a:solidFill>
                            <a:prstClr val="white"/>
                          </a:solidFill>
                          <a:latin typeface="Cambria Math" panose="02040503050406030204" pitchFamily="18" charset="0"/>
                          <a:ea typeface="+mn-ea"/>
                          <a:cs typeface="+mn-cs"/>
                        </a:rPr>
                        <m:t>12</m:t>
                      </m:r>
                    </m:den>
                  </m:f>
                </m:oMath>
              </a14:m>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gm:t>
        </dgm:pt>
      </mc:Choice>
      <mc:Fallback xmlns="">
        <dgm:pt modelId="{BAA034A4-75F4-4B88-88F9-EE579041D115}">
          <dgm:prSe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r>
                <a:rPr lang="en-IN" sz="1400" i="0" kern="1200">
                  <a:solidFill>
                    <a:prstClr val="white"/>
                  </a:solidFill>
                  <a:latin typeface="Calibri" panose="020F0502020204030204"/>
                  <a:ea typeface="+mn-ea"/>
                  <a:cs typeface="+mn-cs"/>
                </a:rPr>
                <a:t>110000/12</a:t>
              </a:r>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gm:t>
        </dgm:pt>
      </mc:Fallback>
    </mc:AlternateContent>
    <dgm:pt modelId="{49A0C9AF-632E-4256-AA5B-B672B4226A87}" type="parTrans" cxnId="{A36B607F-4501-4CF3-A88F-2E87DF15D4FA}">
      <dgm:prSet/>
      <dgm:spPr/>
      <dgm:t>
        <a:bodyPr/>
        <a:lstStyle/>
        <a:p>
          <a:endParaRPr lang="en-IN" sz="1400"/>
        </a:p>
      </dgm:t>
    </dgm:pt>
    <dgm:pt modelId="{8BA45558-D735-471B-B581-0957DB3E9D9D}" type="sibTrans" cxnId="{A36B607F-4501-4CF3-A88F-2E87DF15D4FA}">
      <dgm:prSet custT="1"/>
      <dgm:spPr/>
      <dgm:t>
        <a:bodyPr/>
        <a:lstStyle/>
        <a:p>
          <a:endParaRPr lang="en-IN" sz="1400"/>
        </a:p>
      </dgm:t>
    </dgm:pt>
    <dgm:pt modelId="{BBD8E916-2709-4C06-AD4F-3CE8BB0C5EB2}">
      <dgm:prSet custT="1"/>
      <dgm:spPr/>
      <dgm:t>
        <a:bodyPr/>
        <a:lstStyle/>
        <a:p>
          <a:r>
            <a:rPr lang="en-US" sz="1400" dirty="0"/>
            <a:t>No of </a:t>
          </a:r>
          <a:r>
            <a:rPr lang="en-US" sz="1400" dirty="0" err="1"/>
            <a:t>labour</a:t>
          </a:r>
          <a:r>
            <a:rPr lang="en-US" sz="1400" dirty="0"/>
            <a:t> hours needed to achieve this 9167*2(2hrs/unit)= 18334 </a:t>
          </a:r>
          <a:r>
            <a:rPr lang="en-US" sz="1400" dirty="0" err="1"/>
            <a:t>hrs</a:t>
          </a:r>
          <a:endParaRPr lang="en-IN" sz="1400" dirty="0"/>
        </a:p>
      </dgm:t>
    </dgm:pt>
    <dgm:pt modelId="{2C1412A4-DE03-4F51-A64B-B1D609E4CAED}" type="parTrans" cxnId="{48B31E9F-F63F-4617-ADEB-45B252D8C175}">
      <dgm:prSet/>
      <dgm:spPr/>
      <dgm:t>
        <a:bodyPr/>
        <a:lstStyle/>
        <a:p>
          <a:endParaRPr lang="en-IN" sz="1400"/>
        </a:p>
      </dgm:t>
    </dgm:pt>
    <dgm:pt modelId="{0F1519EF-08EC-431E-8678-CF5E98723298}" type="sibTrans" cxnId="{48B31E9F-F63F-4617-ADEB-45B252D8C175}">
      <dgm:prSet custT="1"/>
      <dgm:spPr/>
      <dgm:t>
        <a:bodyPr/>
        <a:lstStyle/>
        <a:p>
          <a:endParaRPr lang="en-IN" sz="1400"/>
        </a:p>
      </dgm:t>
    </dgm:pt>
    <mc:AlternateContent xmlns:mc="http://schemas.openxmlformats.org/markup-compatibility/2006" xmlns:a14="http://schemas.microsoft.com/office/drawing/2010/main">
      <mc:Choice Requires="a14">
        <dgm:pt modelId="{76AE0BB2-99D5-475A-97A1-05A5D96F02ED}">
          <dgm:prSet custT="1"/>
          <dgm:spPr/>
          <dgm:t>
            <a:bodyPr/>
            <a:lstStyle/>
            <a:p>
              <a:r>
                <a:rPr lang="en-US" sz="1400" dirty="0"/>
                <a:t>No of hours per person  = </a:t>
              </a:r>
              <a14:m>
                <m:oMath xmlns:m="http://schemas.openxmlformats.org/officeDocument/2006/math">
                  <m:f>
                    <m:fPr>
                      <m:ctrlPr>
                        <a:rPr lang="en-US" sz="1400" i="1">
                          <a:latin typeface="Cambria Math" panose="02040503050406030204" pitchFamily="18" charset="0"/>
                        </a:rPr>
                      </m:ctrlPr>
                    </m:fPr>
                    <m:num>
                      <m:r>
                        <a:rPr lang="en-IN" sz="1400" b="0" i="1">
                          <a:latin typeface="Cambria Math" panose="02040503050406030204" pitchFamily="18" charset="0"/>
                        </a:rPr>
                        <m:t>18334</m:t>
                      </m:r>
                    </m:num>
                    <m:den>
                      <m:r>
                        <a:rPr lang="en-IN" sz="1400" b="0" i="1">
                          <a:latin typeface="Cambria Math" panose="02040503050406030204" pitchFamily="18" charset="0"/>
                        </a:rPr>
                        <m:t>85</m:t>
                      </m:r>
                    </m:den>
                  </m:f>
                </m:oMath>
              </a14:m>
              <a:r>
                <a:rPr lang="en-US" sz="1400" dirty="0"/>
                <a:t> ~ 216hrs/month</a:t>
              </a:r>
              <a:endParaRPr lang="en-IN" sz="1400" dirty="0"/>
            </a:p>
          </dgm:t>
        </dgm:pt>
      </mc:Choice>
      <mc:Fallback xmlns="">
        <dgm:pt modelId="{76AE0BB2-99D5-475A-97A1-05A5D96F02ED}">
          <dgm:prSet custT="1"/>
          <dgm:spPr/>
          <dgm:t>
            <a:bodyPr/>
            <a:lstStyle/>
            <a:p>
              <a:r>
                <a:rPr lang="en-US" sz="1400" dirty="0"/>
                <a:t>No of hours per person  = </a:t>
              </a:r>
              <a:r>
                <a:rPr lang="en-IN" sz="1400" b="0" i="0"/>
                <a:t>18334</a:t>
              </a:r>
              <a:r>
                <a:rPr lang="en-US" sz="1400" b="0" i="0"/>
                <a:t>/</a:t>
              </a:r>
              <a:r>
                <a:rPr lang="en-IN" sz="1400" b="0" i="0"/>
                <a:t>85</a:t>
              </a:r>
              <a:r>
                <a:rPr lang="en-US" sz="1400" dirty="0"/>
                <a:t> ~ 216hrs/month</a:t>
              </a:r>
              <a:endParaRPr lang="en-IN" sz="1400" dirty="0"/>
            </a:p>
          </dgm:t>
        </dgm:pt>
      </mc:Fallback>
    </mc:AlternateContent>
    <dgm:pt modelId="{BBC1E853-210A-446D-A398-9CD030AA50C6}" type="parTrans" cxnId="{12058DF3-88F6-46F5-B8EA-4DED20D99951}">
      <dgm:prSet/>
      <dgm:spPr/>
      <dgm:t>
        <a:bodyPr/>
        <a:lstStyle/>
        <a:p>
          <a:endParaRPr lang="en-IN" sz="1400"/>
        </a:p>
      </dgm:t>
    </dgm:pt>
    <dgm:pt modelId="{107D715D-A796-461D-913C-03B7B37B7483}" type="sibTrans" cxnId="{12058DF3-88F6-46F5-B8EA-4DED20D99951}">
      <dgm:prSet custT="1"/>
      <dgm:spPr/>
      <dgm:t>
        <a:bodyPr/>
        <a:lstStyle/>
        <a:p>
          <a:endParaRPr lang="en-IN" sz="1400"/>
        </a:p>
      </dgm:t>
    </dgm:pt>
    <dgm:pt modelId="{9EAA1C9D-D3D2-4026-9E84-B8B697DBB006}">
      <dgm:prSet custT="1"/>
      <dgm:spPr/>
      <dgm:t>
        <a:bodyPr/>
        <a:lstStyle/>
        <a:p>
          <a:r>
            <a:rPr lang="en-US" sz="1400" dirty="0"/>
            <a:t>A person can work for 20*8 = 160 </a:t>
          </a:r>
          <a:r>
            <a:rPr lang="en-US" sz="1400" dirty="0" err="1"/>
            <a:t>hrs</a:t>
          </a:r>
          <a:r>
            <a:rPr lang="en-US" sz="1400" dirty="0"/>
            <a:t>/month</a:t>
          </a:r>
          <a:endParaRPr lang="en-IN" sz="1400" dirty="0"/>
        </a:p>
      </dgm:t>
    </dgm:pt>
    <dgm:pt modelId="{4B713E34-8FE0-4CB9-AF2E-E91304603837}" type="parTrans" cxnId="{482C0939-C802-460A-A4C3-5B0424960FD7}">
      <dgm:prSet/>
      <dgm:spPr/>
      <dgm:t>
        <a:bodyPr/>
        <a:lstStyle/>
        <a:p>
          <a:endParaRPr lang="en-IN" sz="1400"/>
        </a:p>
      </dgm:t>
    </dgm:pt>
    <dgm:pt modelId="{123FADB4-A48C-42CE-B2F6-C3D8593CDB53}" type="sibTrans" cxnId="{482C0939-C802-460A-A4C3-5B0424960FD7}">
      <dgm:prSet custT="1"/>
      <dgm:spPr/>
      <dgm:t>
        <a:bodyPr/>
        <a:lstStyle/>
        <a:p>
          <a:endParaRPr lang="en-IN" sz="1400"/>
        </a:p>
      </dgm:t>
    </dgm:pt>
    <dgm:pt modelId="{F5BB11D4-8F87-4BC3-897A-6EF765A31A2E}">
      <dgm:prSet custT="1"/>
      <dgm:spPr/>
      <dgm:t>
        <a:bodyPr/>
        <a:lstStyle/>
        <a:p>
          <a:r>
            <a:rPr lang="en-US" sz="1400" dirty="0"/>
            <a:t>Overtime that a person should do to meet the demand = 216-160 ~ 55</a:t>
          </a:r>
          <a:endParaRPr lang="en-IN" sz="1400" dirty="0"/>
        </a:p>
      </dgm:t>
    </dgm:pt>
    <dgm:pt modelId="{098188D9-2C24-4B05-BF96-F528D4DA333C}" type="parTrans" cxnId="{EE898B54-0C8F-4389-BCF6-420D5386F8B7}">
      <dgm:prSet/>
      <dgm:spPr/>
      <dgm:t>
        <a:bodyPr/>
        <a:lstStyle/>
        <a:p>
          <a:endParaRPr lang="en-IN" sz="1400"/>
        </a:p>
      </dgm:t>
    </dgm:pt>
    <dgm:pt modelId="{7C4CAD9F-C49B-42B9-A1CD-673DA2EAF745}" type="sibTrans" cxnId="{EE898B54-0C8F-4389-BCF6-420D5386F8B7}">
      <dgm:prSet custT="1"/>
      <dgm:spPr/>
      <dgm:t>
        <a:bodyPr/>
        <a:lstStyle/>
        <a:p>
          <a:endParaRPr lang="en-IN" sz="1400"/>
        </a:p>
      </dgm:t>
    </dgm:pt>
    <dgm:pt modelId="{B40A5CCD-B1D5-43EF-A33A-4849E3AFCEBA}">
      <dgm:prSet custT="1"/>
      <dgm:spPr/>
      <dgm:t>
        <a:bodyPr/>
        <a:lstStyle/>
        <a:p>
          <a:r>
            <a:rPr lang="en-US" sz="1400" dirty="0"/>
            <a:t>Therefore we have taken the maximum overtime constrain to be </a:t>
          </a:r>
          <a:r>
            <a:rPr lang="en-US" sz="1400" b="1" dirty="0"/>
            <a:t>60hrs/month </a:t>
          </a:r>
          <a:r>
            <a:rPr lang="en-US" sz="1400" dirty="0"/>
            <a:t>for level strategy</a:t>
          </a:r>
          <a:endParaRPr lang="en-IN" sz="1400" dirty="0"/>
        </a:p>
      </dgm:t>
    </dgm:pt>
    <dgm:pt modelId="{E6FAB61B-0CDD-45DD-AEB9-810B7E383D85}" type="parTrans" cxnId="{69AED5D7-9255-44E4-8E19-5EA24C21760A}">
      <dgm:prSet/>
      <dgm:spPr/>
      <dgm:t>
        <a:bodyPr/>
        <a:lstStyle/>
        <a:p>
          <a:endParaRPr lang="en-IN" sz="1400"/>
        </a:p>
      </dgm:t>
    </dgm:pt>
    <dgm:pt modelId="{0D0D4AF7-5B3F-4B76-AE6D-CABBF7A7CBDA}" type="sibTrans" cxnId="{69AED5D7-9255-44E4-8E19-5EA24C21760A}">
      <dgm:prSet/>
      <dgm:spPr/>
      <dgm:t>
        <a:bodyPr/>
        <a:lstStyle/>
        <a:p>
          <a:endParaRPr lang="en-IN" sz="1400"/>
        </a:p>
      </dgm:t>
    </dgm:pt>
    <dgm:pt modelId="{03963656-D94D-4C97-A1B9-06CCF8771DD8}" type="pres">
      <dgm:prSet presAssocID="{F766398D-894F-4F1B-8729-DA67844F513C}" presName="Name0" presStyleCnt="0">
        <dgm:presLayoutVars>
          <dgm:dir/>
          <dgm:resizeHandles val="exact"/>
        </dgm:presLayoutVars>
      </dgm:prSet>
      <dgm:spPr/>
    </dgm:pt>
    <dgm:pt modelId="{9FAFFE1B-8975-4C6E-9C84-4613DBD6B57F}" type="pres">
      <dgm:prSet presAssocID="{BAA034A4-75F4-4B88-88F9-EE579041D115}" presName="node" presStyleLbl="node1" presStyleIdx="0" presStyleCnt="6" custScaleX="413432" custScaleY="78389" custLinFactX="70120" custLinFactNeighborX="100000" custLinFactNeighborY="-83211">
        <dgm:presLayoutVars>
          <dgm:bulletEnabled val="1"/>
        </dgm:presLayoutVars>
      </dgm:prSet>
      <dgm:spPr>
        <a:xfrm>
          <a:off x="2832669" y="0"/>
          <a:ext cx="747115" cy="3081932"/>
        </a:xfrm>
        <a:prstGeom prst="roundRect">
          <a:avLst>
            <a:gd name="adj" fmla="val 10000"/>
          </a:avLst>
        </a:prstGeom>
      </dgm:spPr>
    </dgm:pt>
    <dgm:pt modelId="{6FBD8A02-F193-424F-8DEC-CEFA6A2C3903}" type="pres">
      <dgm:prSet presAssocID="{8BA45558-D735-471B-B581-0957DB3E9D9D}" presName="sibTrans" presStyleLbl="sibTrans2D1" presStyleIdx="0" presStyleCnt="5"/>
      <dgm:spPr/>
    </dgm:pt>
    <dgm:pt modelId="{7E284ED7-4A9A-4E9B-A25C-F8ECE3981D35}" type="pres">
      <dgm:prSet presAssocID="{8BA45558-D735-471B-B581-0957DB3E9D9D}" presName="connectorText" presStyleLbl="sibTrans2D1" presStyleIdx="0" presStyleCnt="5"/>
      <dgm:spPr/>
    </dgm:pt>
    <dgm:pt modelId="{8EEB6301-B6E1-44AA-9F99-639773B46CC6}" type="pres">
      <dgm:prSet presAssocID="{BBD8E916-2709-4C06-AD4F-3CE8BB0C5EB2}" presName="node" presStyleLbl="node1" presStyleIdx="1" presStyleCnt="6" custScaleX="304838" custLinFactX="239456" custLinFactNeighborX="300000" custLinFactNeighborY="-71126">
        <dgm:presLayoutVars>
          <dgm:bulletEnabled val="1"/>
        </dgm:presLayoutVars>
      </dgm:prSet>
      <dgm:spPr/>
    </dgm:pt>
    <dgm:pt modelId="{EEFE1FA6-E1FE-4F6C-B428-2AA312D52C85}" type="pres">
      <dgm:prSet presAssocID="{0F1519EF-08EC-431E-8678-CF5E98723298}" presName="sibTrans" presStyleLbl="sibTrans2D1" presStyleIdx="1" presStyleCnt="5"/>
      <dgm:spPr/>
    </dgm:pt>
    <dgm:pt modelId="{69FE4873-3484-479F-992E-8D4A49D47CCA}" type="pres">
      <dgm:prSet presAssocID="{0F1519EF-08EC-431E-8678-CF5E98723298}" presName="connectorText" presStyleLbl="sibTrans2D1" presStyleIdx="1" presStyleCnt="5"/>
      <dgm:spPr/>
    </dgm:pt>
    <dgm:pt modelId="{2F0D8C0A-E1BB-4C17-8FEE-E09CF005641D}" type="pres">
      <dgm:prSet presAssocID="{76AE0BB2-99D5-475A-97A1-05A5D96F02ED}" presName="node" presStyleLbl="node1" presStyleIdx="2" presStyleCnt="6" custScaleX="313283" custLinFactX="386898" custLinFactNeighborX="400000" custLinFactNeighborY="-51934">
        <dgm:presLayoutVars>
          <dgm:bulletEnabled val="1"/>
        </dgm:presLayoutVars>
      </dgm:prSet>
      <dgm:spPr/>
    </dgm:pt>
    <dgm:pt modelId="{2537820E-8EFE-47F9-8DB4-041B9AF0FEF1}" type="pres">
      <dgm:prSet presAssocID="{107D715D-A796-461D-913C-03B7B37B7483}" presName="sibTrans" presStyleLbl="sibTrans2D1" presStyleIdx="2" presStyleCnt="5"/>
      <dgm:spPr/>
    </dgm:pt>
    <dgm:pt modelId="{595B62AE-259D-4E02-AFA6-62435B5ADF5F}" type="pres">
      <dgm:prSet presAssocID="{107D715D-A796-461D-913C-03B7B37B7483}" presName="connectorText" presStyleLbl="sibTrans2D1" presStyleIdx="2" presStyleCnt="5"/>
      <dgm:spPr/>
    </dgm:pt>
    <dgm:pt modelId="{C13B4C29-7EF0-468B-AE1A-F22C98D2E46C}" type="pres">
      <dgm:prSet presAssocID="{9EAA1C9D-D3D2-4026-9E84-B8B697DBB006}" presName="node" presStyleLbl="node1" presStyleIdx="3" presStyleCnt="6" custScaleX="343405" custLinFactX="497288" custLinFactNeighborX="500000" custLinFactNeighborY="5314">
        <dgm:presLayoutVars>
          <dgm:bulletEnabled val="1"/>
        </dgm:presLayoutVars>
      </dgm:prSet>
      <dgm:spPr/>
    </dgm:pt>
    <dgm:pt modelId="{6039D7BE-C1B0-45C7-B1C1-A4268B1F7670}" type="pres">
      <dgm:prSet presAssocID="{123FADB4-A48C-42CE-B2F6-C3D8593CDB53}" presName="sibTrans" presStyleLbl="sibTrans2D1" presStyleIdx="3" presStyleCnt="5"/>
      <dgm:spPr/>
    </dgm:pt>
    <dgm:pt modelId="{504E2E22-0A22-4772-BF9C-FB5A6CB0D6BE}" type="pres">
      <dgm:prSet presAssocID="{123FADB4-A48C-42CE-B2F6-C3D8593CDB53}" presName="connectorText" presStyleLbl="sibTrans2D1" presStyleIdx="3" presStyleCnt="5"/>
      <dgm:spPr/>
    </dgm:pt>
    <dgm:pt modelId="{63078F18-3938-4F28-85A2-33E6CE5C5789}" type="pres">
      <dgm:prSet presAssocID="{F5BB11D4-8F87-4BC3-897A-6EF765A31A2E}" presName="node" presStyleLbl="node1" presStyleIdx="4" presStyleCnt="6" custScaleX="476384" custLinFactX="-254199" custLinFactNeighborX="-300000" custLinFactNeighborY="89877">
        <dgm:presLayoutVars>
          <dgm:bulletEnabled val="1"/>
        </dgm:presLayoutVars>
      </dgm:prSet>
      <dgm:spPr/>
    </dgm:pt>
    <dgm:pt modelId="{E4617EC6-BDD4-4419-8CAF-CBA5676FD227}" type="pres">
      <dgm:prSet presAssocID="{7C4CAD9F-C49B-42B9-A1CD-673DA2EAF745}" presName="sibTrans" presStyleLbl="sibTrans2D1" presStyleIdx="4" presStyleCnt="5"/>
      <dgm:spPr/>
    </dgm:pt>
    <dgm:pt modelId="{8ABB88B5-2D2A-4BA8-83F8-F6E23B304EF1}" type="pres">
      <dgm:prSet presAssocID="{7C4CAD9F-C49B-42B9-A1CD-673DA2EAF745}" presName="connectorText" presStyleLbl="sibTrans2D1" presStyleIdx="4" presStyleCnt="5"/>
      <dgm:spPr/>
    </dgm:pt>
    <dgm:pt modelId="{0594F6F9-7D16-4267-A232-CCE96CEF15C8}" type="pres">
      <dgm:prSet presAssocID="{B40A5CCD-B1D5-43EF-A33A-4849E3AFCEBA}" presName="node" presStyleLbl="node1" presStyleIdx="5" presStyleCnt="6" custScaleX="374316" custLinFactX="-1000000" custLinFactNeighborX="-1011914" custLinFactNeighborY="63027">
        <dgm:presLayoutVars>
          <dgm:bulletEnabled val="1"/>
        </dgm:presLayoutVars>
      </dgm:prSet>
      <dgm:spPr/>
    </dgm:pt>
  </dgm:ptLst>
  <dgm:cxnLst>
    <dgm:cxn modelId="{14E50C00-357B-402E-972F-002E7B77552A}" type="presOf" srcId="{F766398D-894F-4F1B-8729-DA67844F513C}" destId="{03963656-D94D-4C97-A1B9-06CCF8771DD8}" srcOrd="0" destOrd="0" presId="urn:microsoft.com/office/officeart/2005/8/layout/process1"/>
    <dgm:cxn modelId="{E0B46F07-3584-41E3-A41C-F321B12E1832}" type="presOf" srcId="{76AE0BB2-99D5-475A-97A1-05A5D96F02ED}" destId="{2F0D8C0A-E1BB-4C17-8FEE-E09CF005641D}" srcOrd="0" destOrd="0" presId="urn:microsoft.com/office/officeart/2005/8/layout/process1"/>
    <dgm:cxn modelId="{3A0ECE0F-138F-4E27-8B0E-86055AD65042}" type="presOf" srcId="{9EAA1C9D-D3D2-4026-9E84-B8B697DBB006}" destId="{C13B4C29-7EF0-468B-AE1A-F22C98D2E46C}" srcOrd="0" destOrd="0" presId="urn:microsoft.com/office/officeart/2005/8/layout/process1"/>
    <dgm:cxn modelId="{2DD1CF1B-835D-4D1F-979C-1ADA6BE5C6DA}" type="presOf" srcId="{7C4CAD9F-C49B-42B9-A1CD-673DA2EAF745}" destId="{8ABB88B5-2D2A-4BA8-83F8-F6E23B304EF1}" srcOrd="1" destOrd="0" presId="urn:microsoft.com/office/officeart/2005/8/layout/process1"/>
    <dgm:cxn modelId="{F6059F1F-6B91-47B9-8A0C-D26F411DEA3C}" type="presOf" srcId="{7C4CAD9F-C49B-42B9-A1CD-673DA2EAF745}" destId="{E4617EC6-BDD4-4419-8CAF-CBA5676FD227}" srcOrd="0" destOrd="0" presId="urn:microsoft.com/office/officeart/2005/8/layout/process1"/>
    <dgm:cxn modelId="{A5DB3429-EF72-4610-91CD-976DAC907EAE}" type="presOf" srcId="{107D715D-A796-461D-913C-03B7B37B7483}" destId="{595B62AE-259D-4E02-AFA6-62435B5ADF5F}" srcOrd="1" destOrd="0" presId="urn:microsoft.com/office/officeart/2005/8/layout/process1"/>
    <dgm:cxn modelId="{482C0939-C802-460A-A4C3-5B0424960FD7}" srcId="{F766398D-894F-4F1B-8729-DA67844F513C}" destId="{9EAA1C9D-D3D2-4026-9E84-B8B697DBB006}" srcOrd="3" destOrd="0" parTransId="{4B713E34-8FE0-4CB9-AF2E-E91304603837}" sibTransId="{123FADB4-A48C-42CE-B2F6-C3D8593CDB53}"/>
    <dgm:cxn modelId="{C9D1683F-30E5-47A7-89F0-1B1EED8B2FC7}" type="presOf" srcId="{8BA45558-D735-471B-B581-0957DB3E9D9D}" destId="{7E284ED7-4A9A-4E9B-A25C-F8ECE3981D35}" srcOrd="1" destOrd="0" presId="urn:microsoft.com/office/officeart/2005/8/layout/process1"/>
    <dgm:cxn modelId="{84F4F25E-753C-4611-9C2F-E634A13EACE5}" type="presOf" srcId="{F5BB11D4-8F87-4BC3-897A-6EF765A31A2E}" destId="{63078F18-3938-4F28-85A2-33E6CE5C5789}" srcOrd="0" destOrd="0" presId="urn:microsoft.com/office/officeart/2005/8/layout/process1"/>
    <dgm:cxn modelId="{B0BA6265-658E-4589-ACAC-1F79D67954AF}" type="presOf" srcId="{BBD8E916-2709-4C06-AD4F-3CE8BB0C5EB2}" destId="{8EEB6301-B6E1-44AA-9F99-639773B46CC6}" srcOrd="0" destOrd="0" presId="urn:microsoft.com/office/officeart/2005/8/layout/process1"/>
    <dgm:cxn modelId="{AD85C36D-0E5F-437A-A638-E43B6C425931}" type="presOf" srcId="{107D715D-A796-461D-913C-03B7B37B7483}" destId="{2537820E-8EFE-47F9-8DB4-041B9AF0FEF1}" srcOrd="0" destOrd="0" presId="urn:microsoft.com/office/officeart/2005/8/layout/process1"/>
    <dgm:cxn modelId="{B3BC4F50-A098-43A0-B0DD-5E89497AA874}" type="presOf" srcId="{123FADB4-A48C-42CE-B2F6-C3D8593CDB53}" destId="{504E2E22-0A22-4772-BF9C-FB5A6CB0D6BE}" srcOrd="1" destOrd="0" presId="urn:microsoft.com/office/officeart/2005/8/layout/process1"/>
    <dgm:cxn modelId="{EE898B54-0C8F-4389-BCF6-420D5386F8B7}" srcId="{F766398D-894F-4F1B-8729-DA67844F513C}" destId="{F5BB11D4-8F87-4BC3-897A-6EF765A31A2E}" srcOrd="4" destOrd="0" parTransId="{098188D9-2C24-4B05-BF96-F528D4DA333C}" sibTransId="{7C4CAD9F-C49B-42B9-A1CD-673DA2EAF745}"/>
    <dgm:cxn modelId="{A36B607F-4501-4CF3-A88F-2E87DF15D4FA}" srcId="{F766398D-894F-4F1B-8729-DA67844F513C}" destId="{BAA034A4-75F4-4B88-88F9-EE579041D115}" srcOrd="0" destOrd="0" parTransId="{49A0C9AF-632E-4256-AA5B-B672B4226A87}" sibTransId="{8BA45558-D735-471B-B581-0957DB3E9D9D}"/>
    <dgm:cxn modelId="{0253C88A-C7BE-41A7-8CCA-38AD81A0491F}" type="presOf" srcId="{BAA034A4-75F4-4B88-88F9-EE579041D115}" destId="{9FAFFE1B-8975-4C6E-9C84-4613DBD6B57F}" srcOrd="0" destOrd="0" presId="urn:microsoft.com/office/officeart/2005/8/layout/process1"/>
    <dgm:cxn modelId="{C981658B-A00E-41CE-87A6-16E3477B993E}" type="presOf" srcId="{123FADB4-A48C-42CE-B2F6-C3D8593CDB53}" destId="{6039D7BE-C1B0-45C7-B1C1-A4268B1F7670}" srcOrd="0" destOrd="0" presId="urn:microsoft.com/office/officeart/2005/8/layout/process1"/>
    <dgm:cxn modelId="{48B31E9F-F63F-4617-ADEB-45B252D8C175}" srcId="{F766398D-894F-4F1B-8729-DA67844F513C}" destId="{BBD8E916-2709-4C06-AD4F-3CE8BB0C5EB2}" srcOrd="1" destOrd="0" parTransId="{2C1412A4-DE03-4F51-A64B-B1D609E4CAED}" sibTransId="{0F1519EF-08EC-431E-8678-CF5E98723298}"/>
    <dgm:cxn modelId="{A9A01CD6-9F7B-4A62-A680-ACE20190A97E}" type="presOf" srcId="{8BA45558-D735-471B-B581-0957DB3E9D9D}" destId="{6FBD8A02-F193-424F-8DEC-CEFA6A2C3903}" srcOrd="0" destOrd="0" presId="urn:microsoft.com/office/officeart/2005/8/layout/process1"/>
    <dgm:cxn modelId="{69AED5D7-9255-44E4-8E19-5EA24C21760A}" srcId="{F766398D-894F-4F1B-8729-DA67844F513C}" destId="{B40A5CCD-B1D5-43EF-A33A-4849E3AFCEBA}" srcOrd="5" destOrd="0" parTransId="{E6FAB61B-0CDD-45DD-AEB9-810B7E383D85}" sibTransId="{0D0D4AF7-5B3F-4B76-AE6D-CABBF7A7CBDA}"/>
    <dgm:cxn modelId="{1025DCEA-53BF-4FB4-A409-D0CB8C2EBFFC}" type="presOf" srcId="{B40A5CCD-B1D5-43EF-A33A-4849E3AFCEBA}" destId="{0594F6F9-7D16-4267-A232-CCE96CEF15C8}" srcOrd="0" destOrd="0" presId="urn:microsoft.com/office/officeart/2005/8/layout/process1"/>
    <dgm:cxn modelId="{4BE6E8EF-84A9-4922-A847-1B3491D4EFE8}" type="presOf" srcId="{0F1519EF-08EC-431E-8678-CF5E98723298}" destId="{69FE4873-3484-479F-992E-8D4A49D47CCA}" srcOrd="1" destOrd="0" presId="urn:microsoft.com/office/officeart/2005/8/layout/process1"/>
    <dgm:cxn modelId="{E50806F1-01BF-44DE-9DFC-FE26D2E56D70}" type="presOf" srcId="{0F1519EF-08EC-431E-8678-CF5E98723298}" destId="{EEFE1FA6-E1FE-4F6C-B428-2AA312D52C85}" srcOrd="0" destOrd="0" presId="urn:microsoft.com/office/officeart/2005/8/layout/process1"/>
    <dgm:cxn modelId="{12058DF3-88F6-46F5-B8EA-4DED20D99951}" srcId="{F766398D-894F-4F1B-8729-DA67844F513C}" destId="{76AE0BB2-99D5-475A-97A1-05A5D96F02ED}" srcOrd="2" destOrd="0" parTransId="{BBC1E853-210A-446D-A398-9CD030AA50C6}" sibTransId="{107D715D-A796-461D-913C-03B7B37B7483}"/>
    <dgm:cxn modelId="{656B3FBB-4682-4100-B0E8-025DD5558990}" type="presParOf" srcId="{03963656-D94D-4C97-A1B9-06CCF8771DD8}" destId="{9FAFFE1B-8975-4C6E-9C84-4613DBD6B57F}" srcOrd="0" destOrd="0" presId="urn:microsoft.com/office/officeart/2005/8/layout/process1"/>
    <dgm:cxn modelId="{A03EB145-A2AF-49F8-9B9C-7C731A41C365}" type="presParOf" srcId="{03963656-D94D-4C97-A1B9-06CCF8771DD8}" destId="{6FBD8A02-F193-424F-8DEC-CEFA6A2C3903}" srcOrd="1" destOrd="0" presId="urn:microsoft.com/office/officeart/2005/8/layout/process1"/>
    <dgm:cxn modelId="{9E171450-D357-4A93-9B09-89C973B572E5}" type="presParOf" srcId="{6FBD8A02-F193-424F-8DEC-CEFA6A2C3903}" destId="{7E284ED7-4A9A-4E9B-A25C-F8ECE3981D35}" srcOrd="0" destOrd="0" presId="urn:microsoft.com/office/officeart/2005/8/layout/process1"/>
    <dgm:cxn modelId="{6EFAB004-BD0A-41BF-AD4B-15F9EFA37CEE}" type="presParOf" srcId="{03963656-D94D-4C97-A1B9-06CCF8771DD8}" destId="{8EEB6301-B6E1-44AA-9F99-639773B46CC6}" srcOrd="2" destOrd="0" presId="urn:microsoft.com/office/officeart/2005/8/layout/process1"/>
    <dgm:cxn modelId="{358159F2-527F-4830-8148-3BEB23C45E47}" type="presParOf" srcId="{03963656-D94D-4C97-A1B9-06CCF8771DD8}" destId="{EEFE1FA6-E1FE-4F6C-B428-2AA312D52C85}" srcOrd="3" destOrd="0" presId="urn:microsoft.com/office/officeart/2005/8/layout/process1"/>
    <dgm:cxn modelId="{CD4DC331-47AF-42CA-B8A0-457C4011DBBD}" type="presParOf" srcId="{EEFE1FA6-E1FE-4F6C-B428-2AA312D52C85}" destId="{69FE4873-3484-479F-992E-8D4A49D47CCA}" srcOrd="0" destOrd="0" presId="urn:microsoft.com/office/officeart/2005/8/layout/process1"/>
    <dgm:cxn modelId="{9E0EE84B-5B34-4E8B-945D-4388A7BCF60A}" type="presParOf" srcId="{03963656-D94D-4C97-A1B9-06CCF8771DD8}" destId="{2F0D8C0A-E1BB-4C17-8FEE-E09CF005641D}" srcOrd="4" destOrd="0" presId="urn:microsoft.com/office/officeart/2005/8/layout/process1"/>
    <dgm:cxn modelId="{31CFCA31-F0F0-4745-9D15-A1D00637F158}" type="presParOf" srcId="{03963656-D94D-4C97-A1B9-06CCF8771DD8}" destId="{2537820E-8EFE-47F9-8DB4-041B9AF0FEF1}" srcOrd="5" destOrd="0" presId="urn:microsoft.com/office/officeart/2005/8/layout/process1"/>
    <dgm:cxn modelId="{7AE2D260-26F6-4E0E-B9F9-BE4D76DA0C1B}" type="presParOf" srcId="{2537820E-8EFE-47F9-8DB4-041B9AF0FEF1}" destId="{595B62AE-259D-4E02-AFA6-62435B5ADF5F}" srcOrd="0" destOrd="0" presId="urn:microsoft.com/office/officeart/2005/8/layout/process1"/>
    <dgm:cxn modelId="{70A769AA-D945-4328-9DA4-8CE2301992E1}" type="presParOf" srcId="{03963656-D94D-4C97-A1B9-06CCF8771DD8}" destId="{C13B4C29-7EF0-468B-AE1A-F22C98D2E46C}" srcOrd="6" destOrd="0" presId="urn:microsoft.com/office/officeart/2005/8/layout/process1"/>
    <dgm:cxn modelId="{F7569304-8459-42DF-9EC4-791C322FA81D}" type="presParOf" srcId="{03963656-D94D-4C97-A1B9-06CCF8771DD8}" destId="{6039D7BE-C1B0-45C7-B1C1-A4268B1F7670}" srcOrd="7" destOrd="0" presId="urn:microsoft.com/office/officeart/2005/8/layout/process1"/>
    <dgm:cxn modelId="{1F4D1D3E-6BA0-4FC0-8B07-1D11FFD9A8B4}" type="presParOf" srcId="{6039D7BE-C1B0-45C7-B1C1-A4268B1F7670}" destId="{504E2E22-0A22-4772-BF9C-FB5A6CB0D6BE}" srcOrd="0" destOrd="0" presId="urn:microsoft.com/office/officeart/2005/8/layout/process1"/>
    <dgm:cxn modelId="{6FB9D910-9170-4864-A467-7FE198EC218E}" type="presParOf" srcId="{03963656-D94D-4C97-A1B9-06CCF8771DD8}" destId="{63078F18-3938-4F28-85A2-33E6CE5C5789}" srcOrd="8" destOrd="0" presId="urn:microsoft.com/office/officeart/2005/8/layout/process1"/>
    <dgm:cxn modelId="{29FED071-0AF5-4415-92B3-73DE9DCE84AE}" type="presParOf" srcId="{03963656-D94D-4C97-A1B9-06CCF8771DD8}" destId="{E4617EC6-BDD4-4419-8CAF-CBA5676FD227}" srcOrd="9" destOrd="0" presId="urn:microsoft.com/office/officeart/2005/8/layout/process1"/>
    <dgm:cxn modelId="{BC4EE998-620F-4114-B1F9-C4F5475BD2A0}" type="presParOf" srcId="{E4617EC6-BDD4-4419-8CAF-CBA5676FD227}" destId="{8ABB88B5-2D2A-4BA8-83F8-F6E23B304EF1}" srcOrd="0" destOrd="0" presId="urn:microsoft.com/office/officeart/2005/8/layout/process1"/>
    <dgm:cxn modelId="{F68A293A-0317-4AC4-A421-58C7DD48A46C}" type="presParOf" srcId="{03963656-D94D-4C97-A1B9-06CCF8771DD8}" destId="{0594F6F9-7D16-4267-A232-CCE96CEF15C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66398D-894F-4F1B-8729-DA67844F513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BAA034A4-75F4-4B88-88F9-EE579041D115}">
      <dgm:prSet custT="1"/>
      <dgm:spPr>
        <a:blipFill>
          <a:blip xmlns:r="http://schemas.openxmlformats.org/officeDocument/2006/relationships" r:embed="rId1"/>
          <a:stretch>
            <a:fillRect/>
          </a:stretch>
        </a:blipFill>
        <a:ln w="15875" cap="flat" cmpd="sng" algn="ctr">
          <a:solidFill>
            <a:prstClr val="white">
              <a:hueOff val="0"/>
              <a:satOff val="0"/>
              <a:lumOff val="0"/>
              <a:alphaOff val="0"/>
            </a:prstClr>
          </a:solidFill>
          <a:prstDash val="solid"/>
        </a:ln>
        <a:effectLst/>
      </dgm:spPr>
      <dgm:t>
        <a:bodyPr/>
        <a:lstStyle/>
        <a:p>
          <a:r>
            <a:rPr lang="en-IN">
              <a:noFill/>
            </a:rPr>
            <a:t> </a:t>
          </a:r>
        </a:p>
      </dgm:t>
    </dgm:pt>
    <dgm:pt modelId="{49A0C9AF-632E-4256-AA5B-B672B4226A87}" type="parTrans" cxnId="{A36B607F-4501-4CF3-A88F-2E87DF15D4FA}">
      <dgm:prSet/>
      <dgm:spPr/>
      <dgm:t>
        <a:bodyPr/>
        <a:lstStyle/>
        <a:p>
          <a:endParaRPr lang="en-IN" sz="1400"/>
        </a:p>
      </dgm:t>
    </dgm:pt>
    <dgm:pt modelId="{8BA45558-D735-471B-B581-0957DB3E9D9D}" type="sibTrans" cxnId="{A36B607F-4501-4CF3-A88F-2E87DF15D4FA}">
      <dgm:prSet custT="1"/>
      <dgm:spPr/>
      <dgm:t>
        <a:bodyPr/>
        <a:lstStyle/>
        <a:p>
          <a:endParaRPr lang="en-IN" sz="1400"/>
        </a:p>
      </dgm:t>
    </dgm:pt>
    <dgm:pt modelId="{BBD8E916-2709-4C06-AD4F-3CE8BB0C5EB2}">
      <dgm:prSet custT="1"/>
      <dgm:spPr/>
      <dgm:t>
        <a:bodyPr/>
        <a:lstStyle/>
        <a:p>
          <a:r>
            <a:rPr lang="en-US" sz="1400" dirty="0"/>
            <a:t>No of </a:t>
          </a:r>
          <a:r>
            <a:rPr lang="en-US" sz="1400" dirty="0" err="1"/>
            <a:t>labour</a:t>
          </a:r>
          <a:r>
            <a:rPr lang="en-US" sz="1400" dirty="0"/>
            <a:t> hours needed to achieve this 9167*2(2hrs/unit)= 18334 </a:t>
          </a:r>
          <a:r>
            <a:rPr lang="en-US" sz="1400" dirty="0" err="1"/>
            <a:t>hrs</a:t>
          </a:r>
          <a:endParaRPr lang="en-IN" sz="1400" dirty="0"/>
        </a:p>
      </dgm:t>
    </dgm:pt>
    <dgm:pt modelId="{2C1412A4-DE03-4F51-A64B-B1D609E4CAED}" type="parTrans" cxnId="{48B31E9F-F63F-4617-ADEB-45B252D8C175}">
      <dgm:prSet/>
      <dgm:spPr/>
      <dgm:t>
        <a:bodyPr/>
        <a:lstStyle/>
        <a:p>
          <a:endParaRPr lang="en-IN" sz="1400"/>
        </a:p>
      </dgm:t>
    </dgm:pt>
    <dgm:pt modelId="{0F1519EF-08EC-431E-8678-CF5E98723298}" type="sibTrans" cxnId="{48B31E9F-F63F-4617-ADEB-45B252D8C175}">
      <dgm:prSet custT="1"/>
      <dgm:spPr/>
      <dgm:t>
        <a:bodyPr/>
        <a:lstStyle/>
        <a:p>
          <a:endParaRPr lang="en-IN" sz="1400"/>
        </a:p>
      </dgm:t>
    </dgm:pt>
    <dgm:pt modelId="{76AE0BB2-99D5-475A-97A1-05A5D96F02ED}">
      <dgm:prSet custT="1"/>
      <dgm:spPr>
        <a:blipFill>
          <a:blip xmlns:r="http://schemas.openxmlformats.org/officeDocument/2006/relationships" r:embed="rId2"/>
          <a:stretch>
            <a:fillRect l="-1117" r="-3352"/>
          </a:stretch>
        </a:blipFill>
      </dgm:spPr>
      <dgm:t>
        <a:bodyPr/>
        <a:lstStyle/>
        <a:p>
          <a:r>
            <a:rPr lang="en-IN">
              <a:noFill/>
            </a:rPr>
            <a:t> </a:t>
          </a:r>
        </a:p>
      </dgm:t>
    </dgm:pt>
    <dgm:pt modelId="{BBC1E853-210A-446D-A398-9CD030AA50C6}" type="parTrans" cxnId="{12058DF3-88F6-46F5-B8EA-4DED20D99951}">
      <dgm:prSet/>
      <dgm:spPr/>
      <dgm:t>
        <a:bodyPr/>
        <a:lstStyle/>
        <a:p>
          <a:endParaRPr lang="en-IN" sz="1400"/>
        </a:p>
      </dgm:t>
    </dgm:pt>
    <dgm:pt modelId="{107D715D-A796-461D-913C-03B7B37B7483}" type="sibTrans" cxnId="{12058DF3-88F6-46F5-B8EA-4DED20D99951}">
      <dgm:prSet custT="1"/>
      <dgm:spPr/>
      <dgm:t>
        <a:bodyPr/>
        <a:lstStyle/>
        <a:p>
          <a:endParaRPr lang="en-IN" sz="1400"/>
        </a:p>
      </dgm:t>
    </dgm:pt>
    <dgm:pt modelId="{9EAA1C9D-D3D2-4026-9E84-B8B697DBB006}">
      <dgm:prSet custT="1"/>
      <dgm:spPr/>
      <dgm:t>
        <a:bodyPr/>
        <a:lstStyle/>
        <a:p>
          <a:r>
            <a:rPr lang="en-US" sz="1400" dirty="0"/>
            <a:t>A person can work for 20*8 = 160 </a:t>
          </a:r>
          <a:r>
            <a:rPr lang="en-US" sz="1400" dirty="0" err="1"/>
            <a:t>hrs</a:t>
          </a:r>
          <a:r>
            <a:rPr lang="en-US" sz="1400" dirty="0"/>
            <a:t>/month</a:t>
          </a:r>
          <a:endParaRPr lang="en-IN" sz="1400" dirty="0"/>
        </a:p>
      </dgm:t>
    </dgm:pt>
    <dgm:pt modelId="{4B713E34-8FE0-4CB9-AF2E-E91304603837}" type="parTrans" cxnId="{482C0939-C802-460A-A4C3-5B0424960FD7}">
      <dgm:prSet/>
      <dgm:spPr/>
      <dgm:t>
        <a:bodyPr/>
        <a:lstStyle/>
        <a:p>
          <a:endParaRPr lang="en-IN" sz="1400"/>
        </a:p>
      </dgm:t>
    </dgm:pt>
    <dgm:pt modelId="{123FADB4-A48C-42CE-B2F6-C3D8593CDB53}" type="sibTrans" cxnId="{482C0939-C802-460A-A4C3-5B0424960FD7}">
      <dgm:prSet custT="1"/>
      <dgm:spPr/>
      <dgm:t>
        <a:bodyPr/>
        <a:lstStyle/>
        <a:p>
          <a:endParaRPr lang="en-IN" sz="1400"/>
        </a:p>
      </dgm:t>
    </dgm:pt>
    <dgm:pt modelId="{F5BB11D4-8F87-4BC3-897A-6EF765A31A2E}">
      <dgm:prSet custT="1"/>
      <dgm:spPr/>
      <dgm:t>
        <a:bodyPr/>
        <a:lstStyle/>
        <a:p>
          <a:r>
            <a:rPr lang="en-US" sz="1400" dirty="0"/>
            <a:t>Overtime that a person should do to meet the demand = 216-160 ~ 55</a:t>
          </a:r>
          <a:endParaRPr lang="en-IN" sz="1400" dirty="0"/>
        </a:p>
      </dgm:t>
    </dgm:pt>
    <dgm:pt modelId="{098188D9-2C24-4B05-BF96-F528D4DA333C}" type="parTrans" cxnId="{EE898B54-0C8F-4389-BCF6-420D5386F8B7}">
      <dgm:prSet/>
      <dgm:spPr/>
      <dgm:t>
        <a:bodyPr/>
        <a:lstStyle/>
        <a:p>
          <a:endParaRPr lang="en-IN" sz="1400"/>
        </a:p>
      </dgm:t>
    </dgm:pt>
    <dgm:pt modelId="{7C4CAD9F-C49B-42B9-A1CD-673DA2EAF745}" type="sibTrans" cxnId="{EE898B54-0C8F-4389-BCF6-420D5386F8B7}">
      <dgm:prSet custT="1"/>
      <dgm:spPr/>
      <dgm:t>
        <a:bodyPr/>
        <a:lstStyle/>
        <a:p>
          <a:endParaRPr lang="en-IN" sz="1400"/>
        </a:p>
      </dgm:t>
    </dgm:pt>
    <dgm:pt modelId="{B40A5CCD-B1D5-43EF-A33A-4849E3AFCEBA}">
      <dgm:prSet custT="1"/>
      <dgm:spPr/>
      <dgm:t>
        <a:bodyPr/>
        <a:lstStyle/>
        <a:p>
          <a:r>
            <a:rPr lang="en-US" sz="1400" dirty="0"/>
            <a:t>Therefore we have taken the maximum overtime constrain to be </a:t>
          </a:r>
          <a:r>
            <a:rPr lang="en-US" sz="1400" b="1" dirty="0"/>
            <a:t>60hrs/month </a:t>
          </a:r>
          <a:r>
            <a:rPr lang="en-US" sz="1400" dirty="0"/>
            <a:t>for level strategy</a:t>
          </a:r>
          <a:endParaRPr lang="en-IN" sz="1400" dirty="0"/>
        </a:p>
      </dgm:t>
    </dgm:pt>
    <dgm:pt modelId="{E6FAB61B-0CDD-45DD-AEB9-810B7E383D85}" type="parTrans" cxnId="{69AED5D7-9255-44E4-8E19-5EA24C21760A}">
      <dgm:prSet/>
      <dgm:spPr/>
      <dgm:t>
        <a:bodyPr/>
        <a:lstStyle/>
        <a:p>
          <a:endParaRPr lang="en-IN" sz="1400"/>
        </a:p>
      </dgm:t>
    </dgm:pt>
    <dgm:pt modelId="{0D0D4AF7-5B3F-4B76-AE6D-CABBF7A7CBDA}" type="sibTrans" cxnId="{69AED5D7-9255-44E4-8E19-5EA24C21760A}">
      <dgm:prSet/>
      <dgm:spPr/>
      <dgm:t>
        <a:bodyPr/>
        <a:lstStyle/>
        <a:p>
          <a:endParaRPr lang="en-IN" sz="1400"/>
        </a:p>
      </dgm:t>
    </dgm:pt>
    <dgm:pt modelId="{03963656-D94D-4C97-A1B9-06CCF8771DD8}" type="pres">
      <dgm:prSet presAssocID="{F766398D-894F-4F1B-8729-DA67844F513C}" presName="Name0" presStyleCnt="0">
        <dgm:presLayoutVars>
          <dgm:dir/>
          <dgm:resizeHandles val="exact"/>
        </dgm:presLayoutVars>
      </dgm:prSet>
      <dgm:spPr/>
    </dgm:pt>
    <dgm:pt modelId="{9FAFFE1B-8975-4C6E-9C84-4613DBD6B57F}" type="pres">
      <dgm:prSet presAssocID="{BAA034A4-75F4-4B88-88F9-EE579041D115}" presName="node" presStyleLbl="node1" presStyleIdx="0" presStyleCnt="6" custScaleX="413432" custScaleY="78389" custLinFactX="70120" custLinFactNeighborX="100000" custLinFactNeighborY="-83211">
        <dgm:presLayoutVars>
          <dgm:bulletEnabled val="1"/>
        </dgm:presLayoutVars>
      </dgm:prSet>
      <dgm:spPr>
        <a:xfrm>
          <a:off x="2832669" y="0"/>
          <a:ext cx="747115" cy="3081932"/>
        </a:xfrm>
        <a:prstGeom prst="roundRect">
          <a:avLst>
            <a:gd name="adj" fmla="val 10000"/>
          </a:avLst>
        </a:prstGeom>
      </dgm:spPr>
    </dgm:pt>
    <dgm:pt modelId="{6FBD8A02-F193-424F-8DEC-CEFA6A2C3903}" type="pres">
      <dgm:prSet presAssocID="{8BA45558-D735-471B-B581-0957DB3E9D9D}" presName="sibTrans" presStyleLbl="sibTrans2D1" presStyleIdx="0" presStyleCnt="5"/>
      <dgm:spPr/>
    </dgm:pt>
    <dgm:pt modelId="{7E284ED7-4A9A-4E9B-A25C-F8ECE3981D35}" type="pres">
      <dgm:prSet presAssocID="{8BA45558-D735-471B-B581-0957DB3E9D9D}" presName="connectorText" presStyleLbl="sibTrans2D1" presStyleIdx="0" presStyleCnt="5"/>
      <dgm:spPr/>
    </dgm:pt>
    <dgm:pt modelId="{8EEB6301-B6E1-44AA-9F99-639773B46CC6}" type="pres">
      <dgm:prSet presAssocID="{BBD8E916-2709-4C06-AD4F-3CE8BB0C5EB2}" presName="node" presStyleLbl="node1" presStyleIdx="1" presStyleCnt="6" custScaleX="304838" custLinFactX="239456" custLinFactNeighborX="300000" custLinFactNeighborY="-71126">
        <dgm:presLayoutVars>
          <dgm:bulletEnabled val="1"/>
        </dgm:presLayoutVars>
      </dgm:prSet>
      <dgm:spPr/>
    </dgm:pt>
    <dgm:pt modelId="{EEFE1FA6-E1FE-4F6C-B428-2AA312D52C85}" type="pres">
      <dgm:prSet presAssocID="{0F1519EF-08EC-431E-8678-CF5E98723298}" presName="sibTrans" presStyleLbl="sibTrans2D1" presStyleIdx="1" presStyleCnt="5"/>
      <dgm:spPr/>
    </dgm:pt>
    <dgm:pt modelId="{69FE4873-3484-479F-992E-8D4A49D47CCA}" type="pres">
      <dgm:prSet presAssocID="{0F1519EF-08EC-431E-8678-CF5E98723298}" presName="connectorText" presStyleLbl="sibTrans2D1" presStyleIdx="1" presStyleCnt="5"/>
      <dgm:spPr/>
    </dgm:pt>
    <dgm:pt modelId="{2F0D8C0A-E1BB-4C17-8FEE-E09CF005641D}" type="pres">
      <dgm:prSet presAssocID="{76AE0BB2-99D5-475A-97A1-05A5D96F02ED}" presName="node" presStyleLbl="node1" presStyleIdx="2" presStyleCnt="6" custScaleX="313283" custLinFactX="386898" custLinFactNeighborX="400000" custLinFactNeighborY="-51934">
        <dgm:presLayoutVars>
          <dgm:bulletEnabled val="1"/>
        </dgm:presLayoutVars>
      </dgm:prSet>
      <dgm:spPr/>
    </dgm:pt>
    <dgm:pt modelId="{2537820E-8EFE-47F9-8DB4-041B9AF0FEF1}" type="pres">
      <dgm:prSet presAssocID="{107D715D-A796-461D-913C-03B7B37B7483}" presName="sibTrans" presStyleLbl="sibTrans2D1" presStyleIdx="2" presStyleCnt="5"/>
      <dgm:spPr/>
    </dgm:pt>
    <dgm:pt modelId="{595B62AE-259D-4E02-AFA6-62435B5ADF5F}" type="pres">
      <dgm:prSet presAssocID="{107D715D-A796-461D-913C-03B7B37B7483}" presName="connectorText" presStyleLbl="sibTrans2D1" presStyleIdx="2" presStyleCnt="5"/>
      <dgm:spPr/>
    </dgm:pt>
    <dgm:pt modelId="{C13B4C29-7EF0-468B-AE1A-F22C98D2E46C}" type="pres">
      <dgm:prSet presAssocID="{9EAA1C9D-D3D2-4026-9E84-B8B697DBB006}" presName="node" presStyleLbl="node1" presStyleIdx="3" presStyleCnt="6" custScaleX="343405" custLinFactX="497288" custLinFactNeighborX="500000" custLinFactNeighborY="5314">
        <dgm:presLayoutVars>
          <dgm:bulletEnabled val="1"/>
        </dgm:presLayoutVars>
      </dgm:prSet>
      <dgm:spPr/>
    </dgm:pt>
    <dgm:pt modelId="{6039D7BE-C1B0-45C7-B1C1-A4268B1F7670}" type="pres">
      <dgm:prSet presAssocID="{123FADB4-A48C-42CE-B2F6-C3D8593CDB53}" presName="sibTrans" presStyleLbl="sibTrans2D1" presStyleIdx="3" presStyleCnt="5"/>
      <dgm:spPr/>
    </dgm:pt>
    <dgm:pt modelId="{504E2E22-0A22-4772-BF9C-FB5A6CB0D6BE}" type="pres">
      <dgm:prSet presAssocID="{123FADB4-A48C-42CE-B2F6-C3D8593CDB53}" presName="connectorText" presStyleLbl="sibTrans2D1" presStyleIdx="3" presStyleCnt="5"/>
      <dgm:spPr/>
    </dgm:pt>
    <dgm:pt modelId="{63078F18-3938-4F28-85A2-33E6CE5C5789}" type="pres">
      <dgm:prSet presAssocID="{F5BB11D4-8F87-4BC3-897A-6EF765A31A2E}" presName="node" presStyleLbl="node1" presStyleIdx="4" presStyleCnt="6" custScaleX="476384" custLinFactX="-254199" custLinFactNeighborX="-300000" custLinFactNeighborY="89877">
        <dgm:presLayoutVars>
          <dgm:bulletEnabled val="1"/>
        </dgm:presLayoutVars>
      </dgm:prSet>
      <dgm:spPr/>
    </dgm:pt>
    <dgm:pt modelId="{E4617EC6-BDD4-4419-8CAF-CBA5676FD227}" type="pres">
      <dgm:prSet presAssocID="{7C4CAD9F-C49B-42B9-A1CD-673DA2EAF745}" presName="sibTrans" presStyleLbl="sibTrans2D1" presStyleIdx="4" presStyleCnt="5"/>
      <dgm:spPr/>
    </dgm:pt>
    <dgm:pt modelId="{8ABB88B5-2D2A-4BA8-83F8-F6E23B304EF1}" type="pres">
      <dgm:prSet presAssocID="{7C4CAD9F-C49B-42B9-A1CD-673DA2EAF745}" presName="connectorText" presStyleLbl="sibTrans2D1" presStyleIdx="4" presStyleCnt="5"/>
      <dgm:spPr/>
    </dgm:pt>
    <dgm:pt modelId="{0594F6F9-7D16-4267-A232-CCE96CEF15C8}" type="pres">
      <dgm:prSet presAssocID="{B40A5CCD-B1D5-43EF-A33A-4849E3AFCEBA}" presName="node" presStyleLbl="node1" presStyleIdx="5" presStyleCnt="6" custScaleX="374316" custLinFactX="-1000000" custLinFactNeighborX="-1011914" custLinFactNeighborY="63027">
        <dgm:presLayoutVars>
          <dgm:bulletEnabled val="1"/>
        </dgm:presLayoutVars>
      </dgm:prSet>
      <dgm:spPr/>
    </dgm:pt>
  </dgm:ptLst>
  <dgm:cxnLst>
    <dgm:cxn modelId="{14E50C00-357B-402E-972F-002E7B77552A}" type="presOf" srcId="{F766398D-894F-4F1B-8729-DA67844F513C}" destId="{03963656-D94D-4C97-A1B9-06CCF8771DD8}" srcOrd="0" destOrd="0" presId="urn:microsoft.com/office/officeart/2005/8/layout/process1"/>
    <dgm:cxn modelId="{E0B46F07-3584-41E3-A41C-F321B12E1832}" type="presOf" srcId="{76AE0BB2-99D5-475A-97A1-05A5D96F02ED}" destId="{2F0D8C0A-E1BB-4C17-8FEE-E09CF005641D}" srcOrd="0" destOrd="0" presId="urn:microsoft.com/office/officeart/2005/8/layout/process1"/>
    <dgm:cxn modelId="{3A0ECE0F-138F-4E27-8B0E-86055AD65042}" type="presOf" srcId="{9EAA1C9D-D3D2-4026-9E84-B8B697DBB006}" destId="{C13B4C29-7EF0-468B-AE1A-F22C98D2E46C}" srcOrd="0" destOrd="0" presId="urn:microsoft.com/office/officeart/2005/8/layout/process1"/>
    <dgm:cxn modelId="{2DD1CF1B-835D-4D1F-979C-1ADA6BE5C6DA}" type="presOf" srcId="{7C4CAD9F-C49B-42B9-A1CD-673DA2EAF745}" destId="{8ABB88B5-2D2A-4BA8-83F8-F6E23B304EF1}" srcOrd="1" destOrd="0" presId="urn:microsoft.com/office/officeart/2005/8/layout/process1"/>
    <dgm:cxn modelId="{F6059F1F-6B91-47B9-8A0C-D26F411DEA3C}" type="presOf" srcId="{7C4CAD9F-C49B-42B9-A1CD-673DA2EAF745}" destId="{E4617EC6-BDD4-4419-8CAF-CBA5676FD227}" srcOrd="0" destOrd="0" presId="urn:microsoft.com/office/officeart/2005/8/layout/process1"/>
    <dgm:cxn modelId="{A5DB3429-EF72-4610-91CD-976DAC907EAE}" type="presOf" srcId="{107D715D-A796-461D-913C-03B7B37B7483}" destId="{595B62AE-259D-4E02-AFA6-62435B5ADF5F}" srcOrd="1" destOrd="0" presId="urn:microsoft.com/office/officeart/2005/8/layout/process1"/>
    <dgm:cxn modelId="{482C0939-C802-460A-A4C3-5B0424960FD7}" srcId="{F766398D-894F-4F1B-8729-DA67844F513C}" destId="{9EAA1C9D-D3D2-4026-9E84-B8B697DBB006}" srcOrd="3" destOrd="0" parTransId="{4B713E34-8FE0-4CB9-AF2E-E91304603837}" sibTransId="{123FADB4-A48C-42CE-B2F6-C3D8593CDB53}"/>
    <dgm:cxn modelId="{C9D1683F-30E5-47A7-89F0-1B1EED8B2FC7}" type="presOf" srcId="{8BA45558-D735-471B-B581-0957DB3E9D9D}" destId="{7E284ED7-4A9A-4E9B-A25C-F8ECE3981D35}" srcOrd="1" destOrd="0" presId="urn:microsoft.com/office/officeart/2005/8/layout/process1"/>
    <dgm:cxn modelId="{84F4F25E-753C-4611-9C2F-E634A13EACE5}" type="presOf" srcId="{F5BB11D4-8F87-4BC3-897A-6EF765A31A2E}" destId="{63078F18-3938-4F28-85A2-33E6CE5C5789}" srcOrd="0" destOrd="0" presId="urn:microsoft.com/office/officeart/2005/8/layout/process1"/>
    <dgm:cxn modelId="{B0BA6265-658E-4589-ACAC-1F79D67954AF}" type="presOf" srcId="{BBD8E916-2709-4C06-AD4F-3CE8BB0C5EB2}" destId="{8EEB6301-B6E1-44AA-9F99-639773B46CC6}" srcOrd="0" destOrd="0" presId="urn:microsoft.com/office/officeart/2005/8/layout/process1"/>
    <dgm:cxn modelId="{AD85C36D-0E5F-437A-A638-E43B6C425931}" type="presOf" srcId="{107D715D-A796-461D-913C-03B7B37B7483}" destId="{2537820E-8EFE-47F9-8DB4-041B9AF0FEF1}" srcOrd="0" destOrd="0" presId="urn:microsoft.com/office/officeart/2005/8/layout/process1"/>
    <dgm:cxn modelId="{B3BC4F50-A098-43A0-B0DD-5E89497AA874}" type="presOf" srcId="{123FADB4-A48C-42CE-B2F6-C3D8593CDB53}" destId="{504E2E22-0A22-4772-BF9C-FB5A6CB0D6BE}" srcOrd="1" destOrd="0" presId="urn:microsoft.com/office/officeart/2005/8/layout/process1"/>
    <dgm:cxn modelId="{EE898B54-0C8F-4389-BCF6-420D5386F8B7}" srcId="{F766398D-894F-4F1B-8729-DA67844F513C}" destId="{F5BB11D4-8F87-4BC3-897A-6EF765A31A2E}" srcOrd="4" destOrd="0" parTransId="{098188D9-2C24-4B05-BF96-F528D4DA333C}" sibTransId="{7C4CAD9F-C49B-42B9-A1CD-673DA2EAF745}"/>
    <dgm:cxn modelId="{A36B607F-4501-4CF3-A88F-2E87DF15D4FA}" srcId="{F766398D-894F-4F1B-8729-DA67844F513C}" destId="{BAA034A4-75F4-4B88-88F9-EE579041D115}" srcOrd="0" destOrd="0" parTransId="{49A0C9AF-632E-4256-AA5B-B672B4226A87}" sibTransId="{8BA45558-D735-471B-B581-0957DB3E9D9D}"/>
    <dgm:cxn modelId="{0253C88A-C7BE-41A7-8CCA-38AD81A0491F}" type="presOf" srcId="{BAA034A4-75F4-4B88-88F9-EE579041D115}" destId="{9FAFFE1B-8975-4C6E-9C84-4613DBD6B57F}" srcOrd="0" destOrd="0" presId="urn:microsoft.com/office/officeart/2005/8/layout/process1"/>
    <dgm:cxn modelId="{C981658B-A00E-41CE-87A6-16E3477B993E}" type="presOf" srcId="{123FADB4-A48C-42CE-B2F6-C3D8593CDB53}" destId="{6039D7BE-C1B0-45C7-B1C1-A4268B1F7670}" srcOrd="0" destOrd="0" presId="urn:microsoft.com/office/officeart/2005/8/layout/process1"/>
    <dgm:cxn modelId="{48B31E9F-F63F-4617-ADEB-45B252D8C175}" srcId="{F766398D-894F-4F1B-8729-DA67844F513C}" destId="{BBD8E916-2709-4C06-AD4F-3CE8BB0C5EB2}" srcOrd="1" destOrd="0" parTransId="{2C1412A4-DE03-4F51-A64B-B1D609E4CAED}" sibTransId="{0F1519EF-08EC-431E-8678-CF5E98723298}"/>
    <dgm:cxn modelId="{A9A01CD6-9F7B-4A62-A680-ACE20190A97E}" type="presOf" srcId="{8BA45558-D735-471B-B581-0957DB3E9D9D}" destId="{6FBD8A02-F193-424F-8DEC-CEFA6A2C3903}" srcOrd="0" destOrd="0" presId="urn:microsoft.com/office/officeart/2005/8/layout/process1"/>
    <dgm:cxn modelId="{69AED5D7-9255-44E4-8E19-5EA24C21760A}" srcId="{F766398D-894F-4F1B-8729-DA67844F513C}" destId="{B40A5CCD-B1D5-43EF-A33A-4849E3AFCEBA}" srcOrd="5" destOrd="0" parTransId="{E6FAB61B-0CDD-45DD-AEB9-810B7E383D85}" sibTransId="{0D0D4AF7-5B3F-4B76-AE6D-CABBF7A7CBDA}"/>
    <dgm:cxn modelId="{1025DCEA-53BF-4FB4-A409-D0CB8C2EBFFC}" type="presOf" srcId="{B40A5CCD-B1D5-43EF-A33A-4849E3AFCEBA}" destId="{0594F6F9-7D16-4267-A232-CCE96CEF15C8}" srcOrd="0" destOrd="0" presId="urn:microsoft.com/office/officeart/2005/8/layout/process1"/>
    <dgm:cxn modelId="{4BE6E8EF-84A9-4922-A847-1B3491D4EFE8}" type="presOf" srcId="{0F1519EF-08EC-431E-8678-CF5E98723298}" destId="{69FE4873-3484-479F-992E-8D4A49D47CCA}" srcOrd="1" destOrd="0" presId="urn:microsoft.com/office/officeart/2005/8/layout/process1"/>
    <dgm:cxn modelId="{E50806F1-01BF-44DE-9DFC-FE26D2E56D70}" type="presOf" srcId="{0F1519EF-08EC-431E-8678-CF5E98723298}" destId="{EEFE1FA6-E1FE-4F6C-B428-2AA312D52C85}" srcOrd="0" destOrd="0" presId="urn:microsoft.com/office/officeart/2005/8/layout/process1"/>
    <dgm:cxn modelId="{12058DF3-88F6-46F5-B8EA-4DED20D99951}" srcId="{F766398D-894F-4F1B-8729-DA67844F513C}" destId="{76AE0BB2-99D5-475A-97A1-05A5D96F02ED}" srcOrd="2" destOrd="0" parTransId="{BBC1E853-210A-446D-A398-9CD030AA50C6}" sibTransId="{107D715D-A796-461D-913C-03B7B37B7483}"/>
    <dgm:cxn modelId="{656B3FBB-4682-4100-B0E8-025DD5558990}" type="presParOf" srcId="{03963656-D94D-4C97-A1B9-06CCF8771DD8}" destId="{9FAFFE1B-8975-4C6E-9C84-4613DBD6B57F}" srcOrd="0" destOrd="0" presId="urn:microsoft.com/office/officeart/2005/8/layout/process1"/>
    <dgm:cxn modelId="{A03EB145-A2AF-49F8-9B9C-7C731A41C365}" type="presParOf" srcId="{03963656-D94D-4C97-A1B9-06CCF8771DD8}" destId="{6FBD8A02-F193-424F-8DEC-CEFA6A2C3903}" srcOrd="1" destOrd="0" presId="urn:microsoft.com/office/officeart/2005/8/layout/process1"/>
    <dgm:cxn modelId="{9E171450-D357-4A93-9B09-89C973B572E5}" type="presParOf" srcId="{6FBD8A02-F193-424F-8DEC-CEFA6A2C3903}" destId="{7E284ED7-4A9A-4E9B-A25C-F8ECE3981D35}" srcOrd="0" destOrd="0" presId="urn:microsoft.com/office/officeart/2005/8/layout/process1"/>
    <dgm:cxn modelId="{6EFAB004-BD0A-41BF-AD4B-15F9EFA37CEE}" type="presParOf" srcId="{03963656-D94D-4C97-A1B9-06CCF8771DD8}" destId="{8EEB6301-B6E1-44AA-9F99-639773B46CC6}" srcOrd="2" destOrd="0" presId="urn:microsoft.com/office/officeart/2005/8/layout/process1"/>
    <dgm:cxn modelId="{358159F2-527F-4830-8148-3BEB23C45E47}" type="presParOf" srcId="{03963656-D94D-4C97-A1B9-06CCF8771DD8}" destId="{EEFE1FA6-E1FE-4F6C-B428-2AA312D52C85}" srcOrd="3" destOrd="0" presId="urn:microsoft.com/office/officeart/2005/8/layout/process1"/>
    <dgm:cxn modelId="{CD4DC331-47AF-42CA-B8A0-457C4011DBBD}" type="presParOf" srcId="{EEFE1FA6-E1FE-4F6C-B428-2AA312D52C85}" destId="{69FE4873-3484-479F-992E-8D4A49D47CCA}" srcOrd="0" destOrd="0" presId="urn:microsoft.com/office/officeart/2005/8/layout/process1"/>
    <dgm:cxn modelId="{9E0EE84B-5B34-4E8B-945D-4388A7BCF60A}" type="presParOf" srcId="{03963656-D94D-4C97-A1B9-06CCF8771DD8}" destId="{2F0D8C0A-E1BB-4C17-8FEE-E09CF005641D}" srcOrd="4" destOrd="0" presId="urn:microsoft.com/office/officeart/2005/8/layout/process1"/>
    <dgm:cxn modelId="{31CFCA31-F0F0-4745-9D15-A1D00637F158}" type="presParOf" srcId="{03963656-D94D-4C97-A1B9-06CCF8771DD8}" destId="{2537820E-8EFE-47F9-8DB4-041B9AF0FEF1}" srcOrd="5" destOrd="0" presId="urn:microsoft.com/office/officeart/2005/8/layout/process1"/>
    <dgm:cxn modelId="{7AE2D260-26F6-4E0E-B9F9-BE4D76DA0C1B}" type="presParOf" srcId="{2537820E-8EFE-47F9-8DB4-041B9AF0FEF1}" destId="{595B62AE-259D-4E02-AFA6-62435B5ADF5F}" srcOrd="0" destOrd="0" presId="urn:microsoft.com/office/officeart/2005/8/layout/process1"/>
    <dgm:cxn modelId="{70A769AA-D945-4328-9DA4-8CE2301992E1}" type="presParOf" srcId="{03963656-D94D-4C97-A1B9-06CCF8771DD8}" destId="{C13B4C29-7EF0-468B-AE1A-F22C98D2E46C}" srcOrd="6" destOrd="0" presId="urn:microsoft.com/office/officeart/2005/8/layout/process1"/>
    <dgm:cxn modelId="{F7569304-8459-42DF-9EC4-791C322FA81D}" type="presParOf" srcId="{03963656-D94D-4C97-A1B9-06CCF8771DD8}" destId="{6039D7BE-C1B0-45C7-B1C1-A4268B1F7670}" srcOrd="7" destOrd="0" presId="urn:microsoft.com/office/officeart/2005/8/layout/process1"/>
    <dgm:cxn modelId="{1F4D1D3E-6BA0-4FC0-8B07-1D11FFD9A8B4}" type="presParOf" srcId="{6039D7BE-C1B0-45C7-B1C1-A4268B1F7670}" destId="{504E2E22-0A22-4772-BF9C-FB5A6CB0D6BE}" srcOrd="0" destOrd="0" presId="urn:microsoft.com/office/officeart/2005/8/layout/process1"/>
    <dgm:cxn modelId="{6FB9D910-9170-4864-A467-7FE198EC218E}" type="presParOf" srcId="{03963656-D94D-4C97-A1B9-06CCF8771DD8}" destId="{63078F18-3938-4F28-85A2-33E6CE5C5789}" srcOrd="8" destOrd="0" presId="urn:microsoft.com/office/officeart/2005/8/layout/process1"/>
    <dgm:cxn modelId="{29FED071-0AF5-4415-92B3-73DE9DCE84AE}" type="presParOf" srcId="{03963656-D94D-4C97-A1B9-06CCF8771DD8}" destId="{E4617EC6-BDD4-4419-8CAF-CBA5676FD227}" srcOrd="9" destOrd="0" presId="urn:microsoft.com/office/officeart/2005/8/layout/process1"/>
    <dgm:cxn modelId="{BC4EE998-620F-4114-B1F9-C4F5475BD2A0}" type="presParOf" srcId="{E4617EC6-BDD4-4419-8CAF-CBA5676FD227}" destId="{8ABB88B5-2D2A-4BA8-83F8-F6E23B304EF1}" srcOrd="0" destOrd="0" presId="urn:microsoft.com/office/officeart/2005/8/layout/process1"/>
    <dgm:cxn modelId="{F68A293A-0317-4AC4-A421-58C7DD48A46C}" type="presParOf" srcId="{03963656-D94D-4C97-A1B9-06CCF8771DD8}" destId="{0594F6F9-7D16-4267-A232-CCE96CEF15C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FFE1B-8975-4C6E-9C84-4613DBD6B57F}">
      <dsp:nvSpPr>
        <dsp:cNvPr id="0" name=""/>
        <dsp:cNvSpPr/>
      </dsp:nvSpPr>
      <dsp:spPr>
        <a:xfrm>
          <a:off x="383630" y="0"/>
          <a:ext cx="1414766" cy="1416300"/>
        </a:xfrm>
        <a:prstGeom prst="roundRect">
          <a:avLst>
            <a:gd name="adj" fmla="val 10000"/>
          </a:avLst>
        </a:prstGeom>
        <a:solidFill>
          <a:srgbClr val="E48312">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14:m xmlns:a14="http://schemas.microsoft.com/office/drawing/2010/main">
            <m:oMath xmlns:m="http://schemas.openxmlformats.org/officeDocument/2006/math">
              <m:f>
                <m:fPr>
                  <m:ctrlPr>
                    <a:rPr lang="en-IN" sz="1400" i="1" kern="1200">
                      <a:solidFill>
                        <a:prstClr val="white"/>
                      </a:solidFill>
                      <a:latin typeface="Cambria Math" panose="02040503050406030204" pitchFamily="18" charset="0"/>
                      <a:ea typeface="+mn-ea"/>
                      <a:cs typeface="+mn-cs"/>
                    </a:rPr>
                  </m:ctrlPr>
                </m:fPr>
                <m:num>
                  <m:r>
                    <a:rPr lang="en-IN" sz="1400" kern="1200">
                      <a:solidFill>
                        <a:prstClr val="white"/>
                      </a:solidFill>
                      <a:latin typeface="Cambria Math" panose="02040503050406030204" pitchFamily="18" charset="0"/>
                      <a:ea typeface="+mn-ea"/>
                      <a:cs typeface="+mn-cs"/>
                    </a:rPr>
                    <m:t>110000</m:t>
                  </m:r>
                </m:num>
                <m:den>
                  <m:r>
                    <a:rPr lang="en-IN" sz="1400" kern="1200">
                      <a:solidFill>
                        <a:prstClr val="white"/>
                      </a:solidFill>
                      <a:latin typeface="Cambria Math" panose="02040503050406030204" pitchFamily="18" charset="0"/>
                      <a:ea typeface="+mn-ea"/>
                      <a:cs typeface="+mn-cs"/>
                    </a:rPr>
                    <m:t>12</m:t>
                  </m:r>
                </m:den>
              </m:f>
            </m:oMath>
          </a14:m>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sp:txBody>
      <dsp:txXfrm>
        <a:off x="425067" y="41437"/>
        <a:ext cx="1331892" cy="1333426"/>
      </dsp:txXfrm>
    </dsp:sp>
    <dsp:sp modelId="{6FBD8A02-F193-424F-8DEC-CEFA6A2C3903}">
      <dsp:nvSpPr>
        <dsp:cNvPr id="0" name=""/>
        <dsp:cNvSpPr/>
      </dsp:nvSpPr>
      <dsp:spPr>
        <a:xfrm rot="301669">
          <a:off x="2044910" y="772812"/>
          <a:ext cx="526784"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044959" y="788669"/>
        <a:ext cx="501325" cy="50919"/>
      </dsp:txXfrm>
    </dsp:sp>
    <dsp:sp modelId="{8EEB6301-B6E1-44AA-9F99-639773B46CC6}">
      <dsp:nvSpPr>
        <dsp:cNvPr id="0" name=""/>
        <dsp:cNvSpPr/>
      </dsp:nvSpPr>
      <dsp:spPr>
        <a:xfrm>
          <a:off x="2788506" y="0"/>
          <a:ext cx="1043157"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 of </a:t>
          </a:r>
          <a:r>
            <a:rPr lang="en-US" sz="1400" kern="1200" dirty="0" err="1"/>
            <a:t>labour</a:t>
          </a:r>
          <a:r>
            <a:rPr lang="en-US" sz="1400" kern="1200" dirty="0"/>
            <a:t> hours needed to achieve this 9167*2(2hrs/unit)= 18334 </a:t>
          </a:r>
          <a:r>
            <a:rPr lang="en-US" sz="1400" kern="1200" dirty="0" err="1"/>
            <a:t>hrs</a:t>
          </a:r>
          <a:endParaRPr lang="en-IN" sz="1400" kern="1200" dirty="0"/>
        </a:p>
      </dsp:txBody>
      <dsp:txXfrm>
        <a:off x="2819059" y="30553"/>
        <a:ext cx="982051" cy="1745653"/>
      </dsp:txXfrm>
    </dsp:sp>
    <dsp:sp modelId="{EEFE1FA6-E1FE-4F6C-B428-2AA312D52C85}">
      <dsp:nvSpPr>
        <dsp:cNvPr id="0" name=""/>
        <dsp:cNvSpPr/>
      </dsp:nvSpPr>
      <dsp:spPr>
        <a:xfrm rot="345344">
          <a:off x="4025195" y="953921"/>
          <a:ext cx="414593"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025259" y="969617"/>
        <a:ext cx="389134" cy="50919"/>
      </dsp:txXfrm>
    </dsp:sp>
    <dsp:sp modelId="{2F0D8C0A-E1BB-4C17-8FEE-E09CF005641D}">
      <dsp:nvSpPr>
        <dsp:cNvPr id="0" name=""/>
        <dsp:cNvSpPr/>
      </dsp:nvSpPr>
      <dsp:spPr>
        <a:xfrm>
          <a:off x="4609971" y="185052"/>
          <a:ext cx="1072056"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 of hours per person  = </a:t>
          </a:r>
          <a14:m xmlns:a14="http://schemas.microsoft.com/office/drawing/2010/main">
            <m:oMath xmlns:m="http://schemas.openxmlformats.org/officeDocument/2006/math">
              <m:f>
                <m:fPr>
                  <m:ctrlPr>
                    <a:rPr lang="en-US" sz="1400" i="1" kern="1200">
                      <a:latin typeface="Cambria Math" panose="02040503050406030204" pitchFamily="18" charset="0"/>
                    </a:rPr>
                  </m:ctrlPr>
                </m:fPr>
                <m:num>
                  <m:r>
                    <a:rPr lang="en-IN" sz="1400" b="0" i="1" kern="1200">
                      <a:latin typeface="Cambria Math" panose="02040503050406030204" pitchFamily="18" charset="0"/>
                    </a:rPr>
                    <m:t>18334</m:t>
                  </m:r>
                </m:num>
                <m:den>
                  <m:r>
                    <a:rPr lang="en-IN" sz="1400" b="0" i="1" kern="1200">
                      <a:latin typeface="Cambria Math" panose="02040503050406030204" pitchFamily="18" charset="0"/>
                    </a:rPr>
                    <m:t>85</m:t>
                  </m:r>
                </m:den>
              </m:f>
            </m:oMath>
          </a14:m>
          <a:r>
            <a:rPr lang="en-US" sz="1400" kern="1200" dirty="0"/>
            <a:t> ~ 216hrs/month</a:t>
          </a:r>
          <a:endParaRPr lang="en-IN" sz="1400" kern="1200" dirty="0"/>
        </a:p>
      </dsp:txBody>
      <dsp:txXfrm>
        <a:off x="4641370" y="216451"/>
        <a:ext cx="1009258" cy="1743961"/>
      </dsp:txXfrm>
    </dsp:sp>
    <dsp:sp modelId="{2537820E-8EFE-47F9-8DB4-041B9AF0FEF1}">
      <dsp:nvSpPr>
        <dsp:cNvPr id="0" name=""/>
        <dsp:cNvSpPr/>
      </dsp:nvSpPr>
      <dsp:spPr>
        <a:xfrm rot="1813728">
          <a:off x="5817734" y="1553844"/>
          <a:ext cx="399646"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819465" y="1564408"/>
        <a:ext cx="374187" cy="50919"/>
      </dsp:txXfrm>
    </dsp:sp>
    <dsp:sp modelId="{C13B4C29-7EF0-468B-AE1A-F22C98D2E46C}">
      <dsp:nvSpPr>
        <dsp:cNvPr id="0" name=""/>
        <dsp:cNvSpPr/>
      </dsp:nvSpPr>
      <dsp:spPr>
        <a:xfrm>
          <a:off x="6333542" y="1219386"/>
          <a:ext cx="1175133"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 person can work for 20*8 = 160 </a:t>
          </a:r>
          <a:r>
            <a:rPr lang="en-US" sz="1400" kern="1200" dirty="0" err="1"/>
            <a:t>hrs</a:t>
          </a:r>
          <a:r>
            <a:rPr lang="en-US" sz="1400" kern="1200" dirty="0"/>
            <a:t>/month</a:t>
          </a:r>
          <a:endParaRPr lang="en-IN" sz="1400" kern="1200" dirty="0"/>
        </a:p>
      </dsp:txBody>
      <dsp:txXfrm>
        <a:off x="6367960" y="1253804"/>
        <a:ext cx="1106297" cy="1737923"/>
      </dsp:txXfrm>
    </dsp:sp>
    <dsp:sp modelId="{6039D7BE-C1B0-45C7-B1C1-A4268B1F7670}">
      <dsp:nvSpPr>
        <dsp:cNvPr id="0" name=""/>
        <dsp:cNvSpPr/>
      </dsp:nvSpPr>
      <dsp:spPr>
        <a:xfrm rot="9253196">
          <a:off x="5747267" y="2544316"/>
          <a:ext cx="426386"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5771459" y="2555753"/>
        <a:ext cx="400927" cy="50919"/>
      </dsp:txXfrm>
    </dsp:sp>
    <dsp:sp modelId="{63078F18-3938-4F28-85A2-33E6CE5C5789}">
      <dsp:nvSpPr>
        <dsp:cNvPr id="0" name=""/>
        <dsp:cNvSpPr/>
      </dsp:nvSpPr>
      <dsp:spPr>
        <a:xfrm>
          <a:off x="3978922" y="2246749"/>
          <a:ext cx="1630188"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Overtime that a person should do to meet the demand = 216-160 ~ 55</a:t>
          </a:r>
          <a:endParaRPr lang="en-IN" sz="1400" kern="1200" dirty="0"/>
        </a:p>
      </dsp:txBody>
      <dsp:txXfrm>
        <a:off x="4026669" y="2294496"/>
        <a:ext cx="1534694" cy="1711265"/>
      </dsp:txXfrm>
    </dsp:sp>
    <dsp:sp modelId="{E4617EC6-BDD4-4419-8CAF-CBA5676FD227}">
      <dsp:nvSpPr>
        <dsp:cNvPr id="0" name=""/>
        <dsp:cNvSpPr/>
      </dsp:nvSpPr>
      <dsp:spPr>
        <a:xfrm rot="10800000">
          <a:off x="3605595" y="3107696"/>
          <a:ext cx="253670"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631054" y="3124669"/>
        <a:ext cx="228211" cy="50919"/>
      </dsp:txXfrm>
    </dsp:sp>
    <dsp:sp modelId="{0594F6F9-7D16-4267-A232-CCE96CEF15C8}">
      <dsp:nvSpPr>
        <dsp:cNvPr id="0" name=""/>
        <dsp:cNvSpPr/>
      </dsp:nvSpPr>
      <dsp:spPr>
        <a:xfrm>
          <a:off x="2219387" y="2246749"/>
          <a:ext cx="1280911"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Therefore we have taken the maximum overtime constrain to be </a:t>
          </a:r>
          <a:r>
            <a:rPr lang="en-US" sz="1400" b="1" kern="1200" dirty="0"/>
            <a:t>60hrs/month </a:t>
          </a:r>
          <a:r>
            <a:rPr lang="en-US" sz="1400" kern="1200" dirty="0"/>
            <a:t>for level strategy</a:t>
          </a:r>
          <a:endParaRPr lang="en-IN" sz="1400" kern="1200" dirty="0"/>
        </a:p>
      </dsp:txBody>
      <dsp:txXfrm>
        <a:off x="2256904" y="2284266"/>
        <a:ext cx="1205877" cy="17317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80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59398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97055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70321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08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9A0F9-EB56-44FF-B058-55BD995406BB}" type="datetimeFigureOut">
              <a:rPr lang="en-IN" smtClean="0"/>
              <a:t>25-08-2019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06260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9A0F9-EB56-44FF-B058-55BD995406BB}" type="datetimeFigureOut">
              <a:rPr lang="en-IN" smtClean="0"/>
              <a:t>25-08-2019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366547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9A0F9-EB56-44FF-B058-55BD995406BB}" type="datetimeFigureOut">
              <a:rPr lang="en-IN" smtClean="0"/>
              <a:t>25-08-2019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308808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D9A0F9-EB56-44FF-B058-55BD995406BB}" type="datetimeFigureOut">
              <a:rPr lang="en-IN" smtClean="0"/>
              <a:t>25-08-2019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93530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ED9A0F9-EB56-44FF-B058-55BD995406BB}" type="datetimeFigureOut">
              <a:rPr lang="en-IN" smtClean="0"/>
              <a:t>25-08-2019</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712838-8EE0-4A7F-817C-B8246D999489}" type="slidenum">
              <a:rPr lang="en-IN" smtClean="0"/>
              <a:t>‹#›</a:t>
            </a:fld>
            <a:endParaRPr lang="en-IN"/>
          </a:p>
        </p:txBody>
      </p:sp>
    </p:spTree>
    <p:extLst>
      <p:ext uri="{BB962C8B-B14F-4D97-AF65-F5344CB8AC3E}">
        <p14:creationId xmlns:p14="http://schemas.microsoft.com/office/powerpoint/2010/main" val="28502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9A0F9-EB56-44FF-B058-55BD995406BB}" type="datetimeFigureOut">
              <a:rPr lang="en-IN" smtClean="0"/>
              <a:t>25-08-2019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40842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ED9A0F9-EB56-44FF-B058-55BD995406BB}" type="datetimeFigureOut">
              <a:rPr lang="en-IN" smtClean="0"/>
              <a:t>25-08-2019</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5712838-8EE0-4A7F-817C-B8246D999489}"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51194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Excel_Worksheet1.xlsx"/><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itle 1">
            <a:extLst>
              <a:ext uri="{FF2B5EF4-FFF2-40B4-BE49-F238E27FC236}">
                <a16:creationId xmlns:a16="http://schemas.microsoft.com/office/drawing/2014/main" id="{7415CCCA-2BFD-4253-AFD7-55FCED7594A7}"/>
              </a:ext>
            </a:extLst>
          </p:cNvPr>
          <p:cNvSpPr txBox="1">
            <a:spLocks/>
          </p:cNvSpPr>
          <p:nvPr/>
        </p:nvSpPr>
        <p:spPr>
          <a:xfrm>
            <a:off x="1056225" y="1611552"/>
            <a:ext cx="7543800" cy="67445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latin typeface="Arial" panose="020B0604020202020204" pitchFamily="34" charset="0"/>
                <a:cs typeface="Arial" panose="020B0604020202020204" pitchFamily="34" charset="0"/>
              </a:rPr>
              <a:t>Case Study – Lawn King, Inc</a:t>
            </a:r>
          </a:p>
        </p:txBody>
      </p:sp>
    </p:spTree>
    <p:extLst>
      <p:ext uri="{BB962C8B-B14F-4D97-AF65-F5344CB8AC3E}">
        <p14:creationId xmlns:p14="http://schemas.microsoft.com/office/powerpoint/2010/main" val="132681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41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p:txBody>
      </p:sp>
    </p:spTree>
    <p:extLst>
      <p:ext uri="{BB962C8B-B14F-4D97-AF65-F5344CB8AC3E}">
        <p14:creationId xmlns:p14="http://schemas.microsoft.com/office/powerpoint/2010/main" val="362304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74515-BF5F-469C-9DEC-86FF474A87E5}"/>
              </a:ext>
            </a:extLst>
          </p:cNvPr>
          <p:cNvPicPr>
            <a:picLocks noChangeAspect="1"/>
          </p:cNvPicPr>
          <p:nvPr/>
        </p:nvPicPr>
        <p:blipFill>
          <a:blip r:embed="rId2"/>
          <a:stretch>
            <a:fillRect/>
          </a:stretch>
        </p:blipFill>
        <p:spPr>
          <a:xfrm>
            <a:off x="120397" y="170550"/>
            <a:ext cx="8832772" cy="3423440"/>
          </a:xfrm>
          <a:prstGeom prst="rect">
            <a:avLst/>
          </a:prstGeom>
        </p:spPr>
      </p:pic>
      <p:pic>
        <p:nvPicPr>
          <p:cNvPr id="6" name="Picture 5">
            <a:extLst>
              <a:ext uri="{FF2B5EF4-FFF2-40B4-BE49-F238E27FC236}">
                <a16:creationId xmlns:a16="http://schemas.microsoft.com/office/drawing/2014/main" id="{AFF011F3-9356-4705-BC95-9F64A8E66991}"/>
              </a:ext>
            </a:extLst>
          </p:cNvPr>
          <p:cNvPicPr>
            <a:picLocks noChangeAspect="1"/>
          </p:cNvPicPr>
          <p:nvPr/>
        </p:nvPicPr>
        <p:blipFill>
          <a:blip r:embed="rId3"/>
          <a:stretch>
            <a:fillRect/>
          </a:stretch>
        </p:blipFill>
        <p:spPr>
          <a:xfrm>
            <a:off x="120397" y="3725100"/>
            <a:ext cx="5660201" cy="2570850"/>
          </a:xfrm>
          <a:prstGeom prst="rect">
            <a:avLst/>
          </a:prstGeom>
        </p:spPr>
      </p:pic>
      <p:pic>
        <p:nvPicPr>
          <p:cNvPr id="9" name="Picture 8">
            <a:extLst>
              <a:ext uri="{FF2B5EF4-FFF2-40B4-BE49-F238E27FC236}">
                <a16:creationId xmlns:a16="http://schemas.microsoft.com/office/drawing/2014/main" id="{833CA687-8AE5-4759-8EDE-806687C814D8}"/>
              </a:ext>
            </a:extLst>
          </p:cNvPr>
          <p:cNvPicPr>
            <a:picLocks noChangeAspect="1"/>
          </p:cNvPicPr>
          <p:nvPr/>
        </p:nvPicPr>
        <p:blipFill>
          <a:blip r:embed="rId4"/>
          <a:stretch>
            <a:fillRect/>
          </a:stretch>
        </p:blipFill>
        <p:spPr>
          <a:xfrm>
            <a:off x="5963698" y="3725099"/>
            <a:ext cx="2647565" cy="1133147"/>
          </a:xfrm>
          <a:prstGeom prst="rect">
            <a:avLst/>
          </a:prstGeom>
        </p:spPr>
      </p:pic>
    </p:spTree>
    <p:extLst>
      <p:ext uri="{BB962C8B-B14F-4D97-AF65-F5344CB8AC3E}">
        <p14:creationId xmlns:p14="http://schemas.microsoft.com/office/powerpoint/2010/main" val="36119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Chase Strategy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2308324"/>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Production is synchronized with the demand rate by varying machine capacity or hiring and layoff employees.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Work force is varying in chase strategy and we have additional cost parameters such as hiring cost </a:t>
            </a:r>
            <a:r>
              <a:rPr lang="en-IN" dirty="0" err="1">
                <a:latin typeface="Arial" panose="020B0604020202020204" pitchFamily="34" charset="0"/>
                <a:cs typeface="Arial" panose="020B0604020202020204" pitchFamily="34" charset="0"/>
              </a:rPr>
              <a:t>H</a:t>
            </a:r>
            <a:r>
              <a:rPr lang="en-IN" baseline="-25000" dirty="0" err="1">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and layoff cost F</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year’s inventory and the ending inventory is 3699 units which acts as a safety stock </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89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)*80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&lt;= 85, as the plant can accommodate only a maximum of 85 people</a:t>
            </a:r>
            <a:endParaRPr lang="en-US" baseline="-25000"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53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+ 1640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+ 1500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78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EE27C22-5052-4187-8531-203F8881E1FF}"/>
              </a:ext>
            </a:extLst>
          </p:cNvPr>
          <p:cNvGraphicFramePr>
            <a:graphicFrameLocks noChangeAspect="1"/>
          </p:cNvGraphicFramePr>
          <p:nvPr>
            <p:extLst>
              <p:ext uri="{D42A27DB-BD31-4B8C-83A1-F6EECF244321}">
                <p14:modId xmlns:p14="http://schemas.microsoft.com/office/powerpoint/2010/main" val="2719626164"/>
              </p:ext>
            </p:extLst>
          </p:nvPr>
        </p:nvGraphicFramePr>
        <p:xfrm>
          <a:off x="80373" y="159026"/>
          <a:ext cx="8848941" cy="3269974"/>
        </p:xfrm>
        <a:graphic>
          <a:graphicData uri="http://schemas.openxmlformats.org/presentationml/2006/ole">
            <mc:AlternateContent xmlns:mc="http://schemas.openxmlformats.org/markup-compatibility/2006">
              <mc:Choice xmlns:v="urn:schemas-microsoft-com:vml" Requires="v">
                <p:oleObj spid="_x0000_s3143" name="Worksheet" r:id="rId3" imgW="7269693" imgH="2758613" progId="Excel.Sheet.12">
                  <p:embed/>
                </p:oleObj>
              </mc:Choice>
              <mc:Fallback>
                <p:oleObj name="Worksheet" r:id="rId3" imgW="7269693" imgH="2758613" progId="Excel.Sheet.12">
                  <p:embed/>
                  <p:pic>
                    <p:nvPicPr>
                      <p:cNvPr id="0" name=""/>
                      <p:cNvPicPr/>
                      <p:nvPr/>
                    </p:nvPicPr>
                    <p:blipFill>
                      <a:blip r:embed="rId4"/>
                      <a:stretch>
                        <a:fillRect/>
                      </a:stretch>
                    </p:blipFill>
                    <p:spPr>
                      <a:xfrm>
                        <a:off x="80373" y="159026"/>
                        <a:ext cx="8848941" cy="3269974"/>
                      </a:xfrm>
                      <a:prstGeom prst="rect">
                        <a:avLst/>
                      </a:prstGeom>
                      <a:ln w="19050">
                        <a:solidFill>
                          <a:schemeClr val="tx1"/>
                        </a:solidFill>
                      </a:ln>
                    </p:spPr>
                  </p:pic>
                </p:oleObj>
              </mc:Fallback>
            </mc:AlternateContent>
          </a:graphicData>
        </a:graphic>
      </p:graphicFrame>
      <p:graphicFrame>
        <p:nvGraphicFramePr>
          <p:cNvPr id="8" name="Object 7">
            <a:extLst>
              <a:ext uri="{FF2B5EF4-FFF2-40B4-BE49-F238E27FC236}">
                <a16:creationId xmlns:a16="http://schemas.microsoft.com/office/drawing/2014/main" id="{14B53E2F-289A-4868-AD83-958E8E78C64F}"/>
              </a:ext>
            </a:extLst>
          </p:cNvPr>
          <p:cNvGraphicFramePr>
            <a:graphicFrameLocks noChangeAspect="1"/>
          </p:cNvGraphicFramePr>
          <p:nvPr>
            <p:extLst>
              <p:ext uri="{D42A27DB-BD31-4B8C-83A1-F6EECF244321}">
                <p14:modId xmlns:p14="http://schemas.microsoft.com/office/powerpoint/2010/main" val="3145974330"/>
              </p:ext>
            </p:extLst>
          </p:nvPr>
        </p:nvGraphicFramePr>
        <p:xfrm>
          <a:off x="80374" y="3589930"/>
          <a:ext cx="5596857" cy="2574925"/>
        </p:xfrm>
        <a:graphic>
          <a:graphicData uri="http://schemas.openxmlformats.org/presentationml/2006/ole">
            <mc:AlternateContent xmlns:mc="http://schemas.openxmlformats.org/markup-compatibility/2006">
              <mc:Choice xmlns:v="urn:schemas-microsoft-com:vml" Requires="v">
                <p:oleObj spid="_x0000_s3144" name="Worksheet" r:id="rId5" imgW="4396775" imgH="2575356" progId="Excel.Sheet.12">
                  <p:embed/>
                </p:oleObj>
              </mc:Choice>
              <mc:Fallback>
                <p:oleObj name="Worksheet" r:id="rId5" imgW="4396775" imgH="2575356" progId="Excel.Sheet.12">
                  <p:embed/>
                  <p:pic>
                    <p:nvPicPr>
                      <p:cNvPr id="0" name=""/>
                      <p:cNvPicPr/>
                      <p:nvPr/>
                    </p:nvPicPr>
                    <p:blipFill>
                      <a:blip r:embed="rId6"/>
                      <a:stretch>
                        <a:fillRect/>
                      </a:stretch>
                    </p:blipFill>
                    <p:spPr>
                      <a:xfrm>
                        <a:off x="80374" y="3589930"/>
                        <a:ext cx="5596857" cy="2574925"/>
                      </a:xfrm>
                      <a:prstGeom prst="rect">
                        <a:avLst/>
                      </a:prstGeom>
                      <a:ln w="19050">
                        <a:solidFill>
                          <a:schemeClr val="tx1"/>
                        </a:solidFill>
                      </a:ln>
                    </p:spPr>
                  </p:pic>
                </p:oleObj>
              </mc:Fallback>
            </mc:AlternateContent>
          </a:graphicData>
        </a:graphic>
      </p:graphicFrame>
      <p:graphicFrame>
        <p:nvGraphicFramePr>
          <p:cNvPr id="9" name="Object 8">
            <a:extLst>
              <a:ext uri="{FF2B5EF4-FFF2-40B4-BE49-F238E27FC236}">
                <a16:creationId xmlns:a16="http://schemas.microsoft.com/office/drawing/2014/main" id="{BCFECC77-A910-4594-8B05-FFED7DCF91CE}"/>
              </a:ext>
            </a:extLst>
          </p:cNvPr>
          <p:cNvGraphicFramePr>
            <a:graphicFrameLocks noChangeAspect="1"/>
          </p:cNvGraphicFramePr>
          <p:nvPr>
            <p:extLst>
              <p:ext uri="{D42A27DB-BD31-4B8C-83A1-F6EECF244321}">
                <p14:modId xmlns:p14="http://schemas.microsoft.com/office/powerpoint/2010/main" val="3286402908"/>
              </p:ext>
            </p:extLst>
          </p:nvPr>
        </p:nvGraphicFramePr>
        <p:xfrm>
          <a:off x="5913704" y="3589930"/>
          <a:ext cx="2459020" cy="1021827"/>
        </p:xfrm>
        <a:graphic>
          <a:graphicData uri="http://schemas.openxmlformats.org/presentationml/2006/ole">
            <mc:AlternateContent xmlns:mc="http://schemas.openxmlformats.org/markup-compatibility/2006">
              <mc:Choice xmlns:v="urn:schemas-microsoft-com:vml" Requires="v">
                <p:oleObj spid="_x0000_s3145" name="Worksheet" r:id="rId7" imgW="1881963" imgH="761874" progId="Excel.Sheet.12">
                  <p:embed/>
                </p:oleObj>
              </mc:Choice>
              <mc:Fallback>
                <p:oleObj name="Worksheet" r:id="rId7" imgW="1881963" imgH="761874" progId="Excel.Sheet.12">
                  <p:embed/>
                  <p:pic>
                    <p:nvPicPr>
                      <p:cNvPr id="0" name=""/>
                      <p:cNvPicPr/>
                      <p:nvPr/>
                    </p:nvPicPr>
                    <p:blipFill>
                      <a:blip r:embed="rId8"/>
                      <a:stretch>
                        <a:fillRect/>
                      </a:stretch>
                    </p:blipFill>
                    <p:spPr>
                      <a:xfrm>
                        <a:off x="5913704" y="3589930"/>
                        <a:ext cx="2459020" cy="102182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58500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5F948DD-ECC6-AF42-8E63-A41123BB9395}"/>
              </a:ext>
            </a:extLst>
          </p:cNvPr>
          <p:cNvCxnSpPr>
            <a:cxnSpLocks/>
          </p:cNvCxnSpPr>
          <p:nvPr/>
        </p:nvCxnSpPr>
        <p:spPr>
          <a:xfrm>
            <a:off x="-14695" y="739865"/>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92E72252-1774-494E-A4FD-4F4DFC45FFCB}"/>
              </a:ext>
            </a:extLst>
          </p:cNvPr>
          <p:cNvSpPr/>
          <p:nvPr/>
        </p:nvSpPr>
        <p:spPr>
          <a:xfrm>
            <a:off x="168906" y="278200"/>
            <a:ext cx="3788088"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Level Strategy – Two shift </a:t>
            </a:r>
          </a:p>
        </p:txBody>
      </p:sp>
      <p:sp>
        <p:nvSpPr>
          <p:cNvPr id="7" name="TextBox 6">
            <a:extLst>
              <a:ext uri="{FF2B5EF4-FFF2-40B4-BE49-F238E27FC236}">
                <a16:creationId xmlns:a16="http://schemas.microsoft.com/office/drawing/2014/main" id="{4897B2A0-498F-2148-A94D-91A685A5A559}"/>
              </a:ext>
            </a:extLst>
          </p:cNvPr>
          <p:cNvSpPr txBox="1"/>
          <p:nvPr/>
        </p:nvSpPr>
        <p:spPr>
          <a:xfrm>
            <a:off x="1215189" y="1191126"/>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F8BB2F64-1C90-8143-B9E9-0BD8C04241FF}"/>
              </a:ext>
            </a:extLst>
          </p:cNvPr>
          <p:cNvSpPr txBox="1"/>
          <p:nvPr/>
        </p:nvSpPr>
        <p:spPr>
          <a:xfrm>
            <a:off x="469232" y="1070811"/>
            <a:ext cx="7844589" cy="3970318"/>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level strategy, a stable machine capacity and workforce are maintained with a constant output rate.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are considering two shifts, with total work force of 115 people.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average demand of each month is around 9167 units and we require 115 workforce in order to fulfil the demand.</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entire workforce is divided into two shifts, with first shift 85 and second shift 30.</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consider production Pt , Inventory It, Overtime </a:t>
            </a:r>
            <a:r>
              <a:rPr lang="en-IN" dirty="0" err="1">
                <a:latin typeface="Arial" panose="020B0604020202020204" pitchFamily="34" charset="0"/>
                <a:cs typeface="Arial" panose="020B0604020202020204" pitchFamily="34" charset="0"/>
              </a:rPr>
              <a:t>Ot</a:t>
            </a:r>
            <a:r>
              <a:rPr lang="en-IN" dirty="0">
                <a:latin typeface="Arial" panose="020B0604020202020204" pitchFamily="34" charset="0"/>
                <a:cs typeface="Arial" panose="020B0604020202020204" pitchFamily="34" charset="0"/>
              </a:rPr>
              <a:t> ,workers </a:t>
            </a:r>
            <a:r>
              <a:rPr lang="en-IN" dirty="0" err="1">
                <a:latin typeface="Arial" panose="020B0604020202020204" pitchFamily="34" charset="0"/>
                <a:cs typeface="Arial" panose="020B0604020202020204" pitchFamily="34" charset="0"/>
              </a:rPr>
              <a:t>Wt</a:t>
            </a:r>
            <a:r>
              <a:rPr lang="en-IN" dirty="0">
                <a:latin typeface="Arial" panose="020B0604020202020204" pitchFamily="34" charset="0"/>
                <a:cs typeface="Arial" panose="020B0604020202020204" pitchFamily="34" charset="0"/>
              </a:rPr>
              <a:t>  as constraints.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 inventory and the Ending inventory is 3699 units which acts as a safety stock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As we are utilising two shifts, we don’t need to use much of over time.</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4109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a:extLst>
              <a:ext uri="{FF2B5EF4-FFF2-40B4-BE49-F238E27FC236}">
                <a16:creationId xmlns:a16="http://schemas.microsoft.com/office/drawing/2014/main" id="{40B8C3F5-FDA3-D541-9726-2F6102A129FC}"/>
              </a:ext>
            </a:extLst>
          </p:cNvPr>
          <p:cNvCxnSpPr>
            <a:cxnSpLocks/>
          </p:cNvCxnSpPr>
          <p:nvPr/>
        </p:nvCxnSpPr>
        <p:spPr>
          <a:xfrm>
            <a:off x="0" y="655644"/>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E3DED147-4455-6C4B-B95B-0AD2CE518FA1}"/>
              </a:ext>
            </a:extLst>
          </p:cNvPr>
          <p:cNvSpPr/>
          <p:nvPr/>
        </p:nvSpPr>
        <p:spPr>
          <a:xfrm>
            <a:off x="-15426" y="247134"/>
            <a:ext cx="1935145" cy="461665"/>
          </a:xfrm>
          <a:prstGeom prst="rect">
            <a:avLst/>
          </a:prstGeom>
        </p:spPr>
        <p:txBody>
          <a:bodyPr wrap="none">
            <a:spAutoFit/>
          </a:bodyPr>
          <a:lstStyle/>
          <a:p>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Constraints</a:t>
            </a:r>
            <a:endParaRPr lang="en-US" sz="2400" dirty="0"/>
          </a:p>
        </p:txBody>
      </p:sp>
      <p:sp>
        <p:nvSpPr>
          <p:cNvPr id="118" name="Rectangle 117">
            <a:extLst>
              <a:ext uri="{FF2B5EF4-FFF2-40B4-BE49-F238E27FC236}">
                <a16:creationId xmlns:a16="http://schemas.microsoft.com/office/drawing/2014/main" id="{659E24A1-5165-E24A-AC2F-C8322DA00BFD}"/>
              </a:ext>
            </a:extLst>
          </p:cNvPr>
          <p:cNvSpPr/>
          <p:nvPr/>
        </p:nvSpPr>
        <p:spPr>
          <a:xfrm>
            <a:off x="267368" y="831043"/>
            <a:ext cx="8380664"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3137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6B5D1-18AA-3C4A-9766-7B1A25C42D74}"/>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4" name="Straight Connector 3">
            <a:extLst>
              <a:ext uri="{FF2B5EF4-FFF2-40B4-BE49-F238E27FC236}">
                <a16:creationId xmlns:a16="http://schemas.microsoft.com/office/drawing/2014/main" id="{8A9254AB-303E-434A-81B1-B5098CAD725C}"/>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7F0DAD3-FA25-BA43-94FB-F8594CA55F8A}"/>
              </a:ext>
            </a:extLst>
          </p:cNvPr>
          <p:cNvSpPr txBox="1"/>
          <p:nvPr/>
        </p:nvSpPr>
        <p:spPr>
          <a:xfrm>
            <a:off x="377300" y="1026810"/>
            <a:ext cx="78744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dirty="0">
                <a:latin typeface="Arial" panose="020B0604020202020204" pitchFamily="34" charset="0"/>
                <a:cs typeface="Arial" panose="020B0604020202020204" pitchFamily="34" charset="0"/>
              </a:rPr>
              <a:t> + 1640H</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p:txBody>
      </p:sp>
    </p:spTree>
    <p:extLst>
      <p:ext uri="{BB962C8B-B14F-4D97-AF65-F5344CB8AC3E}">
        <p14:creationId xmlns:p14="http://schemas.microsoft.com/office/powerpoint/2010/main" val="2827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41054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Introduction</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DC5A8A3-1C20-43EB-89DA-0C0625BDDDDB}"/>
              </a:ext>
            </a:extLst>
          </p:cNvPr>
          <p:cNvSpPr txBox="1"/>
          <p:nvPr/>
        </p:nvSpPr>
        <p:spPr>
          <a:xfrm>
            <a:off x="811763" y="2071396"/>
            <a:ext cx="7512105"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Lawn King is a medium-sized producer of lawn mower equipment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Last year, sales were $14.5 million and </a:t>
            </a:r>
            <a:r>
              <a:rPr lang="en-IN" dirty="0" err="1">
                <a:latin typeface="Arial" panose="020B0604020202020204" pitchFamily="34" charset="0"/>
                <a:cs typeface="Arial" panose="020B0604020202020204" pitchFamily="34" charset="0"/>
              </a:rPr>
              <a:t>pretax</a:t>
            </a:r>
            <a:r>
              <a:rPr lang="en-IN" dirty="0">
                <a:latin typeface="Arial" panose="020B0604020202020204" pitchFamily="34" charset="0"/>
                <a:cs typeface="Arial" panose="020B0604020202020204" pitchFamily="34" charset="0"/>
              </a:rPr>
              <a:t> profits were $2 million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Our objective here is to develop a aggregate plan my month for FY 2011 making use of the historic data of FY 2010</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Lawn King manufacture 4 types of lawn movers - an 18-inch push mower, a 20-inch push mower, a 20-inch self-propelled mower, and a 22-inch deluxe self-propelled mower.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651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5C8758AA-9D72-4A08-A05E-6036C02A93DA}"/>
              </a:ext>
            </a:extLst>
          </p:cNvPr>
          <p:cNvPicPr>
            <a:picLocks noChangeAspect="1"/>
          </p:cNvPicPr>
          <p:nvPr/>
        </p:nvPicPr>
        <p:blipFill>
          <a:blip r:embed="rId2"/>
          <a:stretch>
            <a:fillRect/>
          </a:stretch>
        </p:blipFill>
        <p:spPr>
          <a:xfrm>
            <a:off x="87639" y="204788"/>
            <a:ext cx="8825773" cy="3276474"/>
          </a:xfrm>
          <a:prstGeom prst="rect">
            <a:avLst/>
          </a:prstGeom>
        </p:spPr>
      </p:pic>
      <p:pic>
        <p:nvPicPr>
          <p:cNvPr id="108" name="Picture 107">
            <a:extLst>
              <a:ext uri="{FF2B5EF4-FFF2-40B4-BE49-F238E27FC236}">
                <a16:creationId xmlns:a16="http://schemas.microsoft.com/office/drawing/2014/main" id="{1408864B-2C5E-4D88-8E70-49C4ECCA3AAA}"/>
              </a:ext>
            </a:extLst>
          </p:cNvPr>
          <p:cNvPicPr>
            <a:picLocks noChangeAspect="1"/>
          </p:cNvPicPr>
          <p:nvPr/>
        </p:nvPicPr>
        <p:blipFill>
          <a:blip r:embed="rId3"/>
          <a:stretch>
            <a:fillRect/>
          </a:stretch>
        </p:blipFill>
        <p:spPr>
          <a:xfrm>
            <a:off x="87639" y="3634112"/>
            <a:ext cx="5637300" cy="2570850"/>
          </a:xfrm>
          <a:prstGeom prst="rect">
            <a:avLst/>
          </a:prstGeom>
        </p:spPr>
      </p:pic>
      <p:pic>
        <p:nvPicPr>
          <p:cNvPr id="110" name="Picture 109">
            <a:extLst>
              <a:ext uri="{FF2B5EF4-FFF2-40B4-BE49-F238E27FC236}">
                <a16:creationId xmlns:a16="http://schemas.microsoft.com/office/drawing/2014/main" id="{7386E8C7-0CB1-482B-9D01-5AAAFFA407F3}"/>
              </a:ext>
            </a:extLst>
          </p:cNvPr>
          <p:cNvPicPr>
            <a:picLocks noChangeAspect="1"/>
          </p:cNvPicPr>
          <p:nvPr/>
        </p:nvPicPr>
        <p:blipFill>
          <a:blip r:embed="rId4"/>
          <a:stretch>
            <a:fillRect/>
          </a:stretch>
        </p:blipFill>
        <p:spPr>
          <a:xfrm>
            <a:off x="5957887" y="3640821"/>
            <a:ext cx="2518203" cy="1169717"/>
          </a:xfrm>
          <a:prstGeom prst="rect">
            <a:avLst/>
          </a:prstGeom>
        </p:spPr>
      </p:pic>
    </p:spTree>
    <p:extLst>
      <p:ext uri="{BB962C8B-B14F-4D97-AF65-F5344CB8AC3E}">
        <p14:creationId xmlns:p14="http://schemas.microsoft.com/office/powerpoint/2010/main" val="204723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69B91B-784D-2243-AA3C-51E544C5BACB}"/>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Chase Strategy</a:t>
            </a:r>
          </a:p>
        </p:txBody>
      </p:sp>
      <p:cxnSp>
        <p:nvCxnSpPr>
          <p:cNvPr id="3" name="Straight Connector 2">
            <a:extLst>
              <a:ext uri="{FF2B5EF4-FFF2-40B4-BE49-F238E27FC236}">
                <a16:creationId xmlns:a16="http://schemas.microsoft.com/office/drawing/2014/main" id="{A3CC2BF9-04EA-F54B-8532-2ED16A46C4E4}"/>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F3310FC-8348-AD48-894B-05201CC9CBA6}"/>
              </a:ext>
            </a:extLst>
          </p:cNvPr>
          <p:cNvSpPr txBox="1"/>
          <p:nvPr/>
        </p:nvSpPr>
        <p:spPr>
          <a:xfrm>
            <a:off x="377300" y="1026810"/>
            <a:ext cx="7874493" cy="3693319"/>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Production is synchronized with the demand rate by varying machine capacity or hiring and layoff employees.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Work force is varying in chase strategy and we have additional cost parameters such as hiring cost </a:t>
            </a:r>
            <a:r>
              <a:rPr lang="en-IN" dirty="0" err="1">
                <a:latin typeface="Arial" panose="020B0604020202020204" pitchFamily="34" charset="0"/>
                <a:cs typeface="Arial" panose="020B0604020202020204" pitchFamily="34" charset="0"/>
              </a:rPr>
              <a:t>H</a:t>
            </a:r>
            <a:r>
              <a:rPr lang="en-IN" baseline="-25000" dirty="0" err="1">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and layoff cost F</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year’s inventory and the ending inventory is 3699 units which acts as a safety stock </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If there is a limit of 85 workers per shift , then chase strategy is not feasible as the numbers of workers can be more than 85 for certain months when demand is high.</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Maximum of 170 workers can be hired for two shifts and based on demand hiring and layoff take's place</a:t>
            </a:r>
            <a:endParaRPr lang="en-US"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112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65646-7300-E14E-94CC-A690CCF6ECC9}"/>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4" name="Straight Connector 3">
            <a:extLst>
              <a:ext uri="{FF2B5EF4-FFF2-40B4-BE49-F238E27FC236}">
                <a16:creationId xmlns:a16="http://schemas.microsoft.com/office/drawing/2014/main" id="{FAA79D1B-2ADB-7E4B-994A-BCDA4C56999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82EB9A1-9541-A24C-96F7-BB2C53553EC4}"/>
              </a:ext>
            </a:extLst>
          </p:cNvPr>
          <p:cNvSpPr txBox="1"/>
          <p:nvPr/>
        </p:nvSpPr>
        <p:spPr>
          <a:xfrm>
            <a:off x="377300" y="1026810"/>
            <a:ext cx="7874493"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)*80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&lt;= 85, as the plant can accommodate only a maximum of 85 people</a:t>
            </a:r>
            <a:endParaRPr lang="en-US" baseline="-25000"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05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EF7E8-89AB-AC4C-99CD-AD679C44EF04}"/>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3" name="Straight Connector 2">
            <a:extLst>
              <a:ext uri="{FF2B5EF4-FFF2-40B4-BE49-F238E27FC236}">
                <a16:creationId xmlns:a16="http://schemas.microsoft.com/office/drawing/2014/main" id="{92E6168A-B84D-2F48-93F7-EECCFC174A1D}"/>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3D78E5E-639D-674A-BD5F-BAF2DA7BB7DC}"/>
              </a:ext>
            </a:extLst>
          </p:cNvPr>
          <p:cNvSpPr txBox="1"/>
          <p:nvPr/>
        </p:nvSpPr>
        <p:spPr>
          <a:xfrm>
            <a:off x="377300" y="1026810"/>
            <a:ext cx="787449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+ 1640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+ 1500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5073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2D803D-3C29-4D1B-9D39-F3BEFD5B4F8F}"/>
              </a:ext>
            </a:extLst>
          </p:cNvPr>
          <p:cNvPicPr>
            <a:picLocks noChangeAspect="1"/>
          </p:cNvPicPr>
          <p:nvPr/>
        </p:nvPicPr>
        <p:blipFill>
          <a:blip r:embed="rId2"/>
          <a:stretch>
            <a:fillRect/>
          </a:stretch>
        </p:blipFill>
        <p:spPr>
          <a:xfrm>
            <a:off x="101485" y="163093"/>
            <a:ext cx="8827830" cy="3152601"/>
          </a:xfrm>
          <a:prstGeom prst="rect">
            <a:avLst/>
          </a:prstGeom>
        </p:spPr>
      </p:pic>
      <p:pic>
        <p:nvPicPr>
          <p:cNvPr id="3" name="Picture 2">
            <a:extLst>
              <a:ext uri="{FF2B5EF4-FFF2-40B4-BE49-F238E27FC236}">
                <a16:creationId xmlns:a16="http://schemas.microsoft.com/office/drawing/2014/main" id="{CF2CD6A2-B119-4B44-A839-6779A09CBCEB}"/>
              </a:ext>
            </a:extLst>
          </p:cNvPr>
          <p:cNvPicPr>
            <a:picLocks noChangeAspect="1"/>
          </p:cNvPicPr>
          <p:nvPr/>
        </p:nvPicPr>
        <p:blipFill>
          <a:blip r:embed="rId3"/>
          <a:stretch>
            <a:fillRect/>
          </a:stretch>
        </p:blipFill>
        <p:spPr>
          <a:xfrm>
            <a:off x="101485" y="3429000"/>
            <a:ext cx="5376964" cy="2782957"/>
          </a:xfrm>
          <a:prstGeom prst="rect">
            <a:avLst/>
          </a:prstGeom>
        </p:spPr>
      </p:pic>
      <p:pic>
        <p:nvPicPr>
          <p:cNvPr id="4" name="Picture 3">
            <a:extLst>
              <a:ext uri="{FF2B5EF4-FFF2-40B4-BE49-F238E27FC236}">
                <a16:creationId xmlns:a16="http://schemas.microsoft.com/office/drawing/2014/main" id="{CDE1CE61-0CC6-40D9-B8AF-5504A15518C2}"/>
              </a:ext>
            </a:extLst>
          </p:cNvPr>
          <p:cNvPicPr>
            <a:picLocks noChangeAspect="1"/>
          </p:cNvPicPr>
          <p:nvPr/>
        </p:nvPicPr>
        <p:blipFill>
          <a:blip r:embed="rId4"/>
          <a:stretch>
            <a:fillRect/>
          </a:stretch>
        </p:blipFill>
        <p:spPr>
          <a:xfrm>
            <a:off x="5680767" y="3429000"/>
            <a:ext cx="2652200" cy="978012"/>
          </a:xfrm>
          <a:prstGeom prst="rect">
            <a:avLst/>
          </a:prstGeom>
        </p:spPr>
      </p:pic>
    </p:spTree>
    <p:extLst>
      <p:ext uri="{BB962C8B-B14F-4D97-AF65-F5344CB8AC3E}">
        <p14:creationId xmlns:p14="http://schemas.microsoft.com/office/powerpoint/2010/main" val="2846558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D86CD-4F53-214B-970F-F5BBE5B0F24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Conclusion:</a:t>
            </a:r>
          </a:p>
        </p:txBody>
      </p:sp>
      <p:cxnSp>
        <p:nvCxnSpPr>
          <p:cNvPr id="3" name="Straight Connector 2">
            <a:extLst>
              <a:ext uri="{FF2B5EF4-FFF2-40B4-BE49-F238E27FC236}">
                <a16:creationId xmlns:a16="http://schemas.microsoft.com/office/drawing/2014/main" id="{4746E6CB-E5EE-1648-902A-1926227C85E4}"/>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9D4C6A1-B613-449F-BBAD-2667A76B2B05}"/>
              </a:ext>
            </a:extLst>
          </p:cNvPr>
          <p:cNvSpPr txBox="1"/>
          <p:nvPr/>
        </p:nvSpPr>
        <p:spPr>
          <a:xfrm>
            <a:off x="178523" y="2780464"/>
            <a:ext cx="8786954" cy="338554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the single shift strategies the costs are minimized in chase than level strategy. As the initial inventory at start of the fiscal year is large, chase strategy helps to minimize inventory holdings. In order to meet the demand in chase strategy the most of workforce is utilized  which is resulting in less hiring and layoffs costs.</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the company plans to introduce new shift then they can attain more profits as the overtime costs are reduced. Chase strategy with double shift is yielding more profit because of less inventory holding costs where as level strategy has constant workforce which results in high regular time costs irrespective of production rate.</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Double shift is more profitable and puts less pressure on workforce as overtime is eliminated. Also with inclusion of double shift the company is able to expand its production capacity.  </a:t>
            </a:r>
          </a:p>
        </p:txBody>
      </p:sp>
      <p:pic>
        <p:nvPicPr>
          <p:cNvPr id="8" name="Picture 7">
            <a:extLst>
              <a:ext uri="{FF2B5EF4-FFF2-40B4-BE49-F238E27FC236}">
                <a16:creationId xmlns:a16="http://schemas.microsoft.com/office/drawing/2014/main" id="{37F93AD3-0192-4A52-9DB7-BED8839920F1}"/>
              </a:ext>
            </a:extLst>
          </p:cNvPr>
          <p:cNvPicPr>
            <a:picLocks noChangeAspect="1"/>
          </p:cNvPicPr>
          <p:nvPr/>
        </p:nvPicPr>
        <p:blipFill>
          <a:blip r:embed="rId2"/>
          <a:stretch>
            <a:fillRect/>
          </a:stretch>
        </p:blipFill>
        <p:spPr>
          <a:xfrm>
            <a:off x="2377440" y="899787"/>
            <a:ext cx="4564049" cy="1732093"/>
          </a:xfrm>
          <a:prstGeom prst="rect">
            <a:avLst/>
          </a:prstGeom>
        </p:spPr>
      </p:pic>
    </p:spTree>
    <p:extLst>
      <p:ext uri="{BB962C8B-B14F-4D97-AF65-F5344CB8AC3E}">
        <p14:creationId xmlns:p14="http://schemas.microsoft.com/office/powerpoint/2010/main" val="182864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38226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Demand – FY 2010</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B7580A35-0190-47A1-B9F1-7FC9438A334A}"/>
              </a:ext>
            </a:extLst>
          </p:cNvPr>
          <p:cNvPicPr>
            <a:picLocks noChangeAspect="1"/>
          </p:cNvPicPr>
          <p:nvPr/>
        </p:nvPicPr>
        <p:blipFill>
          <a:blip r:embed="rId2"/>
          <a:stretch>
            <a:fillRect/>
          </a:stretch>
        </p:blipFill>
        <p:spPr>
          <a:xfrm>
            <a:off x="1602557" y="1403121"/>
            <a:ext cx="5863472" cy="3411646"/>
          </a:xfrm>
          <a:prstGeom prst="rect">
            <a:avLst/>
          </a:prstGeom>
        </p:spPr>
      </p:pic>
      <p:sp>
        <p:nvSpPr>
          <p:cNvPr id="9" name="TextBox 8">
            <a:extLst>
              <a:ext uri="{FF2B5EF4-FFF2-40B4-BE49-F238E27FC236}">
                <a16:creationId xmlns:a16="http://schemas.microsoft.com/office/drawing/2014/main" id="{05758E10-A7B3-4790-934C-F14B9CD2C535}"/>
              </a:ext>
            </a:extLst>
          </p:cNvPr>
          <p:cNvSpPr txBox="1"/>
          <p:nvPr/>
        </p:nvSpPr>
        <p:spPr>
          <a:xfrm>
            <a:off x="1000299" y="5191668"/>
            <a:ext cx="7512105"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above graph, indicates a seasonality in sales of lawn movers in the months March – May 2010, summer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03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38226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Forecast – FY 2011</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7E128B0A-0889-4054-AC98-8DB31939E180}"/>
              </a:ext>
            </a:extLst>
          </p:cNvPr>
          <p:cNvPicPr>
            <a:picLocks noChangeAspect="1"/>
          </p:cNvPicPr>
          <p:nvPr/>
        </p:nvPicPr>
        <p:blipFill>
          <a:blip r:embed="rId2"/>
          <a:stretch>
            <a:fillRect/>
          </a:stretch>
        </p:blipFill>
        <p:spPr>
          <a:xfrm>
            <a:off x="1527142" y="1007761"/>
            <a:ext cx="5514681" cy="2954446"/>
          </a:xfrm>
          <a:prstGeom prst="rect">
            <a:avLst/>
          </a:prstGeom>
        </p:spPr>
      </p:pic>
      <p:sp>
        <p:nvSpPr>
          <p:cNvPr id="10" name="TextBox 9">
            <a:extLst>
              <a:ext uri="{FF2B5EF4-FFF2-40B4-BE49-F238E27FC236}">
                <a16:creationId xmlns:a16="http://schemas.microsoft.com/office/drawing/2014/main" id="{A55E5DE8-E494-4947-8A2D-FA440CDCB994}"/>
              </a:ext>
            </a:extLst>
          </p:cNvPr>
          <p:cNvSpPr txBox="1"/>
          <p:nvPr/>
        </p:nvSpPr>
        <p:spPr>
          <a:xfrm>
            <a:off x="815947" y="4776889"/>
            <a:ext cx="75121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Above is the forecasted demand curve for the year 2011.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We have used the available forecast numbers for different types of mowers and spread them across the months in the ratio of previous years demand, so that it accounts for seasonality in summer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66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640757" y="2620603"/>
            <a:ext cx="8397551" cy="1200329"/>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Before moving forward with Aggregate Planning, lets first look into the assumptions, cost parameters and constraints for the model</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15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Assumptions and Key points from  case study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424731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 of days per month – 20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 of work hours per day – 8</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Total demand for the year 2010 is 84600 but the total production is 84450 which implies that they could not meet the demand for they year 2010.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We will consider 84450 has the total units produce for the year 2010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Inventory holding cost is 30% of carrying a cost for the year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30% of Cost of good sold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$42000 per year was spent on training 50 employees (50% of 100)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Workforce = assembly line + machine shop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60+25 = 85</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30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Parameters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517859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Material cost per unit = $8million/84450 ~ $95/per 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Inventory holding cost = </a:t>
                </a:r>
                <a14:m>
                  <m:oMath xmlns:m="http://schemas.openxmlformats.org/officeDocument/2006/math">
                    <m:f>
                      <m:fPr>
                        <m:ctrlPr>
                          <a:rPr lang="en-IN" b="0" i="1" smtClean="0">
                            <a:latin typeface="Cambria Math" panose="02040503050406030204" pitchFamily="18" charset="0"/>
                            <a:ea typeface="Cambria Math" panose="02040503050406030204" pitchFamily="18" charset="0"/>
                            <a:cs typeface="Arial" panose="020B0604020202020204" pitchFamily="34" charset="0"/>
                          </a:rPr>
                        </m:ctrlPr>
                      </m:fPr>
                      <m:num>
                        <m:r>
                          <a:rPr lang="en-IN" b="0" i="1" smtClean="0">
                            <a:latin typeface="Cambria Math" panose="02040503050406030204" pitchFamily="18" charset="0"/>
                            <a:ea typeface="Cambria Math" panose="02040503050406030204" pitchFamily="18" charset="0"/>
                            <a:cs typeface="Arial" panose="020B0604020202020204" pitchFamily="34" charset="0"/>
                          </a:rPr>
                          <m:t>0.3∗11.9</m:t>
                        </m:r>
                        <m:r>
                          <a:rPr lang="en-IN" b="0" i="1" smtClean="0">
                            <a:latin typeface="Cambria Math" panose="02040503050406030204" pitchFamily="18" charset="0"/>
                            <a:ea typeface="Cambria Math" panose="02040503050406030204" pitchFamily="18" charset="0"/>
                            <a:cs typeface="Arial" panose="020B0604020202020204" pitchFamily="34" charset="0"/>
                          </a:rPr>
                          <m:t>𝑚𝑖𝑙𝑙𝑖𝑜𝑛</m:t>
                        </m:r>
                      </m:num>
                      <m:den>
                        <m:r>
                          <a:rPr lang="en-IN" b="0" i="1" smtClean="0">
                            <a:latin typeface="Cambria Math" panose="02040503050406030204" pitchFamily="18" charset="0"/>
                            <a:ea typeface="Cambria Math" panose="02040503050406030204" pitchFamily="18" charset="0"/>
                            <a:cs typeface="Arial" panose="020B0604020202020204" pitchFamily="34" charset="0"/>
                          </a:rPr>
                          <m:t>84450∗12</m:t>
                        </m:r>
                      </m:den>
                    </m:f>
                  </m:oMath>
                </a14:m>
                <a:r>
                  <a:rPr lang="en-US" dirty="0">
                    <a:latin typeface="Arial" panose="020B0604020202020204" pitchFamily="34" charset="0"/>
                    <a:cs typeface="Arial" panose="020B0604020202020204" pitchFamily="34" charset="0"/>
                  </a:rPr>
                  <a:t> ~$4 per unit per month</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Hiring cost per worker = $800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Training cost per worker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$42000</m:t>
                        </m:r>
                      </m:num>
                      <m:den>
                        <m:r>
                          <a:rPr lang="en-IN" b="0" i="1" smtClean="0">
                            <a:latin typeface="Cambria Math" panose="02040503050406030204" pitchFamily="18" charset="0"/>
                            <a:cs typeface="Arial" panose="020B0604020202020204" pitchFamily="34" charset="0"/>
                          </a:rPr>
                          <m:t>50</m:t>
                        </m:r>
                      </m:den>
                    </m:f>
                  </m:oMath>
                </a14:m>
                <a:r>
                  <a:rPr lang="en-US" dirty="0">
                    <a:latin typeface="Arial" panose="020B0604020202020204" pitchFamily="34" charset="0"/>
                    <a:cs typeface="Arial" panose="020B0604020202020204" pitchFamily="34" charset="0"/>
                  </a:rPr>
                  <a:t> = $840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Layoff cost per worker = $1500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Regular time cost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13.05∗60+17∗25</m:t>
                        </m:r>
                      </m:num>
                      <m:den>
                        <m:r>
                          <a:rPr lang="en-IN" b="0" i="1" smtClean="0">
                            <a:latin typeface="Cambria Math" panose="02040503050406030204" pitchFamily="18" charset="0"/>
                            <a:cs typeface="Arial" panose="020B0604020202020204" pitchFamily="34" charset="0"/>
                          </a:rPr>
                          <m:t>85</m:t>
                        </m:r>
                      </m:den>
                    </m:f>
                  </m:oMath>
                </a14:m>
                <a:r>
                  <a:rPr lang="en-US" dirty="0">
                    <a:latin typeface="Arial" panose="020B0604020202020204" pitchFamily="34" charset="0"/>
                    <a:cs typeface="Arial" panose="020B0604020202020204" pitchFamily="34" charset="0"/>
                  </a:rPr>
                  <a:t> = $14.2/hour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Overtime cost = 150% of regular cost ~ $21/hour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Revenue per unit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$14.46</m:t>
                        </m:r>
                        <m:r>
                          <a:rPr lang="en-IN" b="0" i="1" smtClean="0">
                            <a:latin typeface="Cambria Math" panose="02040503050406030204" pitchFamily="18" charset="0"/>
                            <a:cs typeface="Arial" panose="020B0604020202020204" pitchFamily="34" charset="0"/>
                          </a:rPr>
                          <m:t>𝑚𝑖𝑙𝑙𝑖𝑜𝑛</m:t>
                        </m:r>
                      </m:num>
                      <m:den>
                        <m:r>
                          <a:rPr lang="en-IN" b="0" i="1" smtClean="0">
                            <a:latin typeface="Cambria Math" panose="02040503050406030204" pitchFamily="18" charset="0"/>
                            <a:cs typeface="Arial" panose="020B0604020202020204" pitchFamily="34" charset="0"/>
                          </a:rPr>
                          <m:t>84</m:t>
                        </m:r>
                        <m:r>
                          <a:rPr lang="en-US" b="0" i="1" smtClean="0">
                            <a:latin typeface="Cambria Math" panose="02040503050406030204" pitchFamily="18" charset="0"/>
                            <a:cs typeface="Arial" panose="020B0604020202020204" pitchFamily="34" charset="0"/>
                          </a:rPr>
                          <m:t>600</m:t>
                        </m:r>
                      </m:den>
                    </m:f>
                  </m:oMath>
                </a14:m>
                <a:r>
                  <a:rPr lang="en-US" dirty="0">
                    <a:latin typeface="Arial" panose="020B0604020202020204" pitchFamily="34" charset="0"/>
                    <a:cs typeface="Arial" panose="020B0604020202020204" pitchFamily="34" charset="0"/>
                  </a:rPr>
                  <a:t> ~ $171 per 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Labor hours per unit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20∗8∗12∗85</m:t>
                            </m:r>
                          </m:e>
                        </m:d>
                        <m:r>
                          <a:rPr lang="en-IN" b="0" i="1" smtClean="0">
                            <a:latin typeface="Cambria Math" panose="02040503050406030204" pitchFamily="18" charset="0"/>
                            <a:cs typeface="Arial" panose="020B0604020202020204" pitchFamily="34" charset="0"/>
                          </a:rPr>
                          <m:t>+5360</m:t>
                        </m:r>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𝑜𝑣𝑒𝑟𝑡𝑖𝑚𝑒</m:t>
                            </m:r>
                            <m:r>
                              <a:rPr lang="en-IN" b="0" i="1" smtClean="0">
                                <a:latin typeface="Cambria Math" panose="02040503050406030204" pitchFamily="18" charset="0"/>
                                <a:cs typeface="Arial" panose="020B0604020202020204" pitchFamily="34" charset="0"/>
                              </a:rPr>
                              <m:t> </m:t>
                            </m:r>
                            <m:r>
                              <a:rPr lang="en-IN" b="0" i="1" smtClean="0">
                                <a:latin typeface="Cambria Math" panose="02040503050406030204" pitchFamily="18" charset="0"/>
                                <a:cs typeface="Arial" panose="020B0604020202020204" pitchFamily="34" charset="0"/>
                              </a:rPr>
                              <m:t>h𝑜𝑢𝑟𝑠</m:t>
                            </m:r>
                          </m:e>
                        </m:d>
                      </m:num>
                      <m:den>
                        <m:r>
                          <a:rPr lang="en-IN" b="0" i="1" smtClean="0">
                            <a:latin typeface="Cambria Math" panose="02040503050406030204" pitchFamily="18" charset="0"/>
                            <a:cs typeface="Arial" panose="020B0604020202020204" pitchFamily="34" charset="0"/>
                          </a:rPr>
                          <m:t>84450</m:t>
                        </m:r>
                      </m:den>
                    </m:f>
                  </m:oMath>
                </a14:m>
                <a:r>
                  <a:rPr lang="en-US" dirty="0">
                    <a:latin typeface="Arial" panose="020B0604020202020204" pitchFamily="34" charset="0"/>
                    <a:cs typeface="Arial" panose="020B0604020202020204" pitchFamily="34" charset="0"/>
                  </a:rPr>
                  <a:t> ~ 2hours/unit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Starting Inventory = ending inventory of 2010 = 16460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Ending Inventory = 3700 ( we are considering two months inventory as safety stock)</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Change Over cost  = $2416 per month (average of monthly change over costs for 2018)</a:t>
                </a: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3BE73E4E-EAF3-4842-9B64-21C707CAEBB1}"/>
                  </a:ext>
                </a:extLst>
              </p:cNvPr>
              <p:cNvSpPr txBox="1">
                <a:spLocks noRot="1" noChangeAspect="1" noMove="1" noResize="1" noEditPoints="1" noAdjustHandles="1" noChangeArrowheads="1" noChangeShapeType="1" noTextEdit="1"/>
              </p:cNvSpPr>
              <p:nvPr/>
            </p:nvSpPr>
            <p:spPr>
              <a:xfrm>
                <a:off x="377300" y="1026810"/>
                <a:ext cx="7874493" cy="5178597"/>
              </a:xfrm>
              <a:prstGeom prst="rect">
                <a:avLst/>
              </a:prstGeom>
              <a:blipFill>
                <a:blip r:embed="rId2"/>
                <a:stretch>
                  <a:fillRect l="-542" t="-588" r="-697"/>
                </a:stretch>
              </a:blipFill>
            </p:spPr>
            <p:txBody>
              <a:bodyPr/>
              <a:lstStyle/>
              <a:p>
                <a:r>
                  <a:rPr lang="en-US">
                    <a:noFill/>
                  </a:rPr>
                  <a:t> </a:t>
                </a:r>
              </a:p>
            </p:txBody>
          </p:sp>
        </mc:Fallback>
      </mc:AlternateContent>
    </p:spTree>
    <p:extLst>
      <p:ext uri="{BB962C8B-B14F-4D97-AF65-F5344CB8AC3E}">
        <p14:creationId xmlns:p14="http://schemas.microsoft.com/office/powerpoint/2010/main" val="177806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509647" y="41054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Level Strategy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3139321"/>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level strategy, a stable machine capacity and workforce are maintained with a constant output rate.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order to fulfil this demand we need to use full work force of 85 people working with maximum overtime hours of 60 hours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consider production Pt , Inventory It, Overtime </a:t>
            </a:r>
            <a:r>
              <a:rPr lang="en-IN" dirty="0" err="1">
                <a:latin typeface="Arial" panose="020B0604020202020204" pitchFamily="34" charset="0"/>
                <a:cs typeface="Arial" panose="020B0604020202020204" pitchFamily="34" charset="0"/>
              </a:rPr>
              <a:t>Ot</a:t>
            </a:r>
            <a:r>
              <a:rPr lang="en-IN" dirty="0">
                <a:latin typeface="Arial" panose="020B0604020202020204" pitchFamily="34" charset="0"/>
                <a:cs typeface="Arial" panose="020B0604020202020204" pitchFamily="34" charset="0"/>
              </a:rPr>
              <a:t> ,workers </a:t>
            </a:r>
            <a:r>
              <a:rPr lang="en-IN" dirty="0" err="1">
                <a:latin typeface="Arial" panose="020B0604020202020204" pitchFamily="34" charset="0"/>
                <a:cs typeface="Arial" panose="020B0604020202020204" pitchFamily="34" charset="0"/>
              </a:rPr>
              <a:t>Wt</a:t>
            </a:r>
            <a:r>
              <a:rPr lang="en-IN" dirty="0">
                <a:latin typeface="Arial" panose="020B0604020202020204" pitchFamily="34" charset="0"/>
                <a:cs typeface="Arial" panose="020B0604020202020204" pitchFamily="34" charset="0"/>
              </a:rPr>
              <a:t>  as constraints.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 inventory and the Ending inventory is 3699 units which acts as a safety stock </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7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Diagram 2">
                <a:extLst>
                  <a:ext uri="{FF2B5EF4-FFF2-40B4-BE49-F238E27FC236}">
                    <a16:creationId xmlns:a16="http://schemas.microsoft.com/office/drawing/2014/main" id="{73189F82-4A5E-4C71-B805-6C080267E8CC}"/>
                  </a:ext>
                </a:extLst>
              </p:cNvPr>
              <p:cNvGraphicFramePr/>
              <p:nvPr>
                <p:extLst>
                  <p:ext uri="{D42A27DB-BD31-4B8C-83A1-F6EECF244321}">
                    <p14:modId xmlns:p14="http://schemas.microsoft.com/office/powerpoint/2010/main" val="3604168238"/>
                  </p:ext>
                </p:extLst>
              </p:nvPr>
            </p:nvGraphicFramePr>
            <p:xfrm>
              <a:off x="377300" y="1734536"/>
              <a:ext cx="8314213" cy="405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Diagram 2">
                <a:extLst>
                  <a:ext uri="{FF2B5EF4-FFF2-40B4-BE49-F238E27FC236}">
                    <a16:creationId xmlns:a16="http://schemas.microsoft.com/office/drawing/2014/main" id="{73189F82-4A5E-4C71-B805-6C080267E8CC}"/>
                  </a:ext>
                </a:extLst>
              </p:cNvPr>
              <p:cNvGraphicFramePr/>
              <p:nvPr>
                <p:extLst>
                  <p:ext uri="{D42A27DB-BD31-4B8C-83A1-F6EECF244321}">
                    <p14:modId xmlns:p14="http://schemas.microsoft.com/office/powerpoint/2010/main" val="3604168238"/>
                  </p:ext>
                </p:extLst>
              </p:nvPr>
            </p:nvGraphicFramePr>
            <p:xfrm>
              <a:off x="377300" y="1734536"/>
              <a:ext cx="8314213" cy="40535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TextBox 7">
            <a:extLst>
              <a:ext uri="{FF2B5EF4-FFF2-40B4-BE49-F238E27FC236}">
                <a16:creationId xmlns:a16="http://schemas.microsoft.com/office/drawing/2014/main" id="{CBBFF0F8-64EB-406E-ACD9-1A4E7EA6FDD6}"/>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Maximum Overtime per month – 60hrs/month </a:t>
            </a:r>
          </a:p>
        </p:txBody>
      </p:sp>
    </p:spTree>
    <p:extLst>
      <p:ext uri="{BB962C8B-B14F-4D97-AF65-F5344CB8AC3E}">
        <p14:creationId xmlns:p14="http://schemas.microsoft.com/office/powerpoint/2010/main" val="24080066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1165</TotalTime>
  <Words>1619</Words>
  <Application>Microsoft Office PowerPoint</Application>
  <PresentationFormat>On-screen Show (4:3)</PresentationFormat>
  <Paragraphs>144</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Retrospect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devi</dc:creator>
  <cp:lastModifiedBy>satya devi</cp:lastModifiedBy>
  <cp:revision>102</cp:revision>
  <dcterms:created xsi:type="dcterms:W3CDTF">2018-07-31T23:55:13Z</dcterms:created>
  <dcterms:modified xsi:type="dcterms:W3CDTF">2019-08-25T23:23:42Z</dcterms:modified>
</cp:coreProperties>
</file>