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82" r:id="rId2"/>
    <p:sldId id="283" r:id="rId3"/>
    <p:sldId id="258" r:id="rId4"/>
    <p:sldId id="280" r:id="rId5"/>
    <p:sldId id="262" r:id="rId6"/>
    <p:sldId id="273" r:id="rId7"/>
    <p:sldId id="274" r:id="rId8"/>
    <p:sldId id="275" r:id="rId9"/>
    <p:sldId id="276" r:id="rId10"/>
    <p:sldId id="279" r:id="rId11"/>
    <p:sldId id="271" r:id="rId12"/>
    <p:sldId id="272" r:id="rId13"/>
    <p:sldId id="284"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UIC\OM\Accuracy.xlsx" TargetMode="Externa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Sheet1!$F$11</c:f>
              <c:strCache>
                <c:ptCount val="1"/>
                <c:pt idx="0">
                  <c:v>actual</c:v>
                </c:pt>
              </c:strCache>
            </c:strRef>
          </c:tx>
          <c:spPr>
            <a:ln w="28575" cap="rnd">
              <a:solidFill>
                <a:schemeClr val="accent1"/>
              </a:solidFill>
              <a:round/>
            </a:ln>
            <a:effectLst/>
          </c:spPr>
          <c:marker>
            <c:symbol val="none"/>
          </c:marker>
          <c:cat>
            <c:numRef>
              <c:f>Sheet1!$G$10:$I$10</c:f>
              <c:numCache>
                <c:formatCode>General</c:formatCode>
                <c:ptCount val="3"/>
                <c:pt idx="0">
                  <c:v>2008</c:v>
                </c:pt>
                <c:pt idx="1">
                  <c:v>2009</c:v>
                </c:pt>
                <c:pt idx="2">
                  <c:v>2010</c:v>
                </c:pt>
              </c:numCache>
            </c:numRef>
          </c:cat>
          <c:val>
            <c:numRef>
              <c:f>Sheet1!$G$11:$I$11</c:f>
              <c:numCache>
                <c:formatCode>General</c:formatCode>
                <c:ptCount val="3"/>
                <c:pt idx="0">
                  <c:v>139004.79109589042</c:v>
                </c:pt>
                <c:pt idx="1">
                  <c:v>141297.88815789475</c:v>
                </c:pt>
                <c:pt idx="2">
                  <c:v>142199.84393063583</c:v>
                </c:pt>
              </c:numCache>
            </c:numRef>
          </c:val>
          <c:smooth val="0"/>
          <c:extLst>
            <c:ext xmlns:c16="http://schemas.microsoft.com/office/drawing/2014/chart" uri="{C3380CC4-5D6E-409C-BE32-E72D297353CC}">
              <c16:uniqueId val="{00000000-D7E2-468B-97AD-1EABB755730E}"/>
            </c:ext>
          </c:extLst>
        </c:ser>
        <c:ser>
          <c:idx val="1"/>
          <c:order val="1"/>
          <c:tx>
            <c:strRef>
              <c:f>Sheet1!$F$12</c:f>
              <c:strCache>
                <c:ptCount val="1"/>
                <c:pt idx="0">
                  <c:v>forecasted</c:v>
                </c:pt>
              </c:strCache>
            </c:strRef>
          </c:tx>
          <c:spPr>
            <a:ln w="28575" cap="rnd">
              <a:solidFill>
                <a:schemeClr val="accent2"/>
              </a:solidFill>
              <a:round/>
            </a:ln>
            <a:effectLst/>
          </c:spPr>
          <c:marker>
            <c:symbol val="none"/>
          </c:marker>
          <c:cat>
            <c:numRef>
              <c:f>Sheet1!$G$10:$I$10</c:f>
              <c:numCache>
                <c:formatCode>General</c:formatCode>
                <c:ptCount val="3"/>
                <c:pt idx="0">
                  <c:v>2008</c:v>
                </c:pt>
                <c:pt idx="1">
                  <c:v>2009</c:v>
                </c:pt>
                <c:pt idx="2">
                  <c:v>2010</c:v>
                </c:pt>
              </c:numCache>
            </c:numRef>
          </c:cat>
          <c:val>
            <c:numRef>
              <c:f>Sheet1!$G$12:$I$12</c:f>
              <c:numCache>
                <c:formatCode>General</c:formatCode>
                <c:ptCount val="3"/>
                <c:pt idx="0">
                  <c:v>138676.96784468018</c:v>
                </c:pt>
                <c:pt idx="1">
                  <c:v>139894.76261743161</c:v>
                </c:pt>
                <c:pt idx="2">
                  <c:v>140151.33962689259</c:v>
                </c:pt>
              </c:numCache>
            </c:numRef>
          </c:val>
          <c:smooth val="0"/>
          <c:extLst>
            <c:ext xmlns:c16="http://schemas.microsoft.com/office/drawing/2014/chart" uri="{C3380CC4-5D6E-409C-BE32-E72D297353CC}">
              <c16:uniqueId val="{00000001-D7E2-468B-97AD-1EABB755730E}"/>
            </c:ext>
          </c:extLst>
        </c:ser>
        <c:dLbls>
          <c:showLegendKey val="0"/>
          <c:showVal val="0"/>
          <c:showCatName val="0"/>
          <c:showSerName val="0"/>
          <c:showPercent val="0"/>
          <c:showBubbleSize val="0"/>
        </c:dLbls>
        <c:smooth val="0"/>
        <c:axId val="1269254015"/>
        <c:axId val="1265174767"/>
      </c:lineChart>
      <c:catAx>
        <c:axId val="1269254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5174767"/>
        <c:crosses val="autoZero"/>
        <c:auto val="1"/>
        <c:lblAlgn val="ctr"/>
        <c:lblOffset val="100"/>
        <c:noMultiLvlLbl val="0"/>
      </c:catAx>
      <c:valAx>
        <c:axId val="1265174767"/>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9254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0000"/>
      </a:solid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Regression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'Agg. predicted values by year'!$H$3</c:f>
              <c:strCache>
                <c:ptCount val="1"/>
                <c:pt idx="0">
                  <c:v>Actual values</c:v>
                </c:pt>
              </c:strCache>
            </c:strRef>
          </c:tx>
          <c:spPr>
            <a:ln w="28575" cap="rnd">
              <a:solidFill>
                <a:schemeClr val="accent1"/>
              </a:solidFill>
              <a:round/>
            </a:ln>
            <a:effectLst/>
          </c:spPr>
          <c:marker>
            <c:symbol val="none"/>
          </c:marker>
          <c:cat>
            <c:numRef>
              <c:f>'Agg. predicted values by year'!$I$2:$M$2</c:f>
              <c:numCache>
                <c:formatCode>General</c:formatCode>
                <c:ptCount val="5"/>
                <c:pt idx="0">
                  <c:v>2006</c:v>
                </c:pt>
                <c:pt idx="1">
                  <c:v>2007</c:v>
                </c:pt>
                <c:pt idx="2">
                  <c:v>2008</c:v>
                </c:pt>
                <c:pt idx="3">
                  <c:v>2009</c:v>
                </c:pt>
                <c:pt idx="4">
                  <c:v>2010</c:v>
                </c:pt>
              </c:numCache>
            </c:numRef>
          </c:cat>
          <c:val>
            <c:numRef>
              <c:f>'Agg. predicted values by year'!$I$3:$M$3</c:f>
              <c:numCache>
                <c:formatCode>General</c:formatCode>
                <c:ptCount val="5"/>
                <c:pt idx="0">
                  <c:v>136569.2015503876</c:v>
                </c:pt>
                <c:pt idx="1">
                  <c:v>140784.7341389728</c:v>
                </c:pt>
                <c:pt idx="2">
                  <c:v>139004.79109589042</c:v>
                </c:pt>
                <c:pt idx="3">
                  <c:v>141297.88815789475</c:v>
                </c:pt>
                <c:pt idx="4">
                  <c:v>142199.84393063583</c:v>
                </c:pt>
              </c:numCache>
            </c:numRef>
          </c:val>
          <c:smooth val="0"/>
          <c:extLst>
            <c:ext xmlns:c16="http://schemas.microsoft.com/office/drawing/2014/chart" uri="{C3380CC4-5D6E-409C-BE32-E72D297353CC}">
              <c16:uniqueId val="{00000000-0FF0-473C-B234-ADD2A0B77522}"/>
            </c:ext>
          </c:extLst>
        </c:ser>
        <c:ser>
          <c:idx val="1"/>
          <c:order val="1"/>
          <c:tx>
            <c:strRef>
              <c:f>'Agg. predicted values by year'!$H$4</c:f>
              <c:strCache>
                <c:ptCount val="1"/>
                <c:pt idx="0">
                  <c:v>Values from regression</c:v>
                </c:pt>
              </c:strCache>
            </c:strRef>
          </c:tx>
          <c:spPr>
            <a:ln w="28575" cap="rnd">
              <a:solidFill>
                <a:schemeClr val="accent2"/>
              </a:solidFill>
              <a:round/>
            </a:ln>
            <a:effectLst/>
          </c:spPr>
          <c:marker>
            <c:symbol val="none"/>
          </c:marker>
          <c:cat>
            <c:numRef>
              <c:f>'Agg. predicted values by year'!$I$2:$M$2</c:f>
              <c:numCache>
                <c:formatCode>General</c:formatCode>
                <c:ptCount val="5"/>
                <c:pt idx="0">
                  <c:v>2006</c:v>
                </c:pt>
                <c:pt idx="1">
                  <c:v>2007</c:v>
                </c:pt>
                <c:pt idx="2">
                  <c:v>2008</c:v>
                </c:pt>
                <c:pt idx="3">
                  <c:v>2009</c:v>
                </c:pt>
                <c:pt idx="4">
                  <c:v>2010</c:v>
                </c:pt>
              </c:numCache>
            </c:numRef>
          </c:cat>
          <c:val>
            <c:numRef>
              <c:f>'Agg. predicted values by year'!$I$4:$M$4</c:f>
              <c:numCache>
                <c:formatCode>General</c:formatCode>
                <c:ptCount val="5"/>
                <c:pt idx="0">
                  <c:v>135666.4692213425</c:v>
                </c:pt>
                <c:pt idx="1">
                  <c:v>138753.30722437447</c:v>
                </c:pt>
                <c:pt idx="2">
                  <c:v>137760.40861149307</c:v>
                </c:pt>
                <c:pt idx="3">
                  <c:v>141099.93135945889</c:v>
                </c:pt>
                <c:pt idx="4">
                  <c:v>139310.8569913395</c:v>
                </c:pt>
              </c:numCache>
            </c:numRef>
          </c:val>
          <c:smooth val="0"/>
          <c:extLst>
            <c:ext xmlns:c16="http://schemas.microsoft.com/office/drawing/2014/chart" uri="{C3380CC4-5D6E-409C-BE32-E72D297353CC}">
              <c16:uniqueId val="{00000001-0FF0-473C-B234-ADD2A0B77522}"/>
            </c:ext>
          </c:extLst>
        </c:ser>
        <c:dLbls>
          <c:showLegendKey val="0"/>
          <c:showVal val="0"/>
          <c:showCatName val="0"/>
          <c:showSerName val="0"/>
          <c:showPercent val="0"/>
          <c:showBubbleSize val="0"/>
        </c:dLbls>
        <c:smooth val="0"/>
        <c:axId val="1596579135"/>
        <c:axId val="1507115935"/>
      </c:lineChart>
      <c:catAx>
        <c:axId val="1596579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7115935"/>
        <c:crosses val="autoZero"/>
        <c:auto val="1"/>
        <c:lblAlgn val="ctr"/>
        <c:lblOffset val="100"/>
        <c:noMultiLvlLbl val="0"/>
      </c:catAx>
      <c:valAx>
        <c:axId val="1507115935"/>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6579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0000"/>
      </a:solid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'histogram of sales price'!$A$1:$A$1358</cx:f>
        <cx:lvl ptCount="1358" formatCode="[$$-en-US]#,\k">
          <cx:pt idx="0">105000</cx:pt>
          <cx:pt idx="1">172000</cx:pt>
          <cx:pt idx="2">213500</cx:pt>
          <cx:pt idx="3">191500</cx:pt>
          <cx:pt idx="4">185000</cx:pt>
          <cx:pt idx="5">180400</cx:pt>
          <cx:pt idx="6">171500</cx:pt>
          <cx:pt idx="7">141000</cx:pt>
          <cx:pt idx="8">149000</cx:pt>
          <cx:pt idx="9">149900</cx:pt>
          <cx:pt idx="10">142000</cx:pt>
          <cx:pt idx="11">126000</cx:pt>
          <cx:pt idx="12">115000</cx:pt>
          <cx:pt idx="13">184000</cx:pt>
          <cx:pt idx="14">96000</cx:pt>
          <cx:pt idx="15">105500</cx:pt>
          <cx:pt idx="16">127500</cx:pt>
          <cx:pt idx="17">149900</cx:pt>
          <cx:pt idx="18">120000</cx:pt>
          <cx:pt idx="19">146000</cx:pt>
          <cx:pt idx="20">205000</cx:pt>
          <cx:pt idx="21">199500</cx:pt>
          <cx:pt idx="22">160000</cx:pt>
          <cx:pt idx="23">192000</cx:pt>
          <cx:pt idx="24">184500</cx:pt>
          <cx:pt idx="25">180000</cx:pt>
          <cx:pt idx="26">271500</cx:pt>
          <cx:pt idx="27">143000</cx:pt>
          <cx:pt idx="28">99500</cx:pt>
          <cx:pt idx="29">125000</cx:pt>
          <cx:pt idx="30">152000</cx:pt>
          <cx:pt idx="31">67500</cx:pt>
          <cx:pt idx="32">148000</cx:pt>
          <cx:pt idx="33">138500</cx:pt>
          <cx:pt idx="34">122000</cx:pt>
          <cx:pt idx="35">133000</cx:pt>
          <cx:pt idx="36">127000</cx:pt>
          <cx:pt idx="37">260000</cx:pt>
          <cx:pt idx="38">155000</cx:pt>
          <cx:pt idx="39">151000</cx:pt>
          <cx:pt idx="40">149500</cx:pt>
          <cx:pt idx="41">152000</cx:pt>
          <cx:pt idx="42">155000</cx:pt>
          <cx:pt idx="43">147110</cx:pt>
          <cx:pt idx="44">155000</cx:pt>
          <cx:pt idx="45">206000</cx:pt>
          <cx:pt idx="46">130500</cx:pt>
          <cx:pt idx="47">230000</cx:pt>
          <cx:pt idx="48">197500</cx:pt>
          <cx:pt idx="49">142250</cx:pt>
          <cx:pt idx="50">143000</cx:pt>
          <cx:pt idx="51">128950</cx:pt>
          <cx:pt idx="52">159000</cx:pt>
          <cx:pt idx="53">180500</cx:pt>
          <cx:pt idx="54">142125</cx:pt>
          <cx:pt idx="55">116500</cx:pt>
          <cx:pt idx="56">76500</cx:pt>
          <cx:pt idx="57">128000</cx:pt>
          <cx:pt idx="58">132000</cx:pt>
          <cx:pt idx="59">178000</cx:pt>
          <cx:pt idx="60">214000</cx:pt>
          <cx:pt idx="61">136000</cx:pt>
          <cx:pt idx="62">145000</cx:pt>
          <cx:pt idx="63">148000</cx:pt>
          <cx:pt idx="64">167500</cx:pt>
          <cx:pt idx="65">108538</cx:pt>
          <cx:pt idx="66">108000</cx:pt>
          <cx:pt idx="67">135000</cx:pt>
          <cx:pt idx="68">122500</cx:pt>
          <cx:pt idx="69">105000</cx:pt>
          <cx:pt idx="70">107500</cx:pt>
          <cx:pt idx="71">144900</cx:pt>
          <cx:pt idx="72">129000</cx:pt>
          <cx:pt idx="73">162000</cx:pt>
          <cx:pt idx="74">132000</cx:pt>
          <cx:pt idx="75">154000</cx:pt>
          <cx:pt idx="76">166000</cx:pt>
          <cx:pt idx="77">134800</cx:pt>
          <cx:pt idx="78">160000</cx:pt>
          <cx:pt idx="79">148000</cx:pt>
          <cx:pt idx="80">192000</cx:pt>
          <cx:pt idx="81">96500</cx:pt>
          <cx:pt idx="82">109500</cx:pt>
          <cx:pt idx="83">115000</cx:pt>
          <cx:pt idx="84">143000</cx:pt>
          <cx:pt idx="85">80000</cx:pt>
          <cx:pt idx="86">130000</cx:pt>
          <cx:pt idx="87">119000</cx:pt>
          <cx:pt idx="88">100000</cx:pt>
          <cx:pt idx="89">105900</cx:pt>
          <cx:pt idx="90">149700</cx:pt>
          <cx:pt idx="91">125500</cx:pt>
          <cx:pt idx="92">140750</cx:pt>
          <cx:pt idx="93">87000</cx:pt>
          <cx:pt idx="94">128000</cx:pt>
          <cx:pt idx="95">132000</cx:pt>
          <cx:pt idx="96">139900</cx:pt>
          <cx:pt idx="97">123900</cx:pt>
          <cx:pt idx="98">109500</cx:pt>
          <cx:pt idx="99">122000</cx:pt>
          <cx:pt idx="100">110000</cx:pt>
          <cx:pt idx="101">55000</cx:pt>
          <cx:pt idx="102">107500</cx:pt>
          <cx:pt idx="103">100000</cx:pt>
          <cx:pt idx="104">95000</cx:pt>
          <cx:pt idx="105">94000</cx:pt>
          <cx:pt idx="106">131500</cx:pt>
          <cx:pt idx="107">121500</cx:pt>
          <cx:pt idx="108">125000</cx:pt>
          <cx:pt idx="109">154000</cx:pt>
          <cx:pt idx="110">137900</cx:pt>
          <cx:pt idx="111">158000</cx:pt>
          <cx:pt idx="112">137250</cx:pt>
          <cx:pt idx="113">160250</cx:pt>
          <cx:pt idx="114">163000</cx:pt>
          <cx:pt idx="115">270000</cx:pt>
          <cx:pt idx="116">85000</cx:pt>
          <cx:pt idx="117">128000</cx:pt>
          <cx:pt idx="118">144500</cx:pt>
          <cx:pt idx="119">129000</cx:pt>
          <cx:pt idx="120">128000</cx:pt>
          <cx:pt idx="121">186000</cx:pt>
          <cx:pt idx="122">114000</cx:pt>
          <cx:pt idx="123">270000</cx:pt>
          <cx:pt idx="124">147000</cx:pt>
          <cx:pt idx="125">206000</cx:pt>
          <cx:pt idx="126">198900</cx:pt>
          <cx:pt idx="127">187000</cx:pt>
          <cx:pt idx="128">138500</cx:pt>
          <cx:pt idx="129">155000</cx:pt>
          <cx:pt idx="130">159000</cx:pt>
          <cx:pt idx="131">150000</cx:pt>
          <cx:pt idx="132">161750</cx:pt>
          <cx:pt idx="133">128200</cx:pt>
          <cx:pt idx="134">127000</cx:pt>
          <cx:pt idx="135">143750</cx:pt>
          <cx:pt idx="136">143000</cx:pt>
          <cx:pt idx="137">213000</cx:pt>
          <cx:pt idx="138">185500</cx:pt>
          <cx:pt idx="139">84900</cx:pt>
          <cx:pt idx="140">144000</cx:pt>
          <cx:pt idx="141">125200</cx:pt>
          <cx:pt idx="142">90000</cx:pt>
          <cx:pt idx="143">140000</cx:pt>
          <cx:pt idx="144">113000</cx:pt>
          <cx:pt idx="145">80000</cx:pt>
          <cx:pt idx="146">104000</cx:pt>
          <cx:pt idx="147">58500</cx:pt>
          <cx:pt idx="148">126000</cx:pt>
          <cx:pt idx="149">185000</cx:pt>
          <cx:pt idx="150">162500</cx:pt>
          <cx:pt idx="151">125500</cx:pt>
          <cx:pt idx="152">82000</cx:pt>
          <cx:pt idx="153">110000</cx:pt>
          <cx:pt idx="154">190000</cx:pt>
          <cx:pt idx="155">169900</cx:pt>
          <cx:pt idx="156">220000</cx:pt>
          <cx:pt idx="157">174000</cx:pt>
          <cx:pt idx="158">169000</cx:pt>
          <cx:pt idx="159">173500</cx:pt>
          <cx:pt idx="160">166500</cx:pt>
          <cx:pt idx="161">83500</cx:pt>
          <cx:pt idx="162">119500</cx:pt>
          <cx:pt idx="163">85000</cx:pt>
          <cx:pt idx="164">76000</cx:pt>
          <cx:pt idx="165">75500</cx:pt>
          <cx:pt idx="166">88250</cx:pt>
          <cx:pt idx="167">85500</cx:pt>
          <cx:pt idx="168">130000</cx:pt>
          <cx:pt idx="169">157900</cx:pt>
          <cx:pt idx="170">149900</cx:pt>
          <cx:pt idx="171">136000</cx:pt>
          <cx:pt idx="172">161000</cx:pt>
          <cx:pt idx="173">124500</cx:pt>
          <cx:pt idx="174">157000</cx:pt>
          <cx:pt idx="175">168500</cx:pt>
          <cx:pt idx="176">240000</cx:pt>
          <cx:pt idx="177">177500</cx:pt>
          <cx:pt idx="178">185000</cx:pt>
          <cx:pt idx="179">166000</cx:pt>
          <cx:pt idx="180">174000</cx:pt>
          <cx:pt idx="181">173000</cx:pt>
          <cx:pt idx="182">180500</cx:pt>
          <cx:pt idx="183">187500</cx:pt>
          <cx:pt idx="184">167900</cx:pt>
          <cx:pt idx="185">158000</cx:pt>
          <cx:pt idx="186">165000</cx:pt>
          <cx:pt idx="187">148500</cx:pt>
          <cx:pt idx="188">156000</cx:pt>
          <cx:pt idx="189">128000</cx:pt>
          <cx:pt idx="190">143000</cx:pt>
          <cx:pt idx="191">120500</cx:pt>
          <cx:pt idx="192">124500</cx:pt>
          <cx:pt idx="193">130000</cx:pt>
          <cx:pt idx="194">111000</cx:pt>
          <cx:pt idx="195">125000</cx:pt>
          <cx:pt idx="196">97000</cx:pt>
          <cx:pt idx="197">118000</cx:pt>
          <cx:pt idx="198">119500</cx:pt>
          <cx:pt idx="199">143750</cx:pt>
          <cx:pt idx="200">148500</cx:pt>
          <cx:pt idx="201">123000</cx:pt>
          <cx:pt idx="202">147000</cx:pt>
          <cx:pt idx="203">137900</cx:pt>
          <cx:pt idx="204">148500</cx:pt>
          <cx:pt idx="205">138000</cx:pt>
          <cx:pt idx="206">128500</cx:pt>
          <cx:pt idx="207">100000</cx:pt>
          <cx:pt idx="208">148800</cx:pt>
          <cx:pt idx="209">213000</cx:pt>
          <cx:pt idx="210">196000</cx:pt>
          <cx:pt idx="211">184500</cx:pt>
          <cx:pt idx="212">212500</cx:pt>
          <cx:pt idx="213">230000</cx:pt>
          <cx:pt idx="214">248500</cx:pt>
          <cx:pt idx="215">254000</cx:pt>
          <cx:pt idx="216">173000</cx:pt>
          <cx:pt idx="217">184000</cx:pt>
          <cx:pt idx="218">167800</cx:pt>
          <cx:pt idx="219">174000</cx:pt>
          <cx:pt idx="220">180000</cx:pt>
          <cx:pt idx="221">160200</cx:pt>
          <cx:pt idx="222">188500</cx:pt>
          <cx:pt idx="223">170000</cx:pt>
          <cx:pt idx="224">184100</cx:pt>
          <cx:pt idx="225">192000</cx:pt>
          <cx:pt idx="226">178000</cx:pt>
          <cx:pt idx="227">207500</cx:pt>
          <cx:pt idx="228">167000</cx:pt>
          <cx:pt idx="229">156000</cx:pt>
          <cx:pt idx="230">168000</cx:pt>
          <cx:pt idx="231">245000</cx:pt>
          <cx:pt idx="232">229800</cx:pt>
          <cx:pt idx="233">238500</cx:pt>
          <cx:pt idx="234">185000</cx:pt>
          <cx:pt idx="235">159000</cx:pt>
          <cx:pt idx="236">152000</cx:pt>
          <cx:pt idx="237">143500</cx:pt>
          <cx:pt idx="238">184900</cx:pt>
          <cx:pt idx="239">159000</cx:pt>
          <cx:pt idx="240">142000</cx:pt>
          <cx:pt idx="241">153000</cx:pt>
          <cx:pt idx="242">189000</cx:pt>
          <cx:pt idx="243">120000</cx:pt>
          <cx:pt idx="244">145000</cx:pt>
          <cx:pt idx="245">162000</cx:pt>
          <cx:pt idx="246">82000</cx:pt>
          <cx:pt idx="247">76000</cx:pt>
          <cx:pt idx="248">110000</cx:pt>
          <cx:pt idx="249">135000</cx:pt>
          <cx:pt idx="250">141000</cx:pt>
          <cx:pt idx="251">122000</cx:pt>
          <cx:pt idx="252">129000</cx:pt>
          <cx:pt idx="253">131400</cx:pt>
          <cx:pt idx="254">62383</cx:pt>
          <cx:pt idx="255">123000</cx:pt>
          <cx:pt idx="256">195000</cx:pt>
          <cx:pt idx="257">172500</cx:pt>
          <cx:pt idx="258">156000</cx:pt>
          <cx:pt idx="259">211500</cx:pt>
          <cx:pt idx="260">185000</cx:pt>
          <cx:pt idx="261">185750</cx:pt>
          <cx:pt idx="262">162000</cx:pt>
          <cx:pt idx="263">163000</cx:pt>
          <cx:pt idx="264">167900</cx:pt>
          <cx:pt idx="265">130000</cx:pt>
          <cx:pt idx="266">117500</cx:pt>
          <cx:pt idx="267">172500</cx:pt>
          <cx:pt idx="268">161500</cx:pt>
          <cx:pt idx="269">141500</cx:pt>
          <cx:pt idx="270">118000</cx:pt>
          <cx:pt idx="271">127500</cx:pt>
          <cx:pt idx="272">140000</cx:pt>
          <cx:pt idx="273">153000</cx:pt>
          <cx:pt idx="274">154000</cx:pt>
          <cx:pt idx="275">158000</cx:pt>
          <cx:pt idx="276">124500</cx:pt>
          <cx:pt idx="277">122000</cx:pt>
          <cx:pt idx="278">82500</cx:pt>
          <cx:pt idx="279">110000</cx:pt>
          <cx:pt idx="280">128900</cx:pt>
          <cx:pt idx="281">147000</cx:pt>
          <cx:pt idx="282">187500</cx:pt>
          <cx:pt idx="283">159000</cx:pt>
          <cx:pt idx="284">110000</cx:pt>
          <cx:pt idx="285">150000</cx:pt>
          <cx:pt idx="286">156500</cx:pt>
          <cx:pt idx="287">176000</cx:pt>
          <cx:pt idx="288">149500</cx:pt>
          <cx:pt idx="289">155000</cx:pt>
          <cx:pt idx="290">153000</cx:pt>
          <cx:pt idx="291">176000</cx:pt>
          <cx:pt idx="292">153000</cx:pt>
          <cx:pt idx="293">131000</cx:pt>
          <cx:pt idx="294">123000</cx:pt>
          <cx:pt idx="295">126000</cx:pt>
          <cx:pt idx="296">115000</cx:pt>
          <cx:pt idx="297">164900</cx:pt>
          <cx:pt idx="298">113000</cx:pt>
          <cx:pt idx="299">145500</cx:pt>
          <cx:pt idx="300">102900</cx:pt>
          <cx:pt idx="301">129900</cx:pt>
          <cx:pt idx="302">132000</cx:pt>
          <cx:pt idx="303">99900</cx:pt>
          <cx:pt idx="304">149000</cx:pt>
          <cx:pt idx="305">114000</cx:pt>
          <cx:pt idx="306">109500</cx:pt>
          <cx:pt idx="307">125000</cx:pt>
          <cx:pt idx="308">59000</cx:pt>
          <cx:pt idx="309">105000</cx:pt>
          <cx:pt idx="310">106000</cx:pt>
          <cx:pt idx="311">78500</cx:pt>
          <cx:pt idx="312">154000</cx:pt>
          <cx:pt idx="313">163000</cx:pt>
          <cx:pt idx="314">143500</cx:pt>
          <cx:pt idx="315">135000</cx:pt>
          <cx:pt idx="316">153000</cx:pt>
          <cx:pt idx="317">157500</cx:pt>
          <cx:pt idx="318">113500</cx:pt>
          <cx:pt idx="319">133000</cx:pt>
          <cx:pt idx="320">92900</cx:pt>
          <cx:pt idx="321">90000</cx:pt>
          <cx:pt idx="322">128000</cx:pt>
          <cx:pt idx="323">118900</cx:pt>
          <cx:pt idx="324">138000</cx:pt>
          <cx:pt idx="325">132500</cx:pt>
          <cx:pt idx="326">133500</cx:pt>
          <cx:pt idx="327">145000</cx:pt>
          <cx:pt idx="328">127000</cx:pt>
          <cx:pt idx="329">109500</cx:pt>
          <cx:pt idx="330">115000</cx:pt>
          <cx:pt idx="331">110000</cx:pt>
          <cx:pt idx="332">128900</cx:pt>
          <cx:pt idx="333">130000</cx:pt>
          <cx:pt idx="334">129000</cx:pt>
          <cx:pt idx="335">135000</cx:pt>
          <cx:pt idx="336">103000</cx:pt>
          <cx:pt idx="337">93000</cx:pt>
          <cx:pt idx="338">129500</cx:pt>
          <cx:pt idx="339">93000</cx:pt>
          <cx:pt idx="340">80000</cx:pt>
          <cx:pt idx="341">45000</cx:pt>
          <cx:pt idx="342">91300</cx:pt>
          <cx:pt idx="343">99500</cx:pt>
          <cx:pt idx="344">110000</cx:pt>
          <cx:pt idx="345">119000</cx:pt>
          <cx:pt idx="346">58500</cx:pt>
          <cx:pt idx="347">143000</cx:pt>
          <cx:pt idx="348">85000</cx:pt>
          <cx:pt idx="349">149000</cx:pt>
          <cx:pt idx="350">121000</cx:pt>
          <cx:pt idx="351">128000</cx:pt>
          <cx:pt idx="352">134900</cx:pt>
          <cx:pt idx="353">117000</cx:pt>
          <cx:pt idx="354">132500</cx:pt>
          <cx:pt idx="355">93000</cx:pt>
          <cx:pt idx="356">119000</cx:pt>
          <cx:pt idx="357">100000</cx:pt>
          <cx:pt idx="358">60000</cx:pt>
          <cx:pt idx="359">105000</cx:pt>
          <cx:pt idx="360">126500</cx:pt>
          <cx:pt idx="361">103000</cx:pt>
          <cx:pt idx="362">123000</cx:pt>
          <cx:pt idx="363">116000</cx:pt>
          <cx:pt idx="364">88750</cx:pt>
          <cx:pt idx="365">159900</cx:pt>
          <cx:pt idx="366">61000</cx:pt>
          <cx:pt idx="367">103600</cx:pt>
          <cx:pt idx="368">63000</cx:pt>
          <cx:pt idx="369">175000</cx:pt>
          <cx:pt idx="370">139000</cx:pt>
          <cx:pt idx="371">130000</cx:pt>
          <cx:pt idx="372">149900</cx:pt>
          <cx:pt idx="373">134900</cx:pt>
          <cx:pt idx="374">137000</cx:pt>
          <cx:pt idx="375">139000</cx:pt>
          <cx:pt idx="376">148000</cx:pt>
          <cx:pt idx="377">63900</cx:pt>
          <cx:pt idx="378">135000</cx:pt>
          <cx:pt idx="379">82500</cx:pt>
          <cx:pt idx="380">122000</cx:pt>
          <cx:pt idx="381">121500</cx:pt>
          <cx:pt idx="382">113000</cx:pt>
          <cx:pt idx="383">125000</cx:pt>
          <cx:pt idx="384">84000</cx:pt>
          <cx:pt idx="385">139500</cx:pt>
          <cx:pt idx="386">105000</cx:pt>
          <cx:pt idx="387">162000</cx:pt>
          <cx:pt idx="388">156500</cx:pt>
          <cx:pt idx="389">239900</cx:pt>
          <cx:pt idx="390">200000</cx:pt>
          <cx:pt idx="391">221800</cx:pt>
          <cx:pt idx="392">194500</cx:pt>
          <cx:pt idx="393">237000</cx:pt>
          <cx:pt idx="394">173000</cx:pt>
          <cx:pt idx="395">152000</cx:pt>
          <cx:pt idx="396">143000</cx:pt>
          <cx:pt idx="397">207000</cx:pt>
          <cx:pt idx="398">145000</cx:pt>
          <cx:pt idx="399">138000</cx:pt>
          <cx:pt idx="400">192000</cx:pt>
          <cx:pt idx="401">187100</cx:pt>
          <cx:pt idx="402">203000</cx:pt>
          <cx:pt idx="403">124000</cx:pt>
          <cx:pt idx="404">140000</cx:pt>
          <cx:pt idx="405">134900</cx:pt>
          <cx:pt idx="406">150500</cx:pt>
          <cx:pt idx="407">136500</cx:pt>
          <cx:pt idx="408">143500</cx:pt>
          <cx:pt idx="409">133500</cx:pt>
          <cx:pt idx="410">123000</cx:pt>
          <cx:pt idx="411">133900</cx:pt>
          <cx:pt idx="412">133000</cx:pt>
          <cx:pt idx="413">210000</cx:pt>
          <cx:pt idx="414">178000</cx:pt>
          <cx:pt idx="415">144000</cx:pt>
          <cx:pt idx="416">140000</cx:pt>
          <cx:pt idx="417">190000</cx:pt>
          <cx:pt idx="418">173500</cx:pt>
          <cx:pt idx="419">170000</cx:pt>
          <cx:pt idx="420">108000</cx:pt>
          <cx:pt idx="421">167000</cx:pt>
          <cx:pt idx="422">100000</cx:pt>
          <cx:pt idx="423">159500</cx:pt>
          <cx:pt idx="424">127000</cx:pt>
          <cx:pt idx="425">145500</cx:pt>
          <cx:pt idx="426">118000</cx:pt>
          <cx:pt idx="427">85000</cx:pt>
          <cx:pt idx="428">120000</cx:pt>
          <cx:pt idx="429">99900</cx:pt>
          <cx:pt idx="430">82000</cx:pt>
          <cx:pt idx="431">110000</cx:pt>
          <cx:pt idx="432">122000</cx:pt>
          <cx:pt idx="433">60000</cx:pt>
          <cx:pt idx="434">139500</cx:pt>
          <cx:pt idx="435">105000</cx:pt>
          <cx:pt idx="436">147500</cx:pt>
          <cx:pt idx="437">155000</cx:pt>
          <cx:pt idx="438">145000</cx:pt>
          <cx:pt idx="439">137000</cx:pt>
          <cx:pt idx="440">177500</cx:pt>
          <cx:pt idx="441">160000</cx:pt>
          <cx:pt idx="442">155000</cx:pt>
          <cx:pt idx="443">163500</cx:pt>
          <cx:pt idx="444">154900</cx:pt>
          <cx:pt idx="445">115000</cx:pt>
          <cx:pt idx="446">137000</cx:pt>
          <cx:pt idx="447">121000</cx:pt>
          <cx:pt idx="448">124000</cx:pt>
          <cx:pt idx="449">147000</cx:pt>
          <cx:pt idx="450">78000</cx:pt>
          <cx:pt idx="451">75000</cx:pt>
          <cx:pt idx="452">57625</cx:pt>
          <cx:pt idx="453">156450</cx:pt>
          <cx:pt idx="454">173000</cx:pt>
          <cx:pt idx="455">173000</cx:pt>
          <cx:pt idx="456">201000</cx:pt>
          <cx:pt idx="457">175000</cx:pt>
          <cx:pt idx="458">213500</cx:pt>
          <cx:pt idx="459">220000</cx:pt>
          <cx:pt idx="460">139500</cx:pt>
          <cx:pt idx="461">162000</cx:pt>
          <cx:pt idx="462">165000</cx:pt>
          <cx:pt idx="463">91000</cx:pt>
          <cx:pt idx="464">130000</cx:pt>
          <cx:pt idx="465">86000</cx:pt>
          <cx:pt idx="466">160000</cx:pt>
          <cx:pt idx="467">80000</cx:pt>
          <cx:pt idx="468">97000</cx:pt>
          <cx:pt idx="469">88000</cx:pt>
          <cx:pt idx="470">131900</cx:pt>
          <cx:pt idx="471">131250</cx:pt>
          <cx:pt idx="472">165500</cx:pt>
          <cx:pt idx="473">112000</cx:pt>
          <cx:pt idx="474">149000</cx:pt>
          <cx:pt idx="475">143000</cx:pt>
          <cx:pt idx="476">130000</cx:pt>
          <cx:pt idx="477">176500</cx:pt>
          <cx:pt idx="478">165000</cx:pt>
          <cx:pt idx="479">177900</cx:pt>
          <cx:pt idx="480">175000</cx:pt>
          <cx:pt idx="481">180000</cx:pt>
          <cx:pt idx="482">180000</cx:pt>
          <cx:pt idx="483">189000</cx:pt>
          <cx:pt idx="484">188500</cx:pt>
          <cx:pt idx="485">115000</cx:pt>
          <cx:pt idx="486">175500</cx:pt>
          <cx:pt idx="487">181900</cx:pt>
          <cx:pt idx="488">161000</cx:pt>
          <cx:pt idx="489">146900</cx:pt>
          <cx:pt idx="490">159900</cx:pt>
          <cx:pt idx="491">157000</cx:pt>
          <cx:pt idx="492">151000</cx:pt>
          <cx:pt idx="493">111900</cx:pt>
          <cx:pt idx="494">123000</cx:pt>
          <cx:pt idx="495">111250</cx:pt>
          <cx:pt idx="496">103400</cx:pt>
          <cx:pt idx="497">100000</cx:pt>
          <cx:pt idx="498">100500</cx:pt>
          <cx:pt idx="499">106000</cx:pt>
          <cx:pt idx="500">89500</cx:pt>
          <cx:pt idx="501">111750</cx:pt>
          <cx:pt idx="502">143000</cx:pt>
          <cx:pt idx="503">148500</cx:pt>
          <cx:pt idx="504">110000</cx:pt>
          <cx:pt idx="505">192000</cx:pt>
          <cx:pt idx="506">234250</cx:pt>
          <cx:pt idx="507">219500</cx:pt>
          <cx:pt idx="508">207000</cx:pt>
          <cx:pt idx="509">195000</cx:pt>
          <cx:pt idx="510">159895</cx:pt>
          <cx:pt idx="511">190000</cx:pt>
          <cx:pt idx="512">176000</cx:pt>
          <cx:pt idx="513">184000</cx:pt>
          <cx:pt idx="514">176000</cx:pt>
          <cx:pt idx="515">247000</cx:pt>
          <cx:pt idx="516">141000</cx:pt>
          <cx:pt idx="517">146000</cx:pt>
          <cx:pt idx="518">159000</cx:pt>
          <cx:pt idx="519">155000</cx:pt>
          <cx:pt idx="520">170000</cx:pt>
          <cx:pt idx="521">179200</cx:pt>
          <cx:pt idx="522">153900</cx:pt>
          <cx:pt idx="523">128000</cx:pt>
          <cx:pt idx="524">144000</cx:pt>
          <cx:pt idx="525">135000</cx:pt>
          <cx:pt idx="526">115000</cx:pt>
          <cx:pt idx="527">142000</cx:pt>
          <cx:pt idx="528">192000</cx:pt>
          <cx:pt idx="529">196000</cx:pt>
          <cx:pt idx="530">171900</cx:pt>
          <cx:pt idx="531">178000</cx:pt>
          <cx:pt idx="532">165000</cx:pt>
          <cx:pt idx="533">285000</cx:pt>
          <cx:pt idx="534">290000</cx:pt>
          <cx:pt idx="535">160000</cx:pt>
          <cx:pt idx="536">170000</cx:pt>
          <cx:pt idx="537">245500</cx:pt>
          <cx:pt idx="538">217500</cx:pt>
          <cx:pt idx="539">162500</cx:pt>
          <cx:pt idx="540">183000</cx:pt>
          <cx:pt idx="541">141000</cx:pt>
          <cx:pt idx="542">147000</cx:pt>
          <cx:pt idx="543">135000</cx:pt>
          <cx:pt idx="544">178400</cx:pt>
          <cx:pt idx="545">98000</cx:pt>
          <cx:pt idx="546">109008</cx:pt>
          <cx:pt idx="547">135750</cx:pt>
          <cx:pt idx="548">155000</cx:pt>
          <cx:pt idx="549">180500</cx:pt>
          <cx:pt idx="550">174900</cx:pt>
          <cx:pt idx="551">140000</cx:pt>
          <cx:pt idx="552">145000</cx:pt>
          <cx:pt idx="553">179900</cx:pt>
          <cx:pt idx="554">168500</cx:pt>
          <cx:pt idx="555">145500</cx:pt>
          <cx:pt idx="556">142000</cx:pt>
          <cx:pt idx="557">141000</cx:pt>
          <cx:pt idx="558">153000</cx:pt>
          <cx:pt idx="559">72500</cx:pt>
          <cx:pt idx="560">52000</cx:pt>
          <cx:pt idx="561">118000</cx:pt>
          <cx:pt idx="562">87000</cx:pt>
          <cx:pt idx="563">141500</cx:pt>
          <cx:pt idx="564">141500</cx:pt>
          <cx:pt idx="565">112900</cx:pt>
          <cx:pt idx="566">163000</cx:pt>
          <cx:pt idx="567">139950</cx:pt>
          <cx:pt idx="568">165000</cx:pt>
          <cx:pt idx="569">135000</cx:pt>
          <cx:pt idx="570">124000</cx:pt>
          <cx:pt idx="571">140000</cx:pt>
          <cx:pt idx="572">136500</cx:pt>
          <cx:pt idx="573">185000</cx:pt>
          <cx:pt idx="574">163000</cx:pt>
          <cx:pt idx="575">139000</cx:pt>
          <cx:pt idx="576">166000</cx:pt>
          <cx:pt idx="577">136000</cx:pt>
          <cx:pt idx="578">133000</cx:pt>
          <cx:pt idx="579">116000</cx:pt>
          <cx:pt idx="580">137500</cx:pt>
          <cx:pt idx="581">130000</cx:pt>
          <cx:pt idx="582">89900</cx:pt>
          <cx:pt idx="583">114000</cx:pt>
          <cx:pt idx="584">86900</cx:pt>
          <cx:pt idx="585">139000</cx:pt>
          <cx:pt idx="586">106250</cx:pt>
          <cx:pt idx="587">139000</cx:pt>
          <cx:pt idx="588">186000</cx:pt>
          <cx:pt idx="589">157000</cx:pt>
          <cx:pt idx="590">148000</cx:pt>
          <cx:pt idx="591">116000</cx:pt>
          <cx:pt idx="592">98300</cx:pt>
          <cx:pt idx="593">159000</cx:pt>
          <cx:pt idx="594">125900</cx:pt>
          <cx:pt idx="595">155000</cx:pt>
          <cx:pt idx="596">138000</cx:pt>
          <cx:pt idx="597">112500</cx:pt>
          <cx:pt idx="598">105500</cx:pt>
          <cx:pt idx="599">127500</cx:pt>
          <cx:pt idx="600">109500</cx:pt>
          <cx:pt idx="601">136870</cx:pt>
          <cx:pt idx="602">73000</cx:pt>
          <cx:pt idx="603">122600</cx:pt>
          <cx:pt idx="604">111000</cx:pt>
          <cx:pt idx="605">64000</cx:pt>
          <cx:pt idx="606">139500</cx:pt>
          <cx:pt idx="607">120000</cx:pt>
          <cx:pt idx="608">155000</cx:pt>
          <cx:pt idx="609">78000</cx:pt>
          <cx:pt idx="610">95000</cx:pt>
          <cx:pt idx="611">147000</cx:pt>
          <cx:pt idx="612">140000</cx:pt>
          <cx:pt idx="613">112500</cx:pt>
          <cx:pt idx="614">107900</cx:pt>
          <cx:pt idx="615">153900</cx:pt>
          <cx:pt idx="616">132000</cx:pt>
          <cx:pt idx="617">114000</cx:pt>
          <cx:pt idx="618">161000</cx:pt>
          <cx:pt idx="619">128000</cx:pt>
          <cx:pt idx="620">116900</cx:pt>
          <cx:pt idx="621">55000</cx:pt>
          <cx:pt idx="622">110000</cx:pt>
          <cx:pt idx="623">97000</cx:pt>
          <cx:pt idx="624">115500</cx:pt>
          <cx:pt idx="625">138000</cx:pt>
          <cx:pt idx="626">79500</cx:pt>
          <cx:pt idx="627">109500</cx:pt>
          <cx:pt idx="628">124000</cx:pt>
          <cx:pt idx="629">106900</cx:pt>
          <cx:pt idx="630">119000</cx:pt>
          <cx:pt idx="631">120000</cx:pt>
          <cx:pt idx="632">157000</cx:pt>
          <cx:pt idx="633">105000</cx:pt>
          <cx:pt idx="634">113000</cx:pt>
          <cx:pt idx="635">115000</cx:pt>
          <cx:pt idx="636">123000</cx:pt>
          <cx:pt idx="637">81300</cx:pt>
          <cx:pt idx="638">128000</cx:pt>
          <cx:pt idx="639">68500</cx:pt>
          <cx:pt idx="640">127000</cx:pt>
          <cx:pt idx="641">130000</cx:pt>
          <cx:pt idx="642">93850</cx:pt>
          <cx:pt idx="643">120000</cx:pt>
          <cx:pt idx="644">127500</cx:pt>
          <cx:pt idx="645">89500</cx:pt>
          <cx:pt idx="646">125000</cx:pt>
          <cx:pt idx="647">82375</cx:pt>
          <cx:pt idx="648">135000</cx:pt>
          <cx:pt idx="649">134000</cx:pt>
          <cx:pt idx="650">135000</cx:pt>
          <cx:pt idx="651">127500</cx:pt>
          <cx:pt idx="652">129500</cx:pt>
          <cx:pt idx="653">157500</cx:pt>
          <cx:pt idx="654">145000</cx:pt>
          <cx:pt idx="655">130000</cx:pt>
          <cx:pt idx="656">153000</cx:pt>
          <cx:pt idx="657">120000</cx:pt>
          <cx:pt idx="658">152000</cx:pt>
          <cx:pt idx="659">80000</cx:pt>
          <cx:pt idx="660">149350</cx:pt>
          <cx:pt idx="661">144900</cx:pt>
          <cx:pt idx="662">185000</cx:pt>
          <cx:pt idx="663">165000</cx:pt>
          <cx:pt idx="664">235000</cx:pt>
          <cx:pt idx="665">108000</cx:pt>
          <cx:pt idx="666">152400</cx:pt>
          <cx:pt idx="667">144000</cx:pt>
          <cx:pt idx="668">173000</cx:pt>
          <cx:pt idx="669">241500</cx:pt>
          <cx:pt idx="670">177000</cx:pt>
          <cx:pt idx="671">125600</cx:pt>
          <cx:pt idx="672">155000</cx:pt>
          <cx:pt idx="673">99600</cx:pt>
          <cx:pt idx="674">134500</cx:pt>
          <cx:pt idx="675">119000</cx:pt>
          <cx:pt idx="676">107500</cx:pt>
          <cx:pt idx="677">125000</cx:pt>
          <cx:pt idx="678">79000</cx:pt>
          <cx:pt idx="679">95000</cx:pt>
          <cx:pt idx="680">155000</cx:pt>
          <cx:pt idx="681">144000</cx:pt>
          <cx:pt idx="682">145000</cx:pt>
          <cx:pt idx="683">226001</cx:pt>
          <cx:pt idx="684">191000</cx:pt>
          <cx:pt idx="685">221000</cx:pt>
          <cx:pt idx="686">130250</cx:pt>
          <cx:pt idx="687">149900</cx:pt>
          <cx:pt idx="688">158000</cx:pt>
          <cx:pt idx="689">147000</cx:pt>
          <cx:pt idx="690">110000</cx:pt>
          <cx:pt idx="691">127000</cx:pt>
          <cx:pt idx="692">124900</cx:pt>
          <cx:pt idx="693">136500</cx:pt>
          <cx:pt idx="694">145000</cx:pt>
          <cx:pt idx="695">208900</cx:pt>
          <cx:pt idx="696">186500</cx:pt>
          <cx:pt idx="697">210000</cx:pt>
          <cx:pt idx="698">179900</cx:pt>
          <cx:pt idx="699">193000</cx:pt>
          <cx:pt idx="700">189000</cx:pt>
          <cx:pt idx="701">149300</cx:pt>
          <cx:pt idx="702">141000</cx:pt>
          <cx:pt idx="703">149000</cx:pt>
          <cx:pt idx="704">144500</cx:pt>
          <cx:pt idx="705">85000</cx:pt>
          <cx:pt idx="706">147500</cx:pt>
          <cx:pt idx="707">135000</cx:pt>
          <cx:pt idx="708">108000</cx:pt>
          <cx:pt idx="709">137500</cx:pt>
          <cx:pt idx="710">147000</cx:pt>
          <cx:pt idx="711">160500</cx:pt>
          <cx:pt idx="712">176000</cx:pt>
          <cx:pt idx="713">148000</cx:pt>
          <cx:pt idx="714">118000</cx:pt>
          <cx:pt idx="715">82500</cx:pt>
          <cx:pt idx="716">91900</cx:pt>
          <cx:pt idx="717">96000</cx:pt>
          <cx:pt idx="718">99000</cx:pt>
          <cx:pt idx="719">130500</cx:pt>
          <cx:pt idx="720">135000</cx:pt>
          <cx:pt idx="721">135500</cx:pt>
          <cx:pt idx="722">108000</cx:pt>
          <cx:pt idx="723">98000</cx:pt>
          <cx:pt idx="724">67000</cx:pt>
          <cx:pt idx="725">140000</cx:pt>
          <cx:pt idx="726">168000</cx:pt>
          <cx:pt idx="727">145000</cx:pt>
          <cx:pt idx="728">147500</cx:pt>
          <cx:pt idx="729">91000</cx:pt>
          <cx:pt idx="730">110000</cx:pt>
          <cx:pt idx="731">104000</cx:pt>
          <cx:pt idx="732">116500</cx:pt>
          <cx:pt idx="733">126000</cx:pt>
          <cx:pt idx="734">120000</cx:pt>
          <cx:pt idx="735">55000</cx:pt>
          <cx:pt idx="736">120500</cx:pt>
          <cx:pt idx="737">120500</cx:pt>
          <cx:pt idx="738">119000</cx:pt>
          <cx:pt idx="739">99500</cx:pt>
          <cx:pt idx="740">89000</cx:pt>
          <cx:pt idx="741">40000</cx:pt>
          <cx:pt idx="742">80900</cx:pt>
          <cx:pt idx="743">81000</cx:pt>
          <cx:pt idx="744">65000</cx:pt>
          <cx:pt idx="745">171000</cx:pt>
          <cx:pt idx="746">171500</cx:pt>
          <cx:pt idx="747">172500</cx:pt>
          <cx:pt idx="748">167500</cx:pt>
          <cx:pt idx="749">150000</cx:pt>
          <cx:pt idx="750">180000</cx:pt>
          <cx:pt idx="751">232500</cx:pt>
          <cx:pt idx="752">160500</cx:pt>
          <cx:pt idx="753">173000</cx:pt>
          <cx:pt idx="754">124000</cx:pt>
          <cx:pt idx="755">115000</cx:pt>
          <cx:pt idx="756">129500</cx:pt>
          <cx:pt idx="757">105000</cx:pt>
          <cx:pt idx="758">94900</cx:pt>
          <cx:pt idx="759">152500</cx:pt>
          <cx:pt idx="760">98000</cx:pt>
          <cx:pt idx="761">81000</cx:pt>
          <cx:pt idx="762">113000</cx:pt>
          <cx:pt idx="763">128500</cx:pt>
          <cx:pt idx="764">119500</cx:pt>
          <cx:pt idx="765">130500</cx:pt>
          <cx:pt idx="766">138000</cx:pt>
          <cx:pt idx="767">134500</cx:pt>
          <cx:pt idx="768">137500</cx:pt>
          <cx:pt idx="769">167000</cx:pt>
          <cx:pt idx="770">177000</cx:pt>
          <cx:pt idx="771">161500</cx:pt>
          <cx:pt idx="772">176000</cx:pt>
          <cx:pt idx="773">160000</cx:pt>
          <cx:pt idx="774">160000</cx:pt>
          <cx:pt idx="775">163900</cx:pt>
          <cx:pt idx="776">170000</cx:pt>
          <cx:pt idx="777">182000</cx:pt>
          <cx:pt idx="778">212000</cx:pt>
          <cx:pt idx="779">155000</cx:pt>
          <cx:pt idx="780">182900</cx:pt>
          <cx:pt idx="781">176000</cx:pt>
          <cx:pt idx="782">148000</cx:pt>
          <cx:pt idx="783">151500</cx:pt>
          <cx:pt idx="784">192350</cx:pt>
          <cx:pt idx="785">170000</cx:pt>
          <cx:pt idx="786">175000</cx:pt>
          <cx:pt idx="787">174000</cx:pt>
          <cx:pt idx="788">139000</cx:pt>
          <cx:pt idx="789">143250</cx:pt>
          <cx:pt idx="790">184000</cx:pt>
          <cx:pt idx="791">155000</cx:pt>
          <cx:pt idx="792">133000</cx:pt>
          <cx:pt idx="793">119500</cx:pt>
          <cx:pt idx="794">123000</cx:pt>
          <cx:pt idx="795">110000</cx:pt>
          <cx:pt idx="796">128000</cx:pt>
          <cx:pt idx="797">120500</cx:pt>
          <cx:pt idx="798">133000</cx:pt>
          <cx:pt idx="799">155000</cx:pt>
          <cx:pt idx="800">177000</cx:pt>
          <cx:pt idx="801">113500</cx:pt>
          <cx:pt idx="802">113000</cx:pt>
          <cx:pt idx="803">113700</cx:pt>
          <cx:pt idx="804">106000</cx:pt>
          <cx:pt idx="805">122500</cx:pt>
          <cx:pt idx="806">128000</cx:pt>
          <cx:pt idx="807">142500</cx:pt>
          <cx:pt idx="808">129250</cx:pt>
          <cx:pt idx="809">194700</cx:pt>
          <cx:pt idx="810">200000</cx:pt>
          <cx:pt idx="811">207000</cx:pt>
          <cx:pt idx="812">202500</cx:pt>
          <cx:pt idx="813">200000</cx:pt>
          <cx:pt idx="814">203000</cx:pt>
          <cx:pt idx="815">188500</cx:pt>
          <cx:pt idx="816">165500</cx:pt>
          <cx:pt idx="817">170000</cx:pt>
          <cx:pt idx="818">162000</cx:pt>
          <cx:pt idx="819">282922</cx:pt>
          <cx:pt idx="820">147000</cx:pt>
          <cx:pt idx="821">149000</cx:pt>
          <cx:pt idx="822">181000</cx:pt>
          <cx:pt idx="823">179000</cx:pt>
          <cx:pt idx="824">215000</cx:pt>
          <cx:pt idx="825">128000</cx:pt>
          <cx:pt idx="826">144000</cx:pt>
          <cx:pt idx="827">120750</cx:pt>
          <cx:pt idx="828">132500</cx:pt>
          <cx:pt idx="829">132000</cx:pt>
          <cx:pt idx="830">132500</cx:pt>
          <cx:pt idx="831">129000</cx:pt>
          <cx:pt idx="832">145000</cx:pt>
          <cx:pt idx="833">128500</cx:pt>
          <cx:pt idx="834">125500</cx:pt>
          <cx:pt idx="835">129000</cx:pt>
          <cx:pt idx="836">214000</cx:pt>
          <cx:pt idx="837">176000</cx:pt>
          <cx:pt idx="838">148800</cx:pt>
          <cx:pt idx="839">174000</cx:pt>
          <cx:pt idx="840">204000</cx:pt>
          <cx:pt idx="841">279700</cx:pt>
          <cx:pt idx="842">194000</cx:pt>
          <cx:pt idx="843">218000</cx:pt>
          <cx:pt idx="844">213750</cx:pt>
          <cx:pt idx="845">181500</cx:pt>
          <cx:pt idx="846">143450</cx:pt>
          <cx:pt idx="847">162500</cx:pt>
          <cx:pt idx="848">164000</cx:pt>
          <cx:pt idx="849">158500</cx:pt>
          <cx:pt idx="850">175500</cx:pt>
          <cx:pt idx="851">127000</cx:pt>
          <cx:pt idx="852">127000</cx:pt>
          <cx:pt idx="853">143000</cx:pt>
          <cx:pt idx="854">156000</cx:pt>
          <cx:pt idx="855">144000</cx:pt>
          <cx:pt idx="856">103000</cx:pt>
          <cx:pt idx="857">139900</cx:pt>
          <cx:pt idx="858">151500</cx:pt>
          <cx:pt idx="859">126500</cx:pt>
          <cx:pt idx="860">145000</cx:pt>
          <cx:pt idx="861">120000</cx:pt>
          <cx:pt idx="862">124000</cx:pt>
          <cx:pt idx="863">106500</cx:pt>
          <cx:pt idx="864">140500</cx:pt>
          <cx:pt idx="865">137500</cx:pt>
          <cx:pt idx="866">117600</cx:pt>
          <cx:pt idx="867">163500</cx:pt>
          <cx:pt idx="868">161000</cx:pt>
          <cx:pt idx="869">158000</cx:pt>
          <cx:pt idx="870">147000</cx:pt>
          <cx:pt idx="871">181900</cx:pt>
          <cx:pt idx="872">150750</cx:pt>
          <cx:pt idx="873">101800</cx:pt>
          <cx:pt idx="874">124000</cx:pt>
          <cx:pt idx="875">138500</cx:pt>
          <cx:pt idx="876">39300</cx:pt>
          <cx:pt idx="877">64500</cx:pt>
          <cx:pt idx="878">64000</cx:pt>
          <cx:pt idx="879">112000</cx:pt>
          <cx:pt idx="880">144000</cx:pt>
          <cx:pt idx="881">105000</cx:pt>
          <cx:pt idx="882">175000</cx:pt>
          <cx:pt idx="883">158500</cx:pt>
          <cx:pt idx="884">114500</cx:pt>
          <cx:pt idx="885">141000</cx:pt>
          <cx:pt idx="886">131000</cx:pt>
          <cx:pt idx="887">142100</cx:pt>
          <cx:pt idx="888">139000</cx:pt>
          <cx:pt idx="889">157900</cx:pt>
          <cx:pt idx="890">139400</cx:pt>
          <cx:pt idx="891">150000</cx:pt>
          <cx:pt idx="892">120000</cx:pt>
          <cx:pt idx="893">116000</cx:pt>
          <cx:pt idx="894">135000</cx:pt>
          <cx:pt idx="895">130000</cx:pt>
          <cx:pt idx="896">129500</cx:pt>
          <cx:pt idx="897">142000</cx:pt>
          <cx:pt idx="898">125000</cx:pt>
          <cx:pt idx="899">136000</cx:pt>
          <cx:pt idx="900">134500</cx:pt>
          <cx:pt idx="901">127000</cx:pt>
          <cx:pt idx="902">130000</cx:pt>
          <cx:pt idx="903">116900</cx:pt>
          <cx:pt idx="904">132000</cx:pt>
          <cx:pt idx="905">112500</cx:pt>
          <cx:pt idx="906">135000</cx:pt>
          <cx:pt idx="907">109000</cx:pt>
          <cx:pt idx="908">103200</cx:pt>
          <cx:pt idx="909">64500</cx:pt>
          <cx:pt idx="910">128500</cx:pt>
          <cx:pt idx="911">122900</cx:pt>
          <cx:pt idx="912">119200</cx:pt>
          <cx:pt idx="913">119000</cx:pt>
          <cx:pt idx="914">102000</cx:pt>
          <cx:pt idx="915">129000</cx:pt>
          <cx:pt idx="916">152000</cx:pt>
          <cx:pt idx="917">140000</cx:pt>
          <cx:pt idx="918">156500</cx:pt>
          <cx:pt idx="919">99000</cx:pt>
          <cx:pt idx="920">125500</cx:pt>
          <cx:pt idx="921">130000</cx:pt>
          <cx:pt idx="922">103000</cx:pt>
          <cx:pt idx="923">127500</cx:pt>
          <cx:pt idx="924">89500</cx:pt>
          <cx:pt idx="925">140000</cx:pt>
          <cx:pt idx="926">99900</cx:pt>
          <cx:pt idx="927">100000</cx:pt>
          <cx:pt idx="928">130000</cx:pt>
          <cx:pt idx="929">135000</cx:pt>
          <cx:pt idx="930">120000</cx:pt>
          <cx:pt idx="931">85000</cx:pt>
          <cx:pt idx="932">108500</cx:pt>
          <cx:pt idx="933">110500</cx:pt>
          <cx:pt idx="934">100000</cx:pt>
          <cx:pt idx="935">125000</cx:pt>
          <cx:pt idx="936">114000</cx:pt>
          <cx:pt idx="937">87000</cx:pt>
          <cx:pt idx="938">104500</cx:pt>
          <cx:pt idx="939">110000</cx:pt>
          <cx:pt idx="940">136500</cx:pt>
          <cx:pt idx="941">128250</cx:pt>
          <cx:pt idx="942">144000</cx:pt>
          <cx:pt idx="943">135000</cx:pt>
          <cx:pt idx="944">128000</cx:pt>
          <cx:pt idx="945">131000</cx:pt>
          <cx:pt idx="946">113000</cx:pt>
          <cx:pt idx="947">126000</cx:pt>
          <cx:pt idx="948">132000</cx:pt>
          <cx:pt idx="949">131750</cx:pt>
          <cx:pt idx="950">132500</cx:pt>
          <cx:pt idx="951">132000</cx:pt>
          <cx:pt idx="952">127500</cx:pt>
          <cx:pt idx="953">102000</cx:pt>
          <cx:pt idx="954">165000</cx:pt>
          <cx:pt idx="955">153575</cx:pt>
          <cx:pt idx="956">140000</cx:pt>
          <cx:pt idx="957">139400</cx:pt>
          <cx:pt idx="958">127000</cx:pt>
          <cx:pt idx="959">141000</cx:pt>
          <cx:pt idx="960">101000</cx:pt>
          <cx:pt idx="961">109900</cx:pt>
          <cx:pt idx="962">128500</cx:pt>
          <cx:pt idx="963">87000</cx:pt>
          <cx:pt idx="964">108500</cx:pt>
          <cx:pt idx="965">130000</cx:pt>
          <cx:pt idx="966">158450</cx:pt>
          <cx:pt idx="967">115400</cx:pt>
          <cx:pt idx="968">118500</cx:pt>
          <cx:pt idx="969">165000</cx:pt>
          <cx:pt idx="970">123000</cx:pt>
          <cx:pt idx="971">129000</cx:pt>
          <cx:pt idx="972">125000</cx:pt>
          <cx:pt idx="973">119900</cx:pt>
          <cx:pt idx="974">115000</cx:pt>
          <cx:pt idx="975">134500</cx:pt>
          <cx:pt idx="976">127000</cx:pt>
          <cx:pt idx="977">129000</cx:pt>
          <cx:pt idx="978">143500</cx:pt>
          <cx:pt idx="979">129000</cx:pt>
          <cx:pt idx="980">187000</cx:pt>
          <cx:pt idx="981">112000</cx:pt>
          <cx:pt idx="982">165250</cx:pt>
          <cx:pt idx="983">150000</cx:pt>
          <cx:pt idx="984">137000</cx:pt>
          <cx:pt idx="985">89500</cx:pt>
          <cx:pt idx="986">216000</cx:pt>
          <cx:pt idx="987">109900</cx:pt>
          <cx:pt idx="988">118000</cx:pt>
          <cx:pt idx="989">80000</cx:pt>
          <cx:pt idx="990">86000</cx:pt>
          <cx:pt idx="991">130000</cx:pt>
          <cx:pt idx="992">125000</cx:pt>
          <cx:pt idx="993">136500</cx:pt>
          <cx:pt idx="994">96000</cx:pt>
          <cx:pt idx="995">120000</cx:pt>
          <cx:pt idx="996">179900</cx:pt>
          <cx:pt idx="997">194000</cx:pt>
          <cx:pt idx="998">212999</cx:pt>
          <cx:pt idx="999">175900</cx:pt>
          <cx:pt idx="1000">176432</cx:pt>
          <cx:pt idx="1001">139500</cx:pt>
          <cx:pt idx="1002">126000</cx:pt>
          <cx:pt idx="1003">177500</cx:pt>
          <cx:pt idx="1004">175000</cx:pt>
          <cx:pt idx="1005">146000</cx:pt>
          <cx:pt idx="1006">147900</cx:pt>
          <cx:pt idx="1007">123600</cx:pt>
          <cx:pt idx="1008">226000</cx:pt>
          <cx:pt idx="1009">153500</cx:pt>
          <cx:pt idx="1010">160000</cx:pt>
          <cx:pt idx="1011">134900</cx:pt>
          <cx:pt idx="1012">130000</cx:pt>
          <cx:pt idx="1013">120000</cx:pt>
          <cx:pt idx="1014">112500</cx:pt>
          <cx:pt idx="1015">122000</cx:pt>
          <cx:pt idx="1016">127000</cx:pt>
          <cx:pt idx="1017">117000</cx:pt>
          <cx:pt idx="1018">192000</cx:pt>
          <cx:pt idx="1019">131500</cx:pt>
          <cx:pt idx="1020">246900</cx:pt>
          <cx:pt idx="1021">185000</cx:pt>
          <cx:pt idx="1022">179600</cx:pt>
          <cx:pt idx="1023">173500</cx:pt>
          <cx:pt idx="1024">168675</cx:pt>
          <cx:pt idx="1025">140000</cx:pt>
          <cx:pt idx="1026">110000</cx:pt>
          <cx:pt idx="1027">94750</cx:pt>
          <cx:pt idx="1028">122000</cx:pt>
          <cx:pt idx="1029">110000</cx:pt>
          <cx:pt idx="1030">118500</cx:pt>
          <cx:pt idx="1031">133500</cx:pt>
          <cx:pt idx="1032">148000</cx:pt>
          <cx:pt idx="1033">157000</cx:pt>
          <cx:pt idx="1034">171500</cx:pt>
          <cx:pt idx="1035">140000</cx:pt>
          <cx:pt idx="1036">131750</cx:pt>
          <cx:pt idx="1037">61500</cx:pt>
          <cx:pt idx="1038">111000</cx:pt>
          <cx:pt idx="1039">79000</cx:pt>
          <cx:pt idx="1040">108500</cx:pt>
          <cx:pt idx="1041">112000</cx:pt>
          <cx:pt idx="1042">125000</cx:pt>
          <cx:pt idx="1043">119000</cx:pt>
          <cx:pt idx="1044">96500</cx:pt>
          <cx:pt idx="1045">136500</cx:pt>
          <cx:pt idx="1046">146500</cx:pt>
          <cx:pt idx="1047">148500</cx:pt>
          <cx:pt idx="1048">141500</cx:pt>
          <cx:pt idx="1049">189950</cx:pt>
          <cx:pt idx="1050">135000</cx:pt>
          <cx:pt idx="1051">90350</cx:pt>
          <cx:pt idx="1052">139000</cx:pt>
          <cx:pt idx="1053">119750</cx:pt>
          <cx:pt idx="1054">153500</cx:pt>
          <cx:pt idx="1055">140000</cx:pt>
          <cx:pt idx="1056">215000</cx:pt>
          <cx:pt idx="1057">123900</cx:pt>
          <cx:pt idx="1058">200000</cx:pt>
          <cx:pt idx="1059">141000</cx:pt>
          <cx:pt idx="1060">87000</cx:pt>
          <cx:pt idx="1061">100000</cx:pt>
          <cx:pt idx="1062">75200</cx:pt>
          <cx:pt idx="1063">118400</cx:pt>
          <cx:pt idx="1064">68104</cx:pt>
          <cx:pt idx="1065">124900</cx:pt>
          <cx:pt idx="1066">183500</cx:pt>
          <cx:pt idx="1067">156000</cx:pt>
          <cx:pt idx="1068">134000</cx:pt>
          <cx:pt idx="1069">215000</cx:pt>
          <cx:pt idx="1070">245000</cx:pt>
          <cx:pt idx="1071">210000</cx:pt>
          <cx:pt idx="1072">148000</cx:pt>
          <cx:pt idx="1073">143000</cx:pt>
          <cx:pt idx="1074">170000</cx:pt>
          <cx:pt idx="1075">265900</cx:pt>
          <cx:pt idx="1076">174000</cx:pt>
          <cx:pt idx="1077">180500</cx:pt>
          <cx:pt idx="1078">187500</cx:pt>
          <cx:pt idx="1079">178000</cx:pt>
          <cx:pt idx="1080">132250</cx:pt>
          <cx:pt idx="1081">129900</cx:pt>
          <cx:pt idx="1082">134000</cx:pt>
          <cx:pt idx="1083">85500</cx:pt>
          <cx:pt idx="1084">106500</cx:pt>
          <cx:pt idx="1085">93900</cx:pt>
          <cx:pt idx="1086">75000</cx:pt>
          <cx:pt idx="1087">84500</cx:pt>
          <cx:pt idx="1088">75190</cx:pt>
          <cx:pt idx="1089">146800</cx:pt>
          <cx:pt idx="1090">153500</cx:pt>
          <cx:pt idx="1091">188000</cx:pt>
          <cx:pt idx="1092">157000</cx:pt>
          <cx:pt idx="1093">138000</cx:pt>
          <cx:pt idx="1094">129500</cx:pt>
          <cx:pt idx="1095">129500</cx:pt>
          <cx:pt idx="1096">135000</cx:pt>
          <cx:pt idx="1097">124500</cx:pt>
          <cx:pt idx="1098">139000</cx:pt>
          <cx:pt idx="1099">124500</cx:pt>
          <cx:pt idx="1100">149900</cx:pt>
          <cx:pt idx="1101">157500</cx:pt>
          <cx:pt idx="1102">187500</cx:pt>
          <cx:pt idx="1103">183500</cx:pt>
          <cx:pt idx="1104">130000</cx:pt>
          <cx:pt idx="1105">145000</cx:pt>
          <cx:pt idx="1106">169000</cx:pt>
          <cx:pt idx="1107">172000</cx:pt>
          <cx:pt idx="1108">153500</cx:pt>
          <cx:pt idx="1109">181000</cx:pt>
          <cx:pt idx="1110">155000</cx:pt>
          <cx:pt idx="1111">88000</cx:pt>
          <cx:pt idx="1112">97500</cx:pt>
          <cx:pt idx="1113">190000</cx:pt>
          <cx:pt idx="1114">105500</cx:pt>
          <cx:pt idx="1115">125500</cx:pt>
          <cx:pt idx="1116">83000</cx:pt>
          <cx:pt idx="1117">116000</cx:pt>
          <cx:pt idx="1118">118000</cx:pt>
          <cx:pt idx="1119">89000</cx:pt>
          <cx:pt idx="1120">108000</cx:pt>
          <cx:pt idx="1121">94500</cx:pt>
          <cx:pt idx="1122">146300</cx:pt>
          <cx:pt idx="1123">145000</cx:pt>
          <cx:pt idx="1124">123000</cx:pt>
          <cx:pt idx="1125">137500</cx:pt>
          <cx:pt idx="1126">144000</cx:pt>
          <cx:pt idx="1127">185850</cx:pt>
          <cx:pt idx="1128">171750</cx:pt>
          <cx:pt idx="1129">215000</cx:pt>
          <cx:pt idx="1130">178740</cx:pt>
          <cx:pt idx="1131">178000</cx:pt>
          <cx:pt idx="1132">176000</cx:pt>
          <cx:pt idx="1133">139500</cx:pt>
          <cx:pt idx="1134">172000</cx:pt>
          <cx:pt idx="1135">151000</cx:pt>
          <cx:pt idx="1136">150000</cx:pt>
          <cx:pt idx="1137">107000</cx:pt>
          <cx:pt idx="1138">129500</cx:pt>
          <cx:pt idx="1139">144000</cx:pt>
          <cx:pt idx="1140">151000</cx:pt>
          <cx:pt idx="1141">126000</cx:pt>
          <cx:pt idx="1142">116000</cx:pt>
          <cx:pt idx="1143">133500</cx:pt>
          <cx:pt idx="1144">120875</cx:pt>
          <cx:pt idx="1145">137000</cx:pt>
          <cx:pt idx="1146">124000</cx:pt>
          <cx:pt idx="1147">135000</cx:pt>
          <cx:pt idx="1148">129200</cx:pt>
          <cx:pt idx="1149">176400</cx:pt>
          <cx:pt idx="1150">197000</cx:pt>
          <cx:pt idx="1151">151000</cx:pt>
          <cx:pt idx="1152">147400</cx:pt>
          <cx:pt idx="1153">149900</cx:pt>
          <cx:pt idx="1154">183900</cx:pt>
          <cx:pt idx="1155">165000</cx:pt>
          <cx:pt idx="1156">139000</cx:pt>
          <cx:pt idx="1157">270000</cx:pt>
          <cx:pt idx="1158">165000</cx:pt>
          <cx:pt idx="1159">214000</cx:pt>
          <cx:pt idx="1160">188000</cx:pt>
          <cx:pt idx="1161">190000</cx:pt>
          <cx:pt idx="1162">170000</cx:pt>
          <cx:pt idx="1163">146500</cx:pt>
          <cx:pt idx="1164">179900</cx:pt>
          <cx:pt idx="1165">164500</cx:pt>
          <cx:pt idx="1166">140000</cx:pt>
          <cx:pt idx="1167">135500</cx:pt>
          <cx:pt idx="1168">142000</cx:pt>
          <cx:pt idx="1169">138500</cx:pt>
          <cx:pt idx="1170">140000</cx:pt>
          <cx:pt idx="1171">124400</cx:pt>
          <cx:pt idx="1172">158000</cx:pt>
          <cx:pt idx="1173">146000</cx:pt>
          <cx:pt idx="1174">136500</cx:pt>
          <cx:pt idx="1175">129900</cx:pt>
          <cx:pt idx="1176">160000</cx:pt>
          <cx:pt idx="1177">167000</cx:pt>
          <cx:pt idx="1178">157500</cx:pt>
          <cx:pt idx="1179">140000</cx:pt>
          <cx:pt idx="1180">151500</cx:pt>
          <cx:pt idx="1181">129800</cx:pt>
          <cx:pt idx="1182">137000</cx:pt>
          <cx:pt idx="1183">137000</cx:pt>
          <cx:pt idx="1184">85500</cx:pt>
          <cx:pt idx="1185">79900</cx:pt>
          <cx:pt idx="1186">127000</cx:pt>
          <cx:pt idx="1187">161000</cx:pt>
          <cx:pt idx="1188">135000</cx:pt>
          <cx:pt idx="1189">121000</cx:pt>
          <cx:pt idx="1190">172000</cx:pt>
          <cx:pt idx="1191">135000</cx:pt>
          <cx:pt idx="1192">132500</cx:pt>
          <cx:pt idx="1193">143000</cx:pt>
          <cx:pt idx="1194">132000</cx:pt>
          <cx:pt idx="1195">145250</cx:pt>
          <cx:pt idx="1196">162000</cx:pt>
          <cx:pt idx="1197">148000</cx:pt>
          <cx:pt idx="1198">141000</cx:pt>
          <cx:pt idx="1199">153000</cx:pt>
          <cx:pt idx="1200">134450</cx:pt>
          <cx:pt idx="1201">135960</cx:pt>
          <cx:pt idx="1202">140000</cx:pt>
          <cx:pt idx="1203">139500</cx:pt>
          <cx:pt idx="1204">127000</cx:pt>
          <cx:pt idx="1205">133500</cx:pt>
          <cx:pt idx="1206">125000</cx:pt>
          <cx:pt idx="1207">142000</cx:pt>
          <cx:pt idx="1208">159000</cx:pt>
          <cx:pt idx="1209">127000</cx:pt>
          <cx:pt idx="1210">112000</cx:pt>
          <cx:pt idx="1211">99800</cx:pt>
          <cx:pt idx="1212">117000</cx:pt>
          <cx:pt idx="1213">68000</cx:pt>
          <cx:pt idx="1214">86900</cx:pt>
          <cx:pt idx="1215">120000</cx:pt>
          <cx:pt idx="1216">170000</cx:pt>
          <cx:pt idx="1217">159950</cx:pt>
          <cx:pt idx="1218">165000</cx:pt>
          <cx:pt idx="1219">147000</cx:pt>
          <cx:pt idx="1220">159500</cx:pt>
          <cx:pt idx="1221">129900</cx:pt>
          <cx:pt idx="1222">157500</cx:pt>
          <cx:pt idx="1223">109500</cx:pt>
          <cx:pt idx="1224">109900</cx:pt>
          <cx:pt idx="1225">133700</cx:pt>
          <cx:pt idx="1226">81400</cx:pt>
          <cx:pt idx="1227">87500</cx:pt>
          <cx:pt idx="1228">93500</cx:pt>
          <cx:pt idx="1229">141000</cx:pt>
          <cx:pt idx="1230">146000</cx:pt>
          <cx:pt idx="1231">155000</cx:pt>
          <cx:pt idx="1232">134500</cx:pt>
          <cx:pt idx="1233">120000</cx:pt>
          <cx:pt idx="1234">105000</cx:pt>
          <cx:pt idx="1235">124000</cx:pt>
          <cx:pt idx="1236">156500</cx:pt>
          <cx:pt idx="1237">139900</cx:pt>
          <cx:pt idx="1238">105000</cx:pt>
          <cx:pt idx="1239">110000</cx:pt>
          <cx:pt idx="1240">111500</cx:pt>
          <cx:pt idx="1241">105000</cx:pt>
          <cx:pt idx="1242">116000</cx:pt>
          <cx:pt idx="1243">96900</cx:pt>
          <cx:pt idx="1244">135500</cx:pt>
          <cx:pt idx="1245">61500</cx:pt>
          <cx:pt idx="1246">120000</cx:pt>
          <cx:pt idx="1247">126175</cx:pt>
          <cx:pt idx="1248">64000</cx:pt>
          <cx:pt idx="1249">79000</cx:pt>
          <cx:pt idx="1250">114504</cx:pt>
          <cx:pt idx="1251">93500</cx:pt>
          <cx:pt idx="1252">125000</cx:pt>
          <cx:pt idx="1253">64500</cx:pt>
          <cx:pt idx="1254">119900</cx:pt>
          <cx:pt idx="1255">114500</cx:pt>
          <cx:pt idx="1256">115000</cx:pt>
          <cx:pt idx="1257">80500</cx:pt>
          <cx:pt idx="1258">110000</cx:pt>
          <cx:pt idx="1259">110500</cx:pt>
          <cx:pt idx="1260">89000</cx:pt>
          <cx:pt idx="1261">113000</cx:pt>
          <cx:pt idx="1262">109000</cx:pt>
          <cx:pt idx="1263">129000</cx:pt>
          <cx:pt idx="1264">52500</cx:pt>
          <cx:pt idx="1265">116500</cx:pt>
          <cx:pt idx="1266">119500</cx:pt>
          <cx:pt idx="1267">125500</cx:pt>
          <cx:pt idx="1268">91000</cx:pt>
          <cx:pt idx="1269">84500</cx:pt>
          <cx:pt idx="1270">137500</cx:pt>
          <cx:pt idx="1271">125000</cx:pt>
          <cx:pt idx="1272">80000</cx:pt>
          <cx:pt idx="1273">157000</cx:pt>
          <cx:pt idx="1274">148000</cx:pt>
          <cx:pt idx="1275">90000</cx:pt>
          <cx:pt idx="1276">154500</cx:pt>
          <cx:pt idx="1277">153600</cx:pt>
          <cx:pt idx="1278">132000</cx:pt>
          <cx:pt idx="1279">158000</cx:pt>
          <cx:pt idx="1280">149500</cx:pt>
          <cx:pt idx="1281">165000</cx:pt>
          <cx:pt idx="1282">160500</cx:pt>
          <cx:pt idx="1283">105000</cx:pt>
          <cx:pt idx="1284">168000</cx:pt>
          <cx:pt idx="1285">164000</cx:pt>
          <cx:pt idx="1286">130000</cx:pt>
          <cx:pt idx="1287">142500</cx:pt>
          <cx:pt idx="1288">146000</cx:pt>
          <cx:pt idx="1289">135000</cx:pt>
          <cx:pt idx="1290">137000</cx:pt>
          <cx:pt idx="1291">123500</cx:pt>
          <cx:pt idx="1292">93000</cx:pt>
          <cx:pt idx="1293">91500</cx:pt>
          <cx:pt idx="1294">180000</cx:pt>
          <cx:pt idx="1295">224500</cx:pt>
          <cx:pt idx="1296">180000</cx:pt>
          <cx:pt idx="1297">148000</cx:pt>
          <cx:pt idx="1298">145000</cx:pt>
          <cx:pt idx="1299">187000</cx:pt>
          <cx:pt idx="1300">193000</cx:pt>
          <cx:pt idx="1301">156000</cx:pt>
          <cx:pt idx="1302">217000</cx:pt>
          <cx:pt idx="1303">132500</cx:pt>
          <cx:pt idx="1304">157500</cx:pt>
          <cx:pt idx="1305">174000</cx:pt>
          <cx:pt idx="1306">128500</cx:pt>
          <cx:pt idx="1307">128500</cx:pt>
          <cx:pt idx="1308">119900</cx:pt>
          <cx:pt idx="1309">137000</cx:pt>
          <cx:pt idx="1310">220000</cx:pt>
          <cx:pt idx="1311">133000</cx:pt>
          <cx:pt idx="1312">155900</cx:pt>
          <cx:pt idx="1313">207000</cx:pt>
          <cx:pt idx="1314">98000</cx:pt>
          <cx:pt idx="1315">149900</cx:pt>
          <cx:pt idx="1316">102000</cx:pt>
          <cx:pt idx="1317">117250</cx:pt>
          <cx:pt idx="1318">145000</cx:pt>
          <cx:pt idx="1319">97900</cx:pt>
          <cx:pt idx="1320">104900</cx:pt>
          <cx:pt idx="1321">115000</cx:pt>
          <cx:pt idx="1322">116000</cx:pt>
          <cx:pt idx="1323">35000</cx:pt>
          <cx:pt idx="1324">121000</cx:pt>
          <cx:pt idx="1325">160000</cx:pt>
          <cx:pt idx="1326">131000</cx:pt>
          <cx:pt idx="1327">112000</cx:pt>
          <cx:pt idx="1328">137500</cx:pt>
          <cx:pt idx="1329">157000</cx:pt>
          <cx:pt idx="1330">145400</cx:pt>
          <cx:pt idx="1331">72000</cx:pt>
          <cx:pt idx="1332">85000</cx:pt>
          <cx:pt idx="1333">108000</cx:pt>
          <cx:pt idx="1334">78000</cx:pt>
          <cx:pt idx="1335">209000</cx:pt>
          <cx:pt idx="1336">135000</cx:pt>
          <cx:pt idx="1337">148000</cx:pt>
          <cx:pt idx="1338">230000</cx:pt>
          <cx:pt idx="1339">176000</cx:pt>
          <cx:pt idx="1340">180000</cx:pt>
          <cx:pt idx="1341">202000</cx:pt>
          <cx:pt idx="1342">215000</cx:pt>
          <cx:pt idx="1343">164000</cx:pt>
          <cx:pt idx="1344">153500</cx:pt>
          <cx:pt idx="1345">104500</cx:pt>
          <cx:pt idx="1346">127000</cx:pt>
          <cx:pt idx="1347">126500</cx:pt>
          <cx:pt idx="1348">73000</cx:pt>
          <cx:pt idx="1349">79400</cx:pt>
          <cx:pt idx="1350">140000</cx:pt>
          <cx:pt idx="1351">79500</cx:pt>
          <cx:pt idx="1352">90500</cx:pt>
          <cx:pt idx="1353">160000</cx:pt>
          <cx:pt idx="1354">142500</cx:pt>
          <cx:pt idx="1355">131000</cx:pt>
          <cx:pt idx="1356">132000</cx:pt>
          <cx:pt idx="1357">170000</cx:pt>
        </cx:lvl>
      </cx:numDim>
    </cx:data>
  </cx:chartData>
  <cx:chart>
    <cx:title pos="t" align="ctr" overlay="0">
      <cx:tx>
        <cx:txData>
          <cx:v>Sales Price across all years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Sales Price across all years</a:t>
          </a:r>
        </a:p>
      </cx:txPr>
    </cx:title>
    <cx:plotArea>
      <cx:plotAreaRegion>
        <cx:plotSurface>
          <cx:spPr>
            <a:ln>
              <a:solidFill>
                <a:schemeClr val="tx1"/>
              </a:solidFill>
            </a:ln>
          </cx:spPr>
        </cx:plotSurface>
        <cx:series layoutId="clusteredColumn" uniqueId="{4D65A739-EDC8-479A-A876-8D55F4405313}">
          <cx:dataId val="0"/>
          <cx:layoutPr>
            <cx:binning intervalClosed="r"/>
          </cx:layoutPr>
        </cx:series>
      </cx:plotAreaRegion>
      <cx:axis id="0">
        <cx:catScaling gapWidth="0"/>
        <cx:title>
          <cx:tx>
            <cx:txData>
              <cx:v>Sales Price in thousands $</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Sales Price in thousands $</a:t>
              </a:r>
            </a:p>
          </cx:txPr>
        </cx:title>
        <cx:tickLabels/>
      </cx:axis>
      <cx:axis id="1">
        <cx:valScaling/>
        <cx:title>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title>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92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81886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28270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0331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D9A0F9-EB56-44FF-B058-55BD995406B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01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9A0F9-EB56-44FF-B058-55BD995406BB}"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88803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9A0F9-EB56-44FF-B058-55BD995406BB}"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881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D9A0F9-EB56-44FF-B058-55BD995406BB}"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369403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D9A0F9-EB56-44FF-B058-55BD995406BB}" type="datetimeFigureOut">
              <a:rPr lang="en-IN" smtClean="0"/>
              <a:t>26-08-2019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54229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ED9A0F9-EB56-44FF-B058-55BD995406BB}" type="datetimeFigureOut">
              <a:rPr lang="en-IN" smtClean="0"/>
              <a:t>26-08-2019</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712838-8EE0-4A7F-817C-B8246D999489}" type="slidenum">
              <a:rPr lang="en-IN" smtClean="0"/>
              <a:t>‹#›</a:t>
            </a:fld>
            <a:endParaRPr lang="en-IN"/>
          </a:p>
        </p:txBody>
      </p:sp>
    </p:spTree>
    <p:extLst>
      <p:ext uri="{BB962C8B-B14F-4D97-AF65-F5344CB8AC3E}">
        <p14:creationId xmlns:p14="http://schemas.microsoft.com/office/powerpoint/2010/main" val="2815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D9A0F9-EB56-44FF-B058-55BD995406BB}"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53141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ED9A0F9-EB56-44FF-B058-55BD995406BB}" type="datetimeFigureOut">
              <a:rPr lang="en-IN" smtClean="0"/>
              <a:t>26-08-2019</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5712838-8EE0-4A7F-817C-B8246D999489}"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1496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itle 1">
            <a:extLst>
              <a:ext uri="{FF2B5EF4-FFF2-40B4-BE49-F238E27FC236}">
                <a16:creationId xmlns:a16="http://schemas.microsoft.com/office/drawing/2014/main" id="{7415CCCA-2BFD-4253-AFD7-55FCED7594A7}"/>
              </a:ext>
            </a:extLst>
          </p:cNvPr>
          <p:cNvSpPr txBox="1">
            <a:spLocks/>
          </p:cNvSpPr>
          <p:nvPr/>
        </p:nvSpPr>
        <p:spPr>
          <a:xfrm>
            <a:off x="1056225" y="1611552"/>
            <a:ext cx="7543800" cy="67445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b="1" dirty="0">
                <a:latin typeface="Arial" panose="020B0604020202020204" pitchFamily="34" charset="0"/>
                <a:cs typeface="Arial" panose="020B0604020202020204" pitchFamily="34" charset="0"/>
              </a:rPr>
              <a:t>Forecasting of Home Sales for IOWA</a:t>
            </a:r>
          </a:p>
        </p:txBody>
      </p:sp>
    </p:spTree>
    <p:extLst>
      <p:ext uri="{BB962C8B-B14F-4D97-AF65-F5344CB8AC3E}">
        <p14:creationId xmlns:p14="http://schemas.microsoft.com/office/powerpoint/2010/main" val="132681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a:extLst>
              <a:ext uri="{FF2B5EF4-FFF2-40B4-BE49-F238E27FC236}">
                <a16:creationId xmlns:a16="http://schemas.microsoft.com/office/drawing/2014/main" id="{6D808C89-3D18-484D-AA2E-857B9B4FD000}"/>
              </a:ext>
            </a:extLst>
          </p:cNvPr>
          <p:cNvGraphicFramePr>
            <a:graphicFrameLocks noGrp="1"/>
          </p:cNvGraphicFramePr>
          <p:nvPr>
            <p:extLst>
              <p:ext uri="{D42A27DB-BD31-4B8C-83A1-F6EECF244321}">
                <p14:modId xmlns:p14="http://schemas.microsoft.com/office/powerpoint/2010/main" val="3382131570"/>
              </p:ext>
            </p:extLst>
          </p:nvPr>
        </p:nvGraphicFramePr>
        <p:xfrm>
          <a:off x="5253135" y="1523970"/>
          <a:ext cx="3438920" cy="1905000"/>
        </p:xfrm>
        <a:graphic>
          <a:graphicData uri="http://schemas.openxmlformats.org/drawingml/2006/table">
            <a:tbl>
              <a:tblPr>
                <a:tableStyleId>{5C22544A-7EE6-4342-B048-85BDC9FD1C3A}</a:tableStyleId>
              </a:tblPr>
              <a:tblGrid>
                <a:gridCol w="3438920">
                  <a:extLst>
                    <a:ext uri="{9D8B030D-6E8A-4147-A177-3AD203B41FA5}">
                      <a16:colId xmlns:a16="http://schemas.microsoft.com/office/drawing/2014/main" val="2747874850"/>
                    </a:ext>
                  </a:extLst>
                </a:gridCol>
              </a:tblGrid>
              <a:tr h="190500">
                <a:tc>
                  <a:txBody>
                    <a:bodyPr/>
                    <a:lstStyle/>
                    <a:p>
                      <a:pPr algn="l" fontAlgn="ctr"/>
                      <a:r>
                        <a:rPr lang="en-US" sz="1000" u="none" strike="noStrike">
                          <a:effectLst/>
                        </a:rPr>
                        <a:t>Coefficients:</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395744042"/>
                  </a:ext>
                </a:extLst>
              </a:tr>
              <a:tr h="19050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73835764"/>
                  </a:ext>
                </a:extLst>
              </a:tr>
              <a:tr h="190500">
                <a:tc>
                  <a:txBody>
                    <a:bodyPr/>
                    <a:lstStyle/>
                    <a:p>
                      <a:pPr algn="l" fontAlgn="ctr"/>
                      <a:r>
                        <a:rPr lang="en-IN" sz="1000" b="0" i="0" u="none" strike="noStrike">
                          <a:solidFill>
                            <a:srgbClr val="000000"/>
                          </a:solidFill>
                          <a:effectLst/>
                          <a:latin typeface="Calibri" panose="020F0502020204030204" pitchFamily="34" charset="0"/>
                        </a:rPr>
                        <a:t>(Intercept) 11.800212   0.013042 904.804   &lt;2e-16 ***</a:t>
                      </a:r>
                    </a:p>
                  </a:txBody>
                  <a:tcPr marL="7620" marR="7620" marT="7620" marB="0" anchor="ctr"/>
                </a:tc>
                <a:extLst>
                  <a:ext uri="{0D108BD9-81ED-4DB2-BD59-A6C34878D82A}">
                    <a16:rowId xmlns:a16="http://schemas.microsoft.com/office/drawing/2014/main" val="1133143699"/>
                  </a:ext>
                </a:extLst>
              </a:tr>
              <a:tr h="190500">
                <a:tc>
                  <a:txBody>
                    <a:bodyPr/>
                    <a:lstStyle/>
                    <a:p>
                      <a:pPr algn="l" fontAlgn="ctr"/>
                      <a:r>
                        <a:rPr lang="en-IN" sz="1000" b="0" i="0" u="none" strike="noStrike">
                          <a:solidFill>
                            <a:srgbClr val="000000"/>
                          </a:solidFill>
                          <a:effectLst/>
                          <a:latin typeface="Calibri" panose="020F0502020204030204" pitchFamily="34" charset="0"/>
                        </a:rPr>
                        <a:t>Year.sold    0.006446   0.005743   1.122    0.262    </a:t>
                      </a:r>
                    </a:p>
                  </a:txBody>
                  <a:tcPr marL="7620" marR="7620" marT="7620" marB="0" anchor="ctr"/>
                </a:tc>
                <a:extLst>
                  <a:ext uri="{0D108BD9-81ED-4DB2-BD59-A6C34878D82A}">
                    <a16:rowId xmlns:a16="http://schemas.microsoft.com/office/drawing/2014/main" val="4190687963"/>
                  </a:ext>
                </a:extLst>
              </a:tr>
              <a:tr h="190500">
                <a:tc>
                  <a:txBody>
                    <a:bodyPr/>
                    <a:lstStyle/>
                    <a:p>
                      <a:pPr algn="l" fontAlgn="ctr"/>
                      <a:r>
                        <a:rPr lang="en-IN" sz="1000" b="0" i="0" u="none" strike="noStrike">
                          <a:solidFill>
                            <a:srgbClr val="000000"/>
                          </a:solidFill>
                          <a:effectLst/>
                          <a:latin typeface="Calibri" panose="020F0502020204030204" pitchFamily="34" charset="0"/>
                        </a:rPr>
                        <a:t>---</a:t>
                      </a:r>
                    </a:p>
                  </a:txBody>
                  <a:tcPr marL="7620" marR="7620" marT="7620" marB="0" anchor="ctr"/>
                </a:tc>
                <a:extLst>
                  <a:ext uri="{0D108BD9-81ED-4DB2-BD59-A6C34878D82A}">
                    <a16:rowId xmlns:a16="http://schemas.microsoft.com/office/drawing/2014/main" val="1844760410"/>
                  </a:ext>
                </a:extLst>
              </a:tr>
              <a:tr h="190500">
                <a:tc>
                  <a:txBody>
                    <a:bodyPr/>
                    <a:lstStyle/>
                    <a:p>
                      <a:pPr algn="l" fontAlgn="ctr"/>
                      <a:r>
                        <a:rPr lang="en-IN" sz="1000" b="0" i="0" u="none" strike="noStrike">
                          <a:solidFill>
                            <a:srgbClr val="000000"/>
                          </a:solidFill>
                          <a:effectLst/>
                          <a:latin typeface="Calibri" panose="020F0502020204030204" pitchFamily="34" charset="0"/>
                        </a:rPr>
                        <a:t>Signif. codes:  0 ‘***’ 0.001 ‘**’ 0.01 ‘*’ 0.05 ‘.’ 0.1 ‘ ’ 1</a:t>
                      </a:r>
                    </a:p>
                  </a:txBody>
                  <a:tcPr marL="7620" marR="7620" marT="7620" marB="0" anchor="ctr"/>
                </a:tc>
                <a:extLst>
                  <a:ext uri="{0D108BD9-81ED-4DB2-BD59-A6C34878D82A}">
                    <a16:rowId xmlns:a16="http://schemas.microsoft.com/office/drawing/2014/main" val="439190742"/>
                  </a:ext>
                </a:extLst>
              </a:tr>
              <a:tr h="190500">
                <a:tc>
                  <a:txBody>
                    <a:bodyPr/>
                    <a:lstStyle/>
                    <a:p>
                      <a:pPr algn="l" fontAlgn="ctr"/>
                      <a:endParaRPr lang="en-IN"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69731306"/>
                  </a:ext>
                </a:extLst>
              </a:tr>
              <a:tr h="190500">
                <a:tc>
                  <a:txBody>
                    <a:bodyPr/>
                    <a:lstStyle/>
                    <a:p>
                      <a:pPr algn="l" fontAlgn="ctr"/>
                      <a:r>
                        <a:rPr lang="en-IN" sz="1000" b="0" i="0" u="none" strike="noStrike">
                          <a:solidFill>
                            <a:srgbClr val="000000"/>
                          </a:solidFill>
                          <a:effectLst/>
                          <a:latin typeface="Calibri" panose="020F0502020204030204" pitchFamily="34" charset="0"/>
                        </a:rPr>
                        <a:t>Residual standard error: 0.2772 on 1356 degrees of freedom</a:t>
                      </a:r>
                    </a:p>
                  </a:txBody>
                  <a:tcPr marL="7620" marR="7620" marT="7620" marB="0" anchor="ctr"/>
                </a:tc>
                <a:extLst>
                  <a:ext uri="{0D108BD9-81ED-4DB2-BD59-A6C34878D82A}">
                    <a16:rowId xmlns:a16="http://schemas.microsoft.com/office/drawing/2014/main" val="3869131725"/>
                  </a:ext>
                </a:extLst>
              </a:tr>
              <a:tr h="190500">
                <a:tc>
                  <a:txBody>
                    <a:bodyPr/>
                    <a:lstStyle/>
                    <a:p>
                      <a:pPr algn="l" fontAlgn="ctr"/>
                      <a:r>
                        <a:rPr lang="en-IN" sz="1000" b="0" i="0" u="none" strike="noStrike">
                          <a:solidFill>
                            <a:srgbClr val="000000"/>
                          </a:solidFill>
                          <a:effectLst/>
                          <a:latin typeface="Calibri" panose="020F0502020204030204" pitchFamily="34" charset="0"/>
                        </a:rPr>
                        <a:t>Multiple R-squared:  0.0009281,</a:t>
                      </a:r>
                    </a:p>
                  </a:txBody>
                  <a:tcPr marL="7620" marR="7620" marT="7620" marB="0" anchor="ctr"/>
                </a:tc>
                <a:extLst>
                  <a:ext uri="{0D108BD9-81ED-4DB2-BD59-A6C34878D82A}">
                    <a16:rowId xmlns:a16="http://schemas.microsoft.com/office/drawing/2014/main" val="3264209936"/>
                  </a:ext>
                </a:extLst>
              </a:tr>
              <a:tr h="190500">
                <a:tc>
                  <a:txBody>
                    <a:bodyPr/>
                    <a:lstStyle/>
                    <a:p>
                      <a:pPr algn="l" fontAlgn="ctr"/>
                      <a:r>
                        <a:rPr lang="en-IN" sz="1000" b="0" i="0" u="none" strike="noStrike" dirty="0">
                          <a:solidFill>
                            <a:srgbClr val="000000"/>
                          </a:solidFill>
                          <a:effectLst/>
                          <a:latin typeface="Calibri" panose="020F0502020204030204" pitchFamily="34" charset="0"/>
                        </a:rPr>
                        <a:t>F-statistic:  1.26 on 1 and 1356 DF,  p-value: 0.2619</a:t>
                      </a:r>
                    </a:p>
                  </a:txBody>
                  <a:tcPr marL="7620" marR="7620" marT="7620" marB="0" anchor="ctr"/>
                </a:tc>
                <a:extLst>
                  <a:ext uri="{0D108BD9-81ED-4DB2-BD59-A6C34878D82A}">
                    <a16:rowId xmlns:a16="http://schemas.microsoft.com/office/drawing/2014/main" val="3873131653"/>
                  </a:ext>
                </a:extLst>
              </a:tr>
            </a:tbl>
          </a:graphicData>
        </a:graphic>
      </p:graphicFrame>
      <p:sp>
        <p:nvSpPr>
          <p:cNvPr id="14" name="TextBox 13">
            <a:extLst>
              <a:ext uri="{FF2B5EF4-FFF2-40B4-BE49-F238E27FC236}">
                <a16:creationId xmlns:a16="http://schemas.microsoft.com/office/drawing/2014/main" id="{571E472D-C64D-40C4-BA67-A28BACC5C5CE}"/>
              </a:ext>
            </a:extLst>
          </p:cNvPr>
          <p:cNvSpPr txBox="1"/>
          <p:nvPr/>
        </p:nvSpPr>
        <p:spPr>
          <a:xfrm>
            <a:off x="377300" y="3687891"/>
            <a:ext cx="3513565" cy="769441"/>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Since p value here is less than 0.05 therefore Age when the property sold </a:t>
            </a:r>
            <a:r>
              <a:rPr lang="en-IN" sz="1100" b="1" dirty="0">
                <a:latin typeface="Arial" panose="020B0604020202020204" pitchFamily="34" charset="0"/>
                <a:cs typeface="Arial" panose="020B0604020202020204" pitchFamily="34" charset="0"/>
              </a:rPr>
              <a:t>affects the sale price. </a:t>
            </a:r>
            <a:r>
              <a:rPr lang="en-IN" sz="1100" dirty="0">
                <a:latin typeface="Arial" panose="020B0604020202020204" pitchFamily="34" charset="0"/>
                <a:cs typeface="Arial" panose="020B0604020202020204" pitchFamily="34" charset="0"/>
              </a:rPr>
              <a:t>Negative slope indicates sale price decreases as age increases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8C5CAF6-8CFB-4C56-AEEB-3DA4BCF075B4}"/>
              </a:ext>
            </a:extLst>
          </p:cNvPr>
          <p:cNvSpPr txBox="1"/>
          <p:nvPr/>
        </p:nvSpPr>
        <p:spPr>
          <a:xfrm>
            <a:off x="311985" y="1143135"/>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a:t>
            </a:r>
            <a:r>
              <a:rPr lang="en-US" sz="1100" dirty="0" err="1">
                <a:latin typeface="Arial" panose="020B0604020202020204" pitchFamily="34" charset="0"/>
                <a:cs typeface="Arial" panose="020B0604020202020204" pitchFamily="34" charset="0"/>
              </a:rPr>
              <a:t>Age_Sold</a:t>
            </a:r>
            <a:endParaRPr lang="en-IN" sz="1100" dirty="0"/>
          </a:p>
        </p:txBody>
      </p:sp>
      <p:graphicFrame>
        <p:nvGraphicFramePr>
          <p:cNvPr id="12" name="Table 11">
            <a:extLst>
              <a:ext uri="{FF2B5EF4-FFF2-40B4-BE49-F238E27FC236}">
                <a16:creationId xmlns:a16="http://schemas.microsoft.com/office/drawing/2014/main" id="{EC81D410-13D3-4DEC-9EFF-B4FBD29A33D9}"/>
              </a:ext>
            </a:extLst>
          </p:cNvPr>
          <p:cNvGraphicFramePr>
            <a:graphicFrameLocks noGrp="1"/>
          </p:cNvGraphicFramePr>
          <p:nvPr>
            <p:extLst>
              <p:ext uri="{D42A27DB-BD31-4B8C-83A1-F6EECF244321}">
                <p14:modId xmlns:p14="http://schemas.microsoft.com/office/powerpoint/2010/main" val="411495857"/>
              </p:ext>
            </p:extLst>
          </p:nvPr>
        </p:nvGraphicFramePr>
        <p:xfrm>
          <a:off x="377300" y="1531905"/>
          <a:ext cx="3438920" cy="1905000"/>
        </p:xfrm>
        <a:graphic>
          <a:graphicData uri="http://schemas.openxmlformats.org/drawingml/2006/table">
            <a:tbl>
              <a:tblPr>
                <a:tableStyleId>{5C22544A-7EE6-4342-B048-85BDC9FD1C3A}</a:tableStyleId>
              </a:tblPr>
              <a:tblGrid>
                <a:gridCol w="3438920">
                  <a:extLst>
                    <a:ext uri="{9D8B030D-6E8A-4147-A177-3AD203B41FA5}">
                      <a16:colId xmlns:a16="http://schemas.microsoft.com/office/drawing/2014/main" val="2747874850"/>
                    </a:ext>
                  </a:extLst>
                </a:gridCol>
              </a:tblGrid>
              <a:tr h="190500">
                <a:tc>
                  <a:txBody>
                    <a:bodyPr/>
                    <a:lstStyle/>
                    <a:p>
                      <a:pPr algn="l" fontAlgn="ctr"/>
                      <a:r>
                        <a:rPr lang="en-US" sz="1000" u="none" strike="noStrike">
                          <a:effectLst/>
                        </a:rPr>
                        <a:t>Coefficients:</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395744042"/>
                  </a:ext>
                </a:extLst>
              </a:tr>
              <a:tr h="19050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73835764"/>
                  </a:ext>
                </a:extLst>
              </a:tr>
              <a:tr h="190500">
                <a:tc>
                  <a:txBody>
                    <a:bodyPr/>
                    <a:lstStyle/>
                    <a:p>
                      <a:pPr algn="l" fontAlgn="ctr"/>
                      <a:r>
                        <a:rPr lang="en-IN" sz="1000" b="0" i="0" u="none" strike="noStrike">
                          <a:solidFill>
                            <a:srgbClr val="000000"/>
                          </a:solidFill>
                          <a:effectLst/>
                          <a:latin typeface="Calibri" panose="020F0502020204030204" pitchFamily="34" charset="0"/>
                        </a:rPr>
                        <a:t>(Intercept) 12.0948990  0.0114551 1055.86   &lt;2e-16 ***</a:t>
                      </a:r>
                    </a:p>
                  </a:txBody>
                  <a:tcPr marL="7620" marR="7620" marT="7620" marB="0" anchor="ctr"/>
                </a:tc>
                <a:extLst>
                  <a:ext uri="{0D108BD9-81ED-4DB2-BD59-A6C34878D82A}">
                    <a16:rowId xmlns:a16="http://schemas.microsoft.com/office/drawing/2014/main" val="1133143699"/>
                  </a:ext>
                </a:extLst>
              </a:tr>
              <a:tr h="190500">
                <a:tc>
                  <a:txBody>
                    <a:bodyPr/>
                    <a:lstStyle/>
                    <a:p>
                      <a:pPr algn="l" fontAlgn="ctr"/>
                      <a:r>
                        <a:rPr lang="en-IN" sz="1000" b="0" i="0" u="none" strike="noStrike">
                          <a:solidFill>
                            <a:srgbClr val="000000"/>
                          </a:solidFill>
                          <a:effectLst/>
                          <a:latin typeface="Calibri" panose="020F0502020204030204" pitchFamily="34" charset="0"/>
                        </a:rPr>
                        <a:t>Age_Sold    -0.0064259  0.0002228  -28.84   &lt;2e-16 ***</a:t>
                      </a:r>
                    </a:p>
                  </a:txBody>
                  <a:tcPr marL="7620" marR="7620" marT="7620" marB="0" anchor="ctr"/>
                </a:tc>
                <a:extLst>
                  <a:ext uri="{0D108BD9-81ED-4DB2-BD59-A6C34878D82A}">
                    <a16:rowId xmlns:a16="http://schemas.microsoft.com/office/drawing/2014/main" val="4190687963"/>
                  </a:ext>
                </a:extLst>
              </a:tr>
              <a:tr h="190500">
                <a:tc>
                  <a:txBody>
                    <a:bodyPr/>
                    <a:lstStyle/>
                    <a:p>
                      <a:pPr algn="l" fontAlgn="ctr"/>
                      <a:r>
                        <a:rPr lang="en-IN" sz="1000" b="0" i="0" u="none" strike="noStrike">
                          <a:solidFill>
                            <a:srgbClr val="000000"/>
                          </a:solidFill>
                          <a:effectLst/>
                          <a:latin typeface="Calibri" panose="020F0502020204030204" pitchFamily="34" charset="0"/>
                        </a:rPr>
                        <a:t>---</a:t>
                      </a:r>
                    </a:p>
                  </a:txBody>
                  <a:tcPr marL="7620" marR="7620" marT="7620" marB="0" anchor="ctr"/>
                </a:tc>
                <a:extLst>
                  <a:ext uri="{0D108BD9-81ED-4DB2-BD59-A6C34878D82A}">
                    <a16:rowId xmlns:a16="http://schemas.microsoft.com/office/drawing/2014/main" val="1844760410"/>
                  </a:ext>
                </a:extLst>
              </a:tr>
              <a:tr h="190500">
                <a:tc>
                  <a:txBody>
                    <a:bodyPr/>
                    <a:lstStyle/>
                    <a:p>
                      <a:pPr algn="l" fontAlgn="ctr"/>
                      <a:r>
                        <a:rPr lang="en-IN" sz="1000" b="0" i="0" u="none" strike="noStrike">
                          <a:solidFill>
                            <a:srgbClr val="000000"/>
                          </a:solidFill>
                          <a:effectLst/>
                          <a:latin typeface="Calibri" panose="020F0502020204030204" pitchFamily="34" charset="0"/>
                        </a:rPr>
                        <a:t>Signif. codes:  0 ‘***’ 0.001 ‘**’ 0.01 ‘*’ 0.05 ‘.’ 0.1 ‘ ’ 1</a:t>
                      </a:r>
                    </a:p>
                  </a:txBody>
                  <a:tcPr marL="7620" marR="7620" marT="7620" marB="0" anchor="ctr"/>
                </a:tc>
                <a:extLst>
                  <a:ext uri="{0D108BD9-81ED-4DB2-BD59-A6C34878D82A}">
                    <a16:rowId xmlns:a16="http://schemas.microsoft.com/office/drawing/2014/main" val="439190742"/>
                  </a:ext>
                </a:extLst>
              </a:tr>
              <a:tr h="190500">
                <a:tc>
                  <a:txBody>
                    <a:bodyPr/>
                    <a:lstStyle/>
                    <a:p>
                      <a:pPr algn="l" fontAlgn="ctr"/>
                      <a:endParaRPr lang="en-IN"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69731306"/>
                  </a:ext>
                </a:extLst>
              </a:tr>
              <a:tr h="190500">
                <a:tc>
                  <a:txBody>
                    <a:bodyPr/>
                    <a:lstStyle/>
                    <a:p>
                      <a:pPr algn="l" fontAlgn="ctr"/>
                      <a:r>
                        <a:rPr lang="en-IN" sz="1000" b="0" i="0" u="none" strike="noStrike">
                          <a:solidFill>
                            <a:srgbClr val="000000"/>
                          </a:solidFill>
                          <a:effectLst/>
                          <a:latin typeface="Calibri" panose="020F0502020204030204" pitchFamily="34" charset="0"/>
                        </a:rPr>
                        <a:t>Residual standard error: 0.2184 on 1356 degrees of freedom</a:t>
                      </a:r>
                    </a:p>
                  </a:txBody>
                  <a:tcPr marL="7620" marR="7620" marT="7620" marB="0" anchor="ctr"/>
                </a:tc>
                <a:extLst>
                  <a:ext uri="{0D108BD9-81ED-4DB2-BD59-A6C34878D82A}">
                    <a16:rowId xmlns:a16="http://schemas.microsoft.com/office/drawing/2014/main" val="3869131725"/>
                  </a:ext>
                </a:extLst>
              </a:tr>
              <a:tr h="190500">
                <a:tc>
                  <a:txBody>
                    <a:bodyPr/>
                    <a:lstStyle/>
                    <a:p>
                      <a:pPr algn="l" fontAlgn="ctr"/>
                      <a:r>
                        <a:rPr lang="en-IN" sz="1000" b="0" i="0" u="none" strike="noStrike">
                          <a:solidFill>
                            <a:srgbClr val="000000"/>
                          </a:solidFill>
                          <a:effectLst/>
                          <a:latin typeface="Calibri" panose="020F0502020204030204" pitchFamily="34" charset="0"/>
                        </a:rPr>
                        <a:t>Multiple R-squared:  0.3802,</a:t>
                      </a:r>
                    </a:p>
                  </a:txBody>
                  <a:tcPr marL="7620" marR="7620" marT="7620" marB="0" anchor="ctr"/>
                </a:tc>
                <a:extLst>
                  <a:ext uri="{0D108BD9-81ED-4DB2-BD59-A6C34878D82A}">
                    <a16:rowId xmlns:a16="http://schemas.microsoft.com/office/drawing/2014/main" val="3264209936"/>
                  </a:ext>
                </a:extLst>
              </a:tr>
              <a:tr h="190500">
                <a:tc>
                  <a:txBody>
                    <a:bodyPr/>
                    <a:lstStyle/>
                    <a:p>
                      <a:pPr algn="l" fontAlgn="ctr"/>
                      <a:r>
                        <a:rPr lang="en-IN" sz="1000" b="0" i="0" u="none" strike="noStrike" dirty="0">
                          <a:solidFill>
                            <a:srgbClr val="000000"/>
                          </a:solidFill>
                          <a:effectLst/>
                          <a:latin typeface="Calibri" panose="020F0502020204030204" pitchFamily="34" charset="0"/>
                        </a:rPr>
                        <a:t>F-statistic: 831.8 on 1 and 1356 DF,  p-value: &lt; 2.2e-16</a:t>
                      </a:r>
                    </a:p>
                  </a:txBody>
                  <a:tcPr marL="7620" marR="7620" marT="7620" marB="0" anchor="ctr"/>
                </a:tc>
                <a:extLst>
                  <a:ext uri="{0D108BD9-81ED-4DB2-BD59-A6C34878D82A}">
                    <a16:rowId xmlns:a16="http://schemas.microsoft.com/office/drawing/2014/main" val="3873131653"/>
                  </a:ext>
                </a:extLst>
              </a:tr>
            </a:tbl>
          </a:graphicData>
        </a:graphic>
      </p:graphicFrame>
      <p:sp>
        <p:nvSpPr>
          <p:cNvPr id="4" name="Rectangle 3">
            <a:extLst>
              <a:ext uri="{FF2B5EF4-FFF2-40B4-BE49-F238E27FC236}">
                <a16:creationId xmlns:a16="http://schemas.microsoft.com/office/drawing/2014/main" id="{3872FDFA-EF3E-47C8-AE7F-25C6F9A9C60F}"/>
              </a:ext>
            </a:extLst>
          </p:cNvPr>
          <p:cNvSpPr/>
          <p:nvPr/>
        </p:nvSpPr>
        <p:spPr>
          <a:xfrm>
            <a:off x="377300" y="1531906"/>
            <a:ext cx="3420259" cy="189706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90417D7-79D9-4E4C-B07B-9FB22DB774D7}"/>
              </a:ext>
            </a:extLst>
          </p:cNvPr>
          <p:cNvSpPr txBox="1"/>
          <p:nvPr/>
        </p:nvSpPr>
        <p:spPr>
          <a:xfrm>
            <a:off x="5253135" y="3687891"/>
            <a:ext cx="3513565" cy="600164"/>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Since the p value for the test of year sold (0.262) &gt; 0.05 therefore it does </a:t>
            </a:r>
            <a:r>
              <a:rPr lang="en-US" sz="1100" b="1" dirty="0">
                <a:latin typeface="Arial" panose="020B0604020202020204" pitchFamily="34" charset="0"/>
                <a:cs typeface="Arial" panose="020B0604020202020204" pitchFamily="34" charset="0"/>
              </a:rPr>
              <a:t>not significantly </a:t>
            </a:r>
            <a:r>
              <a:rPr lang="en-US" sz="1100" dirty="0">
                <a:latin typeface="Arial" panose="020B0604020202020204" pitchFamily="34" charset="0"/>
                <a:cs typeface="Arial" panose="020B0604020202020204" pitchFamily="34" charset="0"/>
              </a:rPr>
              <a:t>contribute to the sale price of the house.</a:t>
            </a:r>
          </a:p>
        </p:txBody>
      </p:sp>
      <p:sp>
        <p:nvSpPr>
          <p:cNvPr id="19" name="TextBox 18">
            <a:extLst>
              <a:ext uri="{FF2B5EF4-FFF2-40B4-BE49-F238E27FC236}">
                <a16:creationId xmlns:a16="http://schemas.microsoft.com/office/drawing/2014/main" id="{48D93EAC-EA47-468E-A510-A3A5C0C9FEFF}"/>
              </a:ext>
            </a:extLst>
          </p:cNvPr>
          <p:cNvSpPr txBox="1"/>
          <p:nvPr/>
        </p:nvSpPr>
        <p:spPr>
          <a:xfrm>
            <a:off x="5187820" y="1143135"/>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a:t>
            </a:r>
            <a:r>
              <a:rPr lang="en-US" sz="1100" dirty="0" err="1">
                <a:latin typeface="Arial" panose="020B0604020202020204" pitchFamily="34" charset="0"/>
                <a:cs typeface="Arial" panose="020B0604020202020204" pitchFamily="34" charset="0"/>
              </a:rPr>
              <a:t>Year.sold</a:t>
            </a:r>
            <a:endParaRPr lang="en-IN" sz="1100" dirty="0"/>
          </a:p>
        </p:txBody>
      </p:sp>
      <p:sp>
        <p:nvSpPr>
          <p:cNvPr id="21" name="Rectangle 20">
            <a:extLst>
              <a:ext uri="{FF2B5EF4-FFF2-40B4-BE49-F238E27FC236}">
                <a16:creationId xmlns:a16="http://schemas.microsoft.com/office/drawing/2014/main" id="{20E0A935-CCB6-4236-8296-D41AFF55D1BD}"/>
              </a:ext>
            </a:extLst>
          </p:cNvPr>
          <p:cNvSpPr/>
          <p:nvPr/>
        </p:nvSpPr>
        <p:spPr>
          <a:xfrm>
            <a:off x="5253135" y="1531906"/>
            <a:ext cx="3420259" cy="189706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067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5DB8C52-4900-4A24-BE13-74053058A9BD}"/>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85A5C12-58EA-4F79-873D-2B14AE6AFB5E}"/>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Multivariate Analysis</a:t>
            </a:r>
          </a:p>
        </p:txBody>
      </p:sp>
      <p:sp>
        <p:nvSpPr>
          <p:cNvPr id="8" name="TextBox 7">
            <a:extLst>
              <a:ext uri="{FF2B5EF4-FFF2-40B4-BE49-F238E27FC236}">
                <a16:creationId xmlns:a16="http://schemas.microsoft.com/office/drawing/2014/main" id="{84F3CF58-52DC-419E-8A50-3D3BA5727F29}"/>
              </a:ext>
            </a:extLst>
          </p:cNvPr>
          <p:cNvSpPr txBox="1"/>
          <p:nvPr/>
        </p:nvSpPr>
        <p:spPr>
          <a:xfrm>
            <a:off x="377300" y="1094522"/>
            <a:ext cx="6947231" cy="769441"/>
          </a:xfrm>
          <a:prstGeom prst="rect">
            <a:avLst/>
          </a:prstGeom>
          <a:noFill/>
        </p:spPr>
        <p:txBody>
          <a:bodyPr wrap="square" rtlCol="0">
            <a:spAutoFit/>
          </a:bodyPr>
          <a:lstStyle/>
          <a:p>
            <a:pPr marL="285750" indent="-285750">
              <a:buFont typeface="Arial" panose="020B0604020202020204" pitchFamily="34" charset="0"/>
              <a:buChar char="•"/>
            </a:pPr>
            <a:r>
              <a:rPr lang="en-IN" sz="1100" dirty="0">
                <a:latin typeface="Arial" panose="020B0604020202020204" pitchFamily="34" charset="0"/>
                <a:cs typeface="Arial" panose="020B0604020202020204" pitchFamily="34" charset="0"/>
              </a:rPr>
              <a:t>From the previous slide we established that the factors are correlated with each other, meaning they have an affect on each other as well in determining the sales price of the houses.</a:t>
            </a:r>
          </a:p>
          <a:p>
            <a:pPr marL="285750" indent="-285750">
              <a:buFont typeface="Arial" panose="020B0604020202020204" pitchFamily="34" charset="0"/>
              <a:buChar char="•"/>
            </a:pPr>
            <a:r>
              <a:rPr lang="en-US" sz="1100" dirty="0">
                <a:latin typeface="Arial" panose="020B0604020202020204" pitchFamily="34" charset="0"/>
                <a:cs typeface="Arial" panose="020B0604020202020204" pitchFamily="34" charset="0"/>
              </a:rPr>
              <a:t>Therefore we did the multivariate analysis and measured how these factors in combination contribute to the sales price</a:t>
            </a:r>
          </a:p>
        </p:txBody>
      </p:sp>
      <p:sp>
        <p:nvSpPr>
          <p:cNvPr id="10" name="TextBox 9">
            <a:extLst>
              <a:ext uri="{FF2B5EF4-FFF2-40B4-BE49-F238E27FC236}">
                <a16:creationId xmlns:a16="http://schemas.microsoft.com/office/drawing/2014/main" id="{B3D535C6-9A42-44EC-9E66-97B0B6B57A4B}"/>
              </a:ext>
            </a:extLst>
          </p:cNvPr>
          <p:cNvSpPr txBox="1"/>
          <p:nvPr/>
        </p:nvSpPr>
        <p:spPr>
          <a:xfrm>
            <a:off x="377300" y="4889695"/>
            <a:ext cx="6947231" cy="938719"/>
          </a:xfrm>
          <a:prstGeom prst="rect">
            <a:avLst/>
          </a:prstGeom>
          <a:noFill/>
        </p:spPr>
        <p:txBody>
          <a:bodyPr wrap="square" rtlCol="0">
            <a:spAutoFit/>
          </a:bodyPr>
          <a:lstStyle/>
          <a:p>
            <a:pPr marL="285750" indent="-285750">
              <a:buFont typeface="Arial" panose="020B0604020202020204" pitchFamily="34" charset="0"/>
              <a:buChar char="•"/>
            </a:pPr>
            <a:r>
              <a:rPr lang="en-IN" sz="1100" dirty="0">
                <a:latin typeface="Arial" panose="020B0604020202020204" pitchFamily="34" charset="0"/>
                <a:cs typeface="Arial" panose="020B0604020202020204" pitchFamily="34" charset="0"/>
              </a:rPr>
              <a:t>The adjusted R-squared value is 0.82 which means 82% of total variability in price is explained by all these variables</a:t>
            </a:r>
          </a:p>
          <a:p>
            <a:pPr marL="285750" indent="-285750">
              <a:buFont typeface="Arial" panose="020B0604020202020204" pitchFamily="34" charset="0"/>
              <a:buChar char="•"/>
            </a:pPr>
            <a:r>
              <a:rPr lang="en-IN" sz="1100" dirty="0">
                <a:latin typeface="Arial" panose="020B0604020202020204" pitchFamily="34" charset="0"/>
                <a:cs typeface="Arial" panose="020B0604020202020204" pitchFamily="34" charset="0"/>
              </a:rPr>
              <a:t>However in the output we see, as the number of bedrooms increases, the price decreases, which is not practical and the p value is also greater than 0.05 Therefore it is not a significant factor when all the other factors are taken into account. So we need to build a new model to predict the price accurately</a:t>
            </a:r>
          </a:p>
        </p:txBody>
      </p:sp>
      <p:graphicFrame>
        <p:nvGraphicFramePr>
          <p:cNvPr id="9" name="Table 8">
            <a:extLst>
              <a:ext uri="{FF2B5EF4-FFF2-40B4-BE49-F238E27FC236}">
                <a16:creationId xmlns:a16="http://schemas.microsoft.com/office/drawing/2014/main" id="{2937466D-8A14-4E72-80E6-68873AB9CD50}"/>
              </a:ext>
            </a:extLst>
          </p:cNvPr>
          <p:cNvGraphicFramePr>
            <a:graphicFrameLocks noGrp="1"/>
          </p:cNvGraphicFramePr>
          <p:nvPr>
            <p:extLst>
              <p:ext uri="{D42A27DB-BD31-4B8C-83A1-F6EECF244321}">
                <p14:modId xmlns:p14="http://schemas.microsoft.com/office/powerpoint/2010/main" val="1530548194"/>
              </p:ext>
            </p:extLst>
          </p:nvPr>
        </p:nvGraphicFramePr>
        <p:xfrm>
          <a:off x="1819469" y="1635955"/>
          <a:ext cx="4998581" cy="3253740"/>
        </p:xfrm>
        <a:graphic>
          <a:graphicData uri="http://schemas.openxmlformats.org/drawingml/2006/table">
            <a:tbl>
              <a:tblPr>
                <a:tableStyleId>{5C22544A-7EE6-4342-B048-85BDC9FD1C3A}</a:tableStyleId>
              </a:tblPr>
              <a:tblGrid>
                <a:gridCol w="4998581">
                  <a:extLst>
                    <a:ext uri="{9D8B030D-6E8A-4147-A177-3AD203B41FA5}">
                      <a16:colId xmlns:a16="http://schemas.microsoft.com/office/drawing/2014/main" val="2270198847"/>
                    </a:ext>
                  </a:extLst>
                </a:gridCol>
              </a:tblGrid>
              <a:tr h="153184">
                <a:tc>
                  <a:txBody>
                    <a:bodyPr/>
                    <a:lstStyle/>
                    <a:p>
                      <a:pPr algn="l" fontAlgn="ctr"/>
                      <a:r>
                        <a:rPr lang="en-US" sz="1000" u="none" strike="noStrike" dirty="0">
                          <a:effectLst/>
                        </a:rPr>
                        <a:t>Coefficients:</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581437451"/>
                  </a:ext>
                </a:extLst>
              </a:tr>
              <a:tr h="153184">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18018300"/>
                  </a:ext>
                </a:extLst>
              </a:tr>
              <a:tr h="153184">
                <a:tc>
                  <a:txBody>
                    <a:bodyPr/>
                    <a:lstStyle/>
                    <a:p>
                      <a:pPr algn="l" fontAlgn="ctr"/>
                      <a:r>
                        <a:rPr lang="pt-BR" sz="1000" u="none" strike="noStrike" dirty="0">
                          <a:effectLst/>
                        </a:rPr>
                        <a:t>(Intercept)           1.066e+01  2.964e-02 359.652  &lt; 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93471294"/>
                  </a:ext>
                </a:extLst>
              </a:tr>
              <a:tr h="153184">
                <a:tc>
                  <a:txBody>
                    <a:bodyPr/>
                    <a:lstStyle/>
                    <a:p>
                      <a:pPr algn="l" fontAlgn="ctr"/>
                      <a:r>
                        <a:rPr lang="en-US" sz="1000" u="none" strike="noStrike" dirty="0" err="1">
                          <a:effectLst/>
                        </a:rPr>
                        <a:t>Central.Air</a:t>
                      </a:r>
                      <a:r>
                        <a:rPr lang="en-US" sz="1000" u="none" strike="noStrike" dirty="0">
                          <a:effectLst/>
                        </a:rPr>
                        <a:t>           1.511e-01  1.325e-02  11.406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340387722"/>
                  </a:ext>
                </a:extLst>
              </a:tr>
              <a:tr h="153184">
                <a:tc>
                  <a:txBody>
                    <a:bodyPr/>
                    <a:lstStyle/>
                    <a:p>
                      <a:pPr algn="l" fontAlgn="ctr"/>
                      <a:r>
                        <a:rPr lang="pt-BR" sz="1000" u="none" strike="noStrike" dirty="0">
                          <a:effectLst/>
                        </a:rPr>
                        <a:t>Bedrooms           -6.071e-03  5.712e-03  -1.063    0.288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461592533"/>
                  </a:ext>
                </a:extLst>
              </a:tr>
              <a:tr h="153184">
                <a:tc>
                  <a:txBody>
                    <a:bodyPr/>
                    <a:lstStyle/>
                    <a:p>
                      <a:pPr algn="l" fontAlgn="ctr"/>
                      <a:r>
                        <a:rPr lang="pt-BR" sz="1000" u="none" strike="noStrike" dirty="0">
                          <a:effectLst/>
                        </a:rPr>
                        <a:t>Fireplaces            2.773e-02  6.246e-03   4.439     9.78e-06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835831869"/>
                  </a:ext>
                </a:extLst>
              </a:tr>
              <a:tr h="153184">
                <a:tc>
                  <a:txBody>
                    <a:bodyPr/>
                    <a:lstStyle/>
                    <a:p>
                      <a:pPr algn="l" fontAlgn="ctr"/>
                      <a:r>
                        <a:rPr lang="it-IT" sz="1000" u="none" strike="noStrike" dirty="0">
                          <a:effectLst/>
                        </a:rPr>
                        <a:t>Lot_Area              1.097e-05  9.328e-07  11.760   &lt; 2e-16 ***</a:t>
                      </a:r>
                      <a:endParaRPr lang="it-IT"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133674490"/>
                  </a:ext>
                </a:extLst>
              </a:tr>
              <a:tr h="153184">
                <a:tc>
                  <a:txBody>
                    <a:bodyPr/>
                    <a:lstStyle/>
                    <a:p>
                      <a:pPr algn="l" fontAlgn="ctr"/>
                      <a:r>
                        <a:rPr lang="en-US" sz="1000" u="none" strike="noStrike" dirty="0" err="1">
                          <a:effectLst/>
                        </a:rPr>
                        <a:t>Gr_Liv_Area</a:t>
                      </a:r>
                      <a:r>
                        <a:rPr lang="en-US" sz="1000" u="none" strike="noStrike" dirty="0">
                          <a:effectLst/>
                        </a:rPr>
                        <a:t>        2.636e-04  1.995e-05  13.213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662047093"/>
                  </a:ext>
                </a:extLst>
              </a:tr>
              <a:tr h="153184">
                <a:tc>
                  <a:txBody>
                    <a:bodyPr/>
                    <a:lstStyle/>
                    <a:p>
                      <a:pPr algn="l" fontAlgn="ctr"/>
                      <a:r>
                        <a:rPr lang="en-US" sz="1000" u="none" strike="noStrike" dirty="0" err="1">
                          <a:effectLst/>
                        </a:rPr>
                        <a:t>Garage_Area</a:t>
                      </a:r>
                      <a:r>
                        <a:rPr lang="en-US" sz="1000" u="none" strike="noStrike" dirty="0">
                          <a:effectLst/>
                        </a:rPr>
                        <a:t>       1.941e-04  2.090e-05   9.287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240044036"/>
                  </a:ext>
                </a:extLst>
              </a:tr>
              <a:tr h="153184">
                <a:tc>
                  <a:txBody>
                    <a:bodyPr/>
                    <a:lstStyle/>
                    <a:p>
                      <a:pPr algn="l" fontAlgn="ctr"/>
                      <a:r>
                        <a:rPr lang="en-US" sz="1000" u="none" strike="noStrike" dirty="0" err="1">
                          <a:effectLst/>
                        </a:rPr>
                        <a:t>Basement_Area</a:t>
                      </a:r>
                      <a:r>
                        <a:rPr lang="en-US" sz="1000" u="none" strike="noStrike" dirty="0">
                          <a:effectLst/>
                        </a:rPr>
                        <a:t>  1.422e-04  1.206e-05  11.788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721489223"/>
                  </a:ext>
                </a:extLst>
              </a:tr>
              <a:tr h="153184">
                <a:tc>
                  <a:txBody>
                    <a:bodyPr/>
                    <a:lstStyle/>
                    <a:p>
                      <a:pPr algn="l" fontAlgn="ctr"/>
                      <a:r>
                        <a:rPr lang="pt-BR" sz="1000" u="none" strike="noStrike" dirty="0">
                          <a:effectLst/>
                        </a:rPr>
                        <a:t>Total_Bathroom  3.893e-02  6.324e-03   6.157    9.79e-10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160391353"/>
                  </a:ext>
                </a:extLst>
              </a:tr>
              <a:tr h="153184">
                <a:tc>
                  <a:txBody>
                    <a:bodyPr/>
                    <a:lstStyle/>
                    <a:p>
                      <a:pPr algn="l" fontAlgn="ctr"/>
                      <a:r>
                        <a:rPr lang="pt-BR" sz="1000" u="none" strike="noStrike" dirty="0">
                          <a:effectLst/>
                        </a:rPr>
                        <a:t>Overall_Qual        7.986e-02  3.972e-03  20.103   &lt; 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464048304"/>
                  </a:ext>
                </a:extLst>
              </a:tr>
              <a:tr h="153184">
                <a:tc>
                  <a:txBody>
                    <a:bodyPr/>
                    <a:lstStyle/>
                    <a:p>
                      <a:pPr algn="l" fontAlgn="ctr"/>
                      <a:r>
                        <a:rPr lang="it-IT" sz="1000" u="none" strike="noStrike" dirty="0">
                          <a:effectLst/>
                        </a:rPr>
                        <a:t>Year.sold               1.065e-03  2.446e-03   0.435    0.663    </a:t>
                      </a:r>
                      <a:endParaRPr lang="it-IT"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191822253"/>
                  </a:ext>
                </a:extLst>
              </a:tr>
              <a:tr h="153184">
                <a:tc>
                  <a:txBody>
                    <a:bodyPr/>
                    <a:lstStyle/>
                    <a:p>
                      <a:pPr algn="l" fontAlgn="ctr"/>
                      <a:r>
                        <a:rPr lang="en-US" sz="1000" u="none" strike="noStrike" dirty="0" err="1">
                          <a:effectLst/>
                        </a:rPr>
                        <a:t>Age_Sold</a:t>
                      </a:r>
                      <a:r>
                        <a:rPr lang="en-US" sz="1000" u="none" strike="noStrike" dirty="0">
                          <a:effectLst/>
                        </a:rPr>
                        <a:t>              -2.090e-03  1.606e-04 -13.018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129826581"/>
                  </a:ext>
                </a:extLst>
              </a:tr>
              <a:tr h="153184">
                <a:tc>
                  <a:txBody>
                    <a:bodyPr/>
                    <a:lstStyle/>
                    <a:p>
                      <a:pPr algn="l" fontAlgn="ctr"/>
                      <a:r>
                        <a:rPr lang="en-US" sz="1000" u="none" strike="noStrike">
                          <a:effectLst/>
                        </a:rPr>
                        <a:t>---</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598793641"/>
                  </a:ext>
                </a:extLst>
              </a:tr>
              <a:tr h="153184">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238045143"/>
                  </a:ext>
                </a:extLst>
              </a:tr>
              <a:tr h="167601">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81799918"/>
                  </a:ext>
                </a:extLst>
              </a:tr>
              <a:tr h="153184">
                <a:tc>
                  <a:txBody>
                    <a:bodyPr/>
                    <a:lstStyle/>
                    <a:p>
                      <a:pPr algn="l" fontAlgn="ctr"/>
                      <a:r>
                        <a:rPr lang="en-US" sz="1000" u="none" strike="noStrike">
                          <a:effectLst/>
                        </a:rPr>
                        <a:t>Residual standard error: 0.1176 on 1346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992038280"/>
                  </a:ext>
                </a:extLst>
              </a:tr>
              <a:tr h="153184">
                <a:tc>
                  <a:txBody>
                    <a:bodyPr/>
                    <a:lstStyle/>
                    <a:p>
                      <a:pPr algn="l" fontAlgn="ctr"/>
                      <a:r>
                        <a:rPr lang="en-US" sz="1000" u="none" strike="noStrike">
                          <a:effectLst/>
                        </a:rPr>
                        <a:t>Multiple R-squared:  0.8216,    Adjusted R-squared:  0.8202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668517733"/>
                  </a:ext>
                </a:extLst>
              </a:tr>
              <a:tr h="153184">
                <a:tc>
                  <a:txBody>
                    <a:bodyPr/>
                    <a:lstStyle/>
                    <a:p>
                      <a:pPr algn="l" fontAlgn="ctr"/>
                      <a:r>
                        <a:rPr lang="en-US" sz="1000" u="none" strike="noStrike" dirty="0">
                          <a:effectLst/>
                        </a:rPr>
                        <a:t>F-statistic: 563.7 on 11 and 1346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122116033"/>
                  </a:ext>
                </a:extLst>
              </a:tr>
            </a:tbl>
          </a:graphicData>
        </a:graphic>
      </p:graphicFrame>
    </p:spTree>
    <p:extLst>
      <p:ext uri="{BB962C8B-B14F-4D97-AF65-F5344CB8AC3E}">
        <p14:creationId xmlns:p14="http://schemas.microsoft.com/office/powerpoint/2010/main" val="32084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42729DF-3709-44CF-9469-537BD1B3FC0B}"/>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1FFF0A5-D493-498B-9265-CB62DFBE5414}"/>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Final Regression Model</a:t>
            </a:r>
          </a:p>
        </p:txBody>
      </p:sp>
      <p:sp>
        <p:nvSpPr>
          <p:cNvPr id="6" name="TextBox 5">
            <a:extLst>
              <a:ext uri="{FF2B5EF4-FFF2-40B4-BE49-F238E27FC236}">
                <a16:creationId xmlns:a16="http://schemas.microsoft.com/office/drawing/2014/main" id="{06FF7B41-42F4-4C99-A133-6BEE46450841}"/>
              </a:ext>
            </a:extLst>
          </p:cNvPr>
          <p:cNvSpPr txBox="1"/>
          <p:nvPr/>
        </p:nvSpPr>
        <p:spPr>
          <a:xfrm>
            <a:off x="5295984" y="1371081"/>
            <a:ext cx="3470716" cy="2492990"/>
          </a:xfrm>
          <a:prstGeom prst="rect">
            <a:avLst/>
          </a:prstGeom>
          <a:noFill/>
        </p:spPr>
        <p:txBody>
          <a:bodyPr wrap="square" rtlCol="0">
            <a:spAutoFit/>
          </a:bodyPr>
          <a:lstStyle/>
          <a:p>
            <a:pPr>
              <a:spcBef>
                <a:spcPts val="15"/>
              </a:spcBef>
              <a:spcAft>
                <a:spcPts val="15"/>
              </a:spcAft>
            </a:pPr>
            <a:r>
              <a:rPr lang="en-US" sz="1200" dirty="0">
                <a:latin typeface="Arial" panose="020B0604020202020204" pitchFamily="34" charset="0"/>
                <a:cs typeface="Arial" panose="020B0604020202020204" pitchFamily="34" charset="0"/>
              </a:rPr>
              <a:t>Log(Sales price) = </a:t>
            </a:r>
          </a:p>
          <a:p>
            <a:pPr lvl="1">
              <a:spcBef>
                <a:spcPts val="15"/>
              </a:spcBef>
              <a:spcAft>
                <a:spcPts val="15"/>
              </a:spcAft>
            </a:pPr>
            <a:r>
              <a:rPr lang="en-US" sz="1200" dirty="0">
                <a:latin typeface="Arial" panose="020B0604020202020204" pitchFamily="34" charset="0"/>
                <a:cs typeface="Arial" panose="020B0604020202020204" pitchFamily="34" charset="0"/>
              </a:rPr>
              <a:t>10.65 +</a:t>
            </a:r>
          </a:p>
          <a:p>
            <a:pPr lvl="1">
              <a:spcBef>
                <a:spcPts val="15"/>
              </a:spcBef>
              <a:spcAft>
                <a:spcPts val="15"/>
              </a:spcAft>
            </a:pPr>
            <a:r>
              <a:rPr lang="en-US" sz="1200" dirty="0">
                <a:latin typeface="Arial" panose="020B0604020202020204" pitchFamily="34" charset="0"/>
                <a:cs typeface="Arial" panose="020B0604020202020204" pitchFamily="34" charset="0"/>
              </a:rPr>
              <a:t>0.1491 * </a:t>
            </a:r>
            <a:r>
              <a:rPr lang="en-US" sz="1200" dirty="0" err="1">
                <a:latin typeface="Arial" panose="020B0604020202020204" pitchFamily="34" charset="0"/>
                <a:cs typeface="Arial" panose="020B0604020202020204" pitchFamily="34" charset="0"/>
              </a:rPr>
              <a:t>CentralAir</a:t>
            </a:r>
            <a:r>
              <a:rPr lang="en-US" sz="1200" dirty="0">
                <a:latin typeface="Arial" panose="020B0604020202020204" pitchFamily="34" charset="0"/>
                <a:cs typeface="Arial" panose="020B0604020202020204" pitchFamily="34" charset="0"/>
              </a:rPr>
              <a:t> +</a:t>
            </a:r>
          </a:p>
          <a:p>
            <a:pPr lvl="1">
              <a:spcBef>
                <a:spcPts val="15"/>
              </a:spcBef>
              <a:spcAft>
                <a:spcPts val="15"/>
              </a:spcAft>
            </a:pPr>
            <a:r>
              <a:rPr lang="en-US" sz="1200" dirty="0">
                <a:latin typeface="Arial" panose="020B0604020202020204" pitchFamily="34" charset="0"/>
                <a:cs typeface="Arial" panose="020B0604020202020204" pitchFamily="34" charset="0"/>
              </a:rPr>
              <a:t>0.02888 * fireplace +</a:t>
            </a:r>
          </a:p>
          <a:p>
            <a:pPr lvl="1">
              <a:spcBef>
                <a:spcPts val="15"/>
              </a:spcBef>
              <a:spcAft>
                <a:spcPts val="15"/>
              </a:spcAft>
            </a:pPr>
            <a:r>
              <a:rPr lang="en-US" sz="1200" dirty="0">
                <a:latin typeface="Arial" panose="020B0604020202020204" pitchFamily="34" charset="0"/>
                <a:cs typeface="Arial" panose="020B0604020202020204" pitchFamily="34" charset="0"/>
              </a:rPr>
              <a:t>0.00001082 * </a:t>
            </a:r>
            <a:r>
              <a:rPr lang="en-US" sz="1200" dirty="0" err="1">
                <a:latin typeface="Arial" panose="020B0604020202020204" pitchFamily="34" charset="0"/>
                <a:cs typeface="Arial" panose="020B0604020202020204" pitchFamily="34" charset="0"/>
              </a:rPr>
              <a:t>LotArea</a:t>
            </a:r>
            <a:r>
              <a:rPr lang="en-US" sz="1200" dirty="0">
                <a:latin typeface="Arial" panose="020B0604020202020204" pitchFamily="34" charset="0"/>
                <a:cs typeface="Arial" panose="020B0604020202020204" pitchFamily="34" charset="0"/>
              </a:rPr>
              <a:t> +</a:t>
            </a:r>
          </a:p>
          <a:p>
            <a:pPr lvl="1">
              <a:spcBef>
                <a:spcPts val="15"/>
              </a:spcBef>
              <a:spcAft>
                <a:spcPts val="15"/>
              </a:spcAft>
            </a:pPr>
            <a:r>
              <a:rPr lang="en-US" sz="1200" dirty="0">
                <a:latin typeface="Arial" panose="020B0604020202020204" pitchFamily="34" charset="0"/>
                <a:cs typeface="Arial" panose="020B0604020202020204" pitchFamily="34" charset="0"/>
              </a:rPr>
              <a:t>0.0002540 * </a:t>
            </a:r>
            <a:r>
              <a:rPr lang="en-US" sz="1200" dirty="0" err="1">
                <a:latin typeface="Arial" panose="020B0604020202020204" pitchFamily="34" charset="0"/>
                <a:cs typeface="Arial" panose="020B0604020202020204" pitchFamily="34" charset="0"/>
              </a:rPr>
              <a:t>LivingArea</a:t>
            </a:r>
            <a:r>
              <a:rPr lang="en-US" sz="1200" dirty="0">
                <a:latin typeface="Arial" panose="020B0604020202020204" pitchFamily="34" charset="0"/>
                <a:cs typeface="Arial" panose="020B0604020202020204" pitchFamily="34" charset="0"/>
              </a:rPr>
              <a:t> +</a:t>
            </a:r>
          </a:p>
          <a:p>
            <a:pPr lvl="1">
              <a:spcBef>
                <a:spcPts val="15"/>
              </a:spcBef>
              <a:spcAft>
                <a:spcPts val="15"/>
              </a:spcAft>
            </a:pPr>
            <a:r>
              <a:rPr lang="en-US" sz="1200" dirty="0">
                <a:latin typeface="Arial" panose="020B0604020202020204" pitchFamily="34" charset="0"/>
                <a:cs typeface="Arial" panose="020B0604020202020204" pitchFamily="34" charset="0"/>
              </a:rPr>
              <a:t>0.0001968 * </a:t>
            </a:r>
            <a:r>
              <a:rPr lang="en-US" sz="1200" dirty="0" err="1">
                <a:latin typeface="Arial" panose="020B0604020202020204" pitchFamily="34" charset="0"/>
                <a:cs typeface="Arial" panose="020B0604020202020204" pitchFamily="34" charset="0"/>
              </a:rPr>
              <a:t>GarageArea</a:t>
            </a:r>
            <a:r>
              <a:rPr lang="en-US" sz="1200" dirty="0">
                <a:latin typeface="Arial" panose="020B0604020202020204" pitchFamily="34" charset="0"/>
                <a:cs typeface="Arial" panose="020B0604020202020204" pitchFamily="34" charset="0"/>
              </a:rPr>
              <a:t> +</a:t>
            </a:r>
          </a:p>
          <a:p>
            <a:pPr lvl="1">
              <a:spcBef>
                <a:spcPts val="15"/>
              </a:spcBef>
              <a:spcAft>
                <a:spcPts val="15"/>
              </a:spcAft>
            </a:pPr>
            <a:r>
              <a:rPr lang="en-US" sz="1200" dirty="0">
                <a:latin typeface="Arial" panose="020B0604020202020204" pitchFamily="34" charset="0"/>
                <a:cs typeface="Arial" panose="020B0604020202020204" pitchFamily="34" charset="0"/>
              </a:rPr>
              <a:t>-0.002089 * </a:t>
            </a:r>
            <a:r>
              <a:rPr lang="en-US" sz="1200" dirty="0" err="1">
                <a:latin typeface="Arial" panose="020B0604020202020204" pitchFamily="34" charset="0"/>
                <a:cs typeface="Arial" panose="020B0604020202020204" pitchFamily="34" charset="0"/>
              </a:rPr>
              <a:t>AgeSold</a:t>
            </a:r>
            <a:r>
              <a:rPr lang="en-US" sz="1200" dirty="0">
                <a:latin typeface="Arial" panose="020B0604020202020204" pitchFamily="34" charset="0"/>
                <a:cs typeface="Arial" panose="020B0604020202020204" pitchFamily="34" charset="0"/>
              </a:rPr>
              <a:t>+</a:t>
            </a:r>
          </a:p>
          <a:p>
            <a:pPr lvl="1">
              <a:spcBef>
                <a:spcPts val="15"/>
              </a:spcBef>
              <a:spcAft>
                <a:spcPts val="15"/>
              </a:spcAft>
            </a:pPr>
            <a:r>
              <a:rPr lang="en-US" sz="1200" dirty="0">
                <a:latin typeface="Arial" panose="020B0604020202020204" pitchFamily="34" charset="0"/>
                <a:cs typeface="Arial" panose="020B0604020202020204" pitchFamily="34" charset="0"/>
              </a:rPr>
              <a:t>0.0001417 * </a:t>
            </a:r>
            <a:r>
              <a:rPr lang="en-US" sz="1200" dirty="0" err="1">
                <a:latin typeface="Arial" panose="020B0604020202020204" pitchFamily="34" charset="0"/>
                <a:cs typeface="Arial" panose="020B0604020202020204" pitchFamily="34" charset="0"/>
              </a:rPr>
              <a:t>BasementArea</a:t>
            </a:r>
            <a:r>
              <a:rPr lang="en-US" sz="1200" dirty="0">
                <a:latin typeface="Arial" panose="020B0604020202020204" pitchFamily="34" charset="0"/>
                <a:cs typeface="Arial" panose="020B0604020202020204" pitchFamily="34" charset="0"/>
              </a:rPr>
              <a:t> +</a:t>
            </a:r>
          </a:p>
          <a:p>
            <a:pPr lvl="1">
              <a:spcBef>
                <a:spcPts val="15"/>
              </a:spcBef>
              <a:spcAft>
                <a:spcPts val="15"/>
              </a:spcAft>
            </a:pPr>
            <a:r>
              <a:rPr lang="en-US" sz="1200" dirty="0">
                <a:latin typeface="Arial" panose="020B0604020202020204" pitchFamily="34" charset="0"/>
                <a:cs typeface="Arial" panose="020B0604020202020204" pitchFamily="34" charset="0"/>
              </a:rPr>
              <a:t>0.03959 * Bathrooms +</a:t>
            </a:r>
          </a:p>
          <a:p>
            <a:pPr lvl="1">
              <a:spcBef>
                <a:spcPts val="15"/>
              </a:spcBef>
              <a:spcAft>
                <a:spcPts val="15"/>
              </a:spcAft>
            </a:pPr>
            <a:r>
              <a:rPr lang="en-US" sz="1200" dirty="0">
                <a:latin typeface="Arial" panose="020B0604020202020204" pitchFamily="34" charset="0"/>
                <a:cs typeface="Arial" panose="020B0604020202020204" pitchFamily="34" charset="0"/>
              </a:rPr>
              <a:t>0.0805 * </a:t>
            </a:r>
            <a:r>
              <a:rPr lang="en-US" sz="1200" dirty="0" err="1">
                <a:latin typeface="Arial" panose="020B0604020202020204" pitchFamily="34" charset="0"/>
                <a:cs typeface="Arial" panose="020B0604020202020204" pitchFamily="34" charset="0"/>
              </a:rPr>
              <a:t>OverallQuality</a:t>
            </a:r>
            <a:r>
              <a:rPr lang="en-US" sz="1200" dirty="0">
                <a:latin typeface="Arial" panose="020B0604020202020204" pitchFamily="34" charset="0"/>
                <a:cs typeface="Arial" panose="020B0604020202020204" pitchFamily="34" charset="0"/>
              </a:rPr>
              <a:t>+</a:t>
            </a:r>
          </a:p>
          <a:p>
            <a:pPr lvl="1">
              <a:spcBef>
                <a:spcPts val="15"/>
              </a:spcBef>
              <a:spcAft>
                <a:spcPts val="15"/>
              </a:spcAft>
            </a:pPr>
            <a:r>
              <a:rPr lang="en-US" sz="1200" dirty="0">
                <a:latin typeface="Arial" panose="020B0604020202020204" pitchFamily="34" charset="0"/>
                <a:cs typeface="Arial" panose="020B0604020202020204" pitchFamily="34" charset="0"/>
              </a:rPr>
              <a:t>0.001058* </a:t>
            </a:r>
            <a:r>
              <a:rPr lang="en-US" sz="1200" dirty="0" err="1">
                <a:latin typeface="Arial" panose="020B0604020202020204" pitchFamily="34" charset="0"/>
                <a:cs typeface="Arial" panose="020B0604020202020204" pitchFamily="34" charset="0"/>
              </a:rPr>
              <a:t>YearSold</a:t>
            </a:r>
            <a:endParaRPr lang="en-US" sz="1200" dirty="0">
              <a:latin typeface="Arial" panose="020B0604020202020204" pitchFamily="34" charset="0"/>
              <a:cs typeface="Arial" panose="020B0604020202020204" pitchFamily="34" charset="0"/>
            </a:endParaRPr>
          </a:p>
          <a:p>
            <a:pPr>
              <a:spcBef>
                <a:spcPts val="15"/>
              </a:spcBef>
              <a:spcAft>
                <a:spcPts val="15"/>
              </a:spcAft>
            </a:pPr>
            <a:endParaRPr lang="en-US"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AD4730E-15D7-4CE6-8B4A-D0E7491F78B1}"/>
              </a:ext>
            </a:extLst>
          </p:cNvPr>
          <p:cNvSpPr txBox="1"/>
          <p:nvPr/>
        </p:nvSpPr>
        <p:spPr>
          <a:xfrm>
            <a:off x="653142" y="4424495"/>
            <a:ext cx="226733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MPSE: 0.69%</a:t>
            </a:r>
          </a:p>
        </p:txBody>
      </p:sp>
      <p:sp>
        <p:nvSpPr>
          <p:cNvPr id="11" name="TextBox 10">
            <a:extLst>
              <a:ext uri="{FF2B5EF4-FFF2-40B4-BE49-F238E27FC236}">
                <a16:creationId xmlns:a16="http://schemas.microsoft.com/office/drawing/2014/main" id="{9527FB70-C500-4284-A932-536F6AAC4FAB}"/>
              </a:ext>
            </a:extLst>
          </p:cNvPr>
          <p:cNvSpPr txBox="1"/>
          <p:nvPr/>
        </p:nvSpPr>
        <p:spPr>
          <a:xfrm>
            <a:off x="377300" y="4889695"/>
            <a:ext cx="8104227" cy="1107996"/>
          </a:xfrm>
          <a:prstGeom prst="rect">
            <a:avLst/>
          </a:prstGeom>
          <a:noFill/>
        </p:spPr>
        <p:txBody>
          <a:bodyPr wrap="square" rtlCol="0">
            <a:spAutoFit/>
          </a:bodyPr>
          <a:lstStyle/>
          <a:p>
            <a:pPr marL="285750" indent="-285750">
              <a:buFont typeface="Arial" panose="020B0604020202020204" pitchFamily="34" charset="0"/>
              <a:buChar char="•"/>
            </a:pPr>
            <a:r>
              <a:rPr lang="en-IN" sz="1100" dirty="0">
                <a:latin typeface="Arial" panose="020B0604020202020204" pitchFamily="34" charset="0"/>
                <a:cs typeface="Arial" panose="020B0604020202020204" pitchFamily="34" charset="0"/>
              </a:rPr>
              <a:t>Even if year sold didn’t turn out as the significant factor in predicting the sales price of the homes but we need to include since it is of primary importance as to get an idea on sales price for a particular year keeping all other factors as constant</a:t>
            </a:r>
          </a:p>
          <a:p>
            <a:pPr marL="285750" indent="-285750">
              <a:buFont typeface="Arial" panose="020B0604020202020204" pitchFamily="34" charset="0"/>
              <a:buChar char="•"/>
            </a:pPr>
            <a:r>
              <a:rPr lang="en-IN" sz="1100" dirty="0">
                <a:latin typeface="Arial" panose="020B0604020202020204" pitchFamily="34" charset="0"/>
                <a:cs typeface="Arial" panose="020B0604020202020204" pitchFamily="34" charset="0"/>
              </a:rPr>
              <a:t>We have used the equation above to calculate the log of sales price for all the years. The MAPE came  to be 0.70%</a:t>
            </a:r>
          </a:p>
          <a:p>
            <a:pPr marL="285750" indent="-285750">
              <a:buFont typeface="Arial" panose="020B0604020202020204" pitchFamily="34" charset="0"/>
              <a:buChar char="•"/>
            </a:pPr>
            <a:r>
              <a:rPr lang="en-IN" sz="1100" dirty="0">
                <a:latin typeface="Arial" panose="020B0604020202020204" pitchFamily="34" charset="0"/>
                <a:cs typeface="Arial" panose="020B0604020202020204" pitchFamily="34" charset="0"/>
              </a:rPr>
              <a:t>Taking the exponential of the predicted log values gives us the sales price</a:t>
            </a:r>
          </a:p>
          <a:p>
            <a:pPr marL="285750" indent="-285750">
              <a:buFont typeface="Arial" panose="020B0604020202020204" pitchFamily="34" charset="0"/>
              <a:buChar char="•"/>
            </a:pPr>
            <a:r>
              <a:rPr lang="en-IN" sz="1100" dirty="0">
                <a:latin typeface="Arial" panose="020B0604020202020204" pitchFamily="34" charset="0"/>
                <a:cs typeface="Arial" panose="020B0604020202020204" pitchFamily="34" charset="0"/>
              </a:rPr>
              <a:t>The MAPE now is lower than that of the moving average method, indicating that </a:t>
            </a:r>
            <a:r>
              <a:rPr lang="en-IN" sz="1100" b="1" dirty="0">
                <a:latin typeface="Arial" panose="020B0604020202020204" pitchFamily="34" charset="0"/>
                <a:cs typeface="Arial" panose="020B0604020202020204" pitchFamily="34" charset="0"/>
              </a:rPr>
              <a:t>Regression is the more accurate method </a:t>
            </a:r>
            <a:r>
              <a:rPr lang="en-IN" sz="1100" dirty="0">
                <a:latin typeface="Arial" panose="020B0604020202020204" pitchFamily="34" charset="0"/>
                <a:cs typeface="Arial" panose="020B0604020202020204" pitchFamily="34" charset="0"/>
              </a:rPr>
              <a:t>to predict home sales of IOWA</a:t>
            </a:r>
          </a:p>
        </p:txBody>
      </p:sp>
      <p:graphicFrame>
        <p:nvGraphicFramePr>
          <p:cNvPr id="13" name="Table 12">
            <a:extLst>
              <a:ext uri="{FF2B5EF4-FFF2-40B4-BE49-F238E27FC236}">
                <a16:creationId xmlns:a16="http://schemas.microsoft.com/office/drawing/2014/main" id="{ECF52AD3-5F57-4AF9-A91B-09F521F51063}"/>
              </a:ext>
            </a:extLst>
          </p:cNvPr>
          <p:cNvGraphicFramePr>
            <a:graphicFrameLocks noGrp="1"/>
          </p:cNvGraphicFramePr>
          <p:nvPr>
            <p:extLst>
              <p:ext uri="{D42A27DB-BD31-4B8C-83A1-F6EECF244321}">
                <p14:modId xmlns:p14="http://schemas.microsoft.com/office/powerpoint/2010/main" val="986613245"/>
              </p:ext>
            </p:extLst>
          </p:nvPr>
        </p:nvGraphicFramePr>
        <p:xfrm>
          <a:off x="279484" y="1071204"/>
          <a:ext cx="5016500" cy="3619500"/>
        </p:xfrm>
        <a:graphic>
          <a:graphicData uri="http://schemas.openxmlformats.org/drawingml/2006/table">
            <a:tbl>
              <a:tblPr>
                <a:tableStyleId>{5C22544A-7EE6-4342-B048-85BDC9FD1C3A}</a:tableStyleId>
              </a:tblPr>
              <a:tblGrid>
                <a:gridCol w="5016500">
                  <a:extLst>
                    <a:ext uri="{9D8B030D-6E8A-4147-A177-3AD203B41FA5}">
                      <a16:colId xmlns:a16="http://schemas.microsoft.com/office/drawing/2014/main" val="2844775871"/>
                    </a:ext>
                  </a:extLst>
                </a:gridCol>
              </a:tblGrid>
              <a:tr h="190500">
                <a:tc>
                  <a:txBody>
                    <a:bodyPr/>
                    <a:lstStyle/>
                    <a:p>
                      <a:pPr algn="l" fontAlgn="ctr"/>
                      <a:r>
                        <a:rPr lang="en-US" sz="1000" u="none" strike="noStrike" dirty="0">
                          <a:effectLst/>
                        </a:rPr>
                        <a:t>Coefficients:</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835836067"/>
                  </a:ext>
                </a:extLst>
              </a:tr>
              <a:tr h="19050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161954932"/>
                  </a:ext>
                </a:extLst>
              </a:tr>
              <a:tr h="190500">
                <a:tc>
                  <a:txBody>
                    <a:bodyPr/>
                    <a:lstStyle/>
                    <a:p>
                      <a:pPr algn="l" fontAlgn="ctr"/>
                      <a:r>
                        <a:rPr lang="pt-BR" sz="1000" u="none" strike="noStrike">
                          <a:effectLst/>
                        </a:rPr>
                        <a:t>(Intercept)           1.065e+01  2.885e-02 369.284  &lt; 2e-16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200653589"/>
                  </a:ext>
                </a:extLst>
              </a:tr>
              <a:tr h="190500">
                <a:tc>
                  <a:txBody>
                    <a:bodyPr/>
                    <a:lstStyle/>
                    <a:p>
                      <a:pPr algn="l" fontAlgn="ctr"/>
                      <a:r>
                        <a:rPr lang="en-US" sz="1000" u="none" strike="noStrike" dirty="0" err="1">
                          <a:effectLst/>
                        </a:rPr>
                        <a:t>Central.Air</a:t>
                      </a:r>
                      <a:r>
                        <a:rPr lang="en-US" sz="1000" u="none" strike="noStrike" dirty="0">
                          <a:effectLst/>
                        </a:rPr>
                        <a:t>           1.491e-01  1.312e-02  11.369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958523251"/>
                  </a:ext>
                </a:extLst>
              </a:tr>
              <a:tr h="190500">
                <a:tc>
                  <a:txBody>
                    <a:bodyPr/>
                    <a:lstStyle/>
                    <a:p>
                      <a:pPr algn="l" fontAlgn="ctr"/>
                      <a:r>
                        <a:rPr lang="pt-BR" sz="1000" u="none" strike="noStrike" dirty="0">
                          <a:effectLst/>
                        </a:rPr>
                        <a:t>Fireplaces            2.888e-02  6.151e-03   4.696      2.93e-06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29068009"/>
                  </a:ext>
                </a:extLst>
              </a:tr>
              <a:tr h="190500">
                <a:tc>
                  <a:txBody>
                    <a:bodyPr/>
                    <a:lstStyle/>
                    <a:p>
                      <a:pPr algn="l" fontAlgn="ctr"/>
                      <a:r>
                        <a:rPr lang="it-IT" sz="1000" u="none" strike="noStrike" dirty="0">
                          <a:effectLst/>
                        </a:rPr>
                        <a:t>Lot_Area              1.082e-05  9.225e-07  11.731    &lt; 2e-16 ***</a:t>
                      </a:r>
                      <a:endParaRPr lang="it-IT"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953442661"/>
                  </a:ext>
                </a:extLst>
              </a:tr>
              <a:tr h="190500">
                <a:tc>
                  <a:txBody>
                    <a:bodyPr/>
                    <a:lstStyle/>
                    <a:p>
                      <a:pPr algn="l" fontAlgn="ctr"/>
                      <a:r>
                        <a:rPr lang="en-US" sz="1000" u="none" strike="noStrike" dirty="0" err="1">
                          <a:effectLst/>
                        </a:rPr>
                        <a:t>Gr_Liv_Area</a:t>
                      </a:r>
                      <a:r>
                        <a:rPr lang="en-US" sz="1000" u="none" strike="noStrike" dirty="0">
                          <a:effectLst/>
                        </a:rPr>
                        <a:t>        2.540e-04  1.779e-05  14.278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388209007"/>
                  </a:ext>
                </a:extLst>
              </a:tr>
              <a:tr h="190500">
                <a:tc>
                  <a:txBody>
                    <a:bodyPr/>
                    <a:lstStyle/>
                    <a:p>
                      <a:pPr algn="l" fontAlgn="ctr"/>
                      <a:r>
                        <a:rPr lang="en-US" sz="1000" u="none" strike="noStrike" dirty="0" err="1">
                          <a:effectLst/>
                        </a:rPr>
                        <a:t>Garage_Area</a:t>
                      </a:r>
                      <a:r>
                        <a:rPr lang="en-US" sz="1000" u="none" strike="noStrike" dirty="0">
                          <a:effectLst/>
                        </a:rPr>
                        <a:t>       1.968e-04  2.074e-05   9.492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17480724"/>
                  </a:ext>
                </a:extLst>
              </a:tr>
              <a:tr h="190500">
                <a:tc>
                  <a:txBody>
                    <a:bodyPr/>
                    <a:lstStyle/>
                    <a:p>
                      <a:pPr algn="l" fontAlgn="ctr"/>
                      <a:r>
                        <a:rPr lang="en-US" sz="1000" u="none" strike="noStrike" dirty="0" err="1">
                          <a:effectLst/>
                        </a:rPr>
                        <a:t>Basement_Area</a:t>
                      </a:r>
                      <a:r>
                        <a:rPr lang="en-US" sz="1000" u="none" strike="noStrike" dirty="0">
                          <a:effectLst/>
                        </a:rPr>
                        <a:t>  1.417e-04  1.205e-05  11.755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164489875"/>
                  </a:ext>
                </a:extLst>
              </a:tr>
              <a:tr h="190500">
                <a:tc>
                  <a:txBody>
                    <a:bodyPr/>
                    <a:lstStyle/>
                    <a:p>
                      <a:pPr algn="l" fontAlgn="ctr"/>
                      <a:r>
                        <a:rPr lang="pt-BR" sz="1000" u="none" strike="noStrike" dirty="0">
                          <a:effectLst/>
                        </a:rPr>
                        <a:t>Total_Bathroom  3.959e-02  6.294e-03   6.291     4.27e-10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010454417"/>
                  </a:ext>
                </a:extLst>
              </a:tr>
              <a:tr h="190500">
                <a:tc>
                  <a:txBody>
                    <a:bodyPr/>
                    <a:lstStyle/>
                    <a:p>
                      <a:pPr algn="l" fontAlgn="ctr"/>
                      <a:r>
                        <a:rPr lang="pt-BR" sz="1000" u="none" strike="noStrike" dirty="0">
                          <a:effectLst/>
                        </a:rPr>
                        <a:t>Overall_Qual        8.050e-02  3.927e-03  20.500   &lt; 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225988381"/>
                  </a:ext>
                </a:extLst>
              </a:tr>
              <a:tr h="190500">
                <a:tc>
                  <a:txBody>
                    <a:bodyPr/>
                    <a:lstStyle/>
                    <a:p>
                      <a:pPr algn="l" fontAlgn="ctr"/>
                      <a:r>
                        <a:rPr lang="it-IT" sz="1000" u="none" strike="noStrike" dirty="0">
                          <a:effectLst/>
                        </a:rPr>
                        <a:t>Year.sold              1.058e-03  2.446e-03   0.432      0.665    </a:t>
                      </a:r>
                      <a:endParaRPr lang="it-IT"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177200443"/>
                  </a:ext>
                </a:extLst>
              </a:tr>
              <a:tr h="190500">
                <a:tc>
                  <a:txBody>
                    <a:bodyPr/>
                    <a:lstStyle/>
                    <a:p>
                      <a:pPr algn="l" fontAlgn="ctr"/>
                      <a:r>
                        <a:rPr lang="en-US" sz="1000" u="none" strike="noStrike" dirty="0" err="1">
                          <a:effectLst/>
                        </a:rPr>
                        <a:t>Age_Sold</a:t>
                      </a:r>
                      <a:r>
                        <a:rPr lang="en-US" sz="1000" u="none" strike="noStrike" dirty="0">
                          <a:effectLst/>
                        </a:rPr>
                        <a:t>             -2.089e-03  1.606e-04 -13.009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191012558"/>
                  </a:ext>
                </a:extLst>
              </a:tr>
              <a:tr h="190500">
                <a:tc>
                  <a:txBody>
                    <a:bodyPr/>
                    <a:lstStyle/>
                    <a:p>
                      <a:pPr algn="l" fontAlgn="ctr"/>
                      <a:r>
                        <a:rPr lang="en-US" sz="1000" u="none" strike="noStrike">
                          <a:effectLst/>
                        </a:rPr>
                        <a:t>---</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153142082"/>
                  </a:ext>
                </a:extLst>
              </a:tr>
              <a:tr h="190500">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492366922"/>
                  </a:ext>
                </a:extLst>
              </a:tr>
              <a:tr h="19050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6822368"/>
                  </a:ext>
                </a:extLst>
              </a:tr>
              <a:tr h="190500">
                <a:tc>
                  <a:txBody>
                    <a:bodyPr/>
                    <a:lstStyle/>
                    <a:p>
                      <a:pPr algn="l" fontAlgn="ctr"/>
                      <a:r>
                        <a:rPr lang="en-US" sz="1000" u="none" strike="noStrike">
                          <a:effectLst/>
                        </a:rPr>
                        <a:t>Residual standard error: 0.1176 on 1347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767974851"/>
                  </a:ext>
                </a:extLst>
              </a:tr>
              <a:tr h="190500">
                <a:tc>
                  <a:txBody>
                    <a:bodyPr/>
                    <a:lstStyle/>
                    <a:p>
                      <a:pPr algn="l" fontAlgn="ctr"/>
                      <a:r>
                        <a:rPr lang="en-US" sz="1000" u="none" strike="noStrike">
                          <a:effectLst/>
                        </a:rPr>
                        <a:t>Multiple R-squared:  0.8215,    Adjusted R-squared:  0.8202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446932060"/>
                  </a:ext>
                </a:extLst>
              </a:tr>
              <a:tr h="190500">
                <a:tc>
                  <a:txBody>
                    <a:bodyPr/>
                    <a:lstStyle/>
                    <a:p>
                      <a:pPr algn="l" fontAlgn="ctr"/>
                      <a:r>
                        <a:rPr lang="en-US" sz="1000" u="none" strike="noStrike" dirty="0">
                          <a:effectLst/>
                        </a:rPr>
                        <a:t>F-statistic: 619.9 on 10 and 1347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657731691"/>
                  </a:ext>
                </a:extLst>
              </a:tr>
            </a:tbl>
          </a:graphicData>
        </a:graphic>
      </p:graphicFrame>
      <p:cxnSp>
        <p:nvCxnSpPr>
          <p:cNvPr id="5" name="Straight Arrow Connector 4">
            <a:extLst>
              <a:ext uri="{FF2B5EF4-FFF2-40B4-BE49-F238E27FC236}">
                <a16:creationId xmlns:a16="http://schemas.microsoft.com/office/drawing/2014/main" id="{C73DACF7-8116-4AC1-9D1C-56DB2EF8349C}"/>
              </a:ext>
            </a:extLst>
          </p:cNvPr>
          <p:cNvCxnSpPr/>
          <p:nvPr/>
        </p:nvCxnSpPr>
        <p:spPr>
          <a:xfrm flipH="1" flipV="1">
            <a:off x="1660124" y="1526959"/>
            <a:ext cx="4181383" cy="16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95E37B-9B66-4EF5-8300-D460F0F95AA1}"/>
              </a:ext>
            </a:extLst>
          </p:cNvPr>
          <p:cNvCxnSpPr/>
          <p:nvPr/>
        </p:nvCxnSpPr>
        <p:spPr>
          <a:xfrm flipH="1" flipV="1">
            <a:off x="1633491" y="1757779"/>
            <a:ext cx="4190260" cy="1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079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41054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Forecasting Using Regression</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2A0EC54-43BA-429B-9451-741ED68AA7C9}"/>
              </a:ext>
            </a:extLst>
          </p:cNvPr>
          <p:cNvSpPr txBox="1"/>
          <p:nvPr/>
        </p:nvSpPr>
        <p:spPr>
          <a:xfrm>
            <a:off x="3153747" y="4404050"/>
            <a:ext cx="3069771"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             MAPE: 0.70%</a:t>
            </a:r>
          </a:p>
        </p:txBody>
      </p:sp>
      <p:graphicFrame>
        <p:nvGraphicFramePr>
          <p:cNvPr id="8" name="Chart 7">
            <a:extLst>
              <a:ext uri="{FF2B5EF4-FFF2-40B4-BE49-F238E27FC236}">
                <a16:creationId xmlns:a16="http://schemas.microsoft.com/office/drawing/2014/main" id="{B29741D0-1FD3-4371-8C70-D2719C3300CD}"/>
              </a:ext>
            </a:extLst>
          </p:cNvPr>
          <p:cNvGraphicFramePr>
            <a:graphicFrameLocks/>
          </p:cNvGraphicFramePr>
          <p:nvPr>
            <p:extLst>
              <p:ext uri="{D42A27DB-BD31-4B8C-83A1-F6EECF244321}">
                <p14:modId xmlns:p14="http://schemas.microsoft.com/office/powerpoint/2010/main" val="3536859819"/>
              </p:ext>
            </p:extLst>
          </p:nvPr>
        </p:nvGraphicFramePr>
        <p:xfrm>
          <a:off x="1439247" y="1333876"/>
          <a:ext cx="5866622" cy="29675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362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9038717-1BB9-4813-A738-D90086FB54AE}"/>
              </a:ext>
            </a:extLst>
          </p:cNvPr>
          <p:cNvCxnSpPr>
            <a:cxnSpLocks/>
          </p:cNvCxnSpPr>
          <p:nvPr/>
        </p:nvCxnSpPr>
        <p:spPr>
          <a:xfrm>
            <a:off x="0" y="745724"/>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BF0E400-1DCA-410C-AD58-27021DC5D3CD}"/>
              </a:ext>
            </a:extLst>
          </p:cNvPr>
          <p:cNvSpPr txBox="1"/>
          <p:nvPr/>
        </p:nvSpPr>
        <p:spPr>
          <a:xfrm>
            <a:off x="470516" y="284059"/>
            <a:ext cx="87888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Scope Of The Project </a:t>
            </a:r>
          </a:p>
        </p:txBody>
      </p:sp>
      <p:sp>
        <p:nvSpPr>
          <p:cNvPr id="6" name="TextBox 5">
            <a:extLst>
              <a:ext uri="{FF2B5EF4-FFF2-40B4-BE49-F238E27FC236}">
                <a16:creationId xmlns:a16="http://schemas.microsoft.com/office/drawing/2014/main" id="{00019F6A-DDB3-438B-9164-9D6A4BB3FC95}"/>
              </a:ext>
            </a:extLst>
          </p:cNvPr>
          <p:cNvSpPr txBox="1"/>
          <p:nvPr/>
        </p:nvSpPr>
        <p:spPr>
          <a:xfrm>
            <a:off x="177553" y="1180730"/>
            <a:ext cx="8753383"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On performing the forecasting and the regression technique to predict the sales price of houses in IOWA , we came to a conclusion that in future we can also include other variables like income, no of children, age of the family group and other regions in Iowa to explain variability in sales price and to predict price more efficiently.</a:t>
            </a:r>
          </a:p>
        </p:txBody>
      </p:sp>
    </p:spTree>
    <p:extLst>
      <p:ext uri="{BB962C8B-B14F-4D97-AF65-F5344CB8AC3E}">
        <p14:creationId xmlns:p14="http://schemas.microsoft.com/office/powerpoint/2010/main" val="25367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41054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Introduction</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DC5A8A3-1C20-43EB-89DA-0C0625BDDDDB}"/>
              </a:ext>
            </a:extLst>
          </p:cNvPr>
          <p:cNvSpPr txBox="1"/>
          <p:nvPr/>
        </p:nvSpPr>
        <p:spPr>
          <a:xfrm>
            <a:off x="811763" y="2071396"/>
            <a:ext cx="7781731" cy="1754326"/>
          </a:xfrm>
          <a:prstGeom prst="rect">
            <a:avLst/>
          </a:prstGeom>
          <a:noFill/>
        </p:spPr>
        <p:txBody>
          <a:bodyPr wrap="square" rtlCol="0">
            <a:spAutoFit/>
          </a:bodyPr>
          <a:lstStyle/>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Forecasting mainly implies predicting the values for future by making use of the historic values.</a:t>
            </a:r>
          </a:p>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The two methods that we have used for forecasting are </a:t>
            </a:r>
          </a:p>
          <a:p>
            <a:pPr marL="742950" lvl="1" indent="-285750">
              <a:buFont typeface="+mj-lt"/>
              <a:buAutoNum type="arabicPeriod"/>
            </a:pPr>
            <a:r>
              <a:rPr lang="en-IN" sz="1200" dirty="0">
                <a:latin typeface="Arial" panose="020B0604020202020204" pitchFamily="34" charset="0"/>
                <a:cs typeface="Arial" panose="020B0604020202020204" pitchFamily="34" charset="0"/>
              </a:rPr>
              <a:t>Moving Average Method </a:t>
            </a:r>
          </a:p>
          <a:p>
            <a:pPr marL="742950" lvl="1" indent="-285750">
              <a:buFont typeface="+mj-lt"/>
              <a:buAutoNum type="arabicPeriod"/>
            </a:pPr>
            <a:r>
              <a:rPr lang="en-IN" sz="1200" dirty="0">
                <a:latin typeface="Arial" panose="020B0604020202020204" pitchFamily="34" charset="0"/>
                <a:cs typeface="Arial" panose="020B0604020202020204" pitchFamily="34" charset="0"/>
              </a:rPr>
              <a:t>Multiple Regression</a:t>
            </a:r>
          </a:p>
          <a:p>
            <a:pPr marL="285750" indent="-285750">
              <a:buFont typeface="Arial" panose="020B0604020202020204" pitchFamily="34" charset="0"/>
              <a:buChar char="•"/>
            </a:pPr>
            <a:r>
              <a:rPr lang="en-IN" sz="1200" b="1" dirty="0">
                <a:latin typeface="Arial" panose="020B0604020202020204" pitchFamily="34" charset="0"/>
                <a:cs typeface="Arial" panose="020B0604020202020204" pitchFamily="34" charset="0"/>
              </a:rPr>
              <a:t>Moving Average Method</a:t>
            </a:r>
            <a:r>
              <a:rPr lang="en-IN" sz="1200" dirty="0">
                <a:latin typeface="Arial" panose="020B0604020202020204" pitchFamily="34" charset="0"/>
                <a:cs typeface="Arial" panose="020B0604020202020204" pitchFamily="34" charset="0"/>
              </a:rPr>
              <a:t>: It is the most simplest way to predict the forecast, but doesn’t always provide accurate results as it does not take into account the affect of other factors that affect the value to be predicted</a:t>
            </a:r>
          </a:p>
          <a:p>
            <a:pPr marL="285750" indent="-285750">
              <a:buFont typeface="Arial" panose="020B0604020202020204" pitchFamily="34" charset="0"/>
              <a:buChar char="•"/>
            </a:pPr>
            <a:r>
              <a:rPr lang="en-IN" sz="1200" b="1" dirty="0">
                <a:latin typeface="Arial" panose="020B0604020202020204" pitchFamily="34" charset="0"/>
                <a:cs typeface="Arial" panose="020B0604020202020204" pitchFamily="34" charset="0"/>
              </a:rPr>
              <a:t>Multiple Regression</a:t>
            </a:r>
            <a:r>
              <a:rPr lang="en-IN" sz="1200" dirty="0">
                <a:latin typeface="Arial" panose="020B0604020202020204" pitchFamily="34" charset="0"/>
                <a:cs typeface="Arial" panose="020B0604020202020204" pitchFamily="34" charset="0"/>
              </a:rPr>
              <a:t>: This method helps understand the affect of each of the factors in the prediction of dependent variable</a:t>
            </a:r>
          </a:p>
        </p:txBody>
      </p:sp>
    </p:spTree>
    <p:extLst>
      <p:ext uri="{BB962C8B-B14F-4D97-AF65-F5344CB8AC3E}">
        <p14:creationId xmlns:p14="http://schemas.microsoft.com/office/powerpoint/2010/main" val="105965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41054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Forecasting Using 2 year moving average method</a:t>
            </a:r>
          </a:p>
        </p:txBody>
      </p:sp>
      <p:graphicFrame>
        <p:nvGraphicFramePr>
          <p:cNvPr id="4" name="Chart 3">
            <a:extLst>
              <a:ext uri="{FF2B5EF4-FFF2-40B4-BE49-F238E27FC236}">
                <a16:creationId xmlns:a16="http://schemas.microsoft.com/office/drawing/2014/main" id="{50601612-F67A-4F23-88F7-E48C146E46DB}"/>
              </a:ext>
            </a:extLst>
          </p:cNvPr>
          <p:cNvGraphicFramePr>
            <a:graphicFrameLocks/>
          </p:cNvGraphicFramePr>
          <p:nvPr>
            <p:extLst>
              <p:ext uri="{D42A27DB-BD31-4B8C-83A1-F6EECF244321}">
                <p14:modId xmlns:p14="http://schemas.microsoft.com/office/powerpoint/2010/main" val="3856255622"/>
              </p:ext>
            </p:extLst>
          </p:nvPr>
        </p:nvGraphicFramePr>
        <p:xfrm>
          <a:off x="1101012" y="1230086"/>
          <a:ext cx="6475445" cy="3285930"/>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2A0EC54-43BA-429B-9451-741ED68AA7C9}"/>
              </a:ext>
            </a:extLst>
          </p:cNvPr>
          <p:cNvSpPr txBox="1"/>
          <p:nvPr/>
        </p:nvSpPr>
        <p:spPr>
          <a:xfrm>
            <a:off x="1268963" y="5122506"/>
            <a:ext cx="6391470"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             MAPE: 0.89%</a:t>
            </a:r>
          </a:p>
        </p:txBody>
      </p:sp>
    </p:spTree>
    <p:extLst>
      <p:ext uri="{BB962C8B-B14F-4D97-AF65-F5344CB8AC3E}">
        <p14:creationId xmlns:p14="http://schemas.microsoft.com/office/powerpoint/2010/main" val="385303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41054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Histogram of Sales Price across all years</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1DF08C99-2DE4-41DC-AD4E-B252F90D84FE}"/>
              </a:ext>
            </a:extLst>
          </p:cNvPr>
          <p:cNvSpPr txBox="1"/>
          <p:nvPr/>
        </p:nvSpPr>
        <p:spPr>
          <a:xfrm>
            <a:off x="1003040" y="5057192"/>
            <a:ext cx="7063274" cy="430887"/>
          </a:xfrm>
          <a:prstGeom prst="rect">
            <a:avLst/>
          </a:prstGeom>
          <a:noFill/>
        </p:spPr>
        <p:txBody>
          <a:bodyPr wrap="square" rtlCol="0">
            <a:spAutoFit/>
          </a:bodyPr>
          <a:lstStyle/>
          <a:p>
            <a:pPr marL="285750" indent="-285750">
              <a:buFont typeface="Arial" panose="020B0604020202020204" pitchFamily="34" charset="0"/>
              <a:buChar char="•"/>
            </a:pPr>
            <a:r>
              <a:rPr lang="en-IN" sz="1100" dirty="0">
                <a:latin typeface="Arial" panose="020B0604020202020204" pitchFamily="34" charset="0"/>
                <a:cs typeface="Arial" panose="020B0604020202020204" pitchFamily="34" charset="0"/>
              </a:rPr>
              <a:t>The sales price has a distribution close to normal distribution, which is one the major criteria to perform regression.</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9DF55025-F6B4-4A64-9684-82F33FD511CF}"/>
                  </a:ext>
                </a:extLst>
              </p:cNvPr>
              <p:cNvGraphicFramePr/>
              <p:nvPr>
                <p:extLst>
                  <p:ext uri="{D42A27DB-BD31-4B8C-83A1-F6EECF244321}">
                    <p14:modId xmlns:p14="http://schemas.microsoft.com/office/powerpoint/2010/main" val="499892720"/>
                  </p:ext>
                </p:extLst>
              </p:nvPr>
            </p:nvGraphicFramePr>
            <p:xfrm>
              <a:off x="839754" y="1101011"/>
              <a:ext cx="7226559" cy="363892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9DF55025-F6B4-4A64-9684-82F33FD511CF}"/>
                  </a:ext>
                </a:extLst>
              </p:cNvPr>
              <p:cNvPicPr>
                <a:picLocks noGrp="1" noRot="1" noChangeAspect="1" noMove="1" noResize="1" noEditPoints="1" noAdjustHandles="1" noChangeArrowheads="1" noChangeShapeType="1"/>
              </p:cNvPicPr>
              <p:nvPr/>
            </p:nvPicPr>
            <p:blipFill>
              <a:blip r:embed="rId3"/>
              <a:stretch>
                <a:fillRect/>
              </a:stretch>
            </p:blipFill>
            <p:spPr>
              <a:xfrm>
                <a:off x="839754" y="1101011"/>
                <a:ext cx="7226559" cy="3638925"/>
              </a:xfrm>
              <a:prstGeom prst="rect">
                <a:avLst/>
              </a:prstGeom>
            </p:spPr>
          </p:pic>
        </mc:Fallback>
      </mc:AlternateContent>
    </p:spTree>
    <p:extLst>
      <p:ext uri="{BB962C8B-B14F-4D97-AF65-F5344CB8AC3E}">
        <p14:creationId xmlns:p14="http://schemas.microsoft.com/office/powerpoint/2010/main" val="200815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Univariate Analysis</a:t>
            </a:r>
          </a:p>
        </p:txBody>
      </p:sp>
      <p:sp>
        <p:nvSpPr>
          <p:cNvPr id="8" name="TextBox 7">
            <a:extLst>
              <a:ext uri="{FF2B5EF4-FFF2-40B4-BE49-F238E27FC236}">
                <a16:creationId xmlns:a16="http://schemas.microsoft.com/office/drawing/2014/main" id="{DD3E642A-DCEB-4149-ACE9-62F93630B20E}"/>
              </a:ext>
            </a:extLst>
          </p:cNvPr>
          <p:cNvSpPr txBox="1"/>
          <p:nvPr/>
        </p:nvSpPr>
        <p:spPr>
          <a:xfrm>
            <a:off x="377300" y="1047867"/>
            <a:ext cx="6947231" cy="538609"/>
          </a:xfrm>
          <a:prstGeom prst="rect">
            <a:avLst/>
          </a:prstGeom>
          <a:noFill/>
        </p:spPr>
        <p:txBody>
          <a:bodyPr wrap="square" rtlCol="0">
            <a:spAutoFit/>
          </a:bodyPr>
          <a:lstStyle/>
          <a:p>
            <a:pPr marL="285750" indent="-285750">
              <a:buFont typeface="Arial" panose="020B0604020202020204" pitchFamily="34" charset="0"/>
              <a:buChar char="•"/>
            </a:pPr>
            <a:r>
              <a:rPr lang="en-US" sz="1100" dirty="0">
                <a:latin typeface="Arial" panose="020B0604020202020204" pitchFamily="34" charset="0"/>
                <a:cs typeface="Arial" panose="020B0604020202020204" pitchFamily="34" charset="0"/>
              </a:rPr>
              <a:t>By Univariate analysis we will determine the factors which influence the selling price of houses in IOWA.</a:t>
            </a:r>
          </a:p>
          <a:p>
            <a:pPr marL="285750" indent="-285750">
              <a:buFont typeface="Arial" panose="020B0604020202020204" pitchFamily="34" charset="0"/>
              <a:buChar char="•"/>
            </a:pPr>
            <a:r>
              <a:rPr lang="en-US" sz="1100" dirty="0">
                <a:latin typeface="Arial" panose="020B0604020202020204" pitchFamily="34" charset="0"/>
                <a:cs typeface="Arial" panose="020B0604020202020204" pitchFamily="34" charset="0"/>
              </a:rPr>
              <a:t>Considering our risk of mistake as 5%, lets look at the factors individually</a:t>
            </a:r>
            <a:r>
              <a:rPr lang="en-US" dirty="0"/>
              <a:t>                        </a:t>
            </a:r>
          </a:p>
        </p:txBody>
      </p:sp>
      <p:graphicFrame>
        <p:nvGraphicFramePr>
          <p:cNvPr id="13" name="Table 12">
            <a:extLst>
              <a:ext uri="{FF2B5EF4-FFF2-40B4-BE49-F238E27FC236}">
                <a16:creationId xmlns:a16="http://schemas.microsoft.com/office/drawing/2014/main" id="{689370D4-D646-4521-94F8-BC96E03E6F05}"/>
              </a:ext>
            </a:extLst>
          </p:cNvPr>
          <p:cNvGraphicFramePr>
            <a:graphicFrameLocks noGrp="1"/>
          </p:cNvGraphicFramePr>
          <p:nvPr>
            <p:extLst>
              <p:ext uri="{D42A27DB-BD31-4B8C-83A1-F6EECF244321}">
                <p14:modId xmlns:p14="http://schemas.microsoft.com/office/powerpoint/2010/main" val="2159779804"/>
              </p:ext>
            </p:extLst>
          </p:nvPr>
        </p:nvGraphicFramePr>
        <p:xfrm>
          <a:off x="377300" y="2259357"/>
          <a:ext cx="3513565" cy="1905000"/>
        </p:xfrm>
        <a:graphic>
          <a:graphicData uri="http://schemas.openxmlformats.org/drawingml/2006/table">
            <a:tbl>
              <a:tblPr>
                <a:tableStyleId>{5C22544A-7EE6-4342-B048-85BDC9FD1C3A}</a:tableStyleId>
              </a:tblPr>
              <a:tblGrid>
                <a:gridCol w="3513565">
                  <a:extLst>
                    <a:ext uri="{9D8B030D-6E8A-4147-A177-3AD203B41FA5}">
                      <a16:colId xmlns:a16="http://schemas.microsoft.com/office/drawing/2014/main" val="1864014161"/>
                    </a:ext>
                  </a:extLst>
                </a:gridCol>
              </a:tblGrid>
              <a:tr h="190500">
                <a:tc>
                  <a:txBody>
                    <a:bodyPr/>
                    <a:lstStyle/>
                    <a:p>
                      <a:pPr algn="l" fontAlgn="ctr"/>
                      <a:r>
                        <a:rPr lang="en-US" sz="1000" u="none" strike="noStrike" dirty="0">
                          <a:effectLst/>
                        </a:rPr>
                        <a:t>Coefficients:</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944657247"/>
                  </a:ext>
                </a:extLst>
              </a:tr>
              <a:tr h="19050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868770919"/>
                  </a:ext>
                </a:extLst>
              </a:tr>
              <a:tr h="190500">
                <a:tc>
                  <a:txBody>
                    <a:bodyPr/>
                    <a:lstStyle/>
                    <a:p>
                      <a:pPr algn="l" fontAlgn="ctr"/>
                      <a:r>
                        <a:rPr lang="pt-BR" sz="1000" u="none" strike="noStrike" dirty="0">
                          <a:effectLst/>
                        </a:rPr>
                        <a:t>(Intercept)          11.810359   0.009067       1302.527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516564869"/>
                  </a:ext>
                </a:extLst>
              </a:tr>
              <a:tr h="190500">
                <a:tc>
                  <a:txBody>
                    <a:bodyPr/>
                    <a:lstStyle/>
                    <a:p>
                      <a:pPr algn="l" fontAlgn="ctr"/>
                      <a:r>
                        <a:rPr lang="en-US" sz="1000" u="none" strike="noStrike" dirty="0" err="1">
                          <a:effectLst/>
                        </a:rPr>
                        <a:t>House.style</a:t>
                      </a:r>
                      <a:r>
                        <a:rPr lang="en-US" sz="1000" u="none" strike="noStrike" dirty="0">
                          <a:effectLst/>
                        </a:rPr>
                        <a:t>         0.001456      0.004070       0.358           0.721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299279283"/>
                  </a:ext>
                </a:extLst>
              </a:tr>
              <a:tr h="190500">
                <a:tc>
                  <a:txBody>
                    <a:bodyPr/>
                    <a:lstStyle/>
                    <a:p>
                      <a:pPr algn="l" fontAlgn="ctr"/>
                      <a:r>
                        <a:rPr lang="en-US" sz="1000" u="none" strike="noStrike" dirty="0">
                          <a:effectLst/>
                        </a:rPr>
                        <a:t>---</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184868429"/>
                  </a:ext>
                </a:extLst>
              </a:tr>
              <a:tr h="190500">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223755872"/>
                  </a:ext>
                </a:extLst>
              </a:tr>
              <a:tr h="190500">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03843155"/>
                  </a:ext>
                </a:extLst>
              </a:tr>
              <a:tr h="190500">
                <a:tc>
                  <a:txBody>
                    <a:bodyPr/>
                    <a:lstStyle/>
                    <a:p>
                      <a:pPr algn="l" fontAlgn="ctr"/>
                      <a:r>
                        <a:rPr lang="en-US" sz="1000" u="none" strike="noStrike">
                          <a:effectLst/>
                        </a:rPr>
                        <a:t>Residual standard error: 0.2774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92171718"/>
                  </a:ext>
                </a:extLst>
              </a:tr>
              <a:tr h="190500">
                <a:tc>
                  <a:txBody>
                    <a:bodyPr/>
                    <a:lstStyle/>
                    <a:p>
                      <a:pPr algn="l" fontAlgn="ctr"/>
                      <a:r>
                        <a:rPr lang="en-US" sz="1000" u="none" strike="noStrike">
                          <a:effectLst/>
                        </a:rPr>
                        <a:t>Multiple R-squared:  9.437e-05, Adjusted R-squared:  -0.000643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804756015"/>
                  </a:ext>
                </a:extLst>
              </a:tr>
              <a:tr h="190500">
                <a:tc>
                  <a:txBody>
                    <a:bodyPr/>
                    <a:lstStyle/>
                    <a:p>
                      <a:pPr algn="l" fontAlgn="ctr"/>
                      <a:r>
                        <a:rPr lang="en-US" sz="1000" u="none" strike="noStrike" dirty="0">
                          <a:effectLst/>
                        </a:rPr>
                        <a:t>F-statistic: 0.128 on 1 and 1356 DF,  p-value: 0.7206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249963884"/>
                  </a:ext>
                </a:extLst>
              </a:tr>
            </a:tbl>
          </a:graphicData>
        </a:graphic>
      </p:graphicFrame>
      <p:sp>
        <p:nvSpPr>
          <p:cNvPr id="14" name="TextBox 13">
            <a:extLst>
              <a:ext uri="{FF2B5EF4-FFF2-40B4-BE49-F238E27FC236}">
                <a16:creationId xmlns:a16="http://schemas.microsoft.com/office/drawing/2014/main" id="{571E472D-C64D-40C4-BA67-A28BACC5C5CE}"/>
              </a:ext>
            </a:extLst>
          </p:cNvPr>
          <p:cNvSpPr txBox="1"/>
          <p:nvPr/>
        </p:nvSpPr>
        <p:spPr>
          <a:xfrm>
            <a:off x="377300" y="4406351"/>
            <a:ext cx="3513565" cy="600164"/>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Since the p value for the test of house style (0.721) &gt; 0.05 therefore it does </a:t>
            </a:r>
            <a:r>
              <a:rPr lang="en-US" sz="1100" b="1" dirty="0">
                <a:latin typeface="Arial" panose="020B0604020202020204" pitchFamily="34" charset="0"/>
                <a:cs typeface="Arial" panose="020B0604020202020204" pitchFamily="34" charset="0"/>
              </a:rPr>
              <a:t>not significantly </a:t>
            </a:r>
            <a:r>
              <a:rPr lang="en-US" sz="1100" dirty="0">
                <a:latin typeface="Arial" panose="020B0604020202020204" pitchFamily="34" charset="0"/>
                <a:cs typeface="Arial" panose="020B0604020202020204" pitchFamily="34" charset="0"/>
              </a:rPr>
              <a:t>contribute to the sale price of the house.</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8C5CAF6-8CFB-4C56-AEEB-3DA4BCF075B4}"/>
              </a:ext>
            </a:extLst>
          </p:cNvPr>
          <p:cNvSpPr txBox="1"/>
          <p:nvPr/>
        </p:nvSpPr>
        <p:spPr>
          <a:xfrm>
            <a:off x="311985" y="1861595"/>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House style</a:t>
            </a:r>
            <a:endParaRPr lang="en-IN" sz="1100" dirty="0"/>
          </a:p>
        </p:txBody>
      </p:sp>
      <p:sp>
        <p:nvSpPr>
          <p:cNvPr id="9" name="TextBox 8">
            <a:extLst>
              <a:ext uri="{FF2B5EF4-FFF2-40B4-BE49-F238E27FC236}">
                <a16:creationId xmlns:a16="http://schemas.microsoft.com/office/drawing/2014/main" id="{8F473C10-27BA-40C6-B2E6-13482BBCE157}"/>
              </a:ext>
            </a:extLst>
          </p:cNvPr>
          <p:cNvSpPr txBox="1"/>
          <p:nvPr/>
        </p:nvSpPr>
        <p:spPr>
          <a:xfrm>
            <a:off x="5005973" y="1855442"/>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Central Air</a:t>
            </a:r>
            <a:endParaRPr lang="en-IN" sz="1100" dirty="0"/>
          </a:p>
        </p:txBody>
      </p:sp>
      <p:graphicFrame>
        <p:nvGraphicFramePr>
          <p:cNvPr id="10" name="Table 9">
            <a:extLst>
              <a:ext uri="{FF2B5EF4-FFF2-40B4-BE49-F238E27FC236}">
                <a16:creationId xmlns:a16="http://schemas.microsoft.com/office/drawing/2014/main" id="{919D789B-814E-438C-8C95-38BDE5A698F7}"/>
              </a:ext>
            </a:extLst>
          </p:cNvPr>
          <p:cNvGraphicFramePr>
            <a:graphicFrameLocks noGrp="1"/>
          </p:cNvGraphicFramePr>
          <p:nvPr>
            <p:extLst>
              <p:ext uri="{D42A27DB-BD31-4B8C-83A1-F6EECF244321}">
                <p14:modId xmlns:p14="http://schemas.microsoft.com/office/powerpoint/2010/main" val="2497946624"/>
              </p:ext>
            </p:extLst>
          </p:nvPr>
        </p:nvGraphicFramePr>
        <p:xfrm>
          <a:off x="5005973" y="2259357"/>
          <a:ext cx="3839447" cy="1883440"/>
        </p:xfrm>
        <a:graphic>
          <a:graphicData uri="http://schemas.openxmlformats.org/drawingml/2006/table">
            <a:tbl>
              <a:tblPr>
                <a:tableStyleId>{5C22544A-7EE6-4342-B048-85BDC9FD1C3A}</a:tableStyleId>
              </a:tblPr>
              <a:tblGrid>
                <a:gridCol w="3839447">
                  <a:extLst>
                    <a:ext uri="{9D8B030D-6E8A-4147-A177-3AD203B41FA5}">
                      <a16:colId xmlns:a16="http://schemas.microsoft.com/office/drawing/2014/main" val="157982365"/>
                    </a:ext>
                  </a:extLst>
                </a:gridCol>
              </a:tblGrid>
              <a:tr h="188344">
                <a:tc>
                  <a:txBody>
                    <a:bodyPr/>
                    <a:lstStyle/>
                    <a:p>
                      <a:pPr algn="l" fontAlgn="ctr"/>
                      <a:r>
                        <a:rPr lang="en-US" sz="1000" u="none" strike="noStrike" dirty="0">
                          <a:effectLst/>
                        </a:rPr>
                        <a:t>Coefficients:</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081747298"/>
                  </a:ext>
                </a:extLst>
              </a:tr>
              <a:tr h="188344">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83634846"/>
                  </a:ext>
                </a:extLst>
              </a:tr>
              <a:tr h="188344">
                <a:tc>
                  <a:txBody>
                    <a:bodyPr/>
                    <a:lstStyle/>
                    <a:p>
                      <a:pPr algn="l" fontAlgn="ctr"/>
                      <a:r>
                        <a:rPr lang="pt-BR" sz="1000" u="none" strike="noStrike" dirty="0">
                          <a:effectLst/>
                        </a:rPr>
                        <a:t>(Intercept)          11.37128    0.02345     484.9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632779698"/>
                  </a:ext>
                </a:extLst>
              </a:tr>
              <a:tr h="188344">
                <a:tc>
                  <a:txBody>
                    <a:bodyPr/>
                    <a:lstStyle/>
                    <a:p>
                      <a:pPr algn="l" fontAlgn="ctr"/>
                      <a:r>
                        <a:rPr lang="en-US" sz="1000" u="none" strike="noStrike" dirty="0" err="1">
                          <a:effectLst/>
                        </a:rPr>
                        <a:t>Central.Air</a:t>
                      </a:r>
                      <a:r>
                        <a:rPr lang="en-US" sz="1000" u="none" strike="noStrike" dirty="0">
                          <a:effectLst/>
                        </a:rPr>
                        <a:t>          0.47937      0.02445      19.6       &lt;2e-16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177183307"/>
                  </a:ext>
                </a:extLst>
              </a:tr>
              <a:tr h="188344">
                <a:tc>
                  <a:txBody>
                    <a:bodyPr/>
                    <a:lstStyle/>
                    <a:p>
                      <a:pPr algn="l" fontAlgn="ctr"/>
                      <a:r>
                        <a:rPr lang="en-US" sz="1000" u="none" strike="noStrike" dirty="0">
                          <a:effectLst/>
                        </a:rPr>
                        <a:t>---</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323240801"/>
                  </a:ext>
                </a:extLst>
              </a:tr>
              <a:tr h="188344">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771307053"/>
                  </a:ext>
                </a:extLst>
              </a:tr>
              <a:tr h="188344">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0748262"/>
                  </a:ext>
                </a:extLst>
              </a:tr>
              <a:tr h="188344">
                <a:tc>
                  <a:txBody>
                    <a:bodyPr/>
                    <a:lstStyle/>
                    <a:p>
                      <a:pPr algn="l" fontAlgn="ctr"/>
                      <a:r>
                        <a:rPr lang="en-US" sz="1000" u="none" strike="noStrike">
                          <a:effectLst/>
                        </a:rPr>
                        <a:t>Residual standard error: 0.2448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156273224"/>
                  </a:ext>
                </a:extLst>
              </a:tr>
              <a:tr h="188344">
                <a:tc>
                  <a:txBody>
                    <a:bodyPr/>
                    <a:lstStyle/>
                    <a:p>
                      <a:pPr algn="l" fontAlgn="ctr"/>
                      <a:r>
                        <a:rPr lang="en-US" sz="1000" u="none" strike="noStrike">
                          <a:effectLst/>
                        </a:rPr>
                        <a:t>Multiple R-squared:  0.2208,    Adjusted R-squared:  0.2202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924924587"/>
                  </a:ext>
                </a:extLst>
              </a:tr>
              <a:tr h="188344">
                <a:tc>
                  <a:txBody>
                    <a:bodyPr/>
                    <a:lstStyle/>
                    <a:p>
                      <a:pPr algn="l" fontAlgn="ctr"/>
                      <a:r>
                        <a:rPr lang="en-US" sz="1000" u="none" strike="noStrike" dirty="0">
                          <a:effectLst/>
                        </a:rPr>
                        <a:t>F-statistic: 384.3 on 1 and 1356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232471625"/>
                  </a:ext>
                </a:extLst>
              </a:tr>
            </a:tbl>
          </a:graphicData>
        </a:graphic>
      </p:graphicFrame>
      <p:sp>
        <p:nvSpPr>
          <p:cNvPr id="11" name="TextBox 10">
            <a:extLst>
              <a:ext uri="{FF2B5EF4-FFF2-40B4-BE49-F238E27FC236}">
                <a16:creationId xmlns:a16="http://schemas.microsoft.com/office/drawing/2014/main" id="{6B7E7A5F-E169-46B8-B072-75683237352B}"/>
              </a:ext>
            </a:extLst>
          </p:cNvPr>
          <p:cNvSpPr txBox="1"/>
          <p:nvPr/>
        </p:nvSpPr>
        <p:spPr>
          <a:xfrm>
            <a:off x="5005973" y="4411763"/>
            <a:ext cx="3513565" cy="60016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Since p value here is less than 0.05 therefore it contributes </a:t>
            </a:r>
            <a:r>
              <a:rPr lang="en-IN" sz="1100" b="1" dirty="0">
                <a:latin typeface="Arial" panose="020B0604020202020204" pitchFamily="34" charset="0"/>
                <a:cs typeface="Arial" panose="020B0604020202020204" pitchFamily="34" charset="0"/>
              </a:rPr>
              <a:t>significantly</a:t>
            </a:r>
            <a:r>
              <a:rPr lang="en-IN" sz="1100" dirty="0">
                <a:latin typeface="Arial" panose="020B0604020202020204" pitchFamily="34" charset="0"/>
                <a:cs typeface="Arial" panose="020B0604020202020204" pitchFamily="34" charset="0"/>
              </a:rPr>
              <a:t> to the sale price. The sale price of the house increases if it has a Central Air</a:t>
            </a:r>
            <a:r>
              <a:rPr lang="en-US" sz="1100" dirty="0">
                <a:latin typeface="Arial" panose="020B0604020202020204" pitchFamily="34" charset="0"/>
                <a:cs typeface="Arial" panose="020B0604020202020204" pitchFamily="34" charset="0"/>
              </a:rPr>
              <a:t>.</a:t>
            </a:r>
            <a:endParaRPr lang="en-IN" sz="11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94537C1-D36E-41FC-A8BA-4BAB135EF5F2}"/>
              </a:ext>
            </a:extLst>
          </p:cNvPr>
          <p:cNvSpPr/>
          <p:nvPr/>
        </p:nvSpPr>
        <p:spPr>
          <a:xfrm>
            <a:off x="377300" y="2259356"/>
            <a:ext cx="3513565" cy="190499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E015FB9A-1FB7-4EC2-A984-E1E533922554}"/>
              </a:ext>
            </a:extLst>
          </p:cNvPr>
          <p:cNvSpPr/>
          <p:nvPr/>
        </p:nvSpPr>
        <p:spPr>
          <a:xfrm>
            <a:off x="5005973" y="2259356"/>
            <a:ext cx="3839447" cy="188344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806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D6B19DB1-E40E-414D-AC8C-08F49433ADB4}"/>
              </a:ext>
            </a:extLst>
          </p:cNvPr>
          <p:cNvGraphicFramePr>
            <a:graphicFrameLocks noGrp="1"/>
          </p:cNvGraphicFramePr>
          <p:nvPr>
            <p:extLst>
              <p:ext uri="{D42A27DB-BD31-4B8C-83A1-F6EECF244321}">
                <p14:modId xmlns:p14="http://schemas.microsoft.com/office/powerpoint/2010/main" val="43901176"/>
              </p:ext>
            </p:extLst>
          </p:nvPr>
        </p:nvGraphicFramePr>
        <p:xfrm>
          <a:off x="5005974" y="1553335"/>
          <a:ext cx="3671495" cy="1880330"/>
        </p:xfrm>
        <a:graphic>
          <a:graphicData uri="http://schemas.openxmlformats.org/drawingml/2006/table">
            <a:tbl>
              <a:tblPr>
                <a:tableStyleId>{5C22544A-7EE6-4342-B048-85BDC9FD1C3A}</a:tableStyleId>
              </a:tblPr>
              <a:tblGrid>
                <a:gridCol w="3671495">
                  <a:extLst>
                    <a:ext uri="{9D8B030D-6E8A-4147-A177-3AD203B41FA5}">
                      <a16:colId xmlns:a16="http://schemas.microsoft.com/office/drawing/2014/main" val="3052875654"/>
                    </a:ext>
                  </a:extLst>
                </a:gridCol>
              </a:tblGrid>
              <a:tr h="188033">
                <a:tc>
                  <a:txBody>
                    <a:bodyPr/>
                    <a:lstStyle/>
                    <a:p>
                      <a:pPr algn="l" fontAlgn="ctr"/>
                      <a:r>
                        <a:rPr lang="en-US" sz="1000" u="none" strike="noStrike" dirty="0">
                          <a:effectLst/>
                        </a:rPr>
                        <a:t>Coefficients:</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875186313"/>
                  </a:ext>
                </a:extLst>
              </a:tr>
              <a:tr h="188033">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880370131"/>
                  </a:ext>
                </a:extLst>
              </a:tr>
              <a:tr h="188033">
                <a:tc>
                  <a:txBody>
                    <a:bodyPr/>
                    <a:lstStyle/>
                    <a:p>
                      <a:pPr algn="l" fontAlgn="ctr"/>
                      <a:r>
                        <a:rPr lang="pt-BR" sz="1000" u="none" strike="noStrike" dirty="0">
                          <a:effectLst/>
                        </a:rPr>
                        <a:t>(Intercept) 11.741073   0.008597 1365.69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614911153"/>
                  </a:ext>
                </a:extLst>
              </a:tr>
              <a:tr h="188033">
                <a:tc>
                  <a:txBody>
                    <a:bodyPr/>
                    <a:lstStyle/>
                    <a:p>
                      <a:pPr algn="l" fontAlgn="ctr"/>
                      <a:r>
                        <a:rPr lang="en-US" sz="1000" u="none" strike="noStrike" dirty="0">
                          <a:effectLst/>
                        </a:rPr>
                        <a:t>Fireplaces   0.176181    0.012313   14.31      &lt;2e-16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7531757"/>
                  </a:ext>
                </a:extLst>
              </a:tr>
              <a:tr h="188033">
                <a:tc>
                  <a:txBody>
                    <a:bodyPr/>
                    <a:lstStyle/>
                    <a:p>
                      <a:pPr algn="l" fontAlgn="ctr"/>
                      <a:r>
                        <a:rPr lang="en-US" sz="1000" u="none" strike="noStrike" dirty="0">
                          <a:effectLst/>
                        </a:rPr>
                        <a:t>---</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041701002"/>
                  </a:ext>
                </a:extLst>
              </a:tr>
              <a:tr h="188033">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520212958"/>
                  </a:ext>
                </a:extLst>
              </a:tr>
              <a:tr h="188033">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54149563"/>
                  </a:ext>
                </a:extLst>
              </a:tr>
              <a:tr h="188033">
                <a:tc>
                  <a:txBody>
                    <a:bodyPr/>
                    <a:lstStyle/>
                    <a:p>
                      <a:pPr algn="l" fontAlgn="ctr"/>
                      <a:r>
                        <a:rPr lang="en-US" sz="1000" u="none" strike="noStrike">
                          <a:effectLst/>
                        </a:rPr>
                        <a:t>Residual standard error: 0.2585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944654970"/>
                  </a:ext>
                </a:extLst>
              </a:tr>
              <a:tr h="188033">
                <a:tc>
                  <a:txBody>
                    <a:bodyPr/>
                    <a:lstStyle/>
                    <a:p>
                      <a:pPr algn="l" fontAlgn="ctr"/>
                      <a:r>
                        <a:rPr lang="en-US" sz="1000" u="none" strike="noStrike">
                          <a:effectLst/>
                        </a:rPr>
                        <a:t>Multiple R-squared:  0.1312,    Adjusted R-squared:  0.1305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715591963"/>
                  </a:ext>
                </a:extLst>
              </a:tr>
              <a:tr h="188033">
                <a:tc>
                  <a:txBody>
                    <a:bodyPr/>
                    <a:lstStyle/>
                    <a:p>
                      <a:pPr algn="l" fontAlgn="ctr"/>
                      <a:r>
                        <a:rPr lang="en-US" sz="1000" u="none" strike="noStrike" dirty="0">
                          <a:effectLst/>
                        </a:rPr>
                        <a:t>F-statistic: 204.7 on 1 and 1356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158868339"/>
                  </a:ext>
                </a:extLst>
              </a:tr>
            </a:tbl>
          </a:graphicData>
        </a:graphic>
      </p:graphicFrame>
      <p:graphicFrame>
        <p:nvGraphicFramePr>
          <p:cNvPr id="15" name="Table 14">
            <a:extLst>
              <a:ext uri="{FF2B5EF4-FFF2-40B4-BE49-F238E27FC236}">
                <a16:creationId xmlns:a16="http://schemas.microsoft.com/office/drawing/2014/main" id="{4EF89D02-D73B-485C-B382-8C198EA35D4D}"/>
              </a:ext>
            </a:extLst>
          </p:cNvPr>
          <p:cNvGraphicFramePr>
            <a:graphicFrameLocks noGrp="1"/>
          </p:cNvGraphicFramePr>
          <p:nvPr>
            <p:extLst>
              <p:ext uri="{D42A27DB-BD31-4B8C-83A1-F6EECF244321}">
                <p14:modId xmlns:p14="http://schemas.microsoft.com/office/powerpoint/2010/main" val="3027335385"/>
              </p:ext>
            </p:extLst>
          </p:nvPr>
        </p:nvGraphicFramePr>
        <p:xfrm>
          <a:off x="377300" y="1540895"/>
          <a:ext cx="3513564" cy="1904995"/>
        </p:xfrm>
        <a:graphic>
          <a:graphicData uri="http://schemas.openxmlformats.org/drawingml/2006/table">
            <a:tbl>
              <a:tblPr>
                <a:tableStyleId>{5C22544A-7EE6-4342-B048-85BDC9FD1C3A}</a:tableStyleId>
              </a:tblPr>
              <a:tblGrid>
                <a:gridCol w="3513564">
                  <a:extLst>
                    <a:ext uri="{9D8B030D-6E8A-4147-A177-3AD203B41FA5}">
                      <a16:colId xmlns:a16="http://schemas.microsoft.com/office/drawing/2014/main" val="1010277868"/>
                    </a:ext>
                  </a:extLst>
                </a:gridCol>
              </a:tblGrid>
              <a:tr h="190295">
                <a:tc>
                  <a:txBody>
                    <a:bodyPr/>
                    <a:lstStyle/>
                    <a:p>
                      <a:pPr algn="l" fontAlgn="ctr"/>
                      <a:r>
                        <a:rPr lang="en-US" sz="1000" u="none" strike="noStrike">
                          <a:effectLst/>
                        </a:rPr>
                        <a:t>Coefficients:</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559189677"/>
                  </a:ext>
                </a:extLst>
              </a:tr>
              <a:tr h="190295">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97305724"/>
                  </a:ext>
                </a:extLst>
              </a:tr>
              <a:tr h="190295">
                <a:tc>
                  <a:txBody>
                    <a:bodyPr/>
                    <a:lstStyle/>
                    <a:p>
                      <a:pPr algn="l" fontAlgn="ctr"/>
                      <a:r>
                        <a:rPr lang="pt-BR" sz="1000" u="none" strike="noStrike" dirty="0">
                          <a:effectLst/>
                        </a:rPr>
                        <a:t>(Intercept)          11.67344     0.03031     385.134    &lt; 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852400604"/>
                  </a:ext>
                </a:extLst>
              </a:tr>
              <a:tr h="190295">
                <a:tc>
                  <a:txBody>
                    <a:bodyPr/>
                    <a:lstStyle/>
                    <a:p>
                      <a:pPr algn="l" fontAlgn="ctr"/>
                      <a:r>
                        <a:rPr lang="en-US" sz="1000" u="none" strike="noStrike" dirty="0">
                          <a:effectLst/>
                        </a:rPr>
                        <a:t>No of Bedroom  0.05434       0.01151      4.723        2.57e-06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361413187"/>
                  </a:ext>
                </a:extLst>
              </a:tr>
              <a:tr h="190295">
                <a:tc>
                  <a:txBody>
                    <a:bodyPr/>
                    <a:lstStyle/>
                    <a:p>
                      <a:pPr algn="l" fontAlgn="ctr"/>
                      <a:r>
                        <a:rPr lang="en-US" sz="1000" u="none" strike="noStrike" dirty="0">
                          <a:effectLst/>
                        </a:rPr>
                        <a:t>---</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013567436"/>
                  </a:ext>
                </a:extLst>
              </a:tr>
              <a:tr h="190295">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325643504"/>
                  </a:ext>
                </a:extLst>
              </a:tr>
              <a:tr h="19234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43552853"/>
                  </a:ext>
                </a:extLst>
              </a:tr>
              <a:tr h="190295">
                <a:tc>
                  <a:txBody>
                    <a:bodyPr/>
                    <a:lstStyle/>
                    <a:p>
                      <a:pPr algn="l" fontAlgn="ctr"/>
                      <a:r>
                        <a:rPr lang="en-US" sz="1000" u="none" strike="noStrike">
                          <a:effectLst/>
                        </a:rPr>
                        <a:t>Residual standard error: 0.2751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446130154"/>
                  </a:ext>
                </a:extLst>
              </a:tr>
              <a:tr h="190295">
                <a:tc>
                  <a:txBody>
                    <a:bodyPr/>
                    <a:lstStyle/>
                    <a:p>
                      <a:pPr algn="l" fontAlgn="ctr"/>
                      <a:r>
                        <a:rPr lang="en-US" sz="1000" u="none" strike="noStrike">
                          <a:effectLst/>
                        </a:rPr>
                        <a:t>Multiple R-squared:  0.01618,   Adjusted R-squared:  0.01546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917724344"/>
                  </a:ext>
                </a:extLst>
              </a:tr>
              <a:tr h="190295">
                <a:tc>
                  <a:txBody>
                    <a:bodyPr/>
                    <a:lstStyle/>
                    <a:p>
                      <a:pPr algn="l" fontAlgn="ctr"/>
                      <a:r>
                        <a:rPr lang="en-US" sz="1000" u="none" strike="noStrike" dirty="0">
                          <a:effectLst/>
                        </a:rPr>
                        <a:t>F-statistic:  22.3 on 1 and 1356 DF,  p-value: 2.571e-06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39047438"/>
                  </a:ext>
                </a:extLst>
              </a:tr>
            </a:tbl>
          </a:graphicData>
        </a:graphic>
      </p:graphicFrame>
      <p:sp>
        <p:nvSpPr>
          <p:cNvPr id="14" name="TextBox 13">
            <a:extLst>
              <a:ext uri="{FF2B5EF4-FFF2-40B4-BE49-F238E27FC236}">
                <a16:creationId xmlns:a16="http://schemas.microsoft.com/office/drawing/2014/main" id="{571E472D-C64D-40C4-BA67-A28BACC5C5CE}"/>
              </a:ext>
            </a:extLst>
          </p:cNvPr>
          <p:cNvSpPr txBox="1"/>
          <p:nvPr/>
        </p:nvSpPr>
        <p:spPr>
          <a:xfrm>
            <a:off x="377300" y="3687891"/>
            <a:ext cx="3513565" cy="769441"/>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Since p value here is less than 0.05 therefore no of bedrooms </a:t>
            </a:r>
            <a:r>
              <a:rPr lang="en-IN" sz="1100" b="1" dirty="0">
                <a:latin typeface="Arial" panose="020B0604020202020204" pitchFamily="34" charset="0"/>
                <a:cs typeface="Arial" panose="020B0604020202020204" pitchFamily="34" charset="0"/>
              </a:rPr>
              <a:t>has an affect on the sale price</a:t>
            </a:r>
            <a:r>
              <a:rPr lang="en-IN" sz="1100" dirty="0">
                <a:latin typeface="Arial" panose="020B0604020202020204" pitchFamily="34" charset="0"/>
                <a:cs typeface="Arial" panose="020B0604020202020204" pitchFamily="34" charset="0"/>
              </a:rPr>
              <a:t>. As the number of bedrooms increases, the sale price also increases.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8C5CAF6-8CFB-4C56-AEEB-3DA4BCF075B4}"/>
              </a:ext>
            </a:extLst>
          </p:cNvPr>
          <p:cNvSpPr txBox="1"/>
          <p:nvPr/>
        </p:nvSpPr>
        <p:spPr>
          <a:xfrm>
            <a:off x="311985" y="1143135"/>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No of Bedrooms</a:t>
            </a:r>
            <a:endParaRPr lang="en-IN" sz="1100" dirty="0"/>
          </a:p>
        </p:txBody>
      </p:sp>
      <p:sp>
        <p:nvSpPr>
          <p:cNvPr id="9" name="TextBox 8">
            <a:extLst>
              <a:ext uri="{FF2B5EF4-FFF2-40B4-BE49-F238E27FC236}">
                <a16:creationId xmlns:a16="http://schemas.microsoft.com/office/drawing/2014/main" id="{8F473C10-27BA-40C6-B2E6-13482BBCE157}"/>
              </a:ext>
            </a:extLst>
          </p:cNvPr>
          <p:cNvSpPr txBox="1"/>
          <p:nvPr/>
        </p:nvSpPr>
        <p:spPr>
          <a:xfrm>
            <a:off x="5005973" y="1136982"/>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Fireplace</a:t>
            </a:r>
            <a:endParaRPr lang="en-IN" sz="1100" dirty="0"/>
          </a:p>
        </p:txBody>
      </p:sp>
      <p:sp>
        <p:nvSpPr>
          <p:cNvPr id="11" name="TextBox 10">
            <a:extLst>
              <a:ext uri="{FF2B5EF4-FFF2-40B4-BE49-F238E27FC236}">
                <a16:creationId xmlns:a16="http://schemas.microsoft.com/office/drawing/2014/main" id="{6B7E7A5F-E169-46B8-B072-75683237352B}"/>
              </a:ext>
            </a:extLst>
          </p:cNvPr>
          <p:cNvSpPr txBox="1"/>
          <p:nvPr/>
        </p:nvSpPr>
        <p:spPr>
          <a:xfrm>
            <a:off x="5005973" y="3693303"/>
            <a:ext cx="3513565" cy="600164"/>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Since p value here is less than 0.05 therefore </a:t>
            </a:r>
            <a:r>
              <a:rPr lang="en-US" sz="1100" b="1" dirty="0">
                <a:latin typeface="Arial" panose="020B0604020202020204" pitchFamily="34" charset="0"/>
                <a:cs typeface="Arial" panose="020B0604020202020204" pitchFamily="34" charset="0"/>
              </a:rPr>
              <a:t>fireplace has an affect on the sale price</a:t>
            </a:r>
            <a:r>
              <a:rPr lang="en-US" sz="1100" dirty="0">
                <a:latin typeface="Arial" panose="020B0604020202020204" pitchFamily="34" charset="0"/>
                <a:cs typeface="Arial" panose="020B0604020202020204" pitchFamily="34" charset="0"/>
              </a:rPr>
              <a:t>. The sale price of houses increases if it has a fireplace</a:t>
            </a:r>
          </a:p>
        </p:txBody>
      </p:sp>
      <p:sp>
        <p:nvSpPr>
          <p:cNvPr id="3" name="Rectangle 2">
            <a:extLst>
              <a:ext uri="{FF2B5EF4-FFF2-40B4-BE49-F238E27FC236}">
                <a16:creationId xmlns:a16="http://schemas.microsoft.com/office/drawing/2014/main" id="{294537C1-D36E-41FC-A8BA-4BAB135EF5F2}"/>
              </a:ext>
            </a:extLst>
          </p:cNvPr>
          <p:cNvSpPr/>
          <p:nvPr/>
        </p:nvSpPr>
        <p:spPr>
          <a:xfrm>
            <a:off x="377300" y="1540896"/>
            <a:ext cx="3513565" cy="190499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E015FB9A-1FB7-4EC2-A984-E1E533922554}"/>
              </a:ext>
            </a:extLst>
          </p:cNvPr>
          <p:cNvSpPr/>
          <p:nvPr/>
        </p:nvSpPr>
        <p:spPr>
          <a:xfrm>
            <a:off x="5005973" y="1540896"/>
            <a:ext cx="3671495" cy="188344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87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1EEEE2AC-D52E-454A-82D2-A76AADB8E964}"/>
              </a:ext>
            </a:extLst>
          </p:cNvPr>
          <p:cNvGraphicFramePr>
            <a:graphicFrameLocks noGrp="1"/>
          </p:cNvGraphicFramePr>
          <p:nvPr>
            <p:extLst>
              <p:ext uri="{D42A27DB-BD31-4B8C-83A1-F6EECF244321}">
                <p14:modId xmlns:p14="http://schemas.microsoft.com/office/powerpoint/2010/main" val="1372805311"/>
              </p:ext>
            </p:extLst>
          </p:nvPr>
        </p:nvGraphicFramePr>
        <p:xfrm>
          <a:off x="5005973" y="1552239"/>
          <a:ext cx="3671495" cy="1872095"/>
        </p:xfrm>
        <a:graphic>
          <a:graphicData uri="http://schemas.openxmlformats.org/drawingml/2006/table">
            <a:tbl>
              <a:tblPr>
                <a:tableStyleId>{5C22544A-7EE6-4342-B048-85BDC9FD1C3A}</a:tableStyleId>
              </a:tblPr>
              <a:tblGrid>
                <a:gridCol w="3671495">
                  <a:extLst>
                    <a:ext uri="{9D8B030D-6E8A-4147-A177-3AD203B41FA5}">
                      <a16:colId xmlns:a16="http://schemas.microsoft.com/office/drawing/2014/main" val="2072991308"/>
                    </a:ext>
                  </a:extLst>
                </a:gridCol>
              </a:tblGrid>
              <a:tr h="187099">
                <a:tc>
                  <a:txBody>
                    <a:bodyPr/>
                    <a:lstStyle/>
                    <a:p>
                      <a:pPr algn="l" fontAlgn="ctr"/>
                      <a:r>
                        <a:rPr lang="en-US" sz="1000" u="none" strike="noStrike" dirty="0">
                          <a:effectLst/>
                        </a:rPr>
                        <a:t>Coefficients:</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137737238"/>
                  </a:ext>
                </a:extLst>
              </a:tr>
              <a:tr h="187099">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070319403"/>
                  </a:ext>
                </a:extLst>
              </a:tr>
              <a:tr h="187099">
                <a:tc>
                  <a:txBody>
                    <a:bodyPr/>
                    <a:lstStyle/>
                    <a:p>
                      <a:pPr algn="l" fontAlgn="ctr"/>
                      <a:r>
                        <a:rPr lang="pt-BR" sz="1000" u="none" strike="noStrike" dirty="0">
                          <a:effectLst/>
                        </a:rPr>
                        <a:t>(Intercept)     1.149e+01  1.558e-02  737.33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896858297"/>
                  </a:ext>
                </a:extLst>
              </a:tr>
              <a:tr h="188204">
                <a:tc>
                  <a:txBody>
                    <a:bodyPr/>
                    <a:lstStyle/>
                    <a:p>
                      <a:pPr algn="l" fontAlgn="ctr"/>
                      <a:r>
                        <a:rPr lang="en-US" sz="1000" u="none" strike="noStrike" dirty="0" err="1">
                          <a:effectLst/>
                        </a:rPr>
                        <a:t>Garage_Area</a:t>
                      </a:r>
                      <a:r>
                        <a:rPr lang="en-US" sz="1000" u="none" strike="noStrike" dirty="0">
                          <a:effectLst/>
                        </a:rPr>
                        <a:t> 8.243e-04   3.587e-05   22.98    &lt;2e-16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718564905"/>
                  </a:ext>
                </a:extLst>
              </a:tr>
              <a:tr h="187099">
                <a:tc>
                  <a:txBody>
                    <a:bodyPr/>
                    <a:lstStyle/>
                    <a:p>
                      <a:pPr algn="l" fontAlgn="ctr"/>
                      <a:r>
                        <a:rPr lang="en-US" sz="1000" u="none" strike="noStrike">
                          <a:effectLst/>
                        </a:rPr>
                        <a:t>---</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588539839"/>
                  </a:ext>
                </a:extLst>
              </a:tr>
              <a:tr h="187099">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900176429"/>
                  </a:ext>
                </a:extLst>
              </a:tr>
              <a:tr h="187099">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44168240"/>
                  </a:ext>
                </a:extLst>
              </a:tr>
              <a:tr h="187099">
                <a:tc>
                  <a:txBody>
                    <a:bodyPr/>
                    <a:lstStyle/>
                    <a:p>
                      <a:pPr algn="l" fontAlgn="ctr"/>
                      <a:r>
                        <a:rPr lang="en-US" sz="1000" u="none" strike="noStrike">
                          <a:effectLst/>
                        </a:rPr>
                        <a:t>Residual standard error: 0.2353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228066295"/>
                  </a:ext>
                </a:extLst>
              </a:tr>
              <a:tr h="187099">
                <a:tc>
                  <a:txBody>
                    <a:bodyPr/>
                    <a:lstStyle/>
                    <a:p>
                      <a:pPr algn="l" fontAlgn="ctr"/>
                      <a:r>
                        <a:rPr lang="en-US" sz="1000" u="none" strike="noStrike">
                          <a:effectLst/>
                        </a:rPr>
                        <a:t>Multiple R-squared:  0.2803,    Adjusted R-squared:  0.2797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210248316"/>
                  </a:ext>
                </a:extLst>
              </a:tr>
              <a:tr h="187099">
                <a:tc>
                  <a:txBody>
                    <a:bodyPr/>
                    <a:lstStyle/>
                    <a:p>
                      <a:pPr algn="l" fontAlgn="ctr"/>
                      <a:r>
                        <a:rPr lang="en-US" sz="1000" u="none" strike="noStrike" dirty="0">
                          <a:effectLst/>
                        </a:rPr>
                        <a:t>F-statistic:   528 on 1 and 1356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692376446"/>
                  </a:ext>
                </a:extLst>
              </a:tr>
            </a:tbl>
          </a:graphicData>
        </a:graphic>
      </p:graphicFrame>
      <p:graphicFrame>
        <p:nvGraphicFramePr>
          <p:cNvPr id="12" name="Table 11">
            <a:extLst>
              <a:ext uri="{FF2B5EF4-FFF2-40B4-BE49-F238E27FC236}">
                <a16:creationId xmlns:a16="http://schemas.microsoft.com/office/drawing/2014/main" id="{FDB3403F-E9A9-4F19-9388-DCE32DBE2A85}"/>
              </a:ext>
            </a:extLst>
          </p:cNvPr>
          <p:cNvGraphicFramePr>
            <a:graphicFrameLocks noGrp="1"/>
          </p:cNvGraphicFramePr>
          <p:nvPr>
            <p:extLst>
              <p:ext uri="{D42A27DB-BD31-4B8C-83A1-F6EECF244321}">
                <p14:modId xmlns:p14="http://schemas.microsoft.com/office/powerpoint/2010/main" val="3439580390"/>
              </p:ext>
            </p:extLst>
          </p:nvPr>
        </p:nvGraphicFramePr>
        <p:xfrm>
          <a:off x="377300" y="1540890"/>
          <a:ext cx="3513565" cy="1905000"/>
        </p:xfrm>
        <a:graphic>
          <a:graphicData uri="http://schemas.openxmlformats.org/drawingml/2006/table">
            <a:tbl>
              <a:tblPr>
                <a:tableStyleId>{5C22544A-7EE6-4342-B048-85BDC9FD1C3A}</a:tableStyleId>
              </a:tblPr>
              <a:tblGrid>
                <a:gridCol w="3513565">
                  <a:extLst>
                    <a:ext uri="{9D8B030D-6E8A-4147-A177-3AD203B41FA5}">
                      <a16:colId xmlns:a16="http://schemas.microsoft.com/office/drawing/2014/main" val="3884695473"/>
                    </a:ext>
                  </a:extLst>
                </a:gridCol>
              </a:tblGrid>
              <a:tr h="190500">
                <a:tc>
                  <a:txBody>
                    <a:bodyPr/>
                    <a:lstStyle/>
                    <a:p>
                      <a:pPr algn="l" fontAlgn="ctr"/>
                      <a:r>
                        <a:rPr lang="en-US" sz="1000" u="none" strike="noStrike">
                          <a:effectLst/>
                        </a:rPr>
                        <a:t>Coefficients:</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594656871"/>
                  </a:ext>
                </a:extLst>
              </a:tr>
              <a:tr h="19050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977145133"/>
                  </a:ext>
                </a:extLst>
              </a:tr>
              <a:tr h="190500">
                <a:tc>
                  <a:txBody>
                    <a:bodyPr/>
                    <a:lstStyle/>
                    <a:p>
                      <a:pPr algn="l" fontAlgn="ctr"/>
                      <a:r>
                        <a:rPr lang="pt-BR" sz="1000" u="none" strike="noStrike" dirty="0">
                          <a:effectLst/>
                        </a:rPr>
                        <a:t>(Intercept)      1.095e+01  3.174e-02  345.15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297681303"/>
                  </a:ext>
                </a:extLst>
              </a:tr>
              <a:tr h="190500">
                <a:tc>
                  <a:txBody>
                    <a:bodyPr/>
                    <a:lstStyle/>
                    <a:p>
                      <a:pPr algn="l" fontAlgn="ctr"/>
                      <a:r>
                        <a:rPr lang="en-US" sz="1000" u="none" strike="noStrike" dirty="0" err="1">
                          <a:effectLst/>
                        </a:rPr>
                        <a:t>Gr_Liv_Area</a:t>
                      </a:r>
                      <a:r>
                        <a:rPr lang="en-US" sz="1000" u="none" strike="noStrike" dirty="0">
                          <a:effectLst/>
                        </a:rPr>
                        <a:t>   7.487e-04   2.720e-05   27.52    &lt;2e-16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122961533"/>
                  </a:ext>
                </a:extLst>
              </a:tr>
              <a:tr h="190500">
                <a:tc>
                  <a:txBody>
                    <a:bodyPr/>
                    <a:lstStyle/>
                    <a:p>
                      <a:pPr algn="l" fontAlgn="ctr"/>
                      <a:r>
                        <a:rPr lang="en-US" sz="1000" u="none" strike="noStrike" dirty="0">
                          <a:effectLst/>
                        </a:rPr>
                        <a:t>---</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7753490"/>
                  </a:ext>
                </a:extLst>
              </a:tr>
              <a:tr h="190500">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390706879"/>
                  </a:ext>
                </a:extLst>
              </a:tr>
              <a:tr h="19050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973275"/>
                  </a:ext>
                </a:extLst>
              </a:tr>
              <a:tr h="190500">
                <a:tc>
                  <a:txBody>
                    <a:bodyPr/>
                    <a:lstStyle/>
                    <a:p>
                      <a:pPr algn="l" fontAlgn="ctr"/>
                      <a:r>
                        <a:rPr lang="en-US" sz="1000" u="none" strike="noStrike">
                          <a:effectLst/>
                        </a:rPr>
                        <a:t>Residual standard error: 0.2222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705377088"/>
                  </a:ext>
                </a:extLst>
              </a:tr>
              <a:tr h="190500">
                <a:tc>
                  <a:txBody>
                    <a:bodyPr/>
                    <a:lstStyle/>
                    <a:p>
                      <a:pPr algn="l" fontAlgn="ctr"/>
                      <a:r>
                        <a:rPr lang="en-US" sz="1000" u="none" strike="noStrike">
                          <a:effectLst/>
                        </a:rPr>
                        <a:t>Multiple R-squared:  0.3584,    Adjusted R-squared:  0.358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038212924"/>
                  </a:ext>
                </a:extLst>
              </a:tr>
              <a:tr h="190500">
                <a:tc>
                  <a:txBody>
                    <a:bodyPr/>
                    <a:lstStyle/>
                    <a:p>
                      <a:pPr algn="l" fontAlgn="ctr"/>
                      <a:r>
                        <a:rPr lang="en-US" sz="1000" u="none" strike="noStrike" dirty="0">
                          <a:effectLst/>
                        </a:rPr>
                        <a:t>F-statistic: 757.6 on 1 and 1356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025329005"/>
                  </a:ext>
                </a:extLst>
              </a:tr>
            </a:tbl>
          </a:graphicData>
        </a:graphic>
      </p:graphicFrame>
      <p:sp>
        <p:nvSpPr>
          <p:cNvPr id="14" name="TextBox 13">
            <a:extLst>
              <a:ext uri="{FF2B5EF4-FFF2-40B4-BE49-F238E27FC236}">
                <a16:creationId xmlns:a16="http://schemas.microsoft.com/office/drawing/2014/main" id="{571E472D-C64D-40C4-BA67-A28BACC5C5CE}"/>
              </a:ext>
            </a:extLst>
          </p:cNvPr>
          <p:cNvSpPr txBox="1"/>
          <p:nvPr/>
        </p:nvSpPr>
        <p:spPr>
          <a:xfrm>
            <a:off x="377300" y="3687891"/>
            <a:ext cx="3513565" cy="600164"/>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Since p value here is less than 0.05 therefore the living area </a:t>
            </a:r>
            <a:r>
              <a:rPr lang="en-US" sz="1100" b="1" dirty="0">
                <a:latin typeface="Arial" panose="020B0604020202020204" pitchFamily="34" charset="0"/>
                <a:cs typeface="Arial" panose="020B0604020202020204" pitchFamily="34" charset="0"/>
              </a:rPr>
              <a:t>has an affect on the sale price</a:t>
            </a:r>
            <a:r>
              <a:rPr lang="en-US" sz="1100" dirty="0">
                <a:latin typeface="Arial" panose="020B0604020202020204" pitchFamily="34" charset="0"/>
                <a:cs typeface="Arial" panose="020B0604020202020204" pitchFamily="34" charset="0"/>
              </a:rPr>
              <a:t>. As the living area increases, the sale price goes up</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8C5CAF6-8CFB-4C56-AEEB-3DA4BCF075B4}"/>
              </a:ext>
            </a:extLst>
          </p:cNvPr>
          <p:cNvSpPr txBox="1"/>
          <p:nvPr/>
        </p:nvSpPr>
        <p:spPr>
          <a:xfrm>
            <a:off x="311985" y="1143135"/>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Living Area</a:t>
            </a:r>
            <a:endParaRPr lang="en-IN" sz="1100" dirty="0"/>
          </a:p>
        </p:txBody>
      </p:sp>
      <p:sp>
        <p:nvSpPr>
          <p:cNvPr id="9" name="TextBox 8">
            <a:extLst>
              <a:ext uri="{FF2B5EF4-FFF2-40B4-BE49-F238E27FC236}">
                <a16:creationId xmlns:a16="http://schemas.microsoft.com/office/drawing/2014/main" id="{8F473C10-27BA-40C6-B2E6-13482BBCE157}"/>
              </a:ext>
            </a:extLst>
          </p:cNvPr>
          <p:cNvSpPr txBox="1"/>
          <p:nvPr/>
        </p:nvSpPr>
        <p:spPr>
          <a:xfrm>
            <a:off x="5005973" y="1136982"/>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Garage Area</a:t>
            </a:r>
            <a:endParaRPr lang="en-IN" sz="1100" dirty="0"/>
          </a:p>
        </p:txBody>
      </p:sp>
      <p:sp>
        <p:nvSpPr>
          <p:cNvPr id="11" name="TextBox 10">
            <a:extLst>
              <a:ext uri="{FF2B5EF4-FFF2-40B4-BE49-F238E27FC236}">
                <a16:creationId xmlns:a16="http://schemas.microsoft.com/office/drawing/2014/main" id="{6B7E7A5F-E169-46B8-B072-75683237352B}"/>
              </a:ext>
            </a:extLst>
          </p:cNvPr>
          <p:cNvSpPr txBox="1"/>
          <p:nvPr/>
        </p:nvSpPr>
        <p:spPr>
          <a:xfrm>
            <a:off x="5005973" y="3693303"/>
            <a:ext cx="3513565" cy="600164"/>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Since p value here is less than 0.05 therefore the Garage area </a:t>
            </a:r>
            <a:r>
              <a:rPr lang="en-US" sz="1100" b="1" dirty="0">
                <a:latin typeface="Arial" panose="020B0604020202020204" pitchFamily="34" charset="0"/>
                <a:cs typeface="Arial" panose="020B0604020202020204" pitchFamily="34" charset="0"/>
              </a:rPr>
              <a:t>has an affect on the sale price</a:t>
            </a:r>
            <a:r>
              <a:rPr lang="en-US" sz="1100" dirty="0">
                <a:latin typeface="Arial" panose="020B0604020202020204" pitchFamily="34" charset="0"/>
                <a:cs typeface="Arial" panose="020B0604020202020204" pitchFamily="34" charset="0"/>
              </a:rPr>
              <a:t>. As the Garage area increases, the sale price goes up</a:t>
            </a:r>
          </a:p>
        </p:txBody>
      </p:sp>
      <p:sp>
        <p:nvSpPr>
          <p:cNvPr id="3" name="Rectangle 2">
            <a:extLst>
              <a:ext uri="{FF2B5EF4-FFF2-40B4-BE49-F238E27FC236}">
                <a16:creationId xmlns:a16="http://schemas.microsoft.com/office/drawing/2014/main" id="{294537C1-D36E-41FC-A8BA-4BAB135EF5F2}"/>
              </a:ext>
            </a:extLst>
          </p:cNvPr>
          <p:cNvSpPr/>
          <p:nvPr/>
        </p:nvSpPr>
        <p:spPr>
          <a:xfrm>
            <a:off x="377300" y="1540896"/>
            <a:ext cx="3513565" cy="190499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E015FB9A-1FB7-4EC2-A984-E1E533922554}"/>
              </a:ext>
            </a:extLst>
          </p:cNvPr>
          <p:cNvSpPr/>
          <p:nvPr/>
        </p:nvSpPr>
        <p:spPr>
          <a:xfrm>
            <a:off x="5005973" y="1540896"/>
            <a:ext cx="3671495" cy="188344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436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D78D720C-B91A-446C-8724-A27EB34CE02C}"/>
              </a:ext>
            </a:extLst>
          </p:cNvPr>
          <p:cNvGraphicFramePr>
            <a:graphicFrameLocks noGrp="1"/>
          </p:cNvGraphicFramePr>
          <p:nvPr>
            <p:extLst>
              <p:ext uri="{D42A27DB-BD31-4B8C-83A1-F6EECF244321}">
                <p14:modId xmlns:p14="http://schemas.microsoft.com/office/powerpoint/2010/main" val="3499654953"/>
              </p:ext>
            </p:extLst>
          </p:nvPr>
        </p:nvGraphicFramePr>
        <p:xfrm>
          <a:off x="5083039" y="1540896"/>
          <a:ext cx="3513564" cy="1888100"/>
        </p:xfrm>
        <a:graphic>
          <a:graphicData uri="http://schemas.openxmlformats.org/drawingml/2006/table">
            <a:tbl>
              <a:tblPr>
                <a:tableStyleId>{5C22544A-7EE6-4342-B048-85BDC9FD1C3A}</a:tableStyleId>
              </a:tblPr>
              <a:tblGrid>
                <a:gridCol w="3513564">
                  <a:extLst>
                    <a:ext uri="{9D8B030D-6E8A-4147-A177-3AD203B41FA5}">
                      <a16:colId xmlns:a16="http://schemas.microsoft.com/office/drawing/2014/main" val="1771687171"/>
                    </a:ext>
                  </a:extLst>
                </a:gridCol>
              </a:tblGrid>
              <a:tr h="188810">
                <a:tc>
                  <a:txBody>
                    <a:bodyPr/>
                    <a:lstStyle/>
                    <a:p>
                      <a:pPr algn="l" fontAlgn="ctr"/>
                      <a:r>
                        <a:rPr lang="en-US" sz="1000" u="none" strike="noStrike" dirty="0">
                          <a:effectLst/>
                        </a:rPr>
                        <a:t>Coefficients: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97927800"/>
                  </a:ext>
                </a:extLst>
              </a:tr>
              <a:tr h="18881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920344853"/>
                  </a:ext>
                </a:extLst>
              </a:tr>
              <a:tr h="188810">
                <a:tc>
                  <a:txBody>
                    <a:bodyPr/>
                    <a:lstStyle/>
                    <a:p>
                      <a:pPr algn="l" fontAlgn="ctr"/>
                      <a:r>
                        <a:rPr lang="pt-BR" sz="1000" u="none" strike="noStrike">
                          <a:effectLst/>
                        </a:rPr>
                        <a:t>(Intercept)    11.40399    0.01830  622.99   &lt;2e-16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807911265"/>
                  </a:ext>
                </a:extLst>
              </a:tr>
              <a:tr h="188810">
                <a:tc>
                  <a:txBody>
                    <a:bodyPr/>
                    <a:lstStyle/>
                    <a:p>
                      <a:pPr algn="l" fontAlgn="ctr"/>
                      <a:r>
                        <a:rPr lang="en-US" sz="1000" u="none" strike="noStrike">
                          <a:effectLst/>
                        </a:rPr>
                        <a:t>Total_Bathroom  0.23620    0.00994   23.76   &lt;2e-16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199398997"/>
                  </a:ext>
                </a:extLst>
              </a:tr>
              <a:tr h="188810">
                <a:tc>
                  <a:txBody>
                    <a:bodyPr/>
                    <a:lstStyle/>
                    <a:p>
                      <a:pPr algn="l" fontAlgn="ctr"/>
                      <a:r>
                        <a:rPr lang="en-US" sz="1000" u="none" strike="noStrike">
                          <a:effectLst/>
                        </a:rPr>
                        <a:t>---</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943318961"/>
                  </a:ext>
                </a:extLst>
              </a:tr>
              <a:tr h="188810">
                <a:tc>
                  <a:txBody>
                    <a:bodyPr/>
                    <a:lstStyle/>
                    <a:p>
                      <a:pPr algn="l" fontAlgn="ctr"/>
                      <a:r>
                        <a:rPr lang="fr-FR" sz="1000" u="none" strike="noStrike" dirty="0" err="1">
                          <a:effectLst/>
                        </a:rPr>
                        <a:t>Signif</a:t>
                      </a:r>
                      <a:r>
                        <a:rPr lang="fr-FR" sz="1000" u="none" strike="noStrike" dirty="0">
                          <a:effectLst/>
                        </a:rPr>
                        <a:t>. codes:  0 ‘***’ 0.001 ‘**’ 0.01 ‘*’ 0.05 ‘.’ 0.1 ‘ ’ 1</a:t>
                      </a:r>
                      <a:endParaRPr lang="fr-F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088727522"/>
                  </a:ext>
                </a:extLst>
              </a:tr>
              <a:tr h="18881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53799569"/>
                  </a:ext>
                </a:extLst>
              </a:tr>
              <a:tr h="188810">
                <a:tc>
                  <a:txBody>
                    <a:bodyPr/>
                    <a:lstStyle/>
                    <a:p>
                      <a:pPr algn="l" fontAlgn="ctr"/>
                      <a:r>
                        <a:rPr lang="en-US" sz="1000" u="none" strike="noStrike">
                          <a:effectLst/>
                        </a:rPr>
                        <a:t>Residual standard error: 0.2331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108498140"/>
                  </a:ext>
                </a:extLst>
              </a:tr>
              <a:tr h="188810">
                <a:tc>
                  <a:txBody>
                    <a:bodyPr/>
                    <a:lstStyle/>
                    <a:p>
                      <a:pPr algn="l" fontAlgn="ctr"/>
                      <a:r>
                        <a:rPr lang="en-US" sz="1000" u="none" strike="noStrike">
                          <a:effectLst/>
                        </a:rPr>
                        <a:t>Multiple R-squared:  0.294,     Adjusted R-squared:  0.2935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741138406"/>
                  </a:ext>
                </a:extLst>
              </a:tr>
              <a:tr h="188810">
                <a:tc>
                  <a:txBody>
                    <a:bodyPr/>
                    <a:lstStyle/>
                    <a:p>
                      <a:pPr algn="l" fontAlgn="ctr"/>
                      <a:r>
                        <a:rPr lang="en-US" sz="1000" u="none" strike="noStrike" dirty="0">
                          <a:effectLst/>
                        </a:rPr>
                        <a:t>F-statistic: 564.6 on 1 and 1356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302845787"/>
                  </a:ext>
                </a:extLst>
              </a:tr>
            </a:tbl>
          </a:graphicData>
        </a:graphic>
      </p:graphicFrame>
      <p:graphicFrame>
        <p:nvGraphicFramePr>
          <p:cNvPr id="16" name="Table 15">
            <a:extLst>
              <a:ext uri="{FF2B5EF4-FFF2-40B4-BE49-F238E27FC236}">
                <a16:creationId xmlns:a16="http://schemas.microsoft.com/office/drawing/2014/main" id="{F8A2DCB8-768A-45A5-8EB4-D16FDDD08D19}"/>
              </a:ext>
            </a:extLst>
          </p:cNvPr>
          <p:cNvGraphicFramePr>
            <a:graphicFrameLocks noGrp="1"/>
          </p:cNvGraphicFramePr>
          <p:nvPr>
            <p:extLst>
              <p:ext uri="{D42A27DB-BD31-4B8C-83A1-F6EECF244321}">
                <p14:modId xmlns:p14="http://schemas.microsoft.com/office/powerpoint/2010/main" val="2207835259"/>
              </p:ext>
            </p:extLst>
          </p:nvPr>
        </p:nvGraphicFramePr>
        <p:xfrm>
          <a:off x="377300" y="1524001"/>
          <a:ext cx="3513565" cy="1905000"/>
        </p:xfrm>
        <a:graphic>
          <a:graphicData uri="http://schemas.openxmlformats.org/drawingml/2006/table">
            <a:tbl>
              <a:tblPr>
                <a:tableStyleId>{5C22544A-7EE6-4342-B048-85BDC9FD1C3A}</a:tableStyleId>
              </a:tblPr>
              <a:tblGrid>
                <a:gridCol w="3513565">
                  <a:extLst>
                    <a:ext uri="{9D8B030D-6E8A-4147-A177-3AD203B41FA5}">
                      <a16:colId xmlns:a16="http://schemas.microsoft.com/office/drawing/2014/main" val="1850047596"/>
                    </a:ext>
                  </a:extLst>
                </a:gridCol>
              </a:tblGrid>
              <a:tr h="190500">
                <a:tc>
                  <a:txBody>
                    <a:bodyPr/>
                    <a:lstStyle/>
                    <a:p>
                      <a:pPr algn="l" fontAlgn="ctr"/>
                      <a:r>
                        <a:rPr lang="en-US" sz="1000" u="none" strike="noStrike" dirty="0">
                          <a:effectLst/>
                        </a:rPr>
                        <a:t>Coefficients:</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946204124"/>
                  </a:ext>
                </a:extLst>
              </a:tr>
              <a:tr h="19050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993943209"/>
                  </a:ext>
                </a:extLst>
              </a:tr>
              <a:tr h="190500">
                <a:tc>
                  <a:txBody>
                    <a:bodyPr/>
                    <a:lstStyle/>
                    <a:p>
                      <a:pPr algn="l" fontAlgn="ctr"/>
                      <a:r>
                        <a:rPr lang="pt-BR" sz="1000" u="none" strike="noStrike" dirty="0">
                          <a:effectLst/>
                        </a:rPr>
                        <a:t>(Intercept)          1.134e+01  1.765e-02  642.43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239841393"/>
                  </a:ext>
                </a:extLst>
              </a:tr>
              <a:tr h="190500">
                <a:tc>
                  <a:txBody>
                    <a:bodyPr/>
                    <a:lstStyle/>
                    <a:p>
                      <a:pPr algn="l" fontAlgn="ctr"/>
                      <a:r>
                        <a:rPr lang="en-US" sz="1000" u="none" strike="noStrike" dirty="0" err="1">
                          <a:effectLst/>
                        </a:rPr>
                        <a:t>Basement_Area</a:t>
                      </a:r>
                      <a:r>
                        <a:rPr lang="en-US" sz="1000" u="none" strike="noStrike" dirty="0">
                          <a:effectLst/>
                        </a:rPr>
                        <a:t> 5.231e-04  1.834e-05   28.52     &lt;2e-16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79891048"/>
                  </a:ext>
                </a:extLst>
              </a:tr>
              <a:tr h="190500">
                <a:tc>
                  <a:txBody>
                    <a:bodyPr/>
                    <a:lstStyle/>
                    <a:p>
                      <a:pPr algn="l" fontAlgn="ctr"/>
                      <a:r>
                        <a:rPr lang="en-US" sz="1000" u="none" strike="noStrike">
                          <a:effectLst/>
                        </a:rPr>
                        <a:t>---</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63181042"/>
                  </a:ext>
                </a:extLst>
              </a:tr>
              <a:tr h="190500">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556588934"/>
                  </a:ext>
                </a:extLst>
              </a:tr>
              <a:tr h="190500">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6595986"/>
                  </a:ext>
                </a:extLst>
              </a:tr>
              <a:tr h="190500">
                <a:tc>
                  <a:txBody>
                    <a:bodyPr/>
                    <a:lstStyle/>
                    <a:p>
                      <a:pPr algn="l" fontAlgn="ctr"/>
                      <a:r>
                        <a:rPr lang="en-US" sz="1000" u="none" strike="noStrike">
                          <a:effectLst/>
                        </a:rPr>
                        <a:t>Residual standard error: 0.2193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84847514"/>
                  </a:ext>
                </a:extLst>
              </a:tr>
              <a:tr h="190500">
                <a:tc>
                  <a:txBody>
                    <a:bodyPr/>
                    <a:lstStyle/>
                    <a:p>
                      <a:pPr algn="l" fontAlgn="ctr"/>
                      <a:r>
                        <a:rPr lang="en-US" sz="1000" u="none" strike="noStrike">
                          <a:effectLst/>
                        </a:rPr>
                        <a:t>Multiple R-squared:  0.3749,    Adjusted R-squared:  0.3744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984022696"/>
                  </a:ext>
                </a:extLst>
              </a:tr>
              <a:tr h="190500">
                <a:tc>
                  <a:txBody>
                    <a:bodyPr/>
                    <a:lstStyle/>
                    <a:p>
                      <a:pPr algn="l" fontAlgn="ctr"/>
                      <a:r>
                        <a:rPr lang="en-US" sz="1000" u="none" strike="noStrike" dirty="0">
                          <a:effectLst/>
                        </a:rPr>
                        <a:t>F-statistic: 813.1 on 1 and 1356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84429071"/>
                  </a:ext>
                </a:extLst>
              </a:tr>
            </a:tbl>
          </a:graphicData>
        </a:graphic>
      </p:graphicFrame>
      <p:sp>
        <p:nvSpPr>
          <p:cNvPr id="14" name="TextBox 13">
            <a:extLst>
              <a:ext uri="{FF2B5EF4-FFF2-40B4-BE49-F238E27FC236}">
                <a16:creationId xmlns:a16="http://schemas.microsoft.com/office/drawing/2014/main" id="{571E472D-C64D-40C4-BA67-A28BACC5C5CE}"/>
              </a:ext>
            </a:extLst>
          </p:cNvPr>
          <p:cNvSpPr txBox="1"/>
          <p:nvPr/>
        </p:nvSpPr>
        <p:spPr>
          <a:xfrm>
            <a:off x="377300" y="3687891"/>
            <a:ext cx="3513565" cy="60016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Since p value here is less than 0.05 therefore the Basement area </a:t>
            </a:r>
            <a:r>
              <a:rPr lang="en-IN" sz="1100" b="1" dirty="0">
                <a:latin typeface="Arial" panose="020B0604020202020204" pitchFamily="34" charset="0"/>
                <a:cs typeface="Arial" panose="020B0604020202020204" pitchFamily="34" charset="0"/>
              </a:rPr>
              <a:t>has an affect on the sale price</a:t>
            </a:r>
            <a:r>
              <a:rPr lang="en-IN" sz="1100" dirty="0">
                <a:latin typeface="Arial" panose="020B0604020202020204" pitchFamily="34" charset="0"/>
                <a:cs typeface="Arial" panose="020B0604020202020204" pitchFamily="34" charset="0"/>
              </a:rPr>
              <a:t>. As the basement area increases, the sale price goes up</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8C5CAF6-8CFB-4C56-AEEB-3DA4BCF075B4}"/>
              </a:ext>
            </a:extLst>
          </p:cNvPr>
          <p:cNvSpPr txBox="1"/>
          <p:nvPr/>
        </p:nvSpPr>
        <p:spPr>
          <a:xfrm>
            <a:off x="311985" y="1143135"/>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Basement Area</a:t>
            </a:r>
            <a:endParaRPr lang="en-IN" sz="1100" dirty="0"/>
          </a:p>
        </p:txBody>
      </p:sp>
      <p:sp>
        <p:nvSpPr>
          <p:cNvPr id="9" name="TextBox 8">
            <a:extLst>
              <a:ext uri="{FF2B5EF4-FFF2-40B4-BE49-F238E27FC236}">
                <a16:creationId xmlns:a16="http://schemas.microsoft.com/office/drawing/2014/main" id="{8F473C10-27BA-40C6-B2E6-13482BBCE157}"/>
              </a:ext>
            </a:extLst>
          </p:cNvPr>
          <p:cNvSpPr txBox="1"/>
          <p:nvPr/>
        </p:nvSpPr>
        <p:spPr>
          <a:xfrm>
            <a:off x="5005973" y="1136982"/>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Total Bathrooms</a:t>
            </a:r>
            <a:endParaRPr lang="en-IN" sz="1100" dirty="0"/>
          </a:p>
        </p:txBody>
      </p:sp>
      <p:sp>
        <p:nvSpPr>
          <p:cNvPr id="11" name="TextBox 10">
            <a:extLst>
              <a:ext uri="{FF2B5EF4-FFF2-40B4-BE49-F238E27FC236}">
                <a16:creationId xmlns:a16="http://schemas.microsoft.com/office/drawing/2014/main" id="{6B7E7A5F-E169-46B8-B072-75683237352B}"/>
              </a:ext>
            </a:extLst>
          </p:cNvPr>
          <p:cNvSpPr txBox="1"/>
          <p:nvPr/>
        </p:nvSpPr>
        <p:spPr>
          <a:xfrm>
            <a:off x="5005973" y="3693303"/>
            <a:ext cx="3590630" cy="60016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Since p value here is less than 0.05 therefore the total no of bathrooms </a:t>
            </a:r>
            <a:r>
              <a:rPr lang="en-IN" sz="1100" b="1" dirty="0">
                <a:latin typeface="Arial" panose="020B0604020202020204" pitchFamily="34" charset="0"/>
                <a:cs typeface="Arial" panose="020B0604020202020204" pitchFamily="34" charset="0"/>
              </a:rPr>
              <a:t>affects the sale price</a:t>
            </a:r>
            <a:r>
              <a:rPr lang="en-IN" sz="1100" dirty="0">
                <a:latin typeface="Arial" panose="020B0604020202020204" pitchFamily="34" charset="0"/>
                <a:cs typeface="Arial" panose="020B0604020202020204" pitchFamily="34" charset="0"/>
              </a:rPr>
              <a:t>. As the total number of bathrooms increases, the sale price goes up</a:t>
            </a:r>
          </a:p>
        </p:txBody>
      </p:sp>
      <p:sp>
        <p:nvSpPr>
          <p:cNvPr id="3" name="Rectangle 2">
            <a:extLst>
              <a:ext uri="{FF2B5EF4-FFF2-40B4-BE49-F238E27FC236}">
                <a16:creationId xmlns:a16="http://schemas.microsoft.com/office/drawing/2014/main" id="{294537C1-D36E-41FC-A8BA-4BAB135EF5F2}"/>
              </a:ext>
            </a:extLst>
          </p:cNvPr>
          <p:cNvSpPr/>
          <p:nvPr/>
        </p:nvSpPr>
        <p:spPr>
          <a:xfrm>
            <a:off x="377300" y="1540896"/>
            <a:ext cx="3513565" cy="190499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A620A079-8E68-4DE4-8EB3-F230DE11B898}"/>
              </a:ext>
            </a:extLst>
          </p:cNvPr>
          <p:cNvSpPr/>
          <p:nvPr/>
        </p:nvSpPr>
        <p:spPr>
          <a:xfrm>
            <a:off x="5083038" y="1524001"/>
            <a:ext cx="3513565" cy="190499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369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a:extLst>
              <a:ext uri="{FF2B5EF4-FFF2-40B4-BE49-F238E27FC236}">
                <a16:creationId xmlns:a16="http://schemas.microsoft.com/office/drawing/2014/main" id="{6D808C89-3D18-484D-AA2E-857B9B4FD000}"/>
              </a:ext>
            </a:extLst>
          </p:cNvPr>
          <p:cNvGraphicFramePr>
            <a:graphicFrameLocks noGrp="1"/>
          </p:cNvGraphicFramePr>
          <p:nvPr>
            <p:extLst>
              <p:ext uri="{D42A27DB-BD31-4B8C-83A1-F6EECF244321}">
                <p14:modId xmlns:p14="http://schemas.microsoft.com/office/powerpoint/2010/main" val="4111053793"/>
              </p:ext>
            </p:extLst>
          </p:nvPr>
        </p:nvGraphicFramePr>
        <p:xfrm>
          <a:off x="5253135" y="1523970"/>
          <a:ext cx="3438920" cy="1905000"/>
        </p:xfrm>
        <a:graphic>
          <a:graphicData uri="http://schemas.openxmlformats.org/drawingml/2006/table">
            <a:tbl>
              <a:tblPr>
                <a:tableStyleId>{5C22544A-7EE6-4342-B048-85BDC9FD1C3A}</a:tableStyleId>
              </a:tblPr>
              <a:tblGrid>
                <a:gridCol w="3438920">
                  <a:extLst>
                    <a:ext uri="{9D8B030D-6E8A-4147-A177-3AD203B41FA5}">
                      <a16:colId xmlns:a16="http://schemas.microsoft.com/office/drawing/2014/main" val="2747874850"/>
                    </a:ext>
                  </a:extLst>
                </a:gridCol>
              </a:tblGrid>
              <a:tr h="190500">
                <a:tc>
                  <a:txBody>
                    <a:bodyPr/>
                    <a:lstStyle/>
                    <a:p>
                      <a:pPr algn="l" fontAlgn="ctr"/>
                      <a:r>
                        <a:rPr lang="en-US" sz="1000" u="none" strike="noStrike">
                          <a:effectLst/>
                        </a:rPr>
                        <a:t>Coefficients:</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395744042"/>
                  </a:ext>
                </a:extLst>
              </a:tr>
              <a:tr h="19050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73835764"/>
                  </a:ext>
                </a:extLst>
              </a:tr>
              <a:tr h="190500">
                <a:tc>
                  <a:txBody>
                    <a:bodyPr/>
                    <a:lstStyle/>
                    <a:p>
                      <a:pPr algn="l" fontAlgn="ctr"/>
                      <a:r>
                        <a:rPr lang="pt-BR" sz="1000" u="none" strike="noStrike" dirty="0">
                          <a:effectLst/>
                        </a:rPr>
                        <a:t>(Intercept)   1.166e+01  1.806e-02     645.726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133143699"/>
                  </a:ext>
                </a:extLst>
              </a:tr>
              <a:tr h="190500">
                <a:tc>
                  <a:txBody>
                    <a:bodyPr/>
                    <a:lstStyle/>
                    <a:p>
                      <a:pPr algn="l" fontAlgn="ctr"/>
                      <a:r>
                        <a:rPr lang="it-IT" sz="1000" u="none" strike="noStrike" dirty="0">
                          <a:effectLst/>
                        </a:rPr>
                        <a:t>Lot_Area    1.749e-05  1.934e-06   9.042   &lt;2e-16 ***</a:t>
                      </a:r>
                    </a:p>
                  </a:txBody>
                  <a:tcPr marL="9525" marR="9525" marT="9525" marB="0" anchor="ctr"/>
                </a:tc>
                <a:extLst>
                  <a:ext uri="{0D108BD9-81ED-4DB2-BD59-A6C34878D82A}">
                    <a16:rowId xmlns:a16="http://schemas.microsoft.com/office/drawing/2014/main" val="4190687963"/>
                  </a:ext>
                </a:extLst>
              </a:tr>
              <a:tr h="190500">
                <a:tc>
                  <a:txBody>
                    <a:bodyPr/>
                    <a:lstStyle/>
                    <a:p>
                      <a:pPr algn="l" fontAlgn="ctr"/>
                      <a:r>
                        <a:rPr lang="en-US" sz="1000" u="none" strike="noStrike">
                          <a:effectLst/>
                        </a:rPr>
                        <a:t>---</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844760410"/>
                  </a:ext>
                </a:extLst>
              </a:tr>
              <a:tr h="190500">
                <a:tc>
                  <a:txBody>
                    <a:bodyPr/>
                    <a:lstStyle/>
                    <a:p>
                      <a:pPr algn="l" fontAlgn="ctr"/>
                      <a:r>
                        <a:rPr lang="fr-FR" sz="1000" u="none" strike="noStrike" dirty="0" err="1">
                          <a:effectLst/>
                        </a:rPr>
                        <a:t>Signif</a:t>
                      </a:r>
                      <a:r>
                        <a:rPr lang="fr-FR" sz="1000" u="none" strike="noStrike" dirty="0">
                          <a:effectLst/>
                        </a:rPr>
                        <a:t>. codes:  0 ‘***’ 0.001 ‘**’ 0.01 ‘*’ 0.05 ‘.’ 0.1 ‘ ’ 1</a:t>
                      </a:r>
                    </a:p>
                  </a:txBody>
                  <a:tcPr marL="9525" marR="9525" marT="9525" marB="0" anchor="ctr"/>
                </a:tc>
                <a:extLst>
                  <a:ext uri="{0D108BD9-81ED-4DB2-BD59-A6C34878D82A}">
                    <a16:rowId xmlns:a16="http://schemas.microsoft.com/office/drawing/2014/main" val="439190742"/>
                  </a:ext>
                </a:extLst>
              </a:tr>
              <a:tr h="19050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69731306"/>
                  </a:ext>
                </a:extLst>
              </a:tr>
              <a:tr h="190500">
                <a:tc>
                  <a:txBody>
                    <a:bodyPr/>
                    <a:lstStyle/>
                    <a:p>
                      <a:pPr algn="l" fontAlgn="ctr"/>
                      <a:r>
                        <a:rPr lang="en-IN" sz="1000" u="none" strike="noStrike" dirty="0">
                          <a:effectLst/>
                        </a:rPr>
                        <a:t>Residual standard error: 0.2694 on 1356 degrees of freedom</a:t>
                      </a:r>
                    </a:p>
                  </a:txBody>
                  <a:tcPr marL="9525" marR="9525" marT="9525" marB="0" anchor="ctr"/>
                </a:tc>
                <a:extLst>
                  <a:ext uri="{0D108BD9-81ED-4DB2-BD59-A6C34878D82A}">
                    <a16:rowId xmlns:a16="http://schemas.microsoft.com/office/drawing/2014/main" val="3869131725"/>
                  </a:ext>
                </a:extLst>
              </a:tr>
              <a:tr h="190500">
                <a:tc>
                  <a:txBody>
                    <a:bodyPr/>
                    <a:lstStyle/>
                    <a:p>
                      <a:pPr algn="l" fontAlgn="ctr"/>
                      <a:r>
                        <a:rPr lang="en-IN" sz="1000" u="none" strike="noStrike" dirty="0">
                          <a:effectLst/>
                        </a:rPr>
                        <a:t>Multiple R-squared:  0.05687,	Adjusted R-squared:  0.05617 </a:t>
                      </a:r>
                    </a:p>
                  </a:txBody>
                  <a:tcPr marL="9525" marR="9525" marT="9525" marB="0" anchor="ctr"/>
                </a:tc>
                <a:extLst>
                  <a:ext uri="{0D108BD9-81ED-4DB2-BD59-A6C34878D82A}">
                    <a16:rowId xmlns:a16="http://schemas.microsoft.com/office/drawing/2014/main" val="3264209936"/>
                  </a:ext>
                </a:extLst>
              </a:tr>
              <a:tr h="190500">
                <a:tc>
                  <a:txBody>
                    <a:bodyPr/>
                    <a:lstStyle/>
                    <a:p>
                      <a:pPr algn="l" fontAlgn="ctr"/>
                      <a:r>
                        <a:rPr lang="en-IN" sz="1000" u="none" strike="noStrike" dirty="0">
                          <a:effectLst/>
                        </a:rPr>
                        <a:t>F-statistic: 81.76 on 1 and 1356 DF,  p-value: &lt; 2.2e-16</a:t>
                      </a:r>
                    </a:p>
                  </a:txBody>
                  <a:tcPr marL="9525" marR="9525" marT="9525" marB="0" anchor="ctr"/>
                </a:tc>
                <a:extLst>
                  <a:ext uri="{0D108BD9-81ED-4DB2-BD59-A6C34878D82A}">
                    <a16:rowId xmlns:a16="http://schemas.microsoft.com/office/drawing/2014/main" val="3873131653"/>
                  </a:ext>
                </a:extLst>
              </a:tr>
            </a:tbl>
          </a:graphicData>
        </a:graphic>
      </p:graphicFrame>
      <p:sp>
        <p:nvSpPr>
          <p:cNvPr id="14" name="TextBox 13">
            <a:extLst>
              <a:ext uri="{FF2B5EF4-FFF2-40B4-BE49-F238E27FC236}">
                <a16:creationId xmlns:a16="http://schemas.microsoft.com/office/drawing/2014/main" id="{571E472D-C64D-40C4-BA67-A28BACC5C5CE}"/>
              </a:ext>
            </a:extLst>
          </p:cNvPr>
          <p:cNvSpPr txBox="1"/>
          <p:nvPr/>
        </p:nvSpPr>
        <p:spPr>
          <a:xfrm>
            <a:off x="377300" y="3687891"/>
            <a:ext cx="3513565" cy="60016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Since p value here is less than 0.05 therefore overall quality </a:t>
            </a:r>
            <a:r>
              <a:rPr lang="en-IN" sz="1100" b="1" dirty="0">
                <a:latin typeface="Arial" panose="020B0604020202020204" pitchFamily="34" charset="0"/>
                <a:cs typeface="Arial" panose="020B0604020202020204" pitchFamily="34" charset="0"/>
              </a:rPr>
              <a:t>affects the sale price</a:t>
            </a:r>
            <a:r>
              <a:rPr lang="en-IN" sz="1100" dirty="0">
                <a:latin typeface="Arial" panose="020B0604020202020204" pitchFamily="34" charset="0"/>
                <a:cs typeface="Arial" panose="020B0604020202020204" pitchFamily="34" charset="0"/>
              </a:rPr>
              <a:t>. As the overall quality increases, the sale price goes up</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8C5CAF6-8CFB-4C56-AEEB-3DA4BCF075B4}"/>
              </a:ext>
            </a:extLst>
          </p:cNvPr>
          <p:cNvSpPr txBox="1"/>
          <p:nvPr/>
        </p:nvSpPr>
        <p:spPr>
          <a:xfrm>
            <a:off x="311985" y="1143135"/>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Overall Quality</a:t>
            </a:r>
            <a:endParaRPr lang="en-IN" sz="1100" dirty="0"/>
          </a:p>
        </p:txBody>
      </p:sp>
      <p:graphicFrame>
        <p:nvGraphicFramePr>
          <p:cNvPr id="12" name="Table 11">
            <a:extLst>
              <a:ext uri="{FF2B5EF4-FFF2-40B4-BE49-F238E27FC236}">
                <a16:creationId xmlns:a16="http://schemas.microsoft.com/office/drawing/2014/main" id="{EC81D410-13D3-4DEC-9EFF-B4FBD29A33D9}"/>
              </a:ext>
            </a:extLst>
          </p:cNvPr>
          <p:cNvGraphicFramePr>
            <a:graphicFrameLocks noGrp="1"/>
          </p:cNvGraphicFramePr>
          <p:nvPr>
            <p:extLst>
              <p:ext uri="{D42A27DB-BD31-4B8C-83A1-F6EECF244321}">
                <p14:modId xmlns:p14="http://schemas.microsoft.com/office/powerpoint/2010/main" val="986016724"/>
              </p:ext>
            </p:extLst>
          </p:nvPr>
        </p:nvGraphicFramePr>
        <p:xfrm>
          <a:off x="377300" y="1531905"/>
          <a:ext cx="3438920" cy="1905000"/>
        </p:xfrm>
        <a:graphic>
          <a:graphicData uri="http://schemas.openxmlformats.org/drawingml/2006/table">
            <a:tbl>
              <a:tblPr>
                <a:tableStyleId>{5C22544A-7EE6-4342-B048-85BDC9FD1C3A}</a:tableStyleId>
              </a:tblPr>
              <a:tblGrid>
                <a:gridCol w="3438920">
                  <a:extLst>
                    <a:ext uri="{9D8B030D-6E8A-4147-A177-3AD203B41FA5}">
                      <a16:colId xmlns:a16="http://schemas.microsoft.com/office/drawing/2014/main" val="2747874850"/>
                    </a:ext>
                  </a:extLst>
                </a:gridCol>
              </a:tblGrid>
              <a:tr h="190500">
                <a:tc>
                  <a:txBody>
                    <a:bodyPr/>
                    <a:lstStyle/>
                    <a:p>
                      <a:pPr algn="l" fontAlgn="ctr"/>
                      <a:r>
                        <a:rPr lang="en-US" sz="1000" u="none" strike="noStrike">
                          <a:effectLst/>
                        </a:rPr>
                        <a:t>Coefficients:</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395744042"/>
                  </a:ext>
                </a:extLst>
              </a:tr>
              <a:tr h="190500">
                <a:tc>
                  <a:txBody>
                    <a:bodyPr/>
                    <a:lstStyle/>
                    <a:p>
                      <a:pPr algn="l" fontAlgn="ctr"/>
                      <a:r>
                        <a:rPr lang="en-US" sz="1000" u="none" strike="noStrike" dirty="0">
                          <a:effectLst/>
                        </a:rPr>
                        <a:t>                      Estimate         Std. Error   t value   </a:t>
                      </a:r>
                      <a:r>
                        <a:rPr lang="en-US" sz="1000" u="none" strike="noStrike" dirty="0" err="1">
                          <a:effectLst/>
                        </a:rPr>
                        <a:t>Pr</a:t>
                      </a:r>
                      <a:r>
                        <a:rPr lang="en-US" sz="1000" u="none" strike="noStrike" dirty="0">
                          <a:effectLst/>
                        </a:rPr>
                        <a:t>(&gt;|t|)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73835764"/>
                  </a:ext>
                </a:extLst>
              </a:tr>
              <a:tr h="190500">
                <a:tc>
                  <a:txBody>
                    <a:bodyPr/>
                    <a:lstStyle/>
                    <a:p>
                      <a:pPr algn="l" fontAlgn="ctr"/>
                      <a:r>
                        <a:rPr lang="pt-BR" sz="1000" u="none" strike="noStrike" dirty="0">
                          <a:effectLst/>
                        </a:rPr>
                        <a:t>(Intercept)     10.825006   0.026203  413.13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133143699"/>
                  </a:ext>
                </a:extLst>
              </a:tr>
              <a:tr h="190500">
                <a:tc>
                  <a:txBody>
                    <a:bodyPr/>
                    <a:lstStyle/>
                    <a:p>
                      <a:pPr algn="l" fontAlgn="ctr"/>
                      <a:r>
                        <a:rPr lang="pt-BR" sz="1000" u="none" strike="noStrike" dirty="0">
                          <a:effectLst/>
                        </a:rPr>
                        <a:t>Overall_Qual  0.180111    0.004685   38.44    &lt;2e-16 ***</a:t>
                      </a:r>
                      <a:endParaRPr lang="pt-BR"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190687963"/>
                  </a:ext>
                </a:extLst>
              </a:tr>
              <a:tr h="190500">
                <a:tc>
                  <a:txBody>
                    <a:bodyPr/>
                    <a:lstStyle/>
                    <a:p>
                      <a:pPr algn="l" fontAlgn="ctr"/>
                      <a:r>
                        <a:rPr lang="en-US" sz="1000" u="none" strike="noStrike">
                          <a:effectLst/>
                        </a:rPr>
                        <a:t>---</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844760410"/>
                  </a:ext>
                </a:extLst>
              </a:tr>
              <a:tr h="190500">
                <a:tc>
                  <a:txBody>
                    <a:bodyPr/>
                    <a:lstStyle/>
                    <a:p>
                      <a:pPr algn="l" fontAlgn="ctr"/>
                      <a:r>
                        <a:rPr lang="fr-FR" sz="1000" u="none" strike="noStrike">
                          <a:effectLst/>
                        </a:rPr>
                        <a:t>Signif. codes:  0 ‘***’ 0.001 ‘**’ 0.01 ‘*’ 0.05 ‘.’ 0.1 ‘ ’ 1</a:t>
                      </a:r>
                      <a:endParaRPr lang="fr-F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439190742"/>
                  </a:ext>
                </a:extLst>
              </a:tr>
              <a:tr h="19050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69731306"/>
                  </a:ext>
                </a:extLst>
              </a:tr>
              <a:tr h="190500">
                <a:tc>
                  <a:txBody>
                    <a:bodyPr/>
                    <a:lstStyle/>
                    <a:p>
                      <a:pPr algn="l" fontAlgn="ctr"/>
                      <a:r>
                        <a:rPr lang="en-US" sz="1000" u="none" strike="noStrike">
                          <a:effectLst/>
                        </a:rPr>
                        <a:t>Residual standard error: 0.1919 on 1356 degrees of freedom</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869131725"/>
                  </a:ext>
                </a:extLst>
              </a:tr>
              <a:tr h="190500">
                <a:tc>
                  <a:txBody>
                    <a:bodyPr/>
                    <a:lstStyle/>
                    <a:p>
                      <a:pPr algn="l" fontAlgn="ctr"/>
                      <a:r>
                        <a:rPr lang="en-US" sz="1000" u="none" strike="noStrike">
                          <a:effectLst/>
                        </a:rPr>
                        <a:t>Multiple R-squared:  0.5215,    Adjusted R-squared:  0.5211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264209936"/>
                  </a:ext>
                </a:extLst>
              </a:tr>
              <a:tr h="190500">
                <a:tc>
                  <a:txBody>
                    <a:bodyPr/>
                    <a:lstStyle/>
                    <a:p>
                      <a:pPr algn="l" fontAlgn="ctr"/>
                      <a:r>
                        <a:rPr lang="en-US" sz="1000" u="none" strike="noStrike" dirty="0">
                          <a:effectLst/>
                        </a:rPr>
                        <a:t>F-statistic:  1478 on 1 and 1356 DF,  p-value: &lt; 2.2e-16</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3873131653"/>
                  </a:ext>
                </a:extLst>
              </a:tr>
            </a:tbl>
          </a:graphicData>
        </a:graphic>
      </p:graphicFrame>
      <p:sp>
        <p:nvSpPr>
          <p:cNvPr id="4" name="Rectangle 3">
            <a:extLst>
              <a:ext uri="{FF2B5EF4-FFF2-40B4-BE49-F238E27FC236}">
                <a16:creationId xmlns:a16="http://schemas.microsoft.com/office/drawing/2014/main" id="{3872FDFA-EF3E-47C8-AE7F-25C6F9A9C60F}"/>
              </a:ext>
            </a:extLst>
          </p:cNvPr>
          <p:cNvSpPr/>
          <p:nvPr/>
        </p:nvSpPr>
        <p:spPr>
          <a:xfrm>
            <a:off x="377300" y="1531906"/>
            <a:ext cx="3420259" cy="189706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90417D7-79D9-4E4C-B07B-9FB22DB774D7}"/>
              </a:ext>
            </a:extLst>
          </p:cNvPr>
          <p:cNvSpPr txBox="1"/>
          <p:nvPr/>
        </p:nvSpPr>
        <p:spPr>
          <a:xfrm>
            <a:off x="5253135" y="3687891"/>
            <a:ext cx="3513565" cy="60016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Since p value here is less than 0.05 therefore Lot area </a:t>
            </a:r>
            <a:r>
              <a:rPr lang="en-IN" sz="1100" b="1" dirty="0">
                <a:latin typeface="Arial" panose="020B0604020202020204" pitchFamily="34" charset="0"/>
                <a:cs typeface="Arial" panose="020B0604020202020204" pitchFamily="34" charset="0"/>
              </a:rPr>
              <a:t>affects the sale price</a:t>
            </a:r>
            <a:r>
              <a:rPr lang="en-IN" sz="1100" dirty="0">
                <a:latin typeface="Arial" panose="020B0604020202020204" pitchFamily="34" charset="0"/>
                <a:cs typeface="Arial" panose="020B0604020202020204" pitchFamily="34" charset="0"/>
              </a:rPr>
              <a:t>. As the Lot area increases, the sale price goes up</a:t>
            </a:r>
          </a:p>
        </p:txBody>
      </p:sp>
      <p:sp>
        <p:nvSpPr>
          <p:cNvPr id="19" name="TextBox 18">
            <a:extLst>
              <a:ext uri="{FF2B5EF4-FFF2-40B4-BE49-F238E27FC236}">
                <a16:creationId xmlns:a16="http://schemas.microsoft.com/office/drawing/2014/main" id="{48D93EAC-EA47-468E-A510-A3A5C0C9FEFF}"/>
              </a:ext>
            </a:extLst>
          </p:cNvPr>
          <p:cNvSpPr txBox="1"/>
          <p:nvPr/>
        </p:nvSpPr>
        <p:spPr>
          <a:xfrm>
            <a:off x="5187820" y="1143135"/>
            <a:ext cx="2855166" cy="261610"/>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Log_price</a:t>
            </a:r>
            <a:r>
              <a:rPr lang="en-US" sz="1100" dirty="0">
                <a:latin typeface="Arial" panose="020B0604020202020204" pitchFamily="34" charset="0"/>
                <a:cs typeface="Arial" panose="020B0604020202020204" pitchFamily="34" charset="0"/>
              </a:rPr>
              <a:t> Vs. Lot Area</a:t>
            </a:r>
            <a:endParaRPr lang="en-IN" sz="1100" dirty="0"/>
          </a:p>
        </p:txBody>
      </p:sp>
      <p:sp>
        <p:nvSpPr>
          <p:cNvPr id="21" name="Rectangle 20">
            <a:extLst>
              <a:ext uri="{FF2B5EF4-FFF2-40B4-BE49-F238E27FC236}">
                <a16:creationId xmlns:a16="http://schemas.microsoft.com/office/drawing/2014/main" id="{20E0A935-CCB6-4236-8296-D41AFF55D1BD}"/>
              </a:ext>
            </a:extLst>
          </p:cNvPr>
          <p:cNvSpPr/>
          <p:nvPr/>
        </p:nvSpPr>
        <p:spPr>
          <a:xfrm>
            <a:off x="5253135" y="1531906"/>
            <a:ext cx="3420259" cy="189706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15009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363</TotalTime>
  <Words>2285</Words>
  <Application>Microsoft Office PowerPoint</Application>
  <PresentationFormat>On-screen Show (4:3)</PresentationFormat>
  <Paragraphs>214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Lucida Console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devi</dc:creator>
  <cp:lastModifiedBy>satya devi</cp:lastModifiedBy>
  <cp:revision>47</cp:revision>
  <dcterms:created xsi:type="dcterms:W3CDTF">2018-07-31T23:55:13Z</dcterms:created>
  <dcterms:modified xsi:type="dcterms:W3CDTF">2019-08-26T15:58:35Z</dcterms:modified>
</cp:coreProperties>
</file>