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7" r:id="rId4"/>
    <p:sldId id="270" r:id="rId5"/>
    <p:sldId id="271" r:id="rId6"/>
    <p:sldId id="272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9C94B8-4ACE-D94B-9609-934B4FF138A2}" v="1" dt="2023-08-07T23:04:00.286"/>
    <p1510:client id="{C8E89ACD-E484-0994-AAF2-7828D55E0522}" v="13" dt="2023-08-08T18:53:08.780"/>
    <p1510:client id="{C9A112E1-AE0F-A007-E3F7-69256B7B2AE7}" v="16" dt="2023-08-08T19:35:38.763"/>
    <p1510:client id="{DDC3FC37-59EC-4FFD-B032-A269EF07B338}" v="515" dt="2023-08-07T23:11:34.003"/>
    <p1510:client id="{F21CB5D2-04E7-7866-181D-D1E59910240D}" v="21" dt="2023-08-07T23:15:31.924"/>
    <p1510:client id="{F69CD9AF-1977-1879-D6B0-6FBE8ED80DE4}" v="233" dt="2023-08-08T01:58:25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7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4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6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9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7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1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6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2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02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63040-E5B0-4B15-9EF7-451D7877C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511123" cy="1461867"/>
          </a:xfrm>
        </p:spPr>
        <p:txBody>
          <a:bodyPr>
            <a:normAutofit/>
          </a:bodyPr>
          <a:lstStyle/>
          <a:p>
            <a:r>
              <a:rPr lang="en-US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04348-0B2A-2496-C510-75A51C593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3776" y="2333625"/>
            <a:ext cx="5218202" cy="3457576"/>
          </a:xfrm>
        </p:spPr>
        <p:txBody>
          <a:bodyPr>
            <a:normAutofit/>
          </a:bodyPr>
          <a:lstStyle/>
          <a:p>
            <a:r>
              <a:rPr lang="en-US" sz="2400" b="1"/>
              <a:t>Data Programming – BDAT 1004</a:t>
            </a:r>
          </a:p>
          <a:p>
            <a:r>
              <a:rPr lang="en-US" b="1"/>
              <a:t>Group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Farah Sadoon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Satya Gaurav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Amit Bansal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Archit Goel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77F0D0-FED7-7879-934E-BAB090E1B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22" r="21145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127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1BFEA3-905D-7B64-7FB4-9415FD668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108" y="840434"/>
            <a:ext cx="9499601" cy="5291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ABFEB8-8AAE-A13E-85B9-657BBBF68E5A}"/>
              </a:ext>
            </a:extLst>
          </p:cNvPr>
          <p:cNvSpPr txBox="1"/>
          <p:nvPr/>
        </p:nvSpPr>
        <p:spPr>
          <a:xfrm>
            <a:off x="3915930" y="215900"/>
            <a:ext cx="5191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Average star rating for all books.</a:t>
            </a:r>
          </a:p>
        </p:txBody>
      </p:sp>
    </p:spTree>
    <p:extLst>
      <p:ext uri="{BB962C8B-B14F-4D97-AF65-F5344CB8AC3E}">
        <p14:creationId xmlns:p14="http://schemas.microsoft.com/office/powerpoint/2010/main" val="386605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15D0-5CDF-8D69-A6BB-9DA0C8DE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latin typeface="Times New Roman"/>
                <a:cs typeface="Times New Roman"/>
              </a:rPr>
              <a:t># 3 Calculate the percentage of 5-star ratings for each book: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/>
                <a:cs typeface="Times New Roman"/>
              </a:rPr>
              <a:t> 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cap="none" dirty="0" err="1">
                <a:latin typeface="Times New Roman"/>
                <a:cs typeface="Times New Roman"/>
              </a:rPr>
              <a:t>df</a:t>
            </a:r>
            <a:r>
              <a:rPr lang="en-US" sz="2000" cap="none" dirty="0">
                <a:latin typeface="Times New Roman"/>
                <a:cs typeface="Times New Roman"/>
              </a:rPr>
              <a:t>["percentage_5_star"] = (</a:t>
            </a:r>
            <a:r>
              <a:rPr lang="en-US" sz="2000" cap="none" dirty="0" err="1">
                <a:latin typeface="Times New Roman"/>
                <a:cs typeface="Times New Roman"/>
              </a:rPr>
              <a:t>df</a:t>
            </a:r>
            <a:r>
              <a:rPr lang="en-US" sz="2000" cap="none" dirty="0">
                <a:latin typeface="Times New Roman"/>
                <a:cs typeface="Times New Roman"/>
              </a:rPr>
              <a:t>["</a:t>
            </a:r>
            <a:r>
              <a:rPr lang="en-US" sz="2000" cap="none" dirty="0" err="1">
                <a:latin typeface="Times New Roman"/>
                <a:cs typeface="Times New Roman"/>
              </a:rPr>
              <a:t>five_star</a:t>
            </a:r>
            <a:r>
              <a:rPr lang="en-US" sz="2000" cap="none" dirty="0">
                <a:latin typeface="Times New Roman"/>
                <a:cs typeface="Times New Roman"/>
              </a:rPr>
              <a:t>"] / </a:t>
            </a:r>
            <a:r>
              <a:rPr lang="en-US" sz="2000" cap="none" dirty="0" err="1">
                <a:latin typeface="Times New Roman"/>
                <a:cs typeface="Times New Roman"/>
              </a:rPr>
              <a:t>df</a:t>
            </a:r>
            <a:r>
              <a:rPr lang="en-US" sz="2000" cap="none" dirty="0">
                <a:latin typeface="Times New Roman"/>
                <a:cs typeface="Times New Roman"/>
              </a:rPr>
              <a:t>["ratings"]) * 100</a:t>
            </a:r>
            <a:b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cap="none" dirty="0">
                <a:latin typeface="Times New Roman"/>
                <a:cs typeface="Times New Roman"/>
              </a:rPr>
              <a:t>print(</a:t>
            </a:r>
            <a:r>
              <a:rPr lang="en-US" sz="2000" cap="none" dirty="0" err="1">
                <a:latin typeface="Times New Roman"/>
                <a:cs typeface="Times New Roman"/>
              </a:rPr>
              <a:t>df</a:t>
            </a:r>
            <a:r>
              <a:rPr lang="en-US" sz="2000" cap="none" dirty="0">
                <a:latin typeface="Times New Roman"/>
                <a:cs typeface="Times New Roman"/>
              </a:rPr>
              <a:t>[["</a:t>
            </a:r>
            <a:r>
              <a:rPr lang="en-US" sz="2000" cap="none" dirty="0" err="1">
                <a:latin typeface="Times New Roman"/>
                <a:cs typeface="Times New Roman"/>
              </a:rPr>
              <a:t>bookname</a:t>
            </a:r>
            <a:r>
              <a:rPr lang="en-US" sz="2000" cap="none" dirty="0">
                <a:latin typeface="Times New Roman"/>
                <a:cs typeface="Times New Roman"/>
              </a:rPr>
              <a:t>", "percentage_5_star"]])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5DDCE0B-783E-F3A5-17F6-A7B11A16C5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93" y="2374649"/>
            <a:ext cx="9651998" cy="359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035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5DE80F-D942-470A-1695-4C591EA3E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6" y="746798"/>
            <a:ext cx="9648828" cy="53644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BB9C21-6844-4BD7-F7E0-8712833D5D08}"/>
              </a:ext>
            </a:extLst>
          </p:cNvPr>
          <p:cNvSpPr txBox="1"/>
          <p:nvPr/>
        </p:nvSpPr>
        <p:spPr>
          <a:xfrm>
            <a:off x="3371273" y="220541"/>
            <a:ext cx="504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Percentage of 5-star ratings for each book</a:t>
            </a:r>
          </a:p>
        </p:txBody>
      </p:sp>
    </p:spTree>
    <p:extLst>
      <p:ext uri="{BB962C8B-B14F-4D97-AF65-F5344CB8AC3E}">
        <p14:creationId xmlns:p14="http://schemas.microsoft.com/office/powerpoint/2010/main" val="594139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A82F-7A16-4791-A0D5-ED06971E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effectLst/>
                <a:latin typeface="Times New Roman"/>
                <a:cs typeface="Times New Roman"/>
              </a:rPr>
              <a:t># </a:t>
            </a:r>
            <a:r>
              <a:rPr lang="en-US" sz="2000" dirty="0">
                <a:latin typeface="Times New Roman"/>
                <a:cs typeface="Times New Roman"/>
              </a:rPr>
              <a:t>4 </a:t>
            </a:r>
            <a:r>
              <a:rPr lang="en-US" sz="2000" dirty="0">
                <a:effectLst/>
                <a:latin typeface="Times New Roman"/>
                <a:cs typeface="Times New Roman"/>
              </a:rPr>
              <a:t>Filter books with an average rating greater than 4.0:</a:t>
            </a:r>
            <a:b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cap="none" dirty="0" err="1">
                <a:effectLst/>
                <a:latin typeface="Times New Roman"/>
                <a:cs typeface="Times New Roman"/>
              </a:rPr>
              <a:t>high_rated_books</a:t>
            </a:r>
            <a:r>
              <a:rPr lang="en-US" sz="1800" cap="none" dirty="0">
                <a:effectLst/>
                <a:latin typeface="Times New Roman"/>
                <a:cs typeface="Times New Roman"/>
              </a:rPr>
              <a:t> = </a:t>
            </a:r>
            <a:r>
              <a:rPr lang="en-US" sz="1800" cap="none" dirty="0" err="1">
                <a:effectLst/>
                <a:latin typeface="Times New Roman"/>
                <a:cs typeface="Times New Roman"/>
              </a:rPr>
              <a:t>df</a:t>
            </a:r>
            <a:r>
              <a:rPr lang="en-US" sz="1800" cap="none" dirty="0">
                <a:effectLst/>
                <a:latin typeface="Times New Roman"/>
                <a:cs typeface="Times New Roman"/>
              </a:rPr>
              <a:t>[</a:t>
            </a:r>
            <a:r>
              <a:rPr lang="en-US" sz="1800" cap="none" dirty="0" err="1">
                <a:effectLst/>
                <a:latin typeface="Times New Roman"/>
                <a:cs typeface="Times New Roman"/>
              </a:rPr>
              <a:t>df</a:t>
            </a:r>
            <a:r>
              <a:rPr lang="en-US" sz="1800" cap="none" dirty="0">
                <a:effectLst/>
                <a:latin typeface="Times New Roman"/>
                <a:cs typeface="Times New Roman"/>
              </a:rPr>
              <a:t>["</a:t>
            </a:r>
            <a:r>
              <a:rPr lang="en-US" sz="1800" cap="none" dirty="0" err="1">
                <a:latin typeface="Times New Roman"/>
                <a:cs typeface="Times New Roman"/>
              </a:rPr>
              <a:t>averagestar</a:t>
            </a:r>
            <a:r>
              <a:rPr lang="en-US" sz="1800" cap="none" dirty="0">
                <a:effectLst/>
                <a:latin typeface="Times New Roman"/>
                <a:cs typeface="Times New Roman"/>
              </a:rPr>
              <a:t>"] &gt; 4.0]</a:t>
            </a:r>
            <a:br>
              <a:rPr lang="en-US" sz="18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cap="none" dirty="0">
                <a:effectLst/>
                <a:latin typeface="Times New Roman"/>
                <a:cs typeface="Times New Roman"/>
              </a:rPr>
              <a:t>print(</a:t>
            </a:r>
            <a:r>
              <a:rPr lang="en-US" sz="1800" cap="none" dirty="0" err="1">
                <a:effectLst/>
                <a:latin typeface="Times New Roman"/>
                <a:cs typeface="Times New Roman"/>
              </a:rPr>
              <a:t>high_rated_books</a:t>
            </a:r>
            <a:r>
              <a:rPr lang="en-US" sz="1800" cap="none" dirty="0">
                <a:effectLst/>
                <a:latin typeface="Times New Roman"/>
                <a:cs typeface="Times New Roman"/>
              </a:rPr>
              <a:t>)</a:t>
            </a:r>
            <a:br>
              <a:rPr lang="en-US" sz="18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73509657-2B96-10A6-F01C-B86DC714E6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791275"/>
            <a:ext cx="10477500" cy="163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320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387713-F2AC-8BF4-7E52-B553E9B1E93A}"/>
              </a:ext>
            </a:extLst>
          </p:cNvPr>
          <p:cNvSpPr txBox="1"/>
          <p:nvPr/>
        </p:nvSpPr>
        <p:spPr>
          <a:xfrm>
            <a:off x="3168073" y="254000"/>
            <a:ext cx="573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Books with Average star more than 4.0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A153D-4E57-F4CB-BA86-BDEB5B006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891" y="804654"/>
            <a:ext cx="4719782" cy="523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30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A099-3EAC-D925-81AC-51C61AAE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2000" dirty="0">
                <a:latin typeface="Times New Roman"/>
                <a:cs typeface="Times New Roman"/>
              </a:rPr>
              <a:t># 5 Sort the </a:t>
            </a:r>
            <a:r>
              <a:rPr lang="en-US" sz="2000" dirty="0" err="1">
                <a:latin typeface="Times New Roman"/>
                <a:cs typeface="Times New Roman"/>
              </a:rPr>
              <a:t>DataFrame</a:t>
            </a:r>
            <a:r>
              <a:rPr lang="en-US" sz="2000" dirty="0">
                <a:latin typeface="Times New Roman"/>
                <a:cs typeface="Times New Roman"/>
              </a:rPr>
              <a:t> by the number of reviews in descending order: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cap="none" dirty="0" err="1">
                <a:latin typeface="Times New Roman"/>
                <a:cs typeface="Times New Roman"/>
              </a:rPr>
              <a:t>sorted_by_reviews</a:t>
            </a:r>
            <a:r>
              <a:rPr lang="en-US" sz="1800" cap="none" dirty="0">
                <a:latin typeface="Times New Roman"/>
                <a:cs typeface="Times New Roman"/>
              </a:rPr>
              <a:t> = </a:t>
            </a:r>
            <a:r>
              <a:rPr lang="en-US" sz="1800" cap="none" dirty="0" err="1">
                <a:latin typeface="Times New Roman"/>
                <a:cs typeface="Times New Roman"/>
              </a:rPr>
              <a:t>df.sort_values</a:t>
            </a:r>
            <a:r>
              <a:rPr lang="en-US" sz="1800" cap="none" dirty="0">
                <a:latin typeface="Times New Roman"/>
                <a:cs typeface="Times New Roman"/>
              </a:rPr>
              <a:t>(by="reviews", ascending=false)</a:t>
            </a:r>
            <a:b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cap="none" dirty="0">
                <a:latin typeface="Times New Roman"/>
                <a:cs typeface="Times New Roman"/>
              </a:rPr>
              <a:t>print(</a:t>
            </a:r>
            <a:r>
              <a:rPr lang="en-US" sz="1800" cap="none" dirty="0" err="1">
                <a:latin typeface="Times New Roman"/>
                <a:cs typeface="Times New Roman"/>
              </a:rPr>
              <a:t>sorted_by_reviews</a:t>
            </a:r>
            <a:r>
              <a:rPr lang="en-US" sz="1800" cap="none" dirty="0">
                <a:latin typeface="Times New Roman"/>
                <a:cs typeface="Times New Roman"/>
              </a:rPr>
              <a:t>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C1EA659-DDC9-D67A-3D1F-1734E55E34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2453140"/>
            <a:ext cx="10691812" cy="169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816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7F99A6-5B4D-3B69-88EE-DF0BB89CE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127" y="886471"/>
            <a:ext cx="9010922" cy="50850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BFC004-74F0-B2C3-FDCE-E872EAD79E6C}"/>
              </a:ext>
            </a:extLst>
          </p:cNvPr>
          <p:cNvSpPr txBox="1"/>
          <p:nvPr/>
        </p:nvSpPr>
        <p:spPr>
          <a:xfrm>
            <a:off x="2817091" y="147782"/>
            <a:ext cx="73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Descending order of book by the number of reviews. </a:t>
            </a:r>
          </a:p>
        </p:txBody>
      </p:sp>
    </p:spTree>
    <p:extLst>
      <p:ext uri="{BB962C8B-B14F-4D97-AF65-F5344CB8AC3E}">
        <p14:creationId xmlns:p14="http://schemas.microsoft.com/office/powerpoint/2010/main" val="238944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CC8E-7EBB-4227-4C31-8F74A561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DDABD-F712-1D3C-F1CD-36AB61E45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40046"/>
            <a:ext cx="10691265" cy="417841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500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This process involves utilizing pandas and an Azure SQL Database for data manipulation and visualization. The initial step entails importing a local CSV file into a pandas Data Frame, driven by the dataset's static nature.</a:t>
            </a:r>
            <a:endParaRPr lang="en-US" sz="1500">
              <a:latin typeface="Times New Roman"/>
              <a:cs typeface="Times New Roman"/>
            </a:endParaRPr>
          </a:p>
          <a:p>
            <a:r>
              <a:rPr lang="en-US" sz="1500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Subsequently, an Azure SQL Database connection is established via a connection string, enabling data migration to the "Book Reviews" SQL table. A snapshot of the first 1000 rows is presented.</a:t>
            </a:r>
            <a:endParaRPr lang="en-US" sz="1500">
              <a:latin typeface="Times New Roman"/>
              <a:cs typeface="Times New Roman"/>
            </a:endParaRPr>
          </a:p>
          <a:p>
            <a:r>
              <a:rPr lang="en-US" sz="1500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Within this database context, a pandas Data Frame becomes the foundation for intricate calculations and aggregations.</a:t>
            </a:r>
            <a:endParaRPr lang="en-US" sz="1500">
              <a:latin typeface="Times New Roman"/>
              <a:cs typeface="Times New Roman"/>
            </a:endParaRPr>
          </a:p>
          <a:p>
            <a:r>
              <a:rPr lang="en-US" sz="1500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Five unique visualizations emerge, driven by specific queries. These queries facilitate diverse insights, including top-rated books, average ratings, percentage of 5-star ratings per book, and filtering high-rated books. Additionally, the Data Frame is sorted by review count.</a:t>
            </a:r>
            <a:endParaRPr lang="en-US" sz="1500">
              <a:latin typeface="Times New Roman"/>
              <a:cs typeface="Times New Roman"/>
            </a:endParaRPr>
          </a:p>
          <a:p>
            <a:r>
              <a:rPr lang="en-US" sz="1500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These visualizations offer profound insights, unraveling the dataset's intricacies, top-rated books, and rating trends.</a:t>
            </a:r>
            <a:endParaRPr lang="en-US" sz="1500">
              <a:latin typeface="Times New Roman"/>
              <a:cs typeface="Times New Roman"/>
            </a:endParaRPr>
          </a:p>
          <a:p>
            <a:r>
              <a:rPr lang="en-US" sz="1500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In essence, the process entails CSV data extraction, Azure SQL Database integration, pandas manipulation, and query-driven visualizations, fostering a deep comprehension of the dataset.</a:t>
            </a:r>
            <a:endParaRPr lang="en-US" sz="1500">
              <a:latin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0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A81E-0593-840C-69F3-05288814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601" y="798339"/>
            <a:ext cx="10598798" cy="925365"/>
          </a:xfrm>
        </p:spPr>
        <p:txBody>
          <a:bodyPr/>
          <a:lstStyle/>
          <a:p>
            <a:r>
              <a:rPr lang="en-US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D1902-26B6-375E-2873-7735BCFB1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723704"/>
            <a:ext cx="4236098" cy="408175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/>
              <a:t>Farah Sadoon </a:t>
            </a:r>
          </a:p>
          <a:p>
            <a:pPr marL="0" indent="0">
              <a:buNone/>
            </a:pPr>
            <a:r>
              <a:rPr lang="en-US"/>
              <a:t>Farah’s role involves identifying the data source, setting up a database environment, and transferring the data from the source into the database.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Satya Gaurav</a:t>
            </a:r>
          </a:p>
          <a:p>
            <a:pPr marL="0" indent="0">
              <a:buNone/>
            </a:pPr>
            <a:r>
              <a:rPr lang="en-US"/>
              <a:t>Satya’s role involved</a:t>
            </a:r>
            <a:r>
              <a:rPr lang="en-US" sz="2000" kern="120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 comprehension of its contents.</a:t>
            </a:r>
            <a:r>
              <a:rPr lang="en-US"/>
              <a:t> Using power bi to create visualizations that illustrate the queries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421DC0-701C-C929-E7D1-0D057A0D32E1}"/>
              </a:ext>
            </a:extLst>
          </p:cNvPr>
          <p:cNvSpPr txBox="1">
            <a:spLocks/>
          </p:cNvSpPr>
          <p:nvPr/>
        </p:nvSpPr>
        <p:spPr>
          <a:xfrm>
            <a:off x="6393999" y="1723704"/>
            <a:ext cx="4437381" cy="4096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b="1"/>
              <a:t>Amit Bansal</a:t>
            </a:r>
          </a:p>
          <a:p>
            <a:pPr marL="0" indent="0">
              <a:buNone/>
            </a:pPr>
            <a:r>
              <a:rPr lang="en-US" sz="1800" kern="120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Amit’s role is to utilize NumPy and Pandas libraries to interact with and analyze the database's data, gaining insights.</a:t>
            </a:r>
            <a:endParaRPr lang="en-US" sz="1600">
              <a:effectLst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900"/>
          </a:p>
          <a:p>
            <a:pPr marL="0" indent="0">
              <a:buFont typeface="Arial" panose="020B0604020202020204" pitchFamily="34" charset="0"/>
              <a:buNone/>
            </a:pPr>
            <a:endParaRPr lang="en-US" sz="19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/>
              <a:t>Archit Goel</a:t>
            </a:r>
          </a:p>
          <a:p>
            <a:pPr marL="0" indent="0">
              <a:buNone/>
            </a:pPr>
            <a:r>
              <a:rPr lang="en-US" sz="1900"/>
              <a:t>Archit’s role involved supporting team member with various tasks at hand and creating a PowerPoint presentation .</a:t>
            </a:r>
          </a:p>
        </p:txBody>
      </p:sp>
    </p:spTree>
    <p:extLst>
      <p:ext uri="{BB962C8B-B14F-4D97-AF65-F5344CB8AC3E}">
        <p14:creationId xmlns:p14="http://schemas.microsoft.com/office/powerpoint/2010/main" val="167667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57DD-0D33-11EF-D4E7-4B14935E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ACQUISITION AND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A3D06-4621-4260-4E83-11BDE7CC8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46787"/>
            <a:ext cx="10691265" cy="4182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Reading CSV file from local computer into pandas </a:t>
            </a:r>
            <a:r>
              <a:rPr lang="en-US" err="1"/>
              <a:t>dataframe</a:t>
            </a:r>
            <a:r>
              <a:rPr lang="en-US"/>
              <a:t>, connecting to Azure SQL Database using a connection string. </a:t>
            </a:r>
          </a:p>
          <a:p>
            <a:r>
              <a:rPr lang="en-US">
                <a:ea typeface="+mn-lt"/>
                <a:cs typeface="+mn-lt"/>
              </a:rPr>
              <a:t>We are reading CSV file from the local computer because the dataset was static and did not require an API to connect and update data.</a:t>
            </a:r>
          </a:p>
          <a:p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A computer code with blue text&#10;&#10;Description automatically generated">
            <a:extLst>
              <a:ext uri="{FF2B5EF4-FFF2-40B4-BE49-F238E27FC236}">
                <a16:creationId xmlns:a16="http://schemas.microsoft.com/office/drawing/2014/main" id="{495EC57C-9128-EA4A-102A-1DA684CB8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49" y="3633176"/>
            <a:ext cx="10693879" cy="230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7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C57DD-0D33-11EF-D4E7-4B14935E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DATA ACQUISITION AND STORAGE (cont.)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A3D06-4621-4260-4E83-11BDE7CC8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Table "</a:t>
            </a:r>
            <a:r>
              <a:rPr lang="en-US" err="1"/>
              <a:t>BookReviews</a:t>
            </a:r>
            <a:r>
              <a:rPr lang="en-US"/>
              <a:t>" in SQL Database, showing a sample of the first 1000 rows of data loaded in from the previous slide's code: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53E4DBB-5855-BBA3-0EF4-F1A3922CD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393031"/>
            <a:ext cx="6515100" cy="407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9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8B6E4-E901-50A3-9C68-01EFDB51D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7037"/>
            <a:ext cx="3819821" cy="1955690"/>
          </a:xfrm>
        </p:spPr>
        <p:txBody>
          <a:bodyPr>
            <a:normAutofit/>
          </a:bodyPr>
          <a:lstStyle/>
          <a:p>
            <a:r>
              <a:rPr lang="en-US"/>
              <a:t>Data analysis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35287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9281E-BC74-C7F7-FEFE-B6A7F0A10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862727"/>
            <a:ext cx="3706113" cy="33722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Connecting to the Azure SQL Database using a connection string and creating a pandas </a:t>
            </a:r>
            <a:r>
              <a:rPr lang="en-US" err="1">
                <a:ea typeface="+mn-lt"/>
                <a:cs typeface="+mn-lt"/>
              </a:rPr>
              <a:t>dataframe</a:t>
            </a:r>
            <a:r>
              <a:rPr lang="en-US">
                <a:ea typeface="+mn-lt"/>
                <a:cs typeface="+mn-lt"/>
              </a:rPr>
              <a:t> to compute certain calculations and aggregations.</a:t>
            </a:r>
            <a:endParaRPr lang="en-US"/>
          </a:p>
        </p:txBody>
      </p:sp>
      <p:pic>
        <p:nvPicPr>
          <p:cNvPr id="4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6714AC9-CC75-E88A-B1FA-8E544E1E3B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902"/>
          <a:stretch/>
        </p:blipFill>
        <p:spPr>
          <a:xfrm>
            <a:off x="4876800" y="735286"/>
            <a:ext cx="6515100" cy="539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6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BFEA-3F5C-44E9-5813-B2F220BDC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3" y="922096"/>
            <a:ext cx="10906708" cy="1037333"/>
          </a:xfrm>
        </p:spPr>
        <p:txBody>
          <a:bodyPr>
            <a:noAutofit/>
          </a:bodyPr>
          <a:lstStyle/>
          <a:p>
            <a:r>
              <a:rPr lang="en-US" sz="2000">
                <a:effectLst/>
                <a:latin typeface="Times New Roman"/>
                <a:cs typeface="Times New Roman"/>
              </a:rPr>
              <a:t># 1 </a:t>
            </a:r>
            <a:r>
              <a:rPr lang="en-US" sz="2000">
                <a:latin typeface="Times New Roman"/>
                <a:cs typeface="Times New Roman"/>
              </a:rPr>
              <a:t>Find </a:t>
            </a:r>
            <a:r>
              <a:rPr lang="en-US" sz="2000">
                <a:effectLst/>
                <a:latin typeface="Times New Roman"/>
                <a:cs typeface="Times New Roman"/>
              </a:rPr>
              <a:t>the books with the highest average star rating.</a:t>
            </a:r>
            <a:br>
              <a:rPr lang="en-US" sz="1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>
                <a:effectLst/>
                <a:latin typeface="Times New Roman"/>
                <a:cs typeface="Times New Roman"/>
              </a:rPr>
              <a:t> </a:t>
            </a:r>
            <a:br>
              <a:rPr lang="en-US" sz="1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cap="none" err="1">
                <a:effectLst/>
                <a:latin typeface="Times New Roman"/>
                <a:cs typeface="Times New Roman"/>
              </a:rPr>
              <a:t>max_rating_book</a:t>
            </a:r>
            <a:r>
              <a:rPr lang="en-US" sz="1800" cap="none">
                <a:effectLst/>
                <a:latin typeface="Times New Roman"/>
                <a:cs typeface="Times New Roman"/>
              </a:rPr>
              <a:t> = </a:t>
            </a:r>
            <a:r>
              <a:rPr lang="en-US" sz="1800" cap="none" err="1">
                <a:effectLst/>
                <a:latin typeface="Times New Roman"/>
                <a:cs typeface="Times New Roman"/>
              </a:rPr>
              <a:t>df</a:t>
            </a:r>
            <a:r>
              <a:rPr lang="en-US" sz="1800" cap="none">
                <a:effectLst/>
                <a:latin typeface="Times New Roman"/>
                <a:cs typeface="Times New Roman"/>
              </a:rPr>
              <a:t>[</a:t>
            </a:r>
            <a:r>
              <a:rPr lang="en-US" sz="1800" cap="none" err="1">
                <a:effectLst/>
                <a:latin typeface="Times New Roman"/>
                <a:cs typeface="Times New Roman"/>
              </a:rPr>
              <a:t>df</a:t>
            </a:r>
            <a:r>
              <a:rPr lang="en-US" sz="1800" cap="none">
                <a:effectLst/>
                <a:latin typeface="Times New Roman"/>
                <a:cs typeface="Times New Roman"/>
              </a:rPr>
              <a:t>["</a:t>
            </a:r>
            <a:r>
              <a:rPr lang="en-US" sz="1800" cap="none" err="1">
                <a:latin typeface="Times New Roman"/>
                <a:cs typeface="Times New Roman"/>
              </a:rPr>
              <a:t>averagestar</a:t>
            </a:r>
            <a:r>
              <a:rPr lang="en-US" sz="1800" cap="none">
                <a:effectLst/>
                <a:latin typeface="Times New Roman"/>
                <a:cs typeface="Times New Roman"/>
              </a:rPr>
              <a:t>"] == </a:t>
            </a:r>
            <a:r>
              <a:rPr lang="en-US" sz="1800" cap="none" err="1">
                <a:effectLst/>
                <a:latin typeface="Times New Roman"/>
                <a:cs typeface="Times New Roman"/>
              </a:rPr>
              <a:t>df</a:t>
            </a:r>
            <a:r>
              <a:rPr lang="en-US" sz="1800" cap="none">
                <a:effectLst/>
                <a:latin typeface="Times New Roman"/>
                <a:cs typeface="Times New Roman"/>
              </a:rPr>
              <a:t>["</a:t>
            </a:r>
            <a:r>
              <a:rPr lang="en-US" sz="1800" cap="none" err="1">
                <a:latin typeface="Times New Roman"/>
                <a:cs typeface="Times New Roman"/>
              </a:rPr>
              <a:t>averagestar</a:t>
            </a:r>
            <a:r>
              <a:rPr lang="en-US" sz="1800" cap="none">
                <a:effectLst/>
                <a:latin typeface="Times New Roman"/>
                <a:cs typeface="Times New Roman"/>
              </a:rPr>
              <a:t>"].max()]</a:t>
            </a:r>
            <a:br>
              <a:rPr lang="en-US" sz="1800" cap="non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cap="none">
                <a:effectLst/>
                <a:latin typeface="Times New Roman"/>
                <a:cs typeface="Times New Roman"/>
              </a:rPr>
              <a:t>print(</a:t>
            </a:r>
            <a:r>
              <a:rPr lang="en-US" sz="1800" cap="none" err="1">
                <a:effectLst/>
                <a:latin typeface="Times New Roman"/>
                <a:cs typeface="Times New Roman"/>
              </a:rPr>
              <a:t>max_rating_book</a:t>
            </a:r>
            <a:r>
              <a:rPr lang="en-US" sz="1200">
                <a:effectLst/>
                <a:latin typeface="Times New Roman"/>
                <a:cs typeface="Times New Roman"/>
              </a:rPr>
              <a:t>)</a:t>
            </a:r>
            <a:br>
              <a:rPr lang="en-US" sz="1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06E2B2-993B-F915-0520-B0028663A1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90" y="2399968"/>
            <a:ext cx="11079220" cy="249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52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30FF94-C0D9-F653-813E-6A14B8D72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748250"/>
            <a:ext cx="9925050" cy="536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0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2CED-B15F-DA62-13C9-43BE4ACED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latin typeface="Times New Roman"/>
                <a:cs typeface="Times New Roman"/>
              </a:rPr>
              <a:t># 2 Calculate the average star rating for all books.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cap="none" dirty="0" err="1">
                <a:latin typeface="Times New Roman"/>
                <a:cs typeface="Times New Roman"/>
              </a:rPr>
              <a:t>average_star</a:t>
            </a:r>
            <a:r>
              <a:rPr lang="en-US" sz="2000" cap="none" dirty="0">
                <a:latin typeface="Times New Roman"/>
                <a:cs typeface="Times New Roman"/>
              </a:rPr>
              <a:t> = </a:t>
            </a:r>
            <a:r>
              <a:rPr lang="en-US" sz="2000" cap="none" dirty="0" err="1">
                <a:latin typeface="Times New Roman"/>
                <a:cs typeface="Times New Roman"/>
              </a:rPr>
              <a:t>df</a:t>
            </a:r>
            <a:r>
              <a:rPr lang="en-US" sz="2000" cap="none" dirty="0">
                <a:latin typeface="Times New Roman"/>
                <a:cs typeface="Times New Roman"/>
              </a:rPr>
              <a:t>[["</a:t>
            </a:r>
            <a:r>
              <a:rPr lang="en-US" sz="2000" cap="none" dirty="0" err="1">
                <a:latin typeface="Times New Roman"/>
                <a:cs typeface="Times New Roman"/>
              </a:rPr>
              <a:t>averagestar</a:t>
            </a:r>
            <a:r>
              <a:rPr lang="en-US" sz="2000" cap="none" dirty="0">
                <a:latin typeface="Times New Roman"/>
                <a:cs typeface="Times New Roman"/>
              </a:rPr>
              <a:t>"]].mean()</a:t>
            </a:r>
            <a:b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cap="none" dirty="0">
                <a:latin typeface="Times New Roman"/>
                <a:cs typeface="Times New Roman"/>
              </a:rPr>
              <a:t>print("average star ratings:", </a:t>
            </a:r>
            <a:r>
              <a:rPr lang="en-US" sz="2000" cap="none" dirty="0" err="1">
                <a:latin typeface="Times New Roman"/>
                <a:cs typeface="Times New Roman"/>
              </a:rPr>
              <a:t>average_star</a:t>
            </a:r>
            <a:r>
              <a:rPr lang="en-US" sz="2000" cap="none" dirty="0">
                <a:latin typeface="Times New Roman"/>
                <a:cs typeface="Times New Roman"/>
              </a:rPr>
              <a:t>)</a:t>
            </a:r>
            <a:b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2FFDD8-44D6-B8A6-DB9A-19073D6A30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51" y="2713553"/>
            <a:ext cx="10956612" cy="152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92970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ChronicleVTI</vt:lpstr>
      <vt:lpstr>Final Project</vt:lpstr>
      <vt:lpstr>Project Summary</vt:lpstr>
      <vt:lpstr>About us</vt:lpstr>
      <vt:lpstr>DATA ACQUISITION AND STORAGE</vt:lpstr>
      <vt:lpstr>DATA ACQUISITION AND STORAGE (cont.)</vt:lpstr>
      <vt:lpstr>Data analysis</vt:lpstr>
      <vt:lpstr># 1 Find the books with the highest average star rating.   max_rating_book = df[df["averagestar"] == df["averagestar"].max()] print(max_rating_book)  </vt:lpstr>
      <vt:lpstr>PowerPoint Presentation</vt:lpstr>
      <vt:lpstr># 2 Calculate the average star rating for all books.  average_star = df[["averagestar"]].mean() print("average star ratings:", average_star) </vt:lpstr>
      <vt:lpstr>PowerPoint Presentation</vt:lpstr>
      <vt:lpstr># 3 Calculate the percentage of 5-star ratings for each book:   df["percentage_5_star"] = (df["five_star"] / df["ratings"]) * 100 print(df[["bookname", "percentage_5_star"]]) </vt:lpstr>
      <vt:lpstr>PowerPoint Presentation</vt:lpstr>
      <vt:lpstr># 4 Filter books with an average rating greater than 4.0:   high_rated_books = df[df["averagestar"] &gt; 4.0] print(high_rated_books)  </vt:lpstr>
      <vt:lpstr>PowerPoint Presentation</vt:lpstr>
      <vt:lpstr># 5 Sort the DataFrame by the number of reviews in descending order:  sorted_by_reviews = df.sort_values(by="reviews", ascending=false) print(sorted_by_reviews)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Satya Gaurav Palakollu</dc:creator>
  <cp:revision>19</cp:revision>
  <dcterms:created xsi:type="dcterms:W3CDTF">2023-08-07T21:33:42Z</dcterms:created>
  <dcterms:modified xsi:type="dcterms:W3CDTF">2023-08-09T16:34:05Z</dcterms:modified>
</cp:coreProperties>
</file>