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28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0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8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4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6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8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7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4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0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FD5B-9355-47EC-A9F7-6F2492772C6F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407C-BC3E-440C-8A14-49FB3FAC0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3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EA6B-6D10-462F-004C-4C38AD8F8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TATA </a:t>
            </a:r>
            <a:r>
              <a:rPr lang="en-US" sz="5400" dirty="0"/>
              <a:t>Data Visualization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B452A-8B67-A6FD-8BA8-950BDE2A6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Empowering Business with Effective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3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386-805F-5179-4021-F7462C5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31123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4D0CE-586A-8261-1D05-E33A7F21CB78}"/>
              </a:ext>
            </a:extLst>
          </p:cNvPr>
          <p:cNvSpPr txBox="1"/>
          <p:nvPr/>
        </p:nvSpPr>
        <p:spPr>
          <a:xfrm>
            <a:off x="2041466" y="2473094"/>
            <a:ext cx="8109065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Hello, I am Satya Harshitha Danda, a Data Visualization Intern. In this presentation, I will guide you through our company's sales performance for the years 2010 and 2011. I am grateful for the opportunity to delve into this data and uncover valuable insights about our store's performance. I also want to thank you for your questions, as they have helped steer the analysis toward the specific insights you are seeking.</a:t>
            </a:r>
          </a:p>
        </p:txBody>
      </p:sp>
    </p:spTree>
    <p:extLst>
      <p:ext uri="{BB962C8B-B14F-4D97-AF65-F5344CB8AC3E}">
        <p14:creationId xmlns:p14="http://schemas.microsoft.com/office/powerpoint/2010/main" val="72926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386-805F-5179-4021-F7462C5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8530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Thought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4D0CE-586A-8261-1D05-E33A7F21CB78}"/>
              </a:ext>
            </a:extLst>
          </p:cNvPr>
          <p:cNvSpPr txBox="1"/>
          <p:nvPr/>
        </p:nvSpPr>
        <p:spPr>
          <a:xfrm>
            <a:off x="2041467" y="2710007"/>
            <a:ext cx="8109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 have taken all necessary steps to ensure the accuracy and correctness of this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 meticulously cleaned the data by removing any negative values in the Unit Price and Quantity columns. Additionally, I filtered the data as needed to produce precise and meaningful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247711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386-805F-5179-4021-F7462C5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3186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REVENUE BY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4093-9850-2453-2613-8C39066B6EB7}"/>
              </a:ext>
            </a:extLst>
          </p:cNvPr>
          <p:cNvSpPr txBox="1"/>
          <p:nvPr/>
        </p:nvSpPr>
        <p:spPr>
          <a:xfrm>
            <a:off x="6679277" y="2207029"/>
            <a:ext cx="4850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first eight months showed stable monthly revenues, averaging $685,000.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Starting in September, we observed a significant increase, with revenue peaking at $1.51 million in November. From August to November, there was an average revenue increase of 21.18%.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trend from August to December highlights the impact of seasonality on retail store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4D3D3-70FC-F01D-C5A5-D02C2D0AC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"/>
          <a:stretch/>
        </p:blipFill>
        <p:spPr>
          <a:xfrm>
            <a:off x="437111" y="1661061"/>
            <a:ext cx="5910349" cy="47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F430A-763B-D714-B8DE-9DEE4967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59" y="-446615"/>
            <a:ext cx="10650682" cy="1293028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TOP 10 countries by their revenue and quantity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673CA-AEC7-8FAD-A653-A15ACCAB5BC2}"/>
              </a:ext>
            </a:extLst>
          </p:cNvPr>
          <p:cNvSpPr txBox="1"/>
          <p:nvPr/>
        </p:nvSpPr>
        <p:spPr>
          <a:xfrm>
            <a:off x="7169727" y="1251276"/>
            <a:ext cx="4804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chart represents the top 10 countries in terms of revenue and quantities purchased, excluding the United Kingdom.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indicates minimal differences between the revenue and quantity of goods sold, reflecting the high purchasing power in these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These regions exhibit the highest potential for generating increased revenue, warranting a greater focus on marketing strategies.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4E469-6E0B-643B-C398-6DE1647A3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7"/>
          <a:stretch/>
        </p:blipFill>
        <p:spPr>
          <a:xfrm>
            <a:off x="144694" y="1233161"/>
            <a:ext cx="6843356" cy="3455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2F89B-0C11-7768-5163-F5684D6DA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02" b="89474"/>
          <a:stretch/>
        </p:blipFill>
        <p:spPr>
          <a:xfrm>
            <a:off x="3312622" y="4992411"/>
            <a:ext cx="1509077" cy="7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386-805F-5179-4021-F7462C5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805" y="14796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TOP 10 customers by revenue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4093-9850-2453-2613-8C39066B6EB7}"/>
              </a:ext>
            </a:extLst>
          </p:cNvPr>
          <p:cNvSpPr txBox="1"/>
          <p:nvPr/>
        </p:nvSpPr>
        <p:spPr>
          <a:xfrm>
            <a:off x="268085" y="5249488"/>
            <a:ext cx="1175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shows minimal differences in revenue generated among the top 10 customers, with an average revenue difference of 15.8%.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company should focus on strengthening relationships with these customers to enhance loyalty and retention, which can ultimately drive more sales and revenue.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0E956-0F79-E0E0-D298-511E87CE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0" y="1271892"/>
            <a:ext cx="8494915" cy="37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386-805F-5179-4021-F7462C5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3186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REVENUE BY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4093-9850-2453-2613-8C39066B6EB7}"/>
              </a:ext>
            </a:extLst>
          </p:cNvPr>
          <p:cNvSpPr txBox="1"/>
          <p:nvPr/>
        </p:nvSpPr>
        <p:spPr>
          <a:xfrm>
            <a:off x="6799812" y="1654233"/>
            <a:ext cx="4850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map chart concludes by contrasting regions that have generated significant revenue with those that haven’t.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also highlights that the majority of sales are concentrated in the European zone, with minimal presence in the American region.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Furthermore, aside from Russia, there is little market demand for the items in Africa or Asia.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Given these insights, the company can prioritize the European market and explore strategies to maximize sales in each country within the region, as well as in Australia and Japan.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1EE4D-EA1A-B48E-5B3F-8195DFA3F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/>
          <a:stretch/>
        </p:blipFill>
        <p:spPr>
          <a:xfrm>
            <a:off x="406571" y="1800339"/>
            <a:ext cx="6116087" cy="41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386-805F-5179-4021-F7462C56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3186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4093-9850-2453-2613-8C39066B6EB7}"/>
              </a:ext>
            </a:extLst>
          </p:cNvPr>
          <p:cNvSpPr txBox="1"/>
          <p:nvPr/>
        </p:nvSpPr>
        <p:spPr>
          <a:xfrm>
            <a:off x="527858" y="1808018"/>
            <a:ext cx="11047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company should devise strategies focused on stocking and promoting seasonal products to capitalize on increased demand for these items.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It's crucial for the company to conduct a thorough analysis of products that typically experience high demand during low-sales months, enabling the development of effective marketing strategies for these products.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Delving deeper into product types and the corresponding revenue generated in each region will provide valuable insights for crafting region-specific marketing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company should consider offering incentives to top revenue-generating customers to reinforce relationships with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greater growth potential in the European Market, the company should pursue strategies aimed at enhancing its market position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420867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1D94-64C8-588C-8ECE-53463E30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80401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 </a:t>
            </a:r>
            <a:r>
              <a:rPr lang="en-IN" sz="6000" dirty="0">
                <a:sym typeface="Wingdings" panose="05000000000000000000" pitchFamily="2" charset="2"/>
              </a:rPr>
              <a:t>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810434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540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Vapor Trail</vt:lpstr>
      <vt:lpstr>TATA Data Visualization</vt:lpstr>
      <vt:lpstr>Introduction</vt:lpstr>
      <vt:lpstr>Thought process</vt:lpstr>
      <vt:lpstr>REVENUE BY Month</vt:lpstr>
      <vt:lpstr>TOP 10 countries by their revenue and quantity</vt:lpstr>
      <vt:lpstr>TOP 10 customers by revenue</vt:lpstr>
      <vt:lpstr>REVENUE BY Country</vt:lpstr>
      <vt:lpstr>RECOMMENDATIONS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Data Visualization</dc:title>
  <dc:creator>Satya Harshitha Danda</dc:creator>
  <cp:lastModifiedBy>Satya Harshitha Danda</cp:lastModifiedBy>
  <cp:revision>5</cp:revision>
  <dcterms:created xsi:type="dcterms:W3CDTF">2024-05-25T22:12:37Z</dcterms:created>
  <dcterms:modified xsi:type="dcterms:W3CDTF">2024-05-25T22:53:46Z</dcterms:modified>
</cp:coreProperties>
</file>