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20"/>
  </p:notesMasterIdLst>
  <p:handoutMasterIdLst>
    <p:handoutMasterId r:id="rId21"/>
  </p:handoutMasterIdLst>
  <p:sldIdLst>
    <p:sldId id="256" r:id="rId3"/>
    <p:sldId id="371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9" r:id="rId12"/>
    <p:sldId id="397" r:id="rId13"/>
    <p:sldId id="400" r:id="rId14"/>
    <p:sldId id="398" r:id="rId15"/>
    <p:sldId id="402" r:id="rId16"/>
    <p:sldId id="403" r:id="rId17"/>
    <p:sldId id="404" r:id="rId18"/>
    <p:sldId id="405" r:id="rId1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0929"/>
  </p:normalViewPr>
  <p:slideViewPr>
    <p:cSldViewPr>
      <p:cViewPr varScale="1">
        <p:scale>
          <a:sx n="60" d="100"/>
          <a:sy n="60" d="100"/>
        </p:scale>
        <p:origin x="16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4.xml"/><Relationship Id="rId7" Type="http://schemas.openxmlformats.org/officeDocument/2006/relationships/slide" Target="slides/slide10.xml"/><Relationship Id="rId12" Type="http://schemas.openxmlformats.org/officeDocument/2006/relationships/slide" Target="slides/slide17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16.xml"/><Relationship Id="rId5" Type="http://schemas.openxmlformats.org/officeDocument/2006/relationships/slide" Target="slides/slide8.xml"/><Relationship Id="rId10" Type="http://schemas.openxmlformats.org/officeDocument/2006/relationships/slide" Target="slides/slide15.xml"/><Relationship Id="rId4" Type="http://schemas.openxmlformats.org/officeDocument/2006/relationships/slide" Target="slides/slide5.xml"/><Relationship Id="rId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866A366-B8DE-5F0E-0699-6959F30B1A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400"/>
            </a:lvl1pPr>
          </a:lstStyle>
          <a:p>
            <a:pPr>
              <a:defRPr/>
            </a:pPr>
            <a:r>
              <a:rPr lang="en-US" altLang="en-US"/>
              <a:t>Pattern Matching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9C63E6C-B89F-82F6-5166-E8E23D119C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400"/>
            </a:lvl1pPr>
          </a:lstStyle>
          <a:p>
            <a:pPr>
              <a:defRPr/>
            </a:pPr>
            <a:fld id="{9F8BBA58-2E38-496C-8A7D-DEDF5B1246EF}" type="datetime8">
              <a:rPr lang="en-US" altLang="en-US"/>
              <a:pPr>
                <a:defRPr/>
              </a:pPr>
              <a:t>9/16/2022 11:42 AM</a:t>
            </a:fld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F48507EC-B3FE-09BA-03C5-B6814D26086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ECA02C1B-512C-979C-1474-B2C2C0AA281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400"/>
            </a:lvl1pPr>
          </a:lstStyle>
          <a:p>
            <a:fld id="{491727EC-DEAD-4C33-8B7D-EF44118D4C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E6B9DF-F354-D0EA-9B48-289ACE76C9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400"/>
            </a:lvl1pPr>
          </a:lstStyle>
          <a:p>
            <a:pPr>
              <a:defRPr/>
            </a:pPr>
            <a:r>
              <a:rPr lang="en-US" altLang="en-US"/>
              <a:t>Pattern Matching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A263E3-0904-B474-5A6F-86B8492B332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400"/>
            </a:lvl1pPr>
          </a:lstStyle>
          <a:p>
            <a:pPr>
              <a:defRPr/>
            </a:pPr>
            <a:fld id="{F25737C4-1864-4A0B-A638-1E4DD8F44A45}" type="datetime8">
              <a:rPr lang="en-US" altLang="en-US"/>
              <a:pPr>
                <a:defRPr/>
              </a:pPr>
              <a:t>9/16/2022 11:42 AM</a:t>
            </a:fld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90CBFB3-256A-8869-3970-09C93980051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4271B08-4CF6-86E6-D857-F1A1B0BED54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037C10A-52A8-9A05-B55D-C82DCFC9F73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10AF562-2379-882F-FFDD-55C0ACB26B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1" tIns="48325" rIns="96651" bIns="48325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400"/>
            </a:lvl1pPr>
          </a:lstStyle>
          <a:p>
            <a:fld id="{CDCD63E6-14E9-4756-BC71-BDE2CA98D6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A8F2CE3-7F7E-B63B-2624-17EF0E2D73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400"/>
              <a:t>Pattern Matching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6F19DBB-ED45-94C7-6A91-B30F6127A7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95B2126-AD01-4F0A-9503-8A2C576D34FD}" type="datetime8">
              <a:rPr lang="en-US" altLang="en-US" sz="1400" smtClean="0"/>
              <a:pPr/>
              <a:t>9/16/2022 11:42 AM</a:t>
            </a:fld>
            <a:endParaRPr lang="en-US" altLang="en-US" sz="1400"/>
          </a:p>
        </p:txBody>
      </p:sp>
      <p:sp>
        <p:nvSpPr>
          <p:cNvPr id="8196" name="Rectangle 7">
            <a:extLst>
              <a:ext uri="{FF2B5EF4-FFF2-40B4-BE49-F238E27FC236}">
                <a16:creationId xmlns:a16="http://schemas.microsoft.com/office/drawing/2014/main" id="{DB01DE8E-A759-D25C-6E93-9D3FDC253C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3B9FD26-42B1-48F2-819A-66F3E86D73BC}" type="slidenum">
              <a:rPr lang="en-US" altLang="en-US" sz="1400"/>
              <a:pPr/>
              <a:t>1</a:t>
            </a:fld>
            <a:endParaRPr lang="en-US" altLang="en-US" sz="14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EE821107-F592-0D3B-CE7D-E40E2FF6AB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264880D2-C319-029B-0248-E4E3E0E43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F5C0AE3-B0DC-C779-A2B8-EF75EAC3A96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53684625-546C-1C98-20F4-8511DB2E6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3" name="Rectangle 4">
                <a:extLst>
                  <a:ext uri="{FF2B5EF4-FFF2-40B4-BE49-F238E27FC236}">
                    <a16:creationId xmlns:a16="http://schemas.microsoft.com/office/drawing/2014/main" id="{3C8CD6EB-A1C1-1DBC-BA23-FC607764CAA5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grpSp>
            <p:nvGrpSpPr>
              <p:cNvPr id="14" name="Group 5">
                <a:extLst>
                  <a:ext uri="{FF2B5EF4-FFF2-40B4-BE49-F238E27FC236}">
                    <a16:creationId xmlns:a16="http://schemas.microsoft.com/office/drawing/2014/main" id="{8D0D7581-F2C0-F4B5-307C-D9E69B1FDE72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6" name="Line 6">
                  <a:extLst>
                    <a:ext uri="{FF2B5EF4-FFF2-40B4-BE49-F238E27FC236}">
                      <a16:creationId xmlns:a16="http://schemas.microsoft.com/office/drawing/2014/main" id="{7B044158-59B1-3DA7-666B-988184277D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7" name="Line 7">
                  <a:extLst>
                    <a:ext uri="{FF2B5EF4-FFF2-40B4-BE49-F238E27FC236}">
                      <a16:creationId xmlns:a16="http://schemas.microsoft.com/office/drawing/2014/main" id="{097D5BB5-2923-82DC-851B-A75B942204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8" name="Line 8">
                  <a:extLst>
                    <a:ext uri="{FF2B5EF4-FFF2-40B4-BE49-F238E27FC236}">
                      <a16:creationId xmlns:a16="http://schemas.microsoft.com/office/drawing/2014/main" id="{8E3CEEE7-A23A-C118-7580-0542B77D17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9" name="Line 9">
                  <a:extLst>
                    <a:ext uri="{FF2B5EF4-FFF2-40B4-BE49-F238E27FC236}">
                      <a16:creationId xmlns:a16="http://schemas.microsoft.com/office/drawing/2014/main" id="{5C4203F9-BC53-F12F-DA98-E751A40931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" name="Line 10">
                  <a:extLst>
                    <a:ext uri="{FF2B5EF4-FFF2-40B4-BE49-F238E27FC236}">
                      <a16:creationId xmlns:a16="http://schemas.microsoft.com/office/drawing/2014/main" id="{A3919519-A524-E9B0-1888-98138A3834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" name="Line 11">
                  <a:extLst>
                    <a:ext uri="{FF2B5EF4-FFF2-40B4-BE49-F238E27FC236}">
                      <a16:creationId xmlns:a16="http://schemas.microsoft.com/office/drawing/2014/main" id="{BD9EDDC1-FF9D-C8B8-1F27-F2411ECE60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2" name="Line 12">
                  <a:extLst>
                    <a:ext uri="{FF2B5EF4-FFF2-40B4-BE49-F238E27FC236}">
                      <a16:creationId xmlns:a16="http://schemas.microsoft.com/office/drawing/2014/main" id="{88BF7503-5319-A711-1343-68E49172A7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3" name="Line 13">
                  <a:extLst>
                    <a:ext uri="{FF2B5EF4-FFF2-40B4-BE49-F238E27FC236}">
                      <a16:creationId xmlns:a16="http://schemas.microsoft.com/office/drawing/2014/main" id="{6EBFA020-91C6-E2A6-0F78-7B81B086FE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4" name="Line 14">
                  <a:extLst>
                    <a:ext uri="{FF2B5EF4-FFF2-40B4-BE49-F238E27FC236}">
                      <a16:creationId xmlns:a16="http://schemas.microsoft.com/office/drawing/2014/main" id="{9E951A98-B1E5-BC69-6015-2615683288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5" name="Line 15">
                  <a:extLst>
                    <a:ext uri="{FF2B5EF4-FFF2-40B4-BE49-F238E27FC236}">
                      <a16:creationId xmlns:a16="http://schemas.microsoft.com/office/drawing/2014/main" id="{393A2A65-446A-2E3A-DA1D-747169C0CB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6" name="Line 16">
                  <a:extLst>
                    <a:ext uri="{FF2B5EF4-FFF2-40B4-BE49-F238E27FC236}">
                      <a16:creationId xmlns:a16="http://schemas.microsoft.com/office/drawing/2014/main" id="{F15D99F6-AD10-93A9-87A2-58E093B330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7" name="Line 17">
                  <a:extLst>
                    <a:ext uri="{FF2B5EF4-FFF2-40B4-BE49-F238E27FC236}">
                      <a16:creationId xmlns:a16="http://schemas.microsoft.com/office/drawing/2014/main" id="{626CF76F-62E5-330F-E33E-96891CC283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8" name="Line 18">
                  <a:extLst>
                    <a:ext uri="{FF2B5EF4-FFF2-40B4-BE49-F238E27FC236}">
                      <a16:creationId xmlns:a16="http://schemas.microsoft.com/office/drawing/2014/main" id="{603B1EFB-1327-6337-5997-A5C4711D82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9" name="Line 19">
                  <a:extLst>
                    <a:ext uri="{FF2B5EF4-FFF2-40B4-BE49-F238E27FC236}">
                      <a16:creationId xmlns:a16="http://schemas.microsoft.com/office/drawing/2014/main" id="{80159BCA-4E18-C89D-24A0-B7F13DEAD8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0" name="Line 20">
                  <a:extLst>
                    <a:ext uri="{FF2B5EF4-FFF2-40B4-BE49-F238E27FC236}">
                      <a16:creationId xmlns:a16="http://schemas.microsoft.com/office/drawing/2014/main" id="{D3464130-FA5E-E9A1-6370-CC4157A597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" name="Line 21">
                  <a:extLst>
                    <a:ext uri="{FF2B5EF4-FFF2-40B4-BE49-F238E27FC236}">
                      <a16:creationId xmlns:a16="http://schemas.microsoft.com/office/drawing/2014/main" id="{21B87680-FBFE-4908-04EC-A114C65AD2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2" name="Line 22">
                  <a:extLst>
                    <a:ext uri="{FF2B5EF4-FFF2-40B4-BE49-F238E27FC236}">
                      <a16:creationId xmlns:a16="http://schemas.microsoft.com/office/drawing/2014/main" id="{9F241805-E252-544A-DCB2-3202C81598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3" name="Line 23">
                  <a:extLst>
                    <a:ext uri="{FF2B5EF4-FFF2-40B4-BE49-F238E27FC236}">
                      <a16:creationId xmlns:a16="http://schemas.microsoft.com/office/drawing/2014/main" id="{FEEB03BD-074A-6C86-5B76-2342C4482D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4" name="Line 24">
                  <a:extLst>
                    <a:ext uri="{FF2B5EF4-FFF2-40B4-BE49-F238E27FC236}">
                      <a16:creationId xmlns:a16="http://schemas.microsoft.com/office/drawing/2014/main" id="{802EAE36-FB2B-0C3F-4D78-00E393B642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5" name="Line 25">
                  <a:extLst>
                    <a:ext uri="{FF2B5EF4-FFF2-40B4-BE49-F238E27FC236}">
                      <a16:creationId xmlns:a16="http://schemas.microsoft.com/office/drawing/2014/main" id="{F6783C80-68E3-91FE-7BCD-4A79BDB458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6" name="Line 26">
                  <a:extLst>
                    <a:ext uri="{FF2B5EF4-FFF2-40B4-BE49-F238E27FC236}">
                      <a16:creationId xmlns:a16="http://schemas.microsoft.com/office/drawing/2014/main" id="{12BBEBE8-2F83-211A-EBA9-2978D47EB3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7" name="Line 27">
                  <a:extLst>
                    <a:ext uri="{FF2B5EF4-FFF2-40B4-BE49-F238E27FC236}">
                      <a16:creationId xmlns:a16="http://schemas.microsoft.com/office/drawing/2014/main" id="{DBEA8D59-089F-98C7-7543-D08D23AF07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8" name="Line 28">
                  <a:extLst>
                    <a:ext uri="{FF2B5EF4-FFF2-40B4-BE49-F238E27FC236}">
                      <a16:creationId xmlns:a16="http://schemas.microsoft.com/office/drawing/2014/main" id="{82C0FDB0-3E40-23B9-7642-A11D18105C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9" name="Line 29">
                  <a:extLst>
                    <a:ext uri="{FF2B5EF4-FFF2-40B4-BE49-F238E27FC236}">
                      <a16:creationId xmlns:a16="http://schemas.microsoft.com/office/drawing/2014/main" id="{2DA43279-DB82-4070-3309-564C3541ED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0" name="Line 30">
                  <a:extLst>
                    <a:ext uri="{FF2B5EF4-FFF2-40B4-BE49-F238E27FC236}">
                      <a16:creationId xmlns:a16="http://schemas.microsoft.com/office/drawing/2014/main" id="{87EDBC34-285E-C84D-0FF0-9D75155BF8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" name="Line 31">
                  <a:extLst>
                    <a:ext uri="{FF2B5EF4-FFF2-40B4-BE49-F238E27FC236}">
                      <a16:creationId xmlns:a16="http://schemas.microsoft.com/office/drawing/2014/main" id="{85FC2592-E2D0-6B11-3A6E-49C3B0B463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" name="Line 32">
                  <a:extLst>
                    <a:ext uri="{FF2B5EF4-FFF2-40B4-BE49-F238E27FC236}">
                      <a16:creationId xmlns:a16="http://schemas.microsoft.com/office/drawing/2014/main" id="{9D331430-05D2-787C-A89D-9592833A8C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3" name="Line 33">
                  <a:extLst>
                    <a:ext uri="{FF2B5EF4-FFF2-40B4-BE49-F238E27FC236}">
                      <a16:creationId xmlns:a16="http://schemas.microsoft.com/office/drawing/2014/main" id="{2490D2F4-3F74-6B86-A6DB-697C7A5721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4" name="Line 34">
                  <a:extLst>
                    <a:ext uri="{FF2B5EF4-FFF2-40B4-BE49-F238E27FC236}">
                      <a16:creationId xmlns:a16="http://schemas.microsoft.com/office/drawing/2014/main" id="{7C06406B-6CD4-78B8-022C-F9A3C4C54F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5" name="Line 35">
                  <a:extLst>
                    <a:ext uri="{FF2B5EF4-FFF2-40B4-BE49-F238E27FC236}">
                      <a16:creationId xmlns:a16="http://schemas.microsoft.com/office/drawing/2014/main" id="{45E2E382-96EA-AACA-054D-22083E7C50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6" name="Line 36">
                  <a:extLst>
                    <a:ext uri="{FF2B5EF4-FFF2-40B4-BE49-F238E27FC236}">
                      <a16:creationId xmlns:a16="http://schemas.microsoft.com/office/drawing/2014/main" id="{77633409-CD60-6DBF-3ABA-E4C250252A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7" name="Line 37">
                  <a:extLst>
                    <a:ext uri="{FF2B5EF4-FFF2-40B4-BE49-F238E27FC236}">
                      <a16:creationId xmlns:a16="http://schemas.microsoft.com/office/drawing/2014/main" id="{30E26524-A453-C8F8-A9C8-65C9B62F3E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8" name="Line 38">
                  <a:extLst>
                    <a:ext uri="{FF2B5EF4-FFF2-40B4-BE49-F238E27FC236}">
                      <a16:creationId xmlns:a16="http://schemas.microsoft.com/office/drawing/2014/main" id="{CFC5F8C9-5BFB-539B-B205-B24E1ECDC4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9" name="Line 39">
                  <a:extLst>
                    <a:ext uri="{FF2B5EF4-FFF2-40B4-BE49-F238E27FC236}">
                      <a16:creationId xmlns:a16="http://schemas.microsoft.com/office/drawing/2014/main" id="{B31FE9C4-A28E-CA02-75BD-6997EC111F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0" name="Line 40">
                  <a:extLst>
                    <a:ext uri="{FF2B5EF4-FFF2-40B4-BE49-F238E27FC236}">
                      <a16:creationId xmlns:a16="http://schemas.microsoft.com/office/drawing/2014/main" id="{3B84103D-B766-637A-73EF-07BA044549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" name="Line 41">
                  <a:extLst>
                    <a:ext uri="{FF2B5EF4-FFF2-40B4-BE49-F238E27FC236}">
                      <a16:creationId xmlns:a16="http://schemas.microsoft.com/office/drawing/2014/main" id="{8E760695-7722-2FFB-A9E9-EEE5867F8F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2" name="Line 42">
                  <a:extLst>
                    <a:ext uri="{FF2B5EF4-FFF2-40B4-BE49-F238E27FC236}">
                      <a16:creationId xmlns:a16="http://schemas.microsoft.com/office/drawing/2014/main" id="{84D657A0-3406-37A2-4F74-241BDDEBF4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3" name="Line 43">
                  <a:extLst>
                    <a:ext uri="{FF2B5EF4-FFF2-40B4-BE49-F238E27FC236}">
                      <a16:creationId xmlns:a16="http://schemas.microsoft.com/office/drawing/2014/main" id="{6C125AD9-52BB-8D9E-3D13-0CEE6F01C3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4" name="Line 44">
                  <a:extLst>
                    <a:ext uri="{FF2B5EF4-FFF2-40B4-BE49-F238E27FC236}">
                      <a16:creationId xmlns:a16="http://schemas.microsoft.com/office/drawing/2014/main" id="{9B4F7428-6C4E-F627-3E5D-96D2FDD241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5" name="Line 45">
                  <a:extLst>
                    <a:ext uri="{FF2B5EF4-FFF2-40B4-BE49-F238E27FC236}">
                      <a16:creationId xmlns:a16="http://schemas.microsoft.com/office/drawing/2014/main" id="{E3D4C973-1EEB-9806-EE33-FFEF9E5EB3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6" name="Line 46">
                  <a:extLst>
                    <a:ext uri="{FF2B5EF4-FFF2-40B4-BE49-F238E27FC236}">
                      <a16:creationId xmlns:a16="http://schemas.microsoft.com/office/drawing/2014/main" id="{962C6063-C599-CBC0-5413-5018E21E7B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7" name="Line 47">
                  <a:extLst>
                    <a:ext uri="{FF2B5EF4-FFF2-40B4-BE49-F238E27FC236}">
                      <a16:creationId xmlns:a16="http://schemas.microsoft.com/office/drawing/2014/main" id="{E954F653-6F6E-10B3-8406-DF1E77079C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8" name="Line 48">
                  <a:extLst>
                    <a:ext uri="{FF2B5EF4-FFF2-40B4-BE49-F238E27FC236}">
                      <a16:creationId xmlns:a16="http://schemas.microsoft.com/office/drawing/2014/main" id="{558277BA-19D1-ADC0-6491-426548074C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9" name="Line 49">
                  <a:extLst>
                    <a:ext uri="{FF2B5EF4-FFF2-40B4-BE49-F238E27FC236}">
                      <a16:creationId xmlns:a16="http://schemas.microsoft.com/office/drawing/2014/main" id="{9D958569-62E5-A7F9-0CD1-2536A548A4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0" name="Line 50">
                  <a:extLst>
                    <a:ext uri="{FF2B5EF4-FFF2-40B4-BE49-F238E27FC236}">
                      <a16:creationId xmlns:a16="http://schemas.microsoft.com/office/drawing/2014/main" id="{0045EFD9-8772-BA4E-2651-EE497EBCD8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1" name="Line 51">
                  <a:extLst>
                    <a:ext uri="{FF2B5EF4-FFF2-40B4-BE49-F238E27FC236}">
                      <a16:creationId xmlns:a16="http://schemas.microsoft.com/office/drawing/2014/main" id="{9120244E-BE0A-C885-DBDE-F76D99B5D9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2" name="Line 52">
                  <a:extLst>
                    <a:ext uri="{FF2B5EF4-FFF2-40B4-BE49-F238E27FC236}">
                      <a16:creationId xmlns:a16="http://schemas.microsoft.com/office/drawing/2014/main" id="{09078C48-6725-0B63-4B60-9EB932ED82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3" name="Line 53">
                  <a:extLst>
                    <a:ext uri="{FF2B5EF4-FFF2-40B4-BE49-F238E27FC236}">
                      <a16:creationId xmlns:a16="http://schemas.microsoft.com/office/drawing/2014/main" id="{C3917CB0-9F68-1CB4-B3A7-9689A0CDE1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84" name="Line 54">
                  <a:extLst>
                    <a:ext uri="{FF2B5EF4-FFF2-40B4-BE49-F238E27FC236}">
                      <a16:creationId xmlns:a16="http://schemas.microsoft.com/office/drawing/2014/main" id="{F9A63B08-B411-7D83-A5CD-C298FFEB94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85" name="Line 55">
                  <a:extLst>
                    <a:ext uri="{FF2B5EF4-FFF2-40B4-BE49-F238E27FC236}">
                      <a16:creationId xmlns:a16="http://schemas.microsoft.com/office/drawing/2014/main" id="{6C2EAA0A-11A6-F108-08CC-617DAEFF5A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86" name="Line 56">
                  <a:extLst>
                    <a:ext uri="{FF2B5EF4-FFF2-40B4-BE49-F238E27FC236}">
                      <a16:creationId xmlns:a16="http://schemas.microsoft.com/office/drawing/2014/main" id="{7F3A2D02-7CE2-7C90-BDA1-8BAD268DE9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5" name="Line 57">
                <a:extLst>
                  <a:ext uri="{FF2B5EF4-FFF2-40B4-BE49-F238E27FC236}">
                    <a16:creationId xmlns:a16="http://schemas.microsoft.com/office/drawing/2014/main" id="{953BCAB0-3A99-FA5D-5236-8EA75223BB9F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" name="Group 58">
              <a:extLst>
                <a:ext uri="{FF2B5EF4-FFF2-40B4-BE49-F238E27FC236}">
                  <a16:creationId xmlns:a16="http://schemas.microsoft.com/office/drawing/2014/main" id="{24FDCCCE-0A66-A660-4F23-81853828DF0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9" name="Line 59">
                <a:extLst>
                  <a:ext uri="{FF2B5EF4-FFF2-40B4-BE49-F238E27FC236}">
                    <a16:creationId xmlns:a16="http://schemas.microsoft.com/office/drawing/2014/main" id="{F0A56AF1-4B85-B099-84ED-384475A8FAC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" name="Line 60">
                <a:extLst>
                  <a:ext uri="{FF2B5EF4-FFF2-40B4-BE49-F238E27FC236}">
                    <a16:creationId xmlns:a16="http://schemas.microsoft.com/office/drawing/2014/main" id="{A631C3B7-378A-F3FD-583A-01FD965024F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" name="Line 61">
                <a:extLst>
                  <a:ext uri="{FF2B5EF4-FFF2-40B4-BE49-F238E27FC236}">
                    <a16:creationId xmlns:a16="http://schemas.microsoft.com/office/drawing/2014/main" id="{FE878C7F-20B2-4039-E12C-5F4D69D3881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" name="Arc 62">
                <a:extLst>
                  <a:ext uri="{FF2B5EF4-FFF2-40B4-BE49-F238E27FC236}">
                    <a16:creationId xmlns:a16="http://schemas.microsoft.com/office/drawing/2014/main" id="{45879006-6065-DF77-DD07-6E189FAB2E5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" name="Group 63">
              <a:extLst>
                <a:ext uri="{FF2B5EF4-FFF2-40B4-BE49-F238E27FC236}">
                  <a16:creationId xmlns:a16="http://schemas.microsoft.com/office/drawing/2014/main" id="{BD39D512-1A3F-D721-DCE3-69EFFFEE9EF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" name="Line 64">
                <a:extLst>
                  <a:ext uri="{FF2B5EF4-FFF2-40B4-BE49-F238E27FC236}">
                    <a16:creationId xmlns:a16="http://schemas.microsoft.com/office/drawing/2014/main" id="{64D64A42-15E1-63C9-B437-51680312F7C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" name="Line 65">
                <a:extLst>
                  <a:ext uri="{FF2B5EF4-FFF2-40B4-BE49-F238E27FC236}">
                    <a16:creationId xmlns:a16="http://schemas.microsoft.com/office/drawing/2014/main" id="{225C3336-7E23-071E-D02C-F9F49F4E166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" name="Arc 66">
                <a:extLst>
                  <a:ext uri="{FF2B5EF4-FFF2-40B4-BE49-F238E27FC236}">
                    <a16:creationId xmlns:a16="http://schemas.microsoft.com/office/drawing/2014/main" id="{5299D9DA-DD53-FB3F-9079-AC58DE70380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5189" name="Text Box 72">
            <a:extLst>
              <a:ext uri="{FF2B5EF4-FFF2-40B4-BE49-F238E27FC236}">
                <a16:creationId xmlns:a16="http://schemas.microsoft.com/office/drawing/2014/main" id="{76ED48E6-3BC8-9FB8-1216-1690D0F1E6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6451600"/>
            <a:ext cx="238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© 2004 Goodrich, Tamassia</a:t>
            </a: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90" name="Date Placeholder 69">
            <a:extLst>
              <a:ext uri="{FF2B5EF4-FFF2-40B4-BE49-F238E27FC236}">
                <a16:creationId xmlns:a16="http://schemas.microsoft.com/office/drawing/2014/main" id="{D8DF8D26-615F-3024-7A6A-74422128629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A505F-6888-40C9-86C2-40F3EA56D79A}" type="datetime8">
              <a:rPr lang="en-US" altLang="en-US"/>
              <a:pPr>
                <a:defRPr/>
              </a:pPr>
              <a:t>9/16/2022 11:42 AM</a:t>
            </a:fld>
            <a:endParaRPr lang="en-US" altLang="en-US"/>
          </a:p>
        </p:txBody>
      </p:sp>
      <p:sp>
        <p:nvSpPr>
          <p:cNvPr id="5191" name="Footer Placeholder 70">
            <a:extLst>
              <a:ext uri="{FF2B5EF4-FFF2-40B4-BE49-F238E27FC236}">
                <a16:creationId xmlns:a16="http://schemas.microsoft.com/office/drawing/2014/main" id="{EE4C5C8B-E3E5-30D9-68A0-47E7326D3F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Pattern Matching</a:t>
            </a:r>
          </a:p>
        </p:txBody>
      </p:sp>
      <p:sp>
        <p:nvSpPr>
          <p:cNvPr id="5192" name="Slide Number Placeholder 71">
            <a:extLst>
              <a:ext uri="{FF2B5EF4-FFF2-40B4-BE49-F238E27FC236}">
                <a16:creationId xmlns:a16="http://schemas.microsoft.com/office/drawing/2014/main" id="{DFB7C703-15AD-DA33-BF78-A696F19E57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83A95-83B1-477C-B674-71752A5B94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03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D374D642-3AFA-DA84-A45C-E583A72472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C3994-23DB-4168-8BCB-CD8AC119E19F}" type="datetime8">
              <a:rPr lang="en-US" altLang="en-US"/>
              <a:pPr>
                <a:defRPr/>
              </a:pPr>
              <a:t>9/16/2022 11:42 AM</a:t>
            </a:fld>
            <a:endParaRPr lang="en-US" alt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AC949475-BA9A-2C89-72AD-75086AF6DE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Pattern Matching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E8241737-0B6B-4B14-4712-B0EB19F408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0A2644-1EBB-40FB-B91E-79550B8AC7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9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5438D27A-C29B-3AB6-6BE7-8DBB599600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92E3B-4ED6-4AA6-993C-867B8ACEE901}" type="datetime8">
              <a:rPr lang="en-US" altLang="en-US"/>
              <a:pPr>
                <a:defRPr/>
              </a:pPr>
              <a:t>9/16/2022 11:42 AM</a:t>
            </a:fld>
            <a:endParaRPr lang="en-US" alt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70A5A6BC-E04E-4D0D-A1C9-5BA08DEC6A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Pattern Matching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E240A7AE-616B-E48D-E7FD-1D9490E83F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7FD1E-50B3-48D5-BEC3-6561C838E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438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BBD6428-720E-F134-C08A-2DDA4872E1F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A6038AB9-10F6-E16F-E11B-A46DF9B71E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3" name="Rectangle 4">
                <a:extLst>
                  <a:ext uri="{FF2B5EF4-FFF2-40B4-BE49-F238E27FC236}">
                    <a16:creationId xmlns:a16="http://schemas.microsoft.com/office/drawing/2014/main" id="{CC1B76F4-B9AA-7AA7-E300-495E52241B7E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14" name="Group 5">
                <a:extLst>
                  <a:ext uri="{FF2B5EF4-FFF2-40B4-BE49-F238E27FC236}">
                    <a16:creationId xmlns:a16="http://schemas.microsoft.com/office/drawing/2014/main" id="{BF1026CA-61D7-B998-CCAD-77FD0A6466CD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6" name="Line 6">
                  <a:extLst>
                    <a:ext uri="{FF2B5EF4-FFF2-40B4-BE49-F238E27FC236}">
                      <a16:creationId xmlns:a16="http://schemas.microsoft.com/office/drawing/2014/main" id="{A0F35BF9-E9ED-8D6B-1BB8-EF64133750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7" name="Line 7">
                  <a:extLst>
                    <a:ext uri="{FF2B5EF4-FFF2-40B4-BE49-F238E27FC236}">
                      <a16:creationId xmlns:a16="http://schemas.microsoft.com/office/drawing/2014/main" id="{EE8060F8-30B1-E324-041E-EC9D9E3461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8" name="Line 8">
                  <a:extLst>
                    <a:ext uri="{FF2B5EF4-FFF2-40B4-BE49-F238E27FC236}">
                      <a16:creationId xmlns:a16="http://schemas.microsoft.com/office/drawing/2014/main" id="{A70AA258-203A-A59C-A5DD-94B5E53DD2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9" name="Line 9">
                  <a:extLst>
                    <a:ext uri="{FF2B5EF4-FFF2-40B4-BE49-F238E27FC236}">
                      <a16:creationId xmlns:a16="http://schemas.microsoft.com/office/drawing/2014/main" id="{31474983-7535-5D1F-EF45-9CA48BF03C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" name="Line 10">
                  <a:extLst>
                    <a:ext uri="{FF2B5EF4-FFF2-40B4-BE49-F238E27FC236}">
                      <a16:creationId xmlns:a16="http://schemas.microsoft.com/office/drawing/2014/main" id="{0EE41ED6-CFBD-0B5B-27DA-1C6AC6B531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" name="Line 11">
                  <a:extLst>
                    <a:ext uri="{FF2B5EF4-FFF2-40B4-BE49-F238E27FC236}">
                      <a16:creationId xmlns:a16="http://schemas.microsoft.com/office/drawing/2014/main" id="{FEEBE95A-D898-973E-65D5-5ABAB4107C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2" name="Line 12">
                  <a:extLst>
                    <a:ext uri="{FF2B5EF4-FFF2-40B4-BE49-F238E27FC236}">
                      <a16:creationId xmlns:a16="http://schemas.microsoft.com/office/drawing/2014/main" id="{EA928A81-C64B-0D07-83DF-7478369E15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3" name="Line 13">
                  <a:extLst>
                    <a:ext uri="{FF2B5EF4-FFF2-40B4-BE49-F238E27FC236}">
                      <a16:creationId xmlns:a16="http://schemas.microsoft.com/office/drawing/2014/main" id="{0509FDFC-5E0E-FC70-FBB7-FB84E7E8ED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4" name="Line 14">
                  <a:extLst>
                    <a:ext uri="{FF2B5EF4-FFF2-40B4-BE49-F238E27FC236}">
                      <a16:creationId xmlns:a16="http://schemas.microsoft.com/office/drawing/2014/main" id="{A656B4D4-C25C-A1A8-3C35-13BA54538C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5" name="Line 15">
                  <a:extLst>
                    <a:ext uri="{FF2B5EF4-FFF2-40B4-BE49-F238E27FC236}">
                      <a16:creationId xmlns:a16="http://schemas.microsoft.com/office/drawing/2014/main" id="{0AA24AAB-3830-43A4-0D2B-B51A88C691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6" name="Line 16">
                  <a:extLst>
                    <a:ext uri="{FF2B5EF4-FFF2-40B4-BE49-F238E27FC236}">
                      <a16:creationId xmlns:a16="http://schemas.microsoft.com/office/drawing/2014/main" id="{6BD0DC34-5428-3875-5E92-99CDFD0348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7" name="Line 17">
                  <a:extLst>
                    <a:ext uri="{FF2B5EF4-FFF2-40B4-BE49-F238E27FC236}">
                      <a16:creationId xmlns:a16="http://schemas.microsoft.com/office/drawing/2014/main" id="{209BBBCE-9B3B-8D83-5A62-A5196C0AFE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8" name="Line 18">
                  <a:extLst>
                    <a:ext uri="{FF2B5EF4-FFF2-40B4-BE49-F238E27FC236}">
                      <a16:creationId xmlns:a16="http://schemas.microsoft.com/office/drawing/2014/main" id="{0119EA28-D1EC-58B0-81DE-9E3E8ABAEC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9" name="Line 19">
                  <a:extLst>
                    <a:ext uri="{FF2B5EF4-FFF2-40B4-BE49-F238E27FC236}">
                      <a16:creationId xmlns:a16="http://schemas.microsoft.com/office/drawing/2014/main" id="{0EB4D5DB-D8DF-3040-0108-CD387DBF40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0" name="Line 20">
                  <a:extLst>
                    <a:ext uri="{FF2B5EF4-FFF2-40B4-BE49-F238E27FC236}">
                      <a16:creationId xmlns:a16="http://schemas.microsoft.com/office/drawing/2014/main" id="{4B29938E-AF20-38CC-912E-7A0CDE4458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" name="Line 21">
                  <a:extLst>
                    <a:ext uri="{FF2B5EF4-FFF2-40B4-BE49-F238E27FC236}">
                      <a16:creationId xmlns:a16="http://schemas.microsoft.com/office/drawing/2014/main" id="{F4252838-A1F5-402A-DAB5-78B205DD1C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2" name="Line 22">
                  <a:extLst>
                    <a:ext uri="{FF2B5EF4-FFF2-40B4-BE49-F238E27FC236}">
                      <a16:creationId xmlns:a16="http://schemas.microsoft.com/office/drawing/2014/main" id="{4AC32A3D-0C28-C59B-7BE4-7A7B6B4645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3" name="Line 23">
                  <a:extLst>
                    <a:ext uri="{FF2B5EF4-FFF2-40B4-BE49-F238E27FC236}">
                      <a16:creationId xmlns:a16="http://schemas.microsoft.com/office/drawing/2014/main" id="{80F17789-7B8A-C62F-D255-558EA996DF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4" name="Line 24">
                  <a:extLst>
                    <a:ext uri="{FF2B5EF4-FFF2-40B4-BE49-F238E27FC236}">
                      <a16:creationId xmlns:a16="http://schemas.microsoft.com/office/drawing/2014/main" id="{D57E7B4A-03CE-89D6-7759-3BECD3AE47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5" name="Line 25">
                  <a:extLst>
                    <a:ext uri="{FF2B5EF4-FFF2-40B4-BE49-F238E27FC236}">
                      <a16:creationId xmlns:a16="http://schemas.microsoft.com/office/drawing/2014/main" id="{80762F7D-B20A-EBF7-CF7A-67EB09B58D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6" name="Line 26">
                  <a:extLst>
                    <a:ext uri="{FF2B5EF4-FFF2-40B4-BE49-F238E27FC236}">
                      <a16:creationId xmlns:a16="http://schemas.microsoft.com/office/drawing/2014/main" id="{338B7219-9ACE-04AC-A7D2-67F373CE2B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7" name="Line 27">
                  <a:extLst>
                    <a:ext uri="{FF2B5EF4-FFF2-40B4-BE49-F238E27FC236}">
                      <a16:creationId xmlns:a16="http://schemas.microsoft.com/office/drawing/2014/main" id="{26E69150-3A3D-6776-2484-9C83449F8F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8" name="Line 28">
                  <a:extLst>
                    <a:ext uri="{FF2B5EF4-FFF2-40B4-BE49-F238E27FC236}">
                      <a16:creationId xmlns:a16="http://schemas.microsoft.com/office/drawing/2014/main" id="{D2526E57-657B-D145-03BD-C176D73944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9" name="Line 29">
                  <a:extLst>
                    <a:ext uri="{FF2B5EF4-FFF2-40B4-BE49-F238E27FC236}">
                      <a16:creationId xmlns:a16="http://schemas.microsoft.com/office/drawing/2014/main" id="{FFFF12E3-1CF4-1609-F393-560E6E30C9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0" name="Line 30">
                  <a:extLst>
                    <a:ext uri="{FF2B5EF4-FFF2-40B4-BE49-F238E27FC236}">
                      <a16:creationId xmlns:a16="http://schemas.microsoft.com/office/drawing/2014/main" id="{569C6213-A385-7EBA-0204-4BDD191489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1" name="Line 31">
                  <a:extLst>
                    <a:ext uri="{FF2B5EF4-FFF2-40B4-BE49-F238E27FC236}">
                      <a16:creationId xmlns:a16="http://schemas.microsoft.com/office/drawing/2014/main" id="{61A3FFFC-1EDB-4EFD-A940-36A0FDD426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2" name="Line 32">
                  <a:extLst>
                    <a:ext uri="{FF2B5EF4-FFF2-40B4-BE49-F238E27FC236}">
                      <a16:creationId xmlns:a16="http://schemas.microsoft.com/office/drawing/2014/main" id="{A7C15908-344F-3851-ED6E-E2C7D09197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3" name="Line 33">
                  <a:extLst>
                    <a:ext uri="{FF2B5EF4-FFF2-40B4-BE49-F238E27FC236}">
                      <a16:creationId xmlns:a16="http://schemas.microsoft.com/office/drawing/2014/main" id="{67B91B9C-A9F4-EE30-D1DB-286C3217BB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4" name="Line 34">
                  <a:extLst>
                    <a:ext uri="{FF2B5EF4-FFF2-40B4-BE49-F238E27FC236}">
                      <a16:creationId xmlns:a16="http://schemas.microsoft.com/office/drawing/2014/main" id="{56F650A1-A28F-DA34-A7CE-43B06FF2D1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5" name="Line 35">
                  <a:extLst>
                    <a:ext uri="{FF2B5EF4-FFF2-40B4-BE49-F238E27FC236}">
                      <a16:creationId xmlns:a16="http://schemas.microsoft.com/office/drawing/2014/main" id="{32612AC9-7ED0-445C-FF1B-0270235067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6" name="Line 36">
                  <a:extLst>
                    <a:ext uri="{FF2B5EF4-FFF2-40B4-BE49-F238E27FC236}">
                      <a16:creationId xmlns:a16="http://schemas.microsoft.com/office/drawing/2014/main" id="{770E208F-5196-5723-AD18-6DC26AE8A0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7" name="Line 37">
                  <a:extLst>
                    <a:ext uri="{FF2B5EF4-FFF2-40B4-BE49-F238E27FC236}">
                      <a16:creationId xmlns:a16="http://schemas.microsoft.com/office/drawing/2014/main" id="{3F15D436-01AC-EF5D-1784-299839E9A7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8" name="Line 38">
                  <a:extLst>
                    <a:ext uri="{FF2B5EF4-FFF2-40B4-BE49-F238E27FC236}">
                      <a16:creationId xmlns:a16="http://schemas.microsoft.com/office/drawing/2014/main" id="{733FE295-9400-B782-32D1-293AAF445F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49" name="Line 39">
                  <a:extLst>
                    <a:ext uri="{FF2B5EF4-FFF2-40B4-BE49-F238E27FC236}">
                      <a16:creationId xmlns:a16="http://schemas.microsoft.com/office/drawing/2014/main" id="{D4A9864B-3DA3-545A-8D96-4B71087A0F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0" name="Line 40">
                  <a:extLst>
                    <a:ext uri="{FF2B5EF4-FFF2-40B4-BE49-F238E27FC236}">
                      <a16:creationId xmlns:a16="http://schemas.microsoft.com/office/drawing/2014/main" id="{0D66E88D-ACFA-8DF9-E24C-C1006B88D1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" name="Line 41">
                  <a:extLst>
                    <a:ext uri="{FF2B5EF4-FFF2-40B4-BE49-F238E27FC236}">
                      <a16:creationId xmlns:a16="http://schemas.microsoft.com/office/drawing/2014/main" id="{642BD211-8C14-4BD3-A86D-14B063170D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2" name="Line 42">
                  <a:extLst>
                    <a:ext uri="{FF2B5EF4-FFF2-40B4-BE49-F238E27FC236}">
                      <a16:creationId xmlns:a16="http://schemas.microsoft.com/office/drawing/2014/main" id="{39C5311C-B398-F20F-84AD-9EC9D5A7FE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3" name="Line 43">
                  <a:extLst>
                    <a:ext uri="{FF2B5EF4-FFF2-40B4-BE49-F238E27FC236}">
                      <a16:creationId xmlns:a16="http://schemas.microsoft.com/office/drawing/2014/main" id="{98E80E3D-854C-4FD4-F1ED-4CD4E023C6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4" name="Line 44">
                  <a:extLst>
                    <a:ext uri="{FF2B5EF4-FFF2-40B4-BE49-F238E27FC236}">
                      <a16:creationId xmlns:a16="http://schemas.microsoft.com/office/drawing/2014/main" id="{BFDED954-3146-D502-7356-9261601279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5" name="Line 45">
                  <a:extLst>
                    <a:ext uri="{FF2B5EF4-FFF2-40B4-BE49-F238E27FC236}">
                      <a16:creationId xmlns:a16="http://schemas.microsoft.com/office/drawing/2014/main" id="{1A27BF52-9E00-4724-8213-A75ACB7B4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6" name="Line 46">
                  <a:extLst>
                    <a:ext uri="{FF2B5EF4-FFF2-40B4-BE49-F238E27FC236}">
                      <a16:creationId xmlns:a16="http://schemas.microsoft.com/office/drawing/2014/main" id="{3DBA4CFD-ACD1-2703-5F7C-CDEC5660BD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7" name="Line 47">
                  <a:extLst>
                    <a:ext uri="{FF2B5EF4-FFF2-40B4-BE49-F238E27FC236}">
                      <a16:creationId xmlns:a16="http://schemas.microsoft.com/office/drawing/2014/main" id="{CFCFAAE0-6D4B-A742-15BB-FA8D2F9A7E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8" name="Line 48">
                  <a:extLst>
                    <a:ext uri="{FF2B5EF4-FFF2-40B4-BE49-F238E27FC236}">
                      <a16:creationId xmlns:a16="http://schemas.microsoft.com/office/drawing/2014/main" id="{82409994-B6AD-9F56-B543-02022BC810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9" name="Line 49">
                  <a:extLst>
                    <a:ext uri="{FF2B5EF4-FFF2-40B4-BE49-F238E27FC236}">
                      <a16:creationId xmlns:a16="http://schemas.microsoft.com/office/drawing/2014/main" id="{ADF4ECEF-901F-2454-FB1B-4D827474A4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0" name="Line 50">
                  <a:extLst>
                    <a:ext uri="{FF2B5EF4-FFF2-40B4-BE49-F238E27FC236}">
                      <a16:creationId xmlns:a16="http://schemas.microsoft.com/office/drawing/2014/main" id="{052AADBB-17A1-8DE1-4B7F-F03CC53435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1" name="Line 51">
                  <a:extLst>
                    <a:ext uri="{FF2B5EF4-FFF2-40B4-BE49-F238E27FC236}">
                      <a16:creationId xmlns:a16="http://schemas.microsoft.com/office/drawing/2014/main" id="{0BAA0169-9DE2-AEBA-E0E4-EE32AA519A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2" name="Line 52">
                  <a:extLst>
                    <a:ext uri="{FF2B5EF4-FFF2-40B4-BE49-F238E27FC236}">
                      <a16:creationId xmlns:a16="http://schemas.microsoft.com/office/drawing/2014/main" id="{CE59DE9C-4D77-B3BE-ACB5-26411816E8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63" name="Line 53">
                  <a:extLst>
                    <a:ext uri="{FF2B5EF4-FFF2-40B4-BE49-F238E27FC236}">
                      <a16:creationId xmlns:a16="http://schemas.microsoft.com/office/drawing/2014/main" id="{B3DE245C-3536-043F-F56D-0892F919FD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84" name="Line 54">
                  <a:extLst>
                    <a:ext uri="{FF2B5EF4-FFF2-40B4-BE49-F238E27FC236}">
                      <a16:creationId xmlns:a16="http://schemas.microsoft.com/office/drawing/2014/main" id="{D214F096-D343-4207-5E19-874EA0377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85" name="Line 55">
                  <a:extLst>
                    <a:ext uri="{FF2B5EF4-FFF2-40B4-BE49-F238E27FC236}">
                      <a16:creationId xmlns:a16="http://schemas.microsoft.com/office/drawing/2014/main" id="{D13D7397-81F4-4F76-5491-CFC6EE6817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5186" name="Line 56">
                  <a:extLst>
                    <a:ext uri="{FF2B5EF4-FFF2-40B4-BE49-F238E27FC236}">
                      <a16:creationId xmlns:a16="http://schemas.microsoft.com/office/drawing/2014/main" id="{DB176334-4035-E273-E43D-DC7AC14A7A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5" name="Line 57">
                <a:extLst>
                  <a:ext uri="{FF2B5EF4-FFF2-40B4-BE49-F238E27FC236}">
                    <a16:creationId xmlns:a16="http://schemas.microsoft.com/office/drawing/2014/main" id="{67E8DEE7-D877-0996-5232-8CA3342AB8B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4" name="Group 58">
              <a:extLst>
                <a:ext uri="{FF2B5EF4-FFF2-40B4-BE49-F238E27FC236}">
                  <a16:creationId xmlns:a16="http://schemas.microsoft.com/office/drawing/2014/main" id="{8F4F99E1-5FA8-17E9-1953-BDDFB42A26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9" name="Line 59">
                <a:extLst>
                  <a:ext uri="{FF2B5EF4-FFF2-40B4-BE49-F238E27FC236}">
                    <a16:creationId xmlns:a16="http://schemas.microsoft.com/office/drawing/2014/main" id="{E0A28BB2-4E3A-337E-D8F7-EBB544610121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" name="Line 60">
                <a:extLst>
                  <a:ext uri="{FF2B5EF4-FFF2-40B4-BE49-F238E27FC236}">
                    <a16:creationId xmlns:a16="http://schemas.microsoft.com/office/drawing/2014/main" id="{110878D4-4DF8-2AD4-7F25-4789C9936C7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" name="Line 61">
                <a:extLst>
                  <a:ext uri="{FF2B5EF4-FFF2-40B4-BE49-F238E27FC236}">
                    <a16:creationId xmlns:a16="http://schemas.microsoft.com/office/drawing/2014/main" id="{E5DE931C-27C7-6D9F-106D-2386B47A133F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" name="Arc 62">
                <a:extLst>
                  <a:ext uri="{FF2B5EF4-FFF2-40B4-BE49-F238E27FC236}">
                    <a16:creationId xmlns:a16="http://schemas.microsoft.com/office/drawing/2014/main" id="{5B2A16F4-6D8E-3BCE-4EB3-6E7D361D49F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" name="Group 63">
              <a:extLst>
                <a:ext uri="{FF2B5EF4-FFF2-40B4-BE49-F238E27FC236}">
                  <a16:creationId xmlns:a16="http://schemas.microsoft.com/office/drawing/2014/main" id="{8FBA8B99-99A4-769F-E322-B540ACDEB59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" name="Line 64">
                <a:extLst>
                  <a:ext uri="{FF2B5EF4-FFF2-40B4-BE49-F238E27FC236}">
                    <a16:creationId xmlns:a16="http://schemas.microsoft.com/office/drawing/2014/main" id="{734C1C96-5099-E824-67FC-FE24D953EC28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" name="Line 65">
                <a:extLst>
                  <a:ext uri="{FF2B5EF4-FFF2-40B4-BE49-F238E27FC236}">
                    <a16:creationId xmlns:a16="http://schemas.microsoft.com/office/drawing/2014/main" id="{3B8BD1E6-86C6-74A0-5F5D-DEF5B4AD4508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" name="Arc 66">
                <a:extLst>
                  <a:ext uri="{FF2B5EF4-FFF2-40B4-BE49-F238E27FC236}">
                    <a16:creationId xmlns:a16="http://schemas.microsoft.com/office/drawing/2014/main" id="{5BEB9683-414E-8B32-906A-18986F0CF32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5189" name="Text Box 72">
            <a:extLst>
              <a:ext uri="{FF2B5EF4-FFF2-40B4-BE49-F238E27FC236}">
                <a16:creationId xmlns:a16="http://schemas.microsoft.com/office/drawing/2014/main" id="{EEB1276E-F6F1-4E9F-B472-7106A59466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6451600"/>
            <a:ext cx="238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40458C"/>
                </a:solidFill>
              </a:rPr>
              <a:t>© 2004 Goodrich, Tamassia</a:t>
            </a: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90" name="Date Placeholder 69">
            <a:extLst>
              <a:ext uri="{FF2B5EF4-FFF2-40B4-BE49-F238E27FC236}">
                <a16:creationId xmlns:a16="http://schemas.microsoft.com/office/drawing/2014/main" id="{601CDEB8-DCCC-0186-878A-D2933B55822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54FDB-2265-4AAE-8DF5-BA7A2EB7842D}" type="datetime8">
              <a:rPr lang="en-US" altLang="en-US"/>
              <a:pPr>
                <a:defRPr/>
              </a:pPr>
              <a:t>9/16/2022 11:42 AM</a:t>
            </a:fld>
            <a:endParaRPr lang="en-US" altLang="en-US"/>
          </a:p>
        </p:txBody>
      </p:sp>
      <p:sp>
        <p:nvSpPr>
          <p:cNvPr id="5191" name="Footer Placeholder 70">
            <a:extLst>
              <a:ext uri="{FF2B5EF4-FFF2-40B4-BE49-F238E27FC236}">
                <a16:creationId xmlns:a16="http://schemas.microsoft.com/office/drawing/2014/main" id="{A9FAA894-1CDD-5EF0-B3BF-9D4415CE31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Greedy Method and Compression</a:t>
            </a:r>
          </a:p>
        </p:txBody>
      </p:sp>
      <p:sp>
        <p:nvSpPr>
          <p:cNvPr id="5192" name="Slide Number Placeholder 71">
            <a:extLst>
              <a:ext uri="{FF2B5EF4-FFF2-40B4-BE49-F238E27FC236}">
                <a16:creationId xmlns:a16="http://schemas.microsoft.com/office/drawing/2014/main" id="{0FAD79C4-611B-DC70-4EE5-D357010480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F03945-CFE8-44D1-95F5-69E092028C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824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923FDA4B-53A6-3400-E394-DB552DF07A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9F9E1-5CB5-499B-B3BC-DDD6BB2B5CFF}" type="datetime8">
              <a:rPr lang="en-US" altLang="en-US"/>
              <a:pPr>
                <a:defRPr/>
              </a:pPr>
              <a:t>9/16/2022 11:42 AM</a:t>
            </a:fld>
            <a:endParaRPr lang="en-US" alt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B98F26AC-B8A1-64AA-EAA9-0E8D418091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Greedy Method and Compression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60AF9DAF-E1EA-AE63-1AC0-FF27E5467F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ECF42A-6440-42A4-8716-6B2601AE80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585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91A442CF-8B37-4361-3CE8-E746C899AF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B0619-052A-4986-A2C1-85E1A52519D4}" type="datetime8">
              <a:rPr lang="en-US" altLang="en-US"/>
              <a:pPr>
                <a:defRPr/>
              </a:pPr>
              <a:t>9/16/2022 11:42 AM</a:t>
            </a:fld>
            <a:endParaRPr lang="en-US" alt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BEADEC73-0B95-CB80-C2ED-635868B1F1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Greedy Method and Compression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9599F4D4-02DD-681A-C0AA-390D468C5D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7D7996-8ACD-4E20-B8C8-01BD0F229C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870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06BA8D5A-F089-5146-7EDE-93691D868A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53687-2C50-4589-B52D-D1DE4D22BC7B}" type="datetime8">
              <a:rPr lang="en-US" altLang="en-US"/>
              <a:pPr>
                <a:defRPr/>
              </a:pPr>
              <a:t>9/16/2022 11:42 AM</a:t>
            </a:fld>
            <a:endParaRPr lang="en-US" altLang="en-US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70FC79BB-53A8-E262-C629-467842F12F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Greedy Method and Compression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27C33F45-A66F-FC42-1325-000A8B1B2F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F1EFE-BA4E-4A58-ABC4-EABE43BC2A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456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CCEEE39F-F25F-BC0E-0E3A-181BEAAA3E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09136-1486-4FAA-BD98-368F0D34FFC3}" type="datetime8">
              <a:rPr lang="en-US" altLang="en-US"/>
              <a:pPr>
                <a:defRPr/>
              </a:pPr>
              <a:t>9/16/2022 11:42 AM</a:t>
            </a:fld>
            <a:endParaRPr lang="en-US" altLang="en-US"/>
          </a:p>
        </p:txBody>
      </p:sp>
      <p:sp>
        <p:nvSpPr>
          <p:cNvPr id="8" name="Rectangle 66">
            <a:extLst>
              <a:ext uri="{FF2B5EF4-FFF2-40B4-BE49-F238E27FC236}">
                <a16:creationId xmlns:a16="http://schemas.microsoft.com/office/drawing/2014/main" id="{8D8B0D3D-463C-92AF-8352-DE35E9916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Greedy Method and Compression</a:t>
            </a:r>
          </a:p>
        </p:txBody>
      </p:sp>
      <p:sp>
        <p:nvSpPr>
          <p:cNvPr id="9" name="Rectangle 67">
            <a:extLst>
              <a:ext uri="{FF2B5EF4-FFF2-40B4-BE49-F238E27FC236}">
                <a16:creationId xmlns:a16="http://schemas.microsoft.com/office/drawing/2014/main" id="{8C20EB30-2A41-1255-97D7-E7ED21A8EF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D24C8F-1A73-47FB-BD04-8B4BD39449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820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>
            <a:extLst>
              <a:ext uri="{FF2B5EF4-FFF2-40B4-BE49-F238E27FC236}">
                <a16:creationId xmlns:a16="http://schemas.microsoft.com/office/drawing/2014/main" id="{9234F265-3C35-9586-638A-267EB4C836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EED03-A977-419A-B2BA-28A3EC968151}" type="datetime8">
              <a:rPr lang="en-US" altLang="en-US"/>
              <a:pPr>
                <a:defRPr/>
              </a:pPr>
              <a:t>9/16/2022 11:42 AM</a:t>
            </a:fld>
            <a:endParaRPr lang="en-US" altLang="en-US"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5B9BEF06-58C5-C941-4868-3717E8A0FD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Greedy Method and Compression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BE6B2363-987A-0145-5E85-25AF77703C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CD2B9-0D32-49B9-8A51-F7FC3566BE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588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579D8CCC-2B6B-94E6-C4C9-70B58BBE38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C12AE-A309-4DE9-A4AC-FDE71B761947}" type="datetime8">
              <a:rPr lang="en-US" altLang="en-US"/>
              <a:pPr>
                <a:defRPr/>
              </a:pPr>
              <a:t>9/16/2022 11:42 AM</a:t>
            </a:fld>
            <a:endParaRPr lang="en-US" altLang="en-US"/>
          </a:p>
        </p:txBody>
      </p:sp>
      <p:sp>
        <p:nvSpPr>
          <p:cNvPr id="3" name="Rectangle 66">
            <a:extLst>
              <a:ext uri="{FF2B5EF4-FFF2-40B4-BE49-F238E27FC236}">
                <a16:creationId xmlns:a16="http://schemas.microsoft.com/office/drawing/2014/main" id="{4F09E1BF-9DBA-7E95-1170-7B9A346BB0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Greedy Method and Compression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50368504-5D02-47A9-50C8-0ACD6DC542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E07A81-A966-40DA-A4DC-AF6816AEB2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534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A5160D49-1BA3-AACC-6B9A-A520603596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ABFA7-F7F5-4B10-B926-B4391E07A421}" type="datetime8">
              <a:rPr lang="en-US" altLang="en-US"/>
              <a:pPr>
                <a:defRPr/>
              </a:pPr>
              <a:t>9/16/2022 11:42 AM</a:t>
            </a:fld>
            <a:endParaRPr lang="en-US" altLang="en-US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858DCF1B-64F4-DE3D-7676-9715C6028C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Greedy Method and Compression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CA7C2F84-BFD9-D15C-914D-9F6D2D5F59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70B47D-3697-47F1-9F0E-CCF28647F4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81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EF33AA71-8C76-B532-836F-F6427FBBA0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2620A-04BD-4919-A2E4-56A90358A30A}" type="datetime8">
              <a:rPr lang="en-US" altLang="en-US"/>
              <a:pPr>
                <a:defRPr/>
              </a:pPr>
              <a:t>9/16/2022 11:42 AM</a:t>
            </a:fld>
            <a:endParaRPr lang="en-US" alt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F0E6AFE0-D19B-903F-1B36-C6CC99A91A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Pattern Matching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266A97EA-D869-6BB6-E203-1EB37A2D06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7DF88-572F-4C0E-BC5E-8748772F24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2070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C052220C-0199-BEF1-A4F8-98A60BF063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15689-E6EB-4F60-BF34-AD7CF9BA83BF}" type="datetime8">
              <a:rPr lang="en-US" altLang="en-US"/>
              <a:pPr>
                <a:defRPr/>
              </a:pPr>
              <a:t>9/16/2022 11:42 AM</a:t>
            </a:fld>
            <a:endParaRPr lang="en-US" altLang="en-US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4AB13BBB-8D7E-AD3A-053F-C8131390F9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Greedy Method and Compression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BEAA63A6-1D44-BA66-32CF-9045CA5FE0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7E2B2B-C862-4B08-B477-8237CBB6CA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0851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38A2FEEE-DC45-D0D0-F77D-0C0EDE96F4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F90B8-3CBD-4A0E-8A0A-7C553FB86045}" type="datetime8">
              <a:rPr lang="en-US" altLang="en-US"/>
              <a:pPr>
                <a:defRPr/>
              </a:pPr>
              <a:t>9/16/2022 11:42 AM</a:t>
            </a:fld>
            <a:endParaRPr lang="en-US" alt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7EE4CB2B-9A31-4125-2034-75D75FBB7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Greedy Method and Compression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4A68988E-98A1-92A6-6C04-0ABDE705CB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35321-08DC-4B4F-BE06-79BD593135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951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936CDAA4-EA8C-F6DD-E9EA-E8E521BF0E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4B2C2-FB9C-4F12-A87A-426D67F48D3E}" type="datetime8">
              <a:rPr lang="en-US" altLang="en-US"/>
              <a:pPr>
                <a:defRPr/>
              </a:pPr>
              <a:t>9/16/2022 11:42 AM</a:t>
            </a:fld>
            <a:endParaRPr lang="en-US" alt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F3D7F915-57DE-6CE3-8CBE-BDA7587021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Greedy Method and Compression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74551362-4DBE-0D24-E8C6-7A8A9A8D20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BD6D7A-FAFB-46CB-9834-D09669FC4D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254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EEC739F9-0C09-1009-43A4-798680A6BB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25009-2F34-4A8A-A28E-FE83A1DAC5FC}" type="datetime8">
              <a:rPr lang="en-US" altLang="en-US"/>
              <a:pPr>
                <a:defRPr/>
              </a:pPr>
              <a:t>9/16/2022 11:42 AM</a:t>
            </a:fld>
            <a:endParaRPr lang="en-US" alt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919539FA-08BE-78E5-DF57-E2584B99C0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Pattern Matching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5451D643-A568-129D-483C-1814012A14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98F99-C148-4CED-80A4-623A4DD6D8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95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406D7833-C59E-44A1-5E75-FBBBDEBB9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03993-B946-47B7-8989-0BBBC456DBE5}" type="datetime8">
              <a:rPr lang="en-US" altLang="en-US"/>
              <a:pPr>
                <a:defRPr/>
              </a:pPr>
              <a:t>9/16/2022 11:42 AM</a:t>
            </a:fld>
            <a:endParaRPr lang="en-US" altLang="en-US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24975804-9E6F-DE8C-F8DB-4484D7F3D1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Pattern Matching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3CA9BF08-2E7C-E4EC-CD82-1CDBB7B793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9EBA29-A820-4903-A47E-3C7D879748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29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2399C84D-1D55-56F0-B908-979505900D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564F5-D67A-45E3-AA93-12FD1C18370B}" type="datetime8">
              <a:rPr lang="en-US" altLang="en-US"/>
              <a:pPr>
                <a:defRPr/>
              </a:pPr>
              <a:t>9/16/2022 11:42 AM</a:t>
            </a:fld>
            <a:endParaRPr lang="en-US" altLang="en-US"/>
          </a:p>
        </p:txBody>
      </p:sp>
      <p:sp>
        <p:nvSpPr>
          <p:cNvPr id="8" name="Rectangle 66">
            <a:extLst>
              <a:ext uri="{FF2B5EF4-FFF2-40B4-BE49-F238E27FC236}">
                <a16:creationId xmlns:a16="http://schemas.microsoft.com/office/drawing/2014/main" id="{C34C463F-522B-71D5-835B-E5536B4C92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Pattern Matching</a:t>
            </a:r>
          </a:p>
        </p:txBody>
      </p:sp>
      <p:sp>
        <p:nvSpPr>
          <p:cNvPr id="9" name="Rectangle 67">
            <a:extLst>
              <a:ext uri="{FF2B5EF4-FFF2-40B4-BE49-F238E27FC236}">
                <a16:creationId xmlns:a16="http://schemas.microsoft.com/office/drawing/2014/main" id="{D8425B0B-05BE-87AD-F750-0205377694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199786-71AC-4FD3-8610-D7DF461A6F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39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>
            <a:extLst>
              <a:ext uri="{FF2B5EF4-FFF2-40B4-BE49-F238E27FC236}">
                <a16:creationId xmlns:a16="http://schemas.microsoft.com/office/drawing/2014/main" id="{58EF8BD4-26CA-ABA4-C49C-FB007B641B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0D092-94D0-47E6-9FE4-D862CBC72AB3}" type="datetime8">
              <a:rPr lang="en-US" altLang="en-US"/>
              <a:pPr>
                <a:defRPr/>
              </a:pPr>
              <a:t>9/16/2022 11:42 AM</a:t>
            </a:fld>
            <a:endParaRPr lang="en-US" altLang="en-US"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3110765A-C1C9-1528-DF85-C764AF1750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Pattern Matching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1602A59A-8266-7F72-6D62-F747381F77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CBF031-753B-43B0-A6E0-C1F333CE14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4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156C07F9-9BE1-6618-0990-B8D801E2CA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6AF2B-AD5B-49B7-B7A5-81991A38642F}" type="datetime8">
              <a:rPr lang="en-US" altLang="en-US"/>
              <a:pPr>
                <a:defRPr/>
              </a:pPr>
              <a:t>9/16/2022 11:42 AM</a:t>
            </a:fld>
            <a:endParaRPr lang="en-US" altLang="en-US"/>
          </a:p>
        </p:txBody>
      </p:sp>
      <p:sp>
        <p:nvSpPr>
          <p:cNvPr id="3" name="Rectangle 66">
            <a:extLst>
              <a:ext uri="{FF2B5EF4-FFF2-40B4-BE49-F238E27FC236}">
                <a16:creationId xmlns:a16="http://schemas.microsoft.com/office/drawing/2014/main" id="{AD5D718E-DF26-6B74-1AFF-1BFE5F1881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Pattern Matching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DFB52167-DCD5-E5F9-EE69-6FAA272E8E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5D498-FF56-4F8A-B71C-8C0F04C08D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02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CF1E7ADE-783A-ABF1-FC48-94BEEA6DC1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FAF7F-40C2-4DC8-8C37-B8F08B7E4790}" type="datetime8">
              <a:rPr lang="en-US" altLang="en-US"/>
              <a:pPr>
                <a:defRPr/>
              </a:pPr>
              <a:t>9/16/2022 11:42 AM</a:t>
            </a:fld>
            <a:endParaRPr lang="en-US" altLang="en-US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91518116-D004-B22E-F768-42BD4F962E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Pattern Matching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9C970E1C-B880-8F61-BB3D-17DD89E913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5D329-2E5B-4363-9948-4279FBD437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43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AE0AC6BE-B836-95F9-575C-99D1983E1C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F4D8F-7684-414C-BFC2-A7A061D0A11F}" type="datetime8">
              <a:rPr lang="en-US" altLang="en-US"/>
              <a:pPr>
                <a:defRPr/>
              </a:pPr>
              <a:t>9/16/2022 11:42 AM</a:t>
            </a:fld>
            <a:endParaRPr lang="en-US" altLang="en-US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F86CA5DB-34A2-554B-4249-2E7780B1D0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Pattern Matching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6C0182D7-90FD-158A-26E4-700E3701D0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628DBA-E53B-472B-A030-97D4A78C25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14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E90521CA-8CE4-9042-89ED-9DB62ED259A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3" name="Group 3">
              <a:extLst>
                <a:ext uri="{FF2B5EF4-FFF2-40B4-BE49-F238E27FC236}">
                  <a16:creationId xmlns:a16="http://schemas.microsoft.com/office/drawing/2014/main" id="{2CD36CAC-972A-5E13-F7C0-4EAA2D5F5B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40" name="Group 4">
                <a:extLst>
                  <a:ext uri="{FF2B5EF4-FFF2-40B4-BE49-F238E27FC236}">
                    <a16:creationId xmlns:a16="http://schemas.microsoft.com/office/drawing/2014/main" id="{D69B0119-CD1E-4C48-796A-7B1EC8CD5C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1" name="Line 5">
                  <a:extLst>
                    <a:ext uri="{FF2B5EF4-FFF2-40B4-BE49-F238E27FC236}">
                      <a16:creationId xmlns:a16="http://schemas.microsoft.com/office/drawing/2014/main" id="{DAF47429-C933-E575-8C55-6AFE5D727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2" name="Line 6">
                  <a:extLst>
                    <a:ext uri="{FF2B5EF4-FFF2-40B4-BE49-F238E27FC236}">
                      <a16:creationId xmlns:a16="http://schemas.microsoft.com/office/drawing/2014/main" id="{FDE83A74-128B-7746-C60F-438E31ED42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3" name="Line 7">
                  <a:extLst>
                    <a:ext uri="{FF2B5EF4-FFF2-40B4-BE49-F238E27FC236}">
                      <a16:creationId xmlns:a16="http://schemas.microsoft.com/office/drawing/2014/main" id="{7C187F76-CAE0-D577-E702-48D3D40B1B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4" name="Line 8">
                  <a:extLst>
                    <a:ext uri="{FF2B5EF4-FFF2-40B4-BE49-F238E27FC236}">
                      <a16:creationId xmlns:a16="http://schemas.microsoft.com/office/drawing/2014/main" id="{6A05C58D-6562-5DF6-9F6E-89117B1069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5" name="Line 9">
                  <a:extLst>
                    <a:ext uri="{FF2B5EF4-FFF2-40B4-BE49-F238E27FC236}">
                      <a16:creationId xmlns:a16="http://schemas.microsoft.com/office/drawing/2014/main" id="{B2559132-C7F7-C924-23B1-6D76E45617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6" name="Line 10">
                  <a:extLst>
                    <a:ext uri="{FF2B5EF4-FFF2-40B4-BE49-F238E27FC236}">
                      <a16:creationId xmlns:a16="http://schemas.microsoft.com/office/drawing/2014/main" id="{639973A2-B8B8-B79F-EA0F-D896422E61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7" name="Line 11">
                  <a:extLst>
                    <a:ext uri="{FF2B5EF4-FFF2-40B4-BE49-F238E27FC236}">
                      <a16:creationId xmlns:a16="http://schemas.microsoft.com/office/drawing/2014/main" id="{F9985BD5-BB16-FD8C-74C2-2A519E3BC3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8" name="Line 12">
                  <a:extLst>
                    <a:ext uri="{FF2B5EF4-FFF2-40B4-BE49-F238E27FC236}">
                      <a16:creationId xmlns:a16="http://schemas.microsoft.com/office/drawing/2014/main" id="{9D965EB5-F2FD-BD9B-485E-6C4D38339F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9" name="Line 13">
                  <a:extLst>
                    <a:ext uri="{FF2B5EF4-FFF2-40B4-BE49-F238E27FC236}">
                      <a16:creationId xmlns:a16="http://schemas.microsoft.com/office/drawing/2014/main" id="{639BBD36-8E3E-D3A7-D28F-1F0D68D250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0" name="Line 14">
                  <a:extLst>
                    <a:ext uri="{FF2B5EF4-FFF2-40B4-BE49-F238E27FC236}">
                      <a16:creationId xmlns:a16="http://schemas.microsoft.com/office/drawing/2014/main" id="{455F95D3-B60A-CFEA-4A24-13F1CCB052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1" name="Line 15">
                  <a:extLst>
                    <a:ext uri="{FF2B5EF4-FFF2-40B4-BE49-F238E27FC236}">
                      <a16:creationId xmlns:a16="http://schemas.microsoft.com/office/drawing/2014/main" id="{40BC8100-9898-F7EE-8053-A824CFEBD1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2" name="Line 16">
                  <a:extLst>
                    <a:ext uri="{FF2B5EF4-FFF2-40B4-BE49-F238E27FC236}">
                      <a16:creationId xmlns:a16="http://schemas.microsoft.com/office/drawing/2014/main" id="{2D9879BD-0E1A-DF3F-C062-1FB6F9BDA8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3" name="Line 17">
                  <a:extLst>
                    <a:ext uri="{FF2B5EF4-FFF2-40B4-BE49-F238E27FC236}">
                      <a16:creationId xmlns:a16="http://schemas.microsoft.com/office/drawing/2014/main" id="{070E50EA-DEA7-DE97-DDF4-8E2C6C7CE4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4" name="Line 18">
                  <a:extLst>
                    <a:ext uri="{FF2B5EF4-FFF2-40B4-BE49-F238E27FC236}">
                      <a16:creationId xmlns:a16="http://schemas.microsoft.com/office/drawing/2014/main" id="{FE01ED75-87F2-2724-F26F-C21FE59D41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5" name="Line 19">
                  <a:extLst>
                    <a:ext uri="{FF2B5EF4-FFF2-40B4-BE49-F238E27FC236}">
                      <a16:creationId xmlns:a16="http://schemas.microsoft.com/office/drawing/2014/main" id="{4F01FC8F-70AF-7762-5DB0-3681D68B79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6" name="Line 20">
                  <a:extLst>
                    <a:ext uri="{FF2B5EF4-FFF2-40B4-BE49-F238E27FC236}">
                      <a16:creationId xmlns:a16="http://schemas.microsoft.com/office/drawing/2014/main" id="{08C9D5D9-4508-C23A-BD92-D611A86ED1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7" name="Line 21">
                  <a:extLst>
                    <a:ext uri="{FF2B5EF4-FFF2-40B4-BE49-F238E27FC236}">
                      <a16:creationId xmlns:a16="http://schemas.microsoft.com/office/drawing/2014/main" id="{BACB56EC-BBDF-9F19-6E4E-60015E7797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8" name="Line 22">
                  <a:extLst>
                    <a:ext uri="{FF2B5EF4-FFF2-40B4-BE49-F238E27FC236}">
                      <a16:creationId xmlns:a16="http://schemas.microsoft.com/office/drawing/2014/main" id="{D43CAFE8-FDDE-E5E1-3446-F115F0FCDD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89" name="Line 23">
                  <a:extLst>
                    <a:ext uri="{FF2B5EF4-FFF2-40B4-BE49-F238E27FC236}">
                      <a16:creationId xmlns:a16="http://schemas.microsoft.com/office/drawing/2014/main" id="{74DDF077-B903-EB33-EEBB-F726289398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90" name="Line 24">
                  <a:extLst>
                    <a:ext uri="{FF2B5EF4-FFF2-40B4-BE49-F238E27FC236}">
                      <a16:creationId xmlns:a16="http://schemas.microsoft.com/office/drawing/2014/main" id="{0CC40BC9-9A4F-C5D3-B655-1D93804FEC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91" name="Line 25">
                  <a:extLst>
                    <a:ext uri="{FF2B5EF4-FFF2-40B4-BE49-F238E27FC236}">
                      <a16:creationId xmlns:a16="http://schemas.microsoft.com/office/drawing/2014/main" id="{200E152D-3C57-E28F-060B-62872C4F80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92" name="Line 26">
                  <a:extLst>
                    <a:ext uri="{FF2B5EF4-FFF2-40B4-BE49-F238E27FC236}">
                      <a16:creationId xmlns:a16="http://schemas.microsoft.com/office/drawing/2014/main" id="{7D5C3939-8EE7-DE90-49E5-91383514BA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041" name="Group 27">
                <a:extLst>
                  <a:ext uri="{FF2B5EF4-FFF2-40B4-BE49-F238E27FC236}">
                    <a16:creationId xmlns:a16="http://schemas.microsoft.com/office/drawing/2014/main" id="{9AA592DE-F302-F8C6-6793-E5BAE94B7C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2" name="Line 28">
                  <a:extLst>
                    <a:ext uri="{FF2B5EF4-FFF2-40B4-BE49-F238E27FC236}">
                      <a16:creationId xmlns:a16="http://schemas.microsoft.com/office/drawing/2014/main" id="{924F8264-DF0F-CFCD-AE3A-003A9CAFFD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43" name="Line 29">
                  <a:extLst>
                    <a:ext uri="{FF2B5EF4-FFF2-40B4-BE49-F238E27FC236}">
                      <a16:creationId xmlns:a16="http://schemas.microsoft.com/office/drawing/2014/main" id="{16F32F06-59CD-0E8F-79F6-8EC4D6B429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44" name="Line 30">
                  <a:extLst>
                    <a:ext uri="{FF2B5EF4-FFF2-40B4-BE49-F238E27FC236}">
                      <a16:creationId xmlns:a16="http://schemas.microsoft.com/office/drawing/2014/main" id="{FB405D94-68CC-8024-869E-387BB904D9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45" name="Line 31">
                  <a:extLst>
                    <a:ext uri="{FF2B5EF4-FFF2-40B4-BE49-F238E27FC236}">
                      <a16:creationId xmlns:a16="http://schemas.microsoft.com/office/drawing/2014/main" id="{143D65C2-D6C8-64D2-21EE-618DE4095C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46" name="Line 32">
                  <a:extLst>
                    <a:ext uri="{FF2B5EF4-FFF2-40B4-BE49-F238E27FC236}">
                      <a16:creationId xmlns:a16="http://schemas.microsoft.com/office/drawing/2014/main" id="{9D66CA53-1AD3-346A-3272-26FC3A438C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47" name="Line 33">
                  <a:extLst>
                    <a:ext uri="{FF2B5EF4-FFF2-40B4-BE49-F238E27FC236}">
                      <a16:creationId xmlns:a16="http://schemas.microsoft.com/office/drawing/2014/main" id="{FDA458BA-7E21-B613-0AEA-39CFCF1C73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48" name="Line 34">
                  <a:extLst>
                    <a:ext uri="{FF2B5EF4-FFF2-40B4-BE49-F238E27FC236}">
                      <a16:creationId xmlns:a16="http://schemas.microsoft.com/office/drawing/2014/main" id="{6A2A0FF3-835A-CB4B-25BB-989A7E707A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49" name="Line 35">
                  <a:extLst>
                    <a:ext uri="{FF2B5EF4-FFF2-40B4-BE49-F238E27FC236}">
                      <a16:creationId xmlns:a16="http://schemas.microsoft.com/office/drawing/2014/main" id="{2784D3B9-3583-6321-0705-0F0BA4779A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0" name="Line 36">
                  <a:extLst>
                    <a:ext uri="{FF2B5EF4-FFF2-40B4-BE49-F238E27FC236}">
                      <a16:creationId xmlns:a16="http://schemas.microsoft.com/office/drawing/2014/main" id="{5886469A-AFF6-2C00-77EE-8DF25E6A5D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1" name="Line 37">
                  <a:extLst>
                    <a:ext uri="{FF2B5EF4-FFF2-40B4-BE49-F238E27FC236}">
                      <a16:creationId xmlns:a16="http://schemas.microsoft.com/office/drawing/2014/main" id="{57AC6F69-F3EE-DE7B-805A-6C0B308944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2" name="Line 38">
                  <a:extLst>
                    <a:ext uri="{FF2B5EF4-FFF2-40B4-BE49-F238E27FC236}">
                      <a16:creationId xmlns:a16="http://schemas.microsoft.com/office/drawing/2014/main" id="{5FC9E99A-D5D3-5DF7-0805-E0A6B4AF80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3" name="Line 39">
                  <a:extLst>
                    <a:ext uri="{FF2B5EF4-FFF2-40B4-BE49-F238E27FC236}">
                      <a16:creationId xmlns:a16="http://schemas.microsoft.com/office/drawing/2014/main" id="{70C4FE60-F3CC-C754-7477-FB7799DA7D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4" name="Line 40">
                  <a:extLst>
                    <a:ext uri="{FF2B5EF4-FFF2-40B4-BE49-F238E27FC236}">
                      <a16:creationId xmlns:a16="http://schemas.microsoft.com/office/drawing/2014/main" id="{7321871E-B1C5-1E89-242F-DA8711753B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5" name="Line 41">
                  <a:extLst>
                    <a:ext uri="{FF2B5EF4-FFF2-40B4-BE49-F238E27FC236}">
                      <a16:creationId xmlns:a16="http://schemas.microsoft.com/office/drawing/2014/main" id="{5CF65763-9690-E2E5-3597-854BE4221A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6" name="Line 42">
                  <a:extLst>
                    <a:ext uri="{FF2B5EF4-FFF2-40B4-BE49-F238E27FC236}">
                      <a16:creationId xmlns:a16="http://schemas.microsoft.com/office/drawing/2014/main" id="{3899F382-2B57-55BB-D49A-3BE568B475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7" name="Line 43">
                  <a:extLst>
                    <a:ext uri="{FF2B5EF4-FFF2-40B4-BE49-F238E27FC236}">
                      <a16:creationId xmlns:a16="http://schemas.microsoft.com/office/drawing/2014/main" id="{4313949A-7265-E54B-08A7-E81F9183F5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8" name="Line 44">
                  <a:extLst>
                    <a:ext uri="{FF2B5EF4-FFF2-40B4-BE49-F238E27FC236}">
                      <a16:creationId xmlns:a16="http://schemas.microsoft.com/office/drawing/2014/main" id="{EDB20462-1E50-95BB-E09B-70B1F7C53A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59" name="Line 45">
                  <a:extLst>
                    <a:ext uri="{FF2B5EF4-FFF2-40B4-BE49-F238E27FC236}">
                      <a16:creationId xmlns:a16="http://schemas.microsoft.com/office/drawing/2014/main" id="{CBBE4B9C-9B80-9A08-BE21-085CEF5977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0" name="Line 46">
                  <a:extLst>
                    <a:ext uri="{FF2B5EF4-FFF2-40B4-BE49-F238E27FC236}">
                      <a16:creationId xmlns:a16="http://schemas.microsoft.com/office/drawing/2014/main" id="{D3577F36-504E-7328-4D4B-ADCE1F6B21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1" name="Line 47">
                  <a:extLst>
                    <a:ext uri="{FF2B5EF4-FFF2-40B4-BE49-F238E27FC236}">
                      <a16:creationId xmlns:a16="http://schemas.microsoft.com/office/drawing/2014/main" id="{463579D4-E5F0-9B9F-DEFD-EB25FE4B3D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2" name="Line 48">
                  <a:extLst>
                    <a:ext uri="{FF2B5EF4-FFF2-40B4-BE49-F238E27FC236}">
                      <a16:creationId xmlns:a16="http://schemas.microsoft.com/office/drawing/2014/main" id="{D3DD0BDE-9064-2A6E-743E-8D6D56B855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3" name="Line 49">
                  <a:extLst>
                    <a:ext uri="{FF2B5EF4-FFF2-40B4-BE49-F238E27FC236}">
                      <a16:creationId xmlns:a16="http://schemas.microsoft.com/office/drawing/2014/main" id="{24B9DFCC-923C-3170-2544-008BB0DEF6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4" name="Line 50">
                  <a:extLst>
                    <a:ext uri="{FF2B5EF4-FFF2-40B4-BE49-F238E27FC236}">
                      <a16:creationId xmlns:a16="http://schemas.microsoft.com/office/drawing/2014/main" id="{E3BC178B-EE30-8470-388A-3FC60C561E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5" name="Line 51">
                  <a:extLst>
                    <a:ext uri="{FF2B5EF4-FFF2-40B4-BE49-F238E27FC236}">
                      <a16:creationId xmlns:a16="http://schemas.microsoft.com/office/drawing/2014/main" id="{034B4A0E-14F7-21AC-0657-5CD35A9E2C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6" name="Line 52">
                  <a:extLst>
                    <a:ext uri="{FF2B5EF4-FFF2-40B4-BE49-F238E27FC236}">
                      <a16:creationId xmlns:a16="http://schemas.microsoft.com/office/drawing/2014/main" id="{E2ECBBDC-18CF-DBFD-AD1D-6B902FC061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7" name="Line 53">
                  <a:extLst>
                    <a:ext uri="{FF2B5EF4-FFF2-40B4-BE49-F238E27FC236}">
                      <a16:creationId xmlns:a16="http://schemas.microsoft.com/office/drawing/2014/main" id="{522FD431-4715-06B4-FD74-1F98AA1CC8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8" name="Line 54">
                  <a:extLst>
                    <a:ext uri="{FF2B5EF4-FFF2-40B4-BE49-F238E27FC236}">
                      <a16:creationId xmlns:a16="http://schemas.microsoft.com/office/drawing/2014/main" id="{189CD9A5-4C07-AE19-9F31-203EC21116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69" name="Line 55">
                  <a:extLst>
                    <a:ext uri="{FF2B5EF4-FFF2-40B4-BE49-F238E27FC236}">
                      <a16:creationId xmlns:a16="http://schemas.microsoft.com/office/drawing/2014/main" id="{5E6A03DD-61C8-93FF-1BCD-5B9E666568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70" name="Line 56">
                  <a:extLst>
                    <a:ext uri="{FF2B5EF4-FFF2-40B4-BE49-F238E27FC236}">
                      <a16:creationId xmlns:a16="http://schemas.microsoft.com/office/drawing/2014/main" id="{D62D5CEB-5279-3FED-49A8-64C93772C4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1034" name="Rectangle 57" descr="60%">
              <a:extLst>
                <a:ext uri="{FF2B5EF4-FFF2-40B4-BE49-F238E27FC236}">
                  <a16:creationId xmlns:a16="http://schemas.microsoft.com/office/drawing/2014/main" id="{38AC5B99-7305-5CC0-AC35-AF2807BA4C2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5" name="Line 58">
              <a:extLst>
                <a:ext uri="{FF2B5EF4-FFF2-40B4-BE49-F238E27FC236}">
                  <a16:creationId xmlns:a16="http://schemas.microsoft.com/office/drawing/2014/main" id="{9FC4844B-37A5-7E47-0864-928D7B58CE80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036" name="Group 59">
              <a:extLst>
                <a:ext uri="{FF2B5EF4-FFF2-40B4-BE49-F238E27FC236}">
                  <a16:creationId xmlns:a16="http://schemas.microsoft.com/office/drawing/2014/main" id="{0D77761B-CC95-A3D3-86B4-846899982E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7" name="Line 60">
                <a:extLst>
                  <a:ext uri="{FF2B5EF4-FFF2-40B4-BE49-F238E27FC236}">
                    <a16:creationId xmlns:a16="http://schemas.microsoft.com/office/drawing/2014/main" id="{F0896614-B297-4995-9C7F-666553131A5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38" name="Line 61">
                <a:extLst>
                  <a:ext uri="{FF2B5EF4-FFF2-40B4-BE49-F238E27FC236}">
                    <a16:creationId xmlns:a16="http://schemas.microsoft.com/office/drawing/2014/main" id="{0972C4AC-FE61-3FBE-5CF7-D856AE6926E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39" name="Arc 62">
                <a:extLst>
                  <a:ext uri="{FF2B5EF4-FFF2-40B4-BE49-F238E27FC236}">
                    <a16:creationId xmlns:a16="http://schemas.microsoft.com/office/drawing/2014/main" id="{76102B79-BDA2-5D0A-C793-DDB9E94A5FC7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1027" name="Rectangle 63">
            <a:extLst>
              <a:ext uri="{FF2B5EF4-FFF2-40B4-BE49-F238E27FC236}">
                <a16:creationId xmlns:a16="http://schemas.microsoft.com/office/drawing/2014/main" id="{14166B6A-8734-15C6-C61B-800D32EA8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06A34F2-EC4C-A3FD-75EB-CA9485B05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>
            <a:extLst>
              <a:ext uri="{FF2B5EF4-FFF2-40B4-BE49-F238E27FC236}">
                <a16:creationId xmlns:a16="http://schemas.microsoft.com/office/drawing/2014/main" id="{B93A23C7-2166-21F0-BCFA-63B8DCFD23C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fld id="{FD5659FD-DB4E-433E-BAE1-4A6B52CBB7AA}" type="datetime8">
              <a:rPr lang="en-US" altLang="en-US"/>
              <a:pPr>
                <a:defRPr/>
              </a:pPr>
              <a:t>9/16/2022 11:42 AM</a:t>
            </a:fld>
            <a:endParaRPr lang="en-US" altLang="en-US"/>
          </a:p>
        </p:txBody>
      </p:sp>
      <p:sp>
        <p:nvSpPr>
          <p:cNvPr id="4162" name="Rectangle 66">
            <a:extLst>
              <a:ext uri="{FF2B5EF4-FFF2-40B4-BE49-F238E27FC236}">
                <a16:creationId xmlns:a16="http://schemas.microsoft.com/office/drawing/2014/main" id="{31E491C6-577B-06FA-ECB4-B07874B486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altLang="en-US"/>
              <a:t>Pattern Matching</a:t>
            </a:r>
          </a:p>
        </p:txBody>
      </p:sp>
      <p:sp>
        <p:nvSpPr>
          <p:cNvPr id="4163" name="Rectangle 67">
            <a:extLst>
              <a:ext uri="{FF2B5EF4-FFF2-40B4-BE49-F238E27FC236}">
                <a16:creationId xmlns:a16="http://schemas.microsoft.com/office/drawing/2014/main" id="{BCC8D016-1A18-6D7B-5019-7FEDC87EB06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D8CFC3E-EC3A-4388-848A-FF6F479ECCC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Text Box 68">
            <a:extLst>
              <a:ext uri="{FF2B5EF4-FFF2-40B4-BE49-F238E27FC236}">
                <a16:creationId xmlns:a16="http://schemas.microsoft.com/office/drawing/2014/main" id="{E7F27D14-105B-2082-4C05-5E5CB588F4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6451600"/>
            <a:ext cx="238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© 2004 Goodrich, Tamassia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>
            <a:extLst>
              <a:ext uri="{FF2B5EF4-FFF2-40B4-BE49-F238E27FC236}">
                <a16:creationId xmlns:a16="http://schemas.microsoft.com/office/drawing/2014/main" id="{34126483-F185-96D6-77FA-1F4F99F2748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7" name="Group 3">
              <a:extLst>
                <a:ext uri="{FF2B5EF4-FFF2-40B4-BE49-F238E27FC236}">
                  <a16:creationId xmlns:a16="http://schemas.microsoft.com/office/drawing/2014/main" id="{0A150C67-850F-00EA-B85D-3CF212E41C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64" name="Group 4">
                <a:extLst>
                  <a:ext uri="{FF2B5EF4-FFF2-40B4-BE49-F238E27FC236}">
                    <a16:creationId xmlns:a16="http://schemas.microsoft.com/office/drawing/2014/main" id="{7BF72EFA-B2B2-2856-EC9D-838FE73D2C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2095" name="Line 5">
                  <a:extLst>
                    <a:ext uri="{FF2B5EF4-FFF2-40B4-BE49-F238E27FC236}">
                      <a16:creationId xmlns:a16="http://schemas.microsoft.com/office/drawing/2014/main" id="{8B459252-3384-B028-4952-2FFAFAB3D7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96" name="Line 6">
                  <a:extLst>
                    <a:ext uri="{FF2B5EF4-FFF2-40B4-BE49-F238E27FC236}">
                      <a16:creationId xmlns:a16="http://schemas.microsoft.com/office/drawing/2014/main" id="{D9A3BBF3-B504-4D0B-97A8-9C78C4F157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97" name="Line 7">
                  <a:extLst>
                    <a:ext uri="{FF2B5EF4-FFF2-40B4-BE49-F238E27FC236}">
                      <a16:creationId xmlns:a16="http://schemas.microsoft.com/office/drawing/2014/main" id="{962E2EAC-43E6-16C0-1173-CD4CB2176C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98" name="Line 8">
                  <a:extLst>
                    <a:ext uri="{FF2B5EF4-FFF2-40B4-BE49-F238E27FC236}">
                      <a16:creationId xmlns:a16="http://schemas.microsoft.com/office/drawing/2014/main" id="{39FE7B56-4B17-BFAB-A013-61D50F1418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99" name="Line 9">
                  <a:extLst>
                    <a:ext uri="{FF2B5EF4-FFF2-40B4-BE49-F238E27FC236}">
                      <a16:creationId xmlns:a16="http://schemas.microsoft.com/office/drawing/2014/main" id="{CD7464FA-006F-C739-4A5B-27CDB6E6B0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00" name="Line 10">
                  <a:extLst>
                    <a:ext uri="{FF2B5EF4-FFF2-40B4-BE49-F238E27FC236}">
                      <a16:creationId xmlns:a16="http://schemas.microsoft.com/office/drawing/2014/main" id="{E467B949-1926-C4B3-ECC2-DA551A3F65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01" name="Line 11">
                  <a:extLst>
                    <a:ext uri="{FF2B5EF4-FFF2-40B4-BE49-F238E27FC236}">
                      <a16:creationId xmlns:a16="http://schemas.microsoft.com/office/drawing/2014/main" id="{9F33E5FB-0CE6-5AA9-2A17-2EC21986EA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02" name="Line 12">
                  <a:extLst>
                    <a:ext uri="{FF2B5EF4-FFF2-40B4-BE49-F238E27FC236}">
                      <a16:creationId xmlns:a16="http://schemas.microsoft.com/office/drawing/2014/main" id="{B88C9067-05E3-3F19-D445-2FAAB2A7E9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03" name="Line 13">
                  <a:extLst>
                    <a:ext uri="{FF2B5EF4-FFF2-40B4-BE49-F238E27FC236}">
                      <a16:creationId xmlns:a16="http://schemas.microsoft.com/office/drawing/2014/main" id="{118DCC83-FCCA-205E-2F67-8F0B9D2EC6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04" name="Line 14">
                  <a:extLst>
                    <a:ext uri="{FF2B5EF4-FFF2-40B4-BE49-F238E27FC236}">
                      <a16:creationId xmlns:a16="http://schemas.microsoft.com/office/drawing/2014/main" id="{5115D537-9437-6689-74AF-5A0F375F4A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05" name="Line 15">
                  <a:extLst>
                    <a:ext uri="{FF2B5EF4-FFF2-40B4-BE49-F238E27FC236}">
                      <a16:creationId xmlns:a16="http://schemas.microsoft.com/office/drawing/2014/main" id="{B4684228-7D34-6DDF-13B4-8F38C13768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06" name="Line 16">
                  <a:extLst>
                    <a:ext uri="{FF2B5EF4-FFF2-40B4-BE49-F238E27FC236}">
                      <a16:creationId xmlns:a16="http://schemas.microsoft.com/office/drawing/2014/main" id="{A8E83035-70DC-073C-CD1E-5627903589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07" name="Line 17">
                  <a:extLst>
                    <a:ext uri="{FF2B5EF4-FFF2-40B4-BE49-F238E27FC236}">
                      <a16:creationId xmlns:a16="http://schemas.microsoft.com/office/drawing/2014/main" id="{00794206-FABD-B86C-02ED-DF5EF7289F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08" name="Line 18">
                  <a:extLst>
                    <a:ext uri="{FF2B5EF4-FFF2-40B4-BE49-F238E27FC236}">
                      <a16:creationId xmlns:a16="http://schemas.microsoft.com/office/drawing/2014/main" id="{6B6F2FA4-D5FA-E371-9C4F-FC57B4BAD9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09" name="Line 19">
                  <a:extLst>
                    <a:ext uri="{FF2B5EF4-FFF2-40B4-BE49-F238E27FC236}">
                      <a16:creationId xmlns:a16="http://schemas.microsoft.com/office/drawing/2014/main" id="{1700D25F-CFAE-326F-BDEE-1922344834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10" name="Line 20">
                  <a:extLst>
                    <a:ext uri="{FF2B5EF4-FFF2-40B4-BE49-F238E27FC236}">
                      <a16:creationId xmlns:a16="http://schemas.microsoft.com/office/drawing/2014/main" id="{20EBDE01-7D67-D1DB-9361-CBF365D82E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11" name="Line 21">
                  <a:extLst>
                    <a:ext uri="{FF2B5EF4-FFF2-40B4-BE49-F238E27FC236}">
                      <a16:creationId xmlns:a16="http://schemas.microsoft.com/office/drawing/2014/main" id="{0C706BD2-23A3-8541-F78D-618CE94173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12" name="Line 22">
                  <a:extLst>
                    <a:ext uri="{FF2B5EF4-FFF2-40B4-BE49-F238E27FC236}">
                      <a16:creationId xmlns:a16="http://schemas.microsoft.com/office/drawing/2014/main" id="{B508AE40-3DDB-2540-043F-371D79AECB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13" name="Line 23">
                  <a:extLst>
                    <a:ext uri="{FF2B5EF4-FFF2-40B4-BE49-F238E27FC236}">
                      <a16:creationId xmlns:a16="http://schemas.microsoft.com/office/drawing/2014/main" id="{D537E8C1-71E6-81E0-331E-348F7DA08E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14" name="Line 24">
                  <a:extLst>
                    <a:ext uri="{FF2B5EF4-FFF2-40B4-BE49-F238E27FC236}">
                      <a16:creationId xmlns:a16="http://schemas.microsoft.com/office/drawing/2014/main" id="{9CB579BA-7C70-47C0-2797-F52E195275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15" name="Line 25">
                  <a:extLst>
                    <a:ext uri="{FF2B5EF4-FFF2-40B4-BE49-F238E27FC236}">
                      <a16:creationId xmlns:a16="http://schemas.microsoft.com/office/drawing/2014/main" id="{207BC523-0220-D463-ED09-E16667396B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16" name="Line 26">
                  <a:extLst>
                    <a:ext uri="{FF2B5EF4-FFF2-40B4-BE49-F238E27FC236}">
                      <a16:creationId xmlns:a16="http://schemas.microsoft.com/office/drawing/2014/main" id="{28FB0F9E-39BC-E73B-24ED-E192B69F17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065" name="Group 27">
                <a:extLst>
                  <a:ext uri="{FF2B5EF4-FFF2-40B4-BE49-F238E27FC236}">
                    <a16:creationId xmlns:a16="http://schemas.microsoft.com/office/drawing/2014/main" id="{E558898C-A2CA-7B81-AEED-84B48FDB73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2066" name="Line 28">
                  <a:extLst>
                    <a:ext uri="{FF2B5EF4-FFF2-40B4-BE49-F238E27FC236}">
                      <a16:creationId xmlns:a16="http://schemas.microsoft.com/office/drawing/2014/main" id="{9E23F949-024F-205B-0CE7-8AC9ADCD19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67" name="Line 29">
                  <a:extLst>
                    <a:ext uri="{FF2B5EF4-FFF2-40B4-BE49-F238E27FC236}">
                      <a16:creationId xmlns:a16="http://schemas.microsoft.com/office/drawing/2014/main" id="{AEAA29DD-588B-52FE-303C-A16488D20B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68" name="Line 30">
                  <a:extLst>
                    <a:ext uri="{FF2B5EF4-FFF2-40B4-BE49-F238E27FC236}">
                      <a16:creationId xmlns:a16="http://schemas.microsoft.com/office/drawing/2014/main" id="{147386C0-3DAA-42DE-5411-331871E435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69" name="Line 31">
                  <a:extLst>
                    <a:ext uri="{FF2B5EF4-FFF2-40B4-BE49-F238E27FC236}">
                      <a16:creationId xmlns:a16="http://schemas.microsoft.com/office/drawing/2014/main" id="{73C8D12D-4E05-F157-D369-C4373F6B0D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70" name="Line 32">
                  <a:extLst>
                    <a:ext uri="{FF2B5EF4-FFF2-40B4-BE49-F238E27FC236}">
                      <a16:creationId xmlns:a16="http://schemas.microsoft.com/office/drawing/2014/main" id="{2BEBF26E-68BE-EF8C-564C-31C661890D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71" name="Line 33">
                  <a:extLst>
                    <a:ext uri="{FF2B5EF4-FFF2-40B4-BE49-F238E27FC236}">
                      <a16:creationId xmlns:a16="http://schemas.microsoft.com/office/drawing/2014/main" id="{792005AC-91A1-6072-2748-677CDF0ED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72" name="Line 34">
                  <a:extLst>
                    <a:ext uri="{FF2B5EF4-FFF2-40B4-BE49-F238E27FC236}">
                      <a16:creationId xmlns:a16="http://schemas.microsoft.com/office/drawing/2014/main" id="{F00E9DE6-9B71-A320-D202-4D39AC6179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73" name="Line 35">
                  <a:extLst>
                    <a:ext uri="{FF2B5EF4-FFF2-40B4-BE49-F238E27FC236}">
                      <a16:creationId xmlns:a16="http://schemas.microsoft.com/office/drawing/2014/main" id="{D489CF26-4FFC-5F2A-D781-6FA1569669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74" name="Line 36">
                  <a:extLst>
                    <a:ext uri="{FF2B5EF4-FFF2-40B4-BE49-F238E27FC236}">
                      <a16:creationId xmlns:a16="http://schemas.microsoft.com/office/drawing/2014/main" id="{09743F60-4AC1-90EB-330A-5BD0AED593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75" name="Line 37">
                  <a:extLst>
                    <a:ext uri="{FF2B5EF4-FFF2-40B4-BE49-F238E27FC236}">
                      <a16:creationId xmlns:a16="http://schemas.microsoft.com/office/drawing/2014/main" id="{A9ECDF6C-4821-E075-3468-F05B4A692B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76" name="Line 38">
                  <a:extLst>
                    <a:ext uri="{FF2B5EF4-FFF2-40B4-BE49-F238E27FC236}">
                      <a16:creationId xmlns:a16="http://schemas.microsoft.com/office/drawing/2014/main" id="{B826CD25-CB03-3A17-F675-8C67E36277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77" name="Line 39">
                  <a:extLst>
                    <a:ext uri="{FF2B5EF4-FFF2-40B4-BE49-F238E27FC236}">
                      <a16:creationId xmlns:a16="http://schemas.microsoft.com/office/drawing/2014/main" id="{86EF23FC-C2AF-9C63-56C0-E296CA5875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78" name="Line 40">
                  <a:extLst>
                    <a:ext uri="{FF2B5EF4-FFF2-40B4-BE49-F238E27FC236}">
                      <a16:creationId xmlns:a16="http://schemas.microsoft.com/office/drawing/2014/main" id="{DA8C6BAB-4589-5C43-4A75-A9833C90F4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79" name="Line 41">
                  <a:extLst>
                    <a:ext uri="{FF2B5EF4-FFF2-40B4-BE49-F238E27FC236}">
                      <a16:creationId xmlns:a16="http://schemas.microsoft.com/office/drawing/2014/main" id="{0C3D2848-6109-5596-40ED-93DCFDD5EE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80" name="Line 42">
                  <a:extLst>
                    <a:ext uri="{FF2B5EF4-FFF2-40B4-BE49-F238E27FC236}">
                      <a16:creationId xmlns:a16="http://schemas.microsoft.com/office/drawing/2014/main" id="{41802186-2CC7-1041-E9F6-88B0ACDC7C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81" name="Line 43">
                  <a:extLst>
                    <a:ext uri="{FF2B5EF4-FFF2-40B4-BE49-F238E27FC236}">
                      <a16:creationId xmlns:a16="http://schemas.microsoft.com/office/drawing/2014/main" id="{18A68762-1083-025C-0B81-434658BF4B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82" name="Line 44">
                  <a:extLst>
                    <a:ext uri="{FF2B5EF4-FFF2-40B4-BE49-F238E27FC236}">
                      <a16:creationId xmlns:a16="http://schemas.microsoft.com/office/drawing/2014/main" id="{F50D85F2-4B95-05C4-3678-1BBD81BF9A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83" name="Line 45">
                  <a:extLst>
                    <a:ext uri="{FF2B5EF4-FFF2-40B4-BE49-F238E27FC236}">
                      <a16:creationId xmlns:a16="http://schemas.microsoft.com/office/drawing/2014/main" id="{39C1A597-A22C-18FE-9C44-F034C40717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84" name="Line 46">
                  <a:extLst>
                    <a:ext uri="{FF2B5EF4-FFF2-40B4-BE49-F238E27FC236}">
                      <a16:creationId xmlns:a16="http://schemas.microsoft.com/office/drawing/2014/main" id="{15ED6868-FC6B-E53D-B2C9-9AFDF7D440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85" name="Line 47">
                  <a:extLst>
                    <a:ext uri="{FF2B5EF4-FFF2-40B4-BE49-F238E27FC236}">
                      <a16:creationId xmlns:a16="http://schemas.microsoft.com/office/drawing/2014/main" id="{B5011A09-BE89-6F8A-19C5-1260AFB894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86" name="Line 48">
                  <a:extLst>
                    <a:ext uri="{FF2B5EF4-FFF2-40B4-BE49-F238E27FC236}">
                      <a16:creationId xmlns:a16="http://schemas.microsoft.com/office/drawing/2014/main" id="{F15E6428-F32A-8C87-7C55-2EFB3E9C06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87" name="Line 49">
                  <a:extLst>
                    <a:ext uri="{FF2B5EF4-FFF2-40B4-BE49-F238E27FC236}">
                      <a16:creationId xmlns:a16="http://schemas.microsoft.com/office/drawing/2014/main" id="{6CDCEE04-9784-6093-713A-B03C378E3F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88" name="Line 50">
                  <a:extLst>
                    <a:ext uri="{FF2B5EF4-FFF2-40B4-BE49-F238E27FC236}">
                      <a16:creationId xmlns:a16="http://schemas.microsoft.com/office/drawing/2014/main" id="{582DC164-623A-AC31-F6AC-5EEA9BCB83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89" name="Line 51">
                  <a:extLst>
                    <a:ext uri="{FF2B5EF4-FFF2-40B4-BE49-F238E27FC236}">
                      <a16:creationId xmlns:a16="http://schemas.microsoft.com/office/drawing/2014/main" id="{B8117EE4-D488-6A7F-AEB5-4BBA31A25B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90" name="Line 52">
                  <a:extLst>
                    <a:ext uri="{FF2B5EF4-FFF2-40B4-BE49-F238E27FC236}">
                      <a16:creationId xmlns:a16="http://schemas.microsoft.com/office/drawing/2014/main" id="{C76685B8-9249-987E-0542-A2A7499FC2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91" name="Line 53">
                  <a:extLst>
                    <a:ext uri="{FF2B5EF4-FFF2-40B4-BE49-F238E27FC236}">
                      <a16:creationId xmlns:a16="http://schemas.microsoft.com/office/drawing/2014/main" id="{70875A1C-E76C-423B-7221-961B4751D0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92" name="Line 54">
                  <a:extLst>
                    <a:ext uri="{FF2B5EF4-FFF2-40B4-BE49-F238E27FC236}">
                      <a16:creationId xmlns:a16="http://schemas.microsoft.com/office/drawing/2014/main" id="{F75893B0-7285-B83C-C743-6B6519AE40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93" name="Line 55">
                  <a:extLst>
                    <a:ext uri="{FF2B5EF4-FFF2-40B4-BE49-F238E27FC236}">
                      <a16:creationId xmlns:a16="http://schemas.microsoft.com/office/drawing/2014/main" id="{29D21B7B-0C36-1466-062E-6BC26F2D2E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94" name="Line 56">
                  <a:extLst>
                    <a:ext uri="{FF2B5EF4-FFF2-40B4-BE49-F238E27FC236}">
                      <a16:creationId xmlns:a16="http://schemas.microsoft.com/office/drawing/2014/main" id="{5D765BB8-D642-AC11-69CF-FCBE0D6554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1034" name="Rectangle 57" descr="60%">
              <a:extLst>
                <a:ext uri="{FF2B5EF4-FFF2-40B4-BE49-F238E27FC236}">
                  <a16:creationId xmlns:a16="http://schemas.microsoft.com/office/drawing/2014/main" id="{87C63275-56B9-62F4-277C-560305A5803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rgbClr val="40458C"/>
                </a:solidFill>
              </a:endParaRPr>
            </a:p>
          </p:txBody>
        </p:sp>
        <p:sp>
          <p:nvSpPr>
            <p:cNvPr id="2059" name="Line 58">
              <a:extLst>
                <a:ext uri="{FF2B5EF4-FFF2-40B4-BE49-F238E27FC236}">
                  <a16:creationId xmlns:a16="http://schemas.microsoft.com/office/drawing/2014/main" id="{89E9995F-6DE6-0C29-649E-3DB76E95DA88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060" name="Group 59">
              <a:extLst>
                <a:ext uri="{FF2B5EF4-FFF2-40B4-BE49-F238E27FC236}">
                  <a16:creationId xmlns:a16="http://schemas.microsoft.com/office/drawing/2014/main" id="{0FCD61B7-BDAA-E60C-9A95-E09BED6D9F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2061" name="Line 60">
                <a:extLst>
                  <a:ext uri="{FF2B5EF4-FFF2-40B4-BE49-F238E27FC236}">
                    <a16:creationId xmlns:a16="http://schemas.microsoft.com/office/drawing/2014/main" id="{755F67F1-A571-2EDE-6C26-C398C41BCE1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62" name="Line 61">
                <a:extLst>
                  <a:ext uri="{FF2B5EF4-FFF2-40B4-BE49-F238E27FC236}">
                    <a16:creationId xmlns:a16="http://schemas.microsoft.com/office/drawing/2014/main" id="{46759D05-5206-203C-8D35-88392BFAFA4F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63" name="Arc 62">
                <a:extLst>
                  <a:ext uri="{FF2B5EF4-FFF2-40B4-BE49-F238E27FC236}">
                    <a16:creationId xmlns:a16="http://schemas.microsoft.com/office/drawing/2014/main" id="{A7DF0B66-72AB-36ED-DBE0-1A30505CB5D3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2051" name="Rectangle 63">
            <a:extLst>
              <a:ext uri="{FF2B5EF4-FFF2-40B4-BE49-F238E27FC236}">
                <a16:creationId xmlns:a16="http://schemas.microsoft.com/office/drawing/2014/main" id="{F0A7A5B3-C495-B471-B6DA-F61D85CC1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DDCFBFA-E408-DC02-D864-FB6D3D560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>
            <a:extLst>
              <a:ext uri="{FF2B5EF4-FFF2-40B4-BE49-F238E27FC236}">
                <a16:creationId xmlns:a16="http://schemas.microsoft.com/office/drawing/2014/main" id="{5FD886CA-4C01-E54B-FF69-B715185571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rgbClr val="40458C"/>
                </a:solidFill>
              </a:defRPr>
            </a:lvl1pPr>
          </a:lstStyle>
          <a:p>
            <a:pPr>
              <a:defRPr/>
            </a:pPr>
            <a:fld id="{63533224-9856-44D0-853C-856DC43AD843}" type="datetime8">
              <a:rPr lang="en-US" altLang="en-US"/>
              <a:pPr>
                <a:defRPr/>
              </a:pPr>
              <a:t>9/16/2022 11:42 AM</a:t>
            </a:fld>
            <a:endParaRPr lang="en-US" altLang="en-US"/>
          </a:p>
        </p:txBody>
      </p:sp>
      <p:sp>
        <p:nvSpPr>
          <p:cNvPr id="4162" name="Rectangle 66">
            <a:extLst>
              <a:ext uri="{FF2B5EF4-FFF2-40B4-BE49-F238E27FC236}">
                <a16:creationId xmlns:a16="http://schemas.microsoft.com/office/drawing/2014/main" id="{F03D51E2-CDCB-10E5-3B5B-5A36559FEC8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40458C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Greedy Method and Compression</a:t>
            </a:r>
          </a:p>
        </p:txBody>
      </p:sp>
      <p:sp>
        <p:nvSpPr>
          <p:cNvPr id="4163" name="Rectangle 67">
            <a:extLst>
              <a:ext uri="{FF2B5EF4-FFF2-40B4-BE49-F238E27FC236}">
                <a16:creationId xmlns:a16="http://schemas.microsoft.com/office/drawing/2014/main" id="{420D3D08-755C-8262-ACDD-CF47991AFC1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40458C"/>
                </a:solidFill>
              </a:defRPr>
            </a:lvl1pPr>
          </a:lstStyle>
          <a:p>
            <a:fld id="{7B38DE9F-25D3-4C7E-B480-C3702CC4059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Text Box 68">
            <a:extLst>
              <a:ext uri="{FF2B5EF4-FFF2-40B4-BE49-F238E27FC236}">
                <a16:creationId xmlns:a16="http://schemas.microsoft.com/office/drawing/2014/main" id="{5005EDBE-B42B-1854-8B0B-AA26D4BE29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6451600"/>
            <a:ext cx="238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solidFill>
                  <a:srgbClr val="40458C"/>
                </a:solidFill>
              </a:rPr>
              <a:t>© 2004 Goodrich, Tamassia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0">
            <a:extLst>
              <a:ext uri="{FF2B5EF4-FFF2-40B4-BE49-F238E27FC236}">
                <a16:creationId xmlns:a16="http://schemas.microsoft.com/office/drawing/2014/main" id="{71DCC881-4DDB-EADD-674E-9A88287F97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Pattern Matching</a:t>
            </a:r>
          </a:p>
        </p:txBody>
      </p:sp>
      <p:sp>
        <p:nvSpPr>
          <p:cNvPr id="7171" name="Rectangle 71">
            <a:extLst>
              <a:ext uri="{FF2B5EF4-FFF2-40B4-BE49-F238E27FC236}">
                <a16:creationId xmlns:a16="http://schemas.microsoft.com/office/drawing/2014/main" id="{6D95F1E2-9337-F958-A0AD-22612B5DDD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08AE9D-38F9-4C73-84CF-DC5EFE40856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8F209B8E-5BE7-8155-8562-3093855957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Pattern Matching</a:t>
            </a:r>
          </a:p>
        </p:txBody>
      </p:sp>
      <p:graphicFrame>
        <p:nvGraphicFramePr>
          <p:cNvPr id="7173" name="Object 397">
            <a:extLst>
              <a:ext uri="{FF2B5EF4-FFF2-40B4-BE49-F238E27FC236}">
                <a16:creationId xmlns:a16="http://schemas.microsoft.com/office/drawing/2014/main" id="{07BDFAB0-53EA-D871-48C7-2383E2795C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4075" y="3200400"/>
          <a:ext cx="3794125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949760" imgH="1377720" progId="Visio.Drawing.6">
                  <p:embed/>
                </p:oleObj>
              </mc:Choice>
              <mc:Fallback>
                <p:oleObj name="VISIO" r:id="rId4" imgW="1949760" imgH="1377720" progId="Visio.Drawing.6">
                  <p:embed/>
                  <p:pic>
                    <p:nvPicPr>
                      <p:cNvPr id="0" name="Object 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3200400"/>
                        <a:ext cx="3794125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23CE1667-9560-51AF-43CA-88684BA1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Pattern Matching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0E9FEC79-39E9-B903-6ABF-D88A3DA7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FCED9F-C026-4DD7-AFD3-75910CE81CC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7412" name="Rectangle 1026">
            <a:extLst>
              <a:ext uri="{FF2B5EF4-FFF2-40B4-BE49-F238E27FC236}">
                <a16:creationId xmlns:a16="http://schemas.microsoft.com/office/drawing/2014/main" id="{D378E211-A170-2764-5E69-1DA0E94AE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/>
              <a:t>KMP Failure Function</a:t>
            </a:r>
          </a:p>
        </p:txBody>
      </p:sp>
      <p:sp>
        <p:nvSpPr>
          <p:cNvPr id="17413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F922056-2E7D-C8FB-2B7C-2CFF48072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886200" cy="4648200"/>
          </a:xfrm>
        </p:spPr>
        <p:txBody>
          <a:bodyPr/>
          <a:lstStyle/>
          <a:p>
            <a:pPr eaLnBrk="1" hangingPunct="1"/>
            <a:r>
              <a:rPr lang="en-US" altLang="en-US" sz="2000"/>
              <a:t>Knuth-Morris-Pratt’s algorithm preprocesses the pattern to find matches of prefixes of the pattern with the pattern itself</a:t>
            </a:r>
          </a:p>
          <a:p>
            <a:pPr eaLnBrk="1" hangingPunct="1"/>
            <a:r>
              <a:rPr lang="en-US" altLang="en-US" sz="2000"/>
              <a:t>The </a:t>
            </a:r>
            <a:r>
              <a:rPr lang="en-US" altLang="en-US" sz="2000" b="1">
                <a:solidFill>
                  <a:schemeClr val="tx2"/>
                </a:solidFill>
              </a:rPr>
              <a:t>failure function</a:t>
            </a:r>
            <a:r>
              <a:rPr lang="en-US" altLang="en-US" sz="2000"/>
              <a:t> </a:t>
            </a:r>
            <a:r>
              <a:rPr lang="en-US" altLang="en-US" sz="2000" b="1" i="1">
                <a:latin typeface="Times New Roman" panose="02020603050405020304" pitchFamily="18" charset="0"/>
              </a:rPr>
              <a:t>F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is defined as the size of the largest prefix of </a:t>
            </a:r>
            <a:r>
              <a:rPr lang="en-US" altLang="en-US" sz="2000" b="1" i="1">
                <a:latin typeface="Times New Roman" panose="02020603050405020304" pitchFamily="18" charset="0"/>
              </a:rPr>
              <a:t>P</a:t>
            </a:r>
            <a:r>
              <a:rPr lang="en-US" altLang="en-US" sz="2000">
                <a:latin typeface="Times New Roman" panose="02020603050405020304" pitchFamily="18" charset="0"/>
              </a:rPr>
              <a:t>[0..</a:t>
            </a:r>
            <a:r>
              <a:rPr lang="en-US" altLang="en-US" sz="2000" b="1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</a:t>
            </a:r>
            <a:r>
              <a:rPr lang="en-US" altLang="en-US" sz="2000" b="1" i="1">
                <a:latin typeface="Times New Roman" panose="02020603050405020304" pitchFamily="18" charset="0"/>
              </a:rPr>
              <a:t> </a:t>
            </a:r>
            <a:r>
              <a:rPr lang="en-US" altLang="en-US" sz="2000"/>
              <a:t>that is also a suffix of </a:t>
            </a:r>
            <a:r>
              <a:rPr lang="en-US" altLang="en-US" sz="2000" b="1" i="1">
                <a:latin typeface="Times New Roman" panose="02020603050405020304" pitchFamily="18" charset="0"/>
              </a:rPr>
              <a:t>P</a:t>
            </a:r>
            <a:r>
              <a:rPr lang="en-US" altLang="en-US" sz="2000">
                <a:latin typeface="Times New Roman" panose="02020603050405020304" pitchFamily="18" charset="0"/>
              </a:rPr>
              <a:t>[1..</a:t>
            </a:r>
            <a:r>
              <a:rPr lang="en-US" altLang="en-US" sz="2000" b="1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</a:t>
            </a:r>
          </a:p>
          <a:p>
            <a:pPr eaLnBrk="1" hangingPunct="1"/>
            <a:r>
              <a:rPr lang="en-US" altLang="en-US" sz="2000"/>
              <a:t>Knuth-Morris-Pratt’s algorithm modifies the brute-force algorithm so that if a mismatch occurs at </a:t>
            </a:r>
            <a:r>
              <a:rPr lang="en-US" altLang="en-US" sz="2000" b="1" i="1">
                <a:latin typeface="Times New Roman" panose="02020603050405020304" pitchFamily="18" charset="0"/>
              </a:rPr>
              <a:t>P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b="1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</a:t>
            </a:r>
            <a:r>
              <a:rPr lang="en-US" altLang="en-US" sz="2000">
                <a:latin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 </a:t>
            </a:r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b="1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] </a:t>
            </a:r>
            <a:r>
              <a:rPr lang="en-US" altLang="en-US" sz="2000"/>
              <a:t>we set  </a:t>
            </a:r>
            <a:r>
              <a:rPr lang="en-US" altLang="en-US" sz="2000" b="1" i="1">
                <a:latin typeface="Times New Roman" panose="02020603050405020304" pitchFamily="18" charset="0"/>
              </a:rPr>
              <a:t>j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000" b="1" i="1">
                <a:latin typeface="Times New Roman" panose="02020603050405020304" pitchFamily="18" charset="0"/>
              </a:rPr>
              <a:t>F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2000" b="1" i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2000" b="1" i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78180" name="Group 1028">
            <a:extLst>
              <a:ext uri="{FF2B5EF4-FFF2-40B4-BE49-F238E27FC236}">
                <a16:creationId xmlns:a16="http://schemas.microsoft.com/office/drawing/2014/main" id="{61B016B9-AEF8-778D-39C3-E901580B439F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1752600"/>
          <a:ext cx="3505200" cy="1128713"/>
        </p:xfrm>
        <a:graphic>
          <a:graphicData uri="http://schemas.openxmlformats.org/drawingml/2006/table">
            <a:tbl>
              <a:tblPr/>
              <a:tblGrid>
                <a:gridCol w="631825">
                  <a:extLst>
                    <a:ext uri="{9D8B030D-6E8A-4147-A177-3AD203B41FA5}">
                      <a16:colId xmlns:a16="http://schemas.microsoft.com/office/drawing/2014/main" val="3979640505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1585902184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256007162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906872282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500195403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688101582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72539964"/>
                    </a:ext>
                  </a:extLst>
                </a:gridCol>
              </a:tblGrid>
              <a:tr h="365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903001"/>
                  </a:ext>
                </a:extLst>
              </a:tr>
              <a:tr h="365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]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531486"/>
                  </a:ext>
                </a:extLst>
              </a:tr>
              <a:tr h="3969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704178"/>
                  </a:ext>
                </a:extLst>
              </a:tr>
            </a:tbl>
          </a:graphicData>
        </a:graphic>
      </p:graphicFrame>
      <p:graphicFrame>
        <p:nvGraphicFramePr>
          <p:cNvPr id="17448" name="Object 1062">
            <a:extLst>
              <a:ext uri="{FF2B5EF4-FFF2-40B4-BE49-F238E27FC236}">
                <a16:creationId xmlns:a16="http://schemas.microsoft.com/office/drawing/2014/main" id="{C75CFCC1-352C-8DB6-8EA9-512077A02E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2971800"/>
          <a:ext cx="4648200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106080" imgH="2358000" progId="Visio.Drawing.6">
                  <p:embed/>
                </p:oleObj>
              </mc:Choice>
              <mc:Fallback>
                <p:oleObj name="VISIO" r:id="rId3" imgW="3106080" imgH="2358000" progId="Visio.Drawing.6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971800"/>
                        <a:ext cx="4648200" cy="351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FB43AA0B-A949-90CE-A0A7-6DA7812A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Pattern Matching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CCCF5993-4B2E-14C3-FD96-B31E77E6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364E95-95C4-4D41-8D58-1962D64BE54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3E732AA0-ADF1-7E3F-4F30-6874D970A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KMP Algorithm</a:t>
            </a:r>
          </a:p>
        </p:txBody>
      </p:sp>
      <p:sp>
        <p:nvSpPr>
          <p:cNvPr id="1843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524CF80-5775-4359-8FD7-D515806A8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962400" cy="4724400"/>
          </a:xfrm>
        </p:spPr>
        <p:txBody>
          <a:bodyPr/>
          <a:lstStyle/>
          <a:p>
            <a:pPr eaLnBrk="1" hangingPunct="1"/>
            <a:r>
              <a:rPr lang="en-US" altLang="en-US" sz="2000"/>
              <a:t>The failure function can be represented by an array and can be computed in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m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time</a:t>
            </a:r>
          </a:p>
          <a:p>
            <a:pPr eaLnBrk="1" hangingPunct="1"/>
            <a:r>
              <a:rPr lang="en-US" altLang="en-US" sz="2000"/>
              <a:t>At each iteration of the while-loop, either</a:t>
            </a:r>
          </a:p>
          <a:p>
            <a:pPr lvl="1" eaLnBrk="1" hangingPunct="1"/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r>
              <a:rPr lang="en-US" altLang="en-US" sz="1800"/>
              <a:t> increases by one, or</a:t>
            </a:r>
          </a:p>
          <a:p>
            <a:pPr lvl="1" eaLnBrk="1" hangingPunct="1"/>
            <a:r>
              <a:rPr lang="en-US" altLang="en-US" sz="1800"/>
              <a:t>the shift amount </a:t>
            </a:r>
            <a:r>
              <a:rPr lang="en-US" altLang="en-US" sz="1800" b="1" i="1"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latin typeface="Symbol" panose="05050102010706020507" pitchFamily="18" charset="2"/>
              </a:rPr>
              <a:t>-</a:t>
            </a:r>
            <a:r>
              <a:rPr lang="en-US" altLang="en-US" sz="1800" b="1" i="1">
                <a:latin typeface="Times New Roman" panose="02020603050405020304" pitchFamily="18" charset="0"/>
              </a:rPr>
              <a:t> j</a:t>
            </a:r>
            <a:r>
              <a:rPr lang="en-US" altLang="en-US" sz="1800"/>
              <a:t> increases by at least one (observe that </a:t>
            </a:r>
            <a:r>
              <a:rPr lang="en-US" altLang="en-US" sz="1800" b="1" i="1">
                <a:latin typeface="Times New Roman" panose="02020603050405020304" pitchFamily="18" charset="0"/>
              </a:rPr>
              <a:t>F</a:t>
            </a:r>
            <a:r>
              <a:rPr lang="en-US" altLang="en-US" sz="1800"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800">
                <a:latin typeface="Times New Roman" panose="02020603050405020304" pitchFamily="18" charset="0"/>
              </a:rPr>
              <a:t>)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en-US" sz="1800" b="1" i="1">
                <a:latin typeface="Times New Roman" panose="02020603050405020304" pitchFamily="18" charset="0"/>
              </a:rPr>
              <a:t>j</a:t>
            </a:r>
            <a:r>
              <a:rPr lang="en-US" altLang="en-US" sz="1800"/>
              <a:t>)</a:t>
            </a:r>
          </a:p>
          <a:p>
            <a:pPr eaLnBrk="1" hangingPunct="1"/>
            <a:r>
              <a:rPr lang="en-US" altLang="en-US" sz="2000"/>
              <a:t>Hence, there are no more than </a:t>
            </a:r>
            <a:r>
              <a:rPr lang="en-US" altLang="en-US" sz="2000">
                <a:latin typeface="Times New Roman" panose="02020603050405020304" pitchFamily="18" charset="0"/>
              </a:rPr>
              <a:t>2</a:t>
            </a:r>
            <a:r>
              <a:rPr lang="en-US" altLang="en-US" sz="2000" b="1" i="1">
                <a:latin typeface="Times New Roman" panose="02020603050405020304" pitchFamily="18" charset="0"/>
              </a:rPr>
              <a:t>n </a:t>
            </a:r>
            <a:r>
              <a:rPr lang="en-US" altLang="en-US" sz="2000"/>
              <a:t>iterations of the while-loop</a:t>
            </a:r>
          </a:p>
          <a:p>
            <a:pPr eaLnBrk="1" hangingPunct="1"/>
            <a:r>
              <a:rPr lang="en-US" altLang="en-US" sz="2000"/>
              <a:t>Thus, KMP’s algorithm runs in optimal time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m </a:t>
            </a:r>
            <a:r>
              <a:rPr lang="en-US" altLang="en-US" sz="2000">
                <a:latin typeface="Symbol" panose="05050102010706020507" pitchFamily="18" charset="2"/>
              </a:rPr>
              <a:t>+</a:t>
            </a:r>
            <a:r>
              <a:rPr lang="en-US" altLang="en-US" sz="2000" b="1" i="1">
                <a:latin typeface="Times New Roman" panose="02020603050405020304" pitchFamily="18" charset="0"/>
              </a:rPr>
              <a:t> n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8438" name="Text Box 4">
            <a:extLst>
              <a:ext uri="{FF2B5EF4-FFF2-40B4-BE49-F238E27FC236}">
                <a16:creationId xmlns:a16="http://schemas.microsoft.com/office/drawing/2014/main" id="{4803D4D3-7066-C258-6483-8509C59C6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600200"/>
            <a:ext cx="3886200" cy="4367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342900" defTabSz="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628650" indent="-228600" defTabSz="3429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KMPMatch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T, P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failureFunction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en-US" sz="1800" b="1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while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&lt;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1800" b="1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if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1800" u="sng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Symbol" panose="05050102010706020507" pitchFamily="18" charset="2"/>
              </a:rPr>
              <a:t>=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P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 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solidFill>
                  <a:schemeClr val="accent2"/>
                </a:solidFill>
                <a:latin typeface="Symbol" panose="05050102010706020507" pitchFamily="18" charset="2"/>
              </a:rPr>
              <a:t>=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return 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{ match 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if 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&gt;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en-US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800" u="sng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endParaRPr lang="en-US" altLang="en-US" sz="1800" b="1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return 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en-US" sz="1800">
                <a:latin typeface="Times New Roman" panose="02020603050405020304" pitchFamily="18" charset="0"/>
              </a:rPr>
              <a:t>{ no match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BBB0E585-A732-6F77-407D-764CA927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Pattern Matching</a:t>
            </a: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AE7CE3D8-9E9C-3199-67CC-65AF5E7F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06FEFF-7830-4491-A4C8-46EC3233A32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575253AC-2ABC-EBF9-6020-57F0334CB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Computing the Failure Function</a:t>
            </a:r>
          </a:p>
        </p:txBody>
      </p:sp>
      <p:sp>
        <p:nvSpPr>
          <p:cNvPr id="1946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8375D66-EB45-4FB2-4647-8A16BAE4B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962400" cy="4724400"/>
          </a:xfrm>
        </p:spPr>
        <p:txBody>
          <a:bodyPr/>
          <a:lstStyle/>
          <a:p>
            <a:pPr eaLnBrk="1" hangingPunct="1"/>
            <a:r>
              <a:rPr lang="en-US" altLang="en-US" sz="2000"/>
              <a:t>The failure function can be represented by an array and can be computed in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m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time</a:t>
            </a:r>
          </a:p>
          <a:p>
            <a:pPr eaLnBrk="1" hangingPunct="1"/>
            <a:r>
              <a:rPr lang="en-US" altLang="en-US" sz="2000"/>
              <a:t>The construction is similar to the KMP algorithm itself</a:t>
            </a:r>
          </a:p>
          <a:p>
            <a:pPr eaLnBrk="1" hangingPunct="1"/>
            <a:r>
              <a:rPr lang="en-US" altLang="en-US" sz="2000"/>
              <a:t>At each iteration of the while-loop, either</a:t>
            </a:r>
          </a:p>
          <a:p>
            <a:pPr lvl="1" eaLnBrk="1" hangingPunct="1"/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r>
              <a:rPr lang="en-US" altLang="en-US" sz="1800"/>
              <a:t> increases by one, or</a:t>
            </a:r>
          </a:p>
          <a:p>
            <a:pPr lvl="1" eaLnBrk="1" hangingPunct="1"/>
            <a:r>
              <a:rPr lang="en-US" altLang="en-US" sz="1800"/>
              <a:t>the shift amount </a:t>
            </a:r>
            <a:r>
              <a:rPr lang="en-US" altLang="en-US" sz="1800" b="1" i="1"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latin typeface="Symbol" panose="05050102010706020507" pitchFamily="18" charset="2"/>
              </a:rPr>
              <a:t>-</a:t>
            </a:r>
            <a:r>
              <a:rPr lang="en-US" altLang="en-US" sz="1800" b="1" i="1">
                <a:latin typeface="Times New Roman" panose="02020603050405020304" pitchFamily="18" charset="0"/>
              </a:rPr>
              <a:t> j</a:t>
            </a:r>
            <a:r>
              <a:rPr lang="en-US" altLang="en-US" sz="1800"/>
              <a:t> increases by at least one (observe that </a:t>
            </a:r>
            <a:r>
              <a:rPr lang="en-US" altLang="en-US" sz="1800" b="1" i="1">
                <a:latin typeface="Times New Roman" panose="02020603050405020304" pitchFamily="18" charset="0"/>
              </a:rPr>
              <a:t>F</a:t>
            </a:r>
            <a:r>
              <a:rPr lang="en-US" altLang="en-US" sz="1800"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800">
                <a:latin typeface="Times New Roman" panose="02020603050405020304" pitchFamily="18" charset="0"/>
              </a:rPr>
              <a:t>)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en-US" sz="1800" b="1" i="1">
                <a:latin typeface="Times New Roman" panose="02020603050405020304" pitchFamily="18" charset="0"/>
              </a:rPr>
              <a:t>j</a:t>
            </a:r>
            <a:r>
              <a:rPr lang="en-US" altLang="en-US" sz="1800"/>
              <a:t>)</a:t>
            </a:r>
          </a:p>
          <a:p>
            <a:pPr eaLnBrk="1" hangingPunct="1"/>
            <a:r>
              <a:rPr lang="en-US" altLang="en-US" sz="2000"/>
              <a:t>Hence, there are no more than </a:t>
            </a:r>
            <a:r>
              <a:rPr lang="en-US" altLang="en-US" sz="2000">
                <a:latin typeface="Times New Roman" panose="02020603050405020304" pitchFamily="18" charset="0"/>
              </a:rPr>
              <a:t>2</a:t>
            </a:r>
            <a:r>
              <a:rPr lang="en-US" altLang="en-US" sz="2000" b="1" i="1">
                <a:latin typeface="Times New Roman" panose="02020603050405020304" pitchFamily="18" charset="0"/>
              </a:rPr>
              <a:t>m </a:t>
            </a:r>
            <a:r>
              <a:rPr lang="en-US" altLang="en-US" sz="2000"/>
              <a:t>iterations of the while-loop</a:t>
            </a:r>
          </a:p>
        </p:txBody>
      </p:sp>
      <p:sp>
        <p:nvSpPr>
          <p:cNvPr id="19462" name="Text Box 4">
            <a:extLst>
              <a:ext uri="{FF2B5EF4-FFF2-40B4-BE49-F238E27FC236}">
                <a16:creationId xmlns:a16="http://schemas.microsoft.com/office/drawing/2014/main" id="{DA324B4E-2892-C5E1-B659-7527194D5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052638"/>
            <a:ext cx="4114800" cy="411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342900" defTabSz="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628650" indent="-228600" defTabSz="3429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failureFunction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1800" b="1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while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&lt;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endParaRPr lang="en-US" altLang="en-US" sz="1800" b="1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if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1800" u="sng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Symbol" panose="05050102010706020507" pitchFamily="18" charset="2"/>
              </a:rPr>
              <a:t>=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P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>
                <a:latin typeface="Times New Roman" panose="02020603050405020304" pitchFamily="18" charset="0"/>
              </a:rPr>
              <a:t>{we have matched </a:t>
            </a:r>
            <a:r>
              <a:rPr lang="en-US" altLang="en-US" sz="1800" b="1" i="1"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latin typeface="Times New Roman" panose="02020603050405020304" pitchFamily="18" charset="0"/>
              </a:rPr>
              <a:t>+ 1 chars}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altLang="en-US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 if 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&gt;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then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	{use failure function to shift </a:t>
            </a:r>
            <a:r>
              <a:rPr lang="en-US" altLang="en-US" sz="1800" b="1" i="1">
                <a:latin typeface="Times New Roman" panose="02020603050405020304" pitchFamily="18" charset="0"/>
              </a:rPr>
              <a:t>P</a:t>
            </a:r>
            <a:r>
              <a:rPr lang="en-US" altLang="en-US" sz="1800">
                <a:latin typeface="Times New Roman" panose="02020603050405020304" pitchFamily="18" charset="0"/>
              </a:rPr>
              <a:t>}</a:t>
            </a:r>
            <a:endParaRPr lang="en-US" altLang="en-US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800" u="sng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endParaRPr lang="en-US" altLang="en-US" sz="1800" b="1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0 </a:t>
            </a:r>
            <a:r>
              <a:rPr lang="en-US" altLang="en-US" sz="1800">
                <a:latin typeface="Times New Roman" panose="02020603050405020304" pitchFamily="18" charset="0"/>
              </a:rPr>
              <a:t>{ no match }</a:t>
            </a:r>
            <a:endParaRPr lang="en-US" altLang="en-US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pic>
        <p:nvPicPr>
          <p:cNvPr id="19463" name="Picture 5" descr="j0174435">
            <a:extLst>
              <a:ext uri="{FF2B5EF4-FFF2-40B4-BE49-F238E27FC236}">
                <a16:creationId xmlns:a16="http://schemas.microsoft.com/office/drawing/2014/main" id="{66570C59-14D1-69D2-6996-1F15482D9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3" y="228600"/>
            <a:ext cx="12477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62347D22-4558-B937-15C4-0100569C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Pattern Matching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69A8B140-1027-D509-BE0C-1B8D484D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4B9C1C-8F38-4C60-8B55-6C0CFD3BC4C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7A7362AE-9C52-3DA9-7861-95836C12A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graphicFrame>
        <p:nvGraphicFramePr>
          <p:cNvPr id="20485" name="Object 3">
            <a:extLst>
              <a:ext uri="{FF2B5EF4-FFF2-40B4-BE49-F238E27FC236}">
                <a16:creationId xmlns:a16="http://schemas.microsoft.com/office/drawing/2014/main" id="{91995C0F-795C-9007-B504-5C210A62C6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752600"/>
          <a:ext cx="7772400" cy="415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788720" imgH="2561760" progId="Visio.Drawing.6">
                  <p:embed/>
                </p:oleObj>
              </mc:Choice>
              <mc:Fallback>
                <p:oleObj name="VISIO" r:id="rId3" imgW="4788720" imgH="256176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7772400" cy="415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Group 4">
            <a:extLst>
              <a:ext uri="{FF2B5EF4-FFF2-40B4-BE49-F238E27FC236}">
                <a16:creationId xmlns:a16="http://schemas.microsoft.com/office/drawing/2014/main" id="{9E091442-B01C-7F8A-F101-5BD9AA67FB71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4953000"/>
          <a:ext cx="3505200" cy="1128713"/>
        </p:xfrm>
        <a:graphic>
          <a:graphicData uri="http://schemas.openxmlformats.org/drawingml/2006/table">
            <a:tbl>
              <a:tblPr/>
              <a:tblGrid>
                <a:gridCol w="631825">
                  <a:extLst>
                    <a:ext uri="{9D8B030D-6E8A-4147-A177-3AD203B41FA5}">
                      <a16:colId xmlns:a16="http://schemas.microsoft.com/office/drawing/2014/main" val="696991387"/>
                    </a:ext>
                  </a:extLst>
                </a:gridCol>
                <a:gridCol w="477838">
                  <a:extLst>
                    <a:ext uri="{9D8B030D-6E8A-4147-A177-3AD203B41FA5}">
                      <a16:colId xmlns:a16="http://schemas.microsoft.com/office/drawing/2014/main" val="381980399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37837908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1362472168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872170548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3395079553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2442348411"/>
                    </a:ext>
                  </a:extLst>
                </a:gridCol>
              </a:tblGrid>
              <a:tr h="365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15782"/>
                  </a:ext>
                </a:extLst>
              </a:tr>
              <a:tr h="365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]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909367"/>
                  </a:ext>
                </a:extLst>
              </a:tr>
              <a:tr h="3969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2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8585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43114C68-9D0F-032F-B8D1-0C9E4BEA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Greedy Method and Compression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19B0CAAA-6D8C-97FF-0AD4-D2D5BBE4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8882FC-490D-405D-94B8-9E0FB8AA5117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D4D567A2-6FB3-9F2F-D4F2-0005FDCEC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Text Compression (§ 11.4)</a:t>
            </a:r>
          </a:p>
        </p:txBody>
      </p:sp>
      <p:sp>
        <p:nvSpPr>
          <p:cNvPr id="2150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771E2E4-8B45-4897-C94F-916CAC9DD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Given a string X, efficiently encode X into a smaller string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Saves memory and/or bandwidth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 good approach: </a:t>
            </a:r>
            <a:r>
              <a:rPr lang="en-US" altLang="en-US" sz="2800" b="1" dirty="0"/>
              <a:t>Huffman encoding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Compute frequency f(c) for each character 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Encode high-frequency characters with short code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No code word is a prefix for another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Use an optimal encoding tree to determine the code words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BD83EA86-AC26-8A87-E2B5-FC48ED99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Greedy Method and Compression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7D50D0D4-4B17-7D87-C078-D7315D58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3DDF10-495F-4374-83A7-ABC4092AD409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E1570D87-EC0F-B5D6-A830-852A8C91C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Encoding Tree Example</a:t>
            </a:r>
          </a:p>
        </p:txBody>
      </p:sp>
      <p:sp>
        <p:nvSpPr>
          <p:cNvPr id="2253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610DD6F-A8F0-2D3D-4D0A-23EB6855E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2971800"/>
          </a:xfrm>
        </p:spPr>
        <p:txBody>
          <a:bodyPr/>
          <a:lstStyle/>
          <a:p>
            <a:pPr eaLnBrk="1" hangingPunct="1"/>
            <a:r>
              <a:rPr lang="en-US" altLang="en-US" sz="2000"/>
              <a:t>A </a:t>
            </a:r>
            <a:r>
              <a:rPr lang="en-US" altLang="en-US" sz="2000" b="1"/>
              <a:t>code</a:t>
            </a:r>
            <a:r>
              <a:rPr lang="en-US" altLang="en-US" sz="2000"/>
              <a:t> is a mapping of each character of an alphabet to a binary code-word</a:t>
            </a:r>
          </a:p>
          <a:p>
            <a:pPr eaLnBrk="1" hangingPunct="1"/>
            <a:r>
              <a:rPr lang="en-US" altLang="en-US" sz="2000"/>
              <a:t>A </a:t>
            </a:r>
            <a:r>
              <a:rPr lang="en-US" altLang="en-US" sz="2000" b="1"/>
              <a:t>prefix code</a:t>
            </a:r>
            <a:r>
              <a:rPr lang="en-US" altLang="en-US" sz="2000"/>
              <a:t> is a binary code such that no code-word is the prefix of another code-word</a:t>
            </a:r>
          </a:p>
          <a:p>
            <a:pPr eaLnBrk="1" hangingPunct="1"/>
            <a:r>
              <a:rPr lang="en-US" altLang="en-US" sz="2000"/>
              <a:t>An </a:t>
            </a:r>
            <a:r>
              <a:rPr lang="en-US" altLang="en-US" sz="2000" b="1"/>
              <a:t>encoding tree</a:t>
            </a:r>
            <a:r>
              <a:rPr lang="en-US" altLang="en-US" sz="2000"/>
              <a:t> represents a prefix code</a:t>
            </a:r>
          </a:p>
          <a:p>
            <a:pPr lvl="1" eaLnBrk="1" hangingPunct="1"/>
            <a:r>
              <a:rPr lang="en-US" altLang="en-US" sz="1800"/>
              <a:t>Each external node stores a character</a:t>
            </a:r>
          </a:p>
          <a:p>
            <a:pPr lvl="1" eaLnBrk="1" hangingPunct="1"/>
            <a:r>
              <a:rPr lang="en-US" altLang="en-US" sz="1800"/>
              <a:t>The code word of a character is given by the path from the root to the external node storing the character (0 for a left child and 1 for a right child)</a:t>
            </a:r>
          </a:p>
        </p:txBody>
      </p:sp>
      <p:grpSp>
        <p:nvGrpSpPr>
          <p:cNvPr id="22534" name="Group 4">
            <a:extLst>
              <a:ext uri="{FF2B5EF4-FFF2-40B4-BE49-F238E27FC236}">
                <a16:creationId xmlns:a16="http://schemas.microsoft.com/office/drawing/2014/main" id="{F68EF6C5-42AE-6713-C221-9EBB694F8C8F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191000"/>
            <a:ext cx="3429000" cy="2286000"/>
            <a:chOff x="2928" y="2256"/>
            <a:chExt cx="2160" cy="1440"/>
          </a:xfrm>
        </p:grpSpPr>
        <p:sp>
          <p:nvSpPr>
            <p:cNvPr id="22555" name="Oval 5">
              <a:extLst>
                <a:ext uri="{FF2B5EF4-FFF2-40B4-BE49-F238E27FC236}">
                  <a16:creationId xmlns:a16="http://schemas.microsoft.com/office/drawing/2014/main" id="{08887460-B87E-E173-98E4-4B8AB7FE3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22556" name="Oval 6">
              <a:extLst>
                <a:ext uri="{FF2B5EF4-FFF2-40B4-BE49-F238E27FC236}">
                  <a16:creationId xmlns:a16="http://schemas.microsoft.com/office/drawing/2014/main" id="{2ADB2635-FFB1-5462-5B23-447A7CC8E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22557" name="Oval 7">
              <a:extLst>
                <a:ext uri="{FF2B5EF4-FFF2-40B4-BE49-F238E27FC236}">
                  <a16:creationId xmlns:a16="http://schemas.microsoft.com/office/drawing/2014/main" id="{AE9EEC67-9D14-A890-ACAA-5E24D81F0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22558" name="Oval 8">
              <a:extLst>
                <a:ext uri="{FF2B5EF4-FFF2-40B4-BE49-F238E27FC236}">
                  <a16:creationId xmlns:a16="http://schemas.microsoft.com/office/drawing/2014/main" id="{C7119EE1-E03B-FF91-39CB-79F657D89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22559" name="Rectangle 9">
              <a:extLst>
                <a:ext uri="{FF2B5EF4-FFF2-40B4-BE49-F238E27FC236}">
                  <a16:creationId xmlns:a16="http://schemas.microsoft.com/office/drawing/2014/main" id="{E0255719-1F52-41AA-451F-22B3E04C3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40458C"/>
                  </a:solidFill>
                </a:rPr>
                <a:t>a</a:t>
              </a:r>
            </a:p>
          </p:txBody>
        </p:sp>
        <p:sp>
          <p:nvSpPr>
            <p:cNvPr id="22560" name="Rectangle 10">
              <a:extLst>
                <a:ext uri="{FF2B5EF4-FFF2-40B4-BE49-F238E27FC236}">
                  <a16:creationId xmlns:a16="http://schemas.microsoft.com/office/drawing/2014/main" id="{A9B56C3F-7AA0-B60E-FEF6-501BA5DC6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40458C"/>
                  </a:solidFill>
                </a:rPr>
                <a:t>b</a:t>
              </a:r>
            </a:p>
          </p:txBody>
        </p:sp>
        <p:sp>
          <p:nvSpPr>
            <p:cNvPr id="22561" name="Rectangle 11">
              <a:extLst>
                <a:ext uri="{FF2B5EF4-FFF2-40B4-BE49-F238E27FC236}">
                  <a16:creationId xmlns:a16="http://schemas.microsoft.com/office/drawing/2014/main" id="{3E52655E-D4BB-1F36-63FA-197EBEBB1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40458C"/>
                  </a:solidFill>
                </a:rPr>
                <a:t>c</a:t>
              </a:r>
            </a:p>
          </p:txBody>
        </p:sp>
        <p:sp>
          <p:nvSpPr>
            <p:cNvPr id="22562" name="Rectangle 12">
              <a:extLst>
                <a:ext uri="{FF2B5EF4-FFF2-40B4-BE49-F238E27FC236}">
                  <a16:creationId xmlns:a16="http://schemas.microsoft.com/office/drawing/2014/main" id="{1FDDC9BE-CCA1-497E-7DE9-E655AD83B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40458C"/>
                  </a:solidFill>
                </a:rPr>
                <a:t>d</a:t>
              </a:r>
            </a:p>
          </p:txBody>
        </p:sp>
        <p:sp>
          <p:nvSpPr>
            <p:cNvPr id="22563" name="Rectangle 13">
              <a:extLst>
                <a:ext uri="{FF2B5EF4-FFF2-40B4-BE49-F238E27FC236}">
                  <a16:creationId xmlns:a16="http://schemas.microsoft.com/office/drawing/2014/main" id="{7AA83B44-88C3-B4FC-B2A8-34B96288E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40458C"/>
                  </a:solidFill>
                </a:rPr>
                <a:t>e</a:t>
              </a:r>
            </a:p>
          </p:txBody>
        </p:sp>
        <p:cxnSp>
          <p:nvCxnSpPr>
            <p:cNvPr id="22564" name="AutoShape 14">
              <a:extLst>
                <a:ext uri="{FF2B5EF4-FFF2-40B4-BE49-F238E27FC236}">
                  <a16:creationId xmlns:a16="http://schemas.microsoft.com/office/drawing/2014/main" id="{942F08DA-0E72-075E-2556-3D135BF52AF4}"/>
                </a:ext>
              </a:extLst>
            </p:cNvPr>
            <p:cNvCxnSpPr>
              <a:cxnSpLocks noChangeShapeType="1"/>
              <a:stCxn id="22555" idx="3"/>
              <a:endCxn id="22557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5" name="AutoShape 15">
              <a:extLst>
                <a:ext uri="{FF2B5EF4-FFF2-40B4-BE49-F238E27FC236}">
                  <a16:creationId xmlns:a16="http://schemas.microsoft.com/office/drawing/2014/main" id="{7E0F59FC-0831-2C86-01B0-48BC7FC59355}"/>
                </a:ext>
              </a:extLst>
            </p:cNvPr>
            <p:cNvCxnSpPr>
              <a:cxnSpLocks noChangeShapeType="1"/>
              <a:stCxn id="22556" idx="1"/>
              <a:endCxn id="22555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6" name="AutoShape 16">
              <a:extLst>
                <a:ext uri="{FF2B5EF4-FFF2-40B4-BE49-F238E27FC236}">
                  <a16:creationId xmlns:a16="http://schemas.microsoft.com/office/drawing/2014/main" id="{B73D47FE-CEDE-DB84-F01F-DD87CC0D7931}"/>
                </a:ext>
              </a:extLst>
            </p:cNvPr>
            <p:cNvCxnSpPr>
              <a:cxnSpLocks noChangeShapeType="1"/>
              <a:stCxn id="22563" idx="0"/>
              <a:endCxn id="22556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7" name="AutoShape 17">
              <a:extLst>
                <a:ext uri="{FF2B5EF4-FFF2-40B4-BE49-F238E27FC236}">
                  <a16:creationId xmlns:a16="http://schemas.microsoft.com/office/drawing/2014/main" id="{00914EB8-3853-44F4-C4B5-784CA79794E5}"/>
                </a:ext>
              </a:extLst>
            </p:cNvPr>
            <p:cNvCxnSpPr>
              <a:cxnSpLocks noChangeShapeType="1"/>
              <a:stCxn id="22562" idx="0"/>
              <a:endCxn id="22556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8" name="AutoShape 18">
              <a:extLst>
                <a:ext uri="{FF2B5EF4-FFF2-40B4-BE49-F238E27FC236}">
                  <a16:creationId xmlns:a16="http://schemas.microsoft.com/office/drawing/2014/main" id="{7F78C2BC-9FBF-F6B9-29BD-49736328F811}"/>
                </a:ext>
              </a:extLst>
            </p:cNvPr>
            <p:cNvCxnSpPr>
              <a:cxnSpLocks noChangeShapeType="1"/>
              <a:stCxn id="22561" idx="0"/>
              <a:endCxn id="22558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9" name="AutoShape 19">
              <a:extLst>
                <a:ext uri="{FF2B5EF4-FFF2-40B4-BE49-F238E27FC236}">
                  <a16:creationId xmlns:a16="http://schemas.microsoft.com/office/drawing/2014/main" id="{6CB1AE59-BB9C-4080-00C2-CCE53F93885C}"/>
                </a:ext>
              </a:extLst>
            </p:cNvPr>
            <p:cNvCxnSpPr>
              <a:cxnSpLocks noChangeShapeType="1"/>
              <a:stCxn id="22560" idx="0"/>
              <a:endCxn id="22558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70" name="AutoShape 20">
              <a:extLst>
                <a:ext uri="{FF2B5EF4-FFF2-40B4-BE49-F238E27FC236}">
                  <a16:creationId xmlns:a16="http://schemas.microsoft.com/office/drawing/2014/main" id="{8A31103E-D5BC-AEF3-C332-DD4D818A5D4D}"/>
                </a:ext>
              </a:extLst>
            </p:cNvPr>
            <p:cNvCxnSpPr>
              <a:cxnSpLocks noChangeShapeType="1"/>
              <a:stCxn id="22559" idx="0"/>
              <a:endCxn id="22557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71" name="AutoShape 21">
              <a:extLst>
                <a:ext uri="{FF2B5EF4-FFF2-40B4-BE49-F238E27FC236}">
                  <a16:creationId xmlns:a16="http://schemas.microsoft.com/office/drawing/2014/main" id="{67D3AA3F-BFE5-25B3-865B-8E6C26AB185A}"/>
                </a:ext>
              </a:extLst>
            </p:cNvPr>
            <p:cNvCxnSpPr>
              <a:cxnSpLocks noChangeShapeType="1"/>
              <a:stCxn id="22558" idx="1"/>
              <a:endCxn id="22557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79222" name="Group 22">
            <a:extLst>
              <a:ext uri="{FF2B5EF4-FFF2-40B4-BE49-F238E27FC236}">
                <a16:creationId xmlns:a16="http://schemas.microsoft.com/office/drawing/2014/main" id="{41E0099C-8433-3CAB-93E9-D3CCD3FABDEF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4800600"/>
          <a:ext cx="3352800" cy="889000"/>
        </p:xfrm>
        <a:graphic>
          <a:graphicData uri="http://schemas.openxmlformats.org/drawingml/2006/table">
            <a:tbl>
              <a:tblPr/>
              <a:tblGrid>
                <a:gridCol w="6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6AEF2A0B-FD49-EDE9-05B1-AD3E2341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Greedy Method and Compression</a:t>
            </a: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76CF8A5A-723C-F3A8-21B6-4C50C23F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9D0332-7133-42FD-B464-306CDDA5273B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BC27881C-5B11-4DB3-CB75-726D95474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Encoding Tree Optimization</a:t>
            </a:r>
          </a:p>
        </p:txBody>
      </p:sp>
      <p:sp>
        <p:nvSpPr>
          <p:cNvPr id="2355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19CBE8D-E6E6-B657-6F8D-02F7E2794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Given a text string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1800" dirty="0"/>
              <a:t>, we want to find a prefix code for the characters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1800" dirty="0"/>
              <a:t> that yields a small encoding for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Frequent characters should have long code-words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/>
              <a:t>Rare characters should have short code-words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b="1" i="1" dirty="0">
                <a:latin typeface="Times New Roman" panose="02020603050405020304" pitchFamily="18" charset="0"/>
              </a:rPr>
              <a:t>X </a:t>
            </a:r>
            <a:r>
              <a:rPr lang="en-US" altLang="en-US" sz="1600" dirty="0">
                <a:latin typeface="Times New Roman" panose="02020603050405020304" pitchFamily="18" charset="0"/>
              </a:rPr>
              <a:t>=</a:t>
            </a:r>
            <a:r>
              <a:rPr lang="en-US" altLang="en-US" sz="16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600" dirty="0"/>
              <a:t>abracadabra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16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1600" dirty="0"/>
              <a:t> encodes </a:t>
            </a:r>
            <a:r>
              <a:rPr lang="en-US" altLang="en-US" sz="16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1600" dirty="0"/>
              <a:t> into </a:t>
            </a:r>
            <a:r>
              <a:rPr lang="en-US" altLang="en-US" sz="1600" dirty="0">
                <a:latin typeface="Times New Roman" panose="02020603050405020304" pitchFamily="18" charset="0"/>
              </a:rPr>
              <a:t>29</a:t>
            </a:r>
            <a:r>
              <a:rPr lang="en-US" altLang="en-US" sz="1600" dirty="0"/>
              <a:t>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16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1600" dirty="0"/>
              <a:t> encodes </a:t>
            </a:r>
            <a:r>
              <a:rPr lang="en-US" altLang="en-US" sz="1600" b="1" i="1" dirty="0">
                <a:latin typeface="Times New Roman" panose="02020603050405020304" pitchFamily="18" charset="0"/>
              </a:rPr>
              <a:t>X</a:t>
            </a:r>
            <a:r>
              <a:rPr lang="en-US" altLang="en-US" sz="1600" dirty="0"/>
              <a:t> into </a:t>
            </a:r>
            <a:r>
              <a:rPr lang="en-US" altLang="en-US" sz="1600" dirty="0">
                <a:latin typeface="Times New Roman" panose="02020603050405020304" pitchFamily="18" charset="0"/>
              </a:rPr>
              <a:t>24</a:t>
            </a:r>
            <a:r>
              <a:rPr lang="en-US" altLang="en-US" sz="1600" dirty="0"/>
              <a:t> bits</a:t>
            </a:r>
          </a:p>
        </p:txBody>
      </p:sp>
      <p:grpSp>
        <p:nvGrpSpPr>
          <p:cNvPr id="23558" name="Group 4">
            <a:extLst>
              <a:ext uri="{FF2B5EF4-FFF2-40B4-BE49-F238E27FC236}">
                <a16:creationId xmlns:a16="http://schemas.microsoft.com/office/drawing/2014/main" id="{4ED1C408-5EED-DE91-9CCA-F3B46C794C5D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038600"/>
            <a:ext cx="3429000" cy="2286000"/>
            <a:chOff x="2928" y="2256"/>
            <a:chExt cx="2160" cy="1440"/>
          </a:xfrm>
        </p:grpSpPr>
        <p:sp>
          <p:nvSpPr>
            <p:cNvPr id="23579" name="Oval 5">
              <a:extLst>
                <a:ext uri="{FF2B5EF4-FFF2-40B4-BE49-F238E27FC236}">
                  <a16:creationId xmlns:a16="http://schemas.microsoft.com/office/drawing/2014/main" id="{D326A39B-C09D-0248-E794-962722A23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23580" name="Oval 6">
              <a:extLst>
                <a:ext uri="{FF2B5EF4-FFF2-40B4-BE49-F238E27FC236}">
                  <a16:creationId xmlns:a16="http://schemas.microsoft.com/office/drawing/2014/main" id="{0D1BE112-C390-ECE7-90DB-3D1E544D2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23581" name="Oval 7">
              <a:extLst>
                <a:ext uri="{FF2B5EF4-FFF2-40B4-BE49-F238E27FC236}">
                  <a16:creationId xmlns:a16="http://schemas.microsoft.com/office/drawing/2014/main" id="{CC6B7AB5-9CE4-358F-E181-64E9C6489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23582" name="Oval 8">
              <a:extLst>
                <a:ext uri="{FF2B5EF4-FFF2-40B4-BE49-F238E27FC236}">
                  <a16:creationId xmlns:a16="http://schemas.microsoft.com/office/drawing/2014/main" id="{93289135-9C54-E2D8-1772-D06E3E858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23583" name="Rectangle 9">
              <a:extLst>
                <a:ext uri="{FF2B5EF4-FFF2-40B4-BE49-F238E27FC236}">
                  <a16:creationId xmlns:a16="http://schemas.microsoft.com/office/drawing/2014/main" id="{3722AB6C-52AB-BFBE-24DD-DA4C34133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40458C"/>
                  </a:solidFill>
                </a:rPr>
                <a:t>c</a:t>
              </a:r>
            </a:p>
          </p:txBody>
        </p:sp>
        <p:sp>
          <p:nvSpPr>
            <p:cNvPr id="23584" name="Rectangle 10">
              <a:extLst>
                <a:ext uri="{FF2B5EF4-FFF2-40B4-BE49-F238E27FC236}">
                  <a16:creationId xmlns:a16="http://schemas.microsoft.com/office/drawing/2014/main" id="{237F456D-7502-395F-C418-3B9F14A23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40458C"/>
                  </a:solidFill>
                </a:rPr>
                <a:t>a</a:t>
              </a:r>
            </a:p>
          </p:txBody>
        </p:sp>
        <p:sp>
          <p:nvSpPr>
            <p:cNvPr id="23585" name="Rectangle 11">
              <a:extLst>
                <a:ext uri="{FF2B5EF4-FFF2-40B4-BE49-F238E27FC236}">
                  <a16:creationId xmlns:a16="http://schemas.microsoft.com/office/drawing/2014/main" id="{D5B3CDD2-32DF-74A0-AE7D-6916778CB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40458C"/>
                  </a:solidFill>
                </a:rPr>
                <a:t>r</a:t>
              </a:r>
            </a:p>
          </p:txBody>
        </p:sp>
        <p:sp>
          <p:nvSpPr>
            <p:cNvPr id="23586" name="Rectangle 12">
              <a:extLst>
                <a:ext uri="{FF2B5EF4-FFF2-40B4-BE49-F238E27FC236}">
                  <a16:creationId xmlns:a16="http://schemas.microsoft.com/office/drawing/2014/main" id="{CA52BDE7-0623-C792-0C1D-381E11F27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40458C"/>
                  </a:solidFill>
                </a:rPr>
                <a:t>d</a:t>
              </a:r>
            </a:p>
          </p:txBody>
        </p:sp>
        <p:sp>
          <p:nvSpPr>
            <p:cNvPr id="23587" name="Rectangle 13">
              <a:extLst>
                <a:ext uri="{FF2B5EF4-FFF2-40B4-BE49-F238E27FC236}">
                  <a16:creationId xmlns:a16="http://schemas.microsoft.com/office/drawing/2014/main" id="{1FE8F033-2ADC-7252-C76A-44107A935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40458C"/>
                  </a:solidFill>
                </a:rPr>
                <a:t>b</a:t>
              </a:r>
            </a:p>
          </p:txBody>
        </p:sp>
        <p:cxnSp>
          <p:nvCxnSpPr>
            <p:cNvPr id="23588" name="AutoShape 14">
              <a:extLst>
                <a:ext uri="{FF2B5EF4-FFF2-40B4-BE49-F238E27FC236}">
                  <a16:creationId xmlns:a16="http://schemas.microsoft.com/office/drawing/2014/main" id="{0977583E-1794-263E-5BFC-695CE7CBD771}"/>
                </a:ext>
              </a:extLst>
            </p:cNvPr>
            <p:cNvCxnSpPr>
              <a:cxnSpLocks noChangeShapeType="1"/>
              <a:stCxn id="23579" idx="3"/>
              <a:endCxn id="23581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89" name="AutoShape 15">
              <a:extLst>
                <a:ext uri="{FF2B5EF4-FFF2-40B4-BE49-F238E27FC236}">
                  <a16:creationId xmlns:a16="http://schemas.microsoft.com/office/drawing/2014/main" id="{87055AB6-02E6-805B-F7E9-36ED018D0736}"/>
                </a:ext>
              </a:extLst>
            </p:cNvPr>
            <p:cNvCxnSpPr>
              <a:cxnSpLocks noChangeShapeType="1"/>
              <a:stCxn id="23580" idx="1"/>
              <a:endCxn id="23579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90" name="AutoShape 16">
              <a:extLst>
                <a:ext uri="{FF2B5EF4-FFF2-40B4-BE49-F238E27FC236}">
                  <a16:creationId xmlns:a16="http://schemas.microsoft.com/office/drawing/2014/main" id="{03052C39-C649-E412-8EAB-274BCB018819}"/>
                </a:ext>
              </a:extLst>
            </p:cNvPr>
            <p:cNvCxnSpPr>
              <a:cxnSpLocks noChangeShapeType="1"/>
              <a:stCxn id="23587" idx="0"/>
              <a:endCxn id="23580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91" name="AutoShape 17">
              <a:extLst>
                <a:ext uri="{FF2B5EF4-FFF2-40B4-BE49-F238E27FC236}">
                  <a16:creationId xmlns:a16="http://schemas.microsoft.com/office/drawing/2014/main" id="{E414CC66-E431-1F58-8275-B7341F5E82CC}"/>
                </a:ext>
              </a:extLst>
            </p:cNvPr>
            <p:cNvCxnSpPr>
              <a:cxnSpLocks noChangeShapeType="1"/>
              <a:stCxn id="23586" idx="0"/>
              <a:endCxn id="23580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92" name="AutoShape 18">
              <a:extLst>
                <a:ext uri="{FF2B5EF4-FFF2-40B4-BE49-F238E27FC236}">
                  <a16:creationId xmlns:a16="http://schemas.microsoft.com/office/drawing/2014/main" id="{592D4195-C71F-0072-BA12-3697A57FB790}"/>
                </a:ext>
              </a:extLst>
            </p:cNvPr>
            <p:cNvCxnSpPr>
              <a:cxnSpLocks noChangeShapeType="1"/>
              <a:stCxn id="23585" idx="0"/>
              <a:endCxn id="23582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93" name="AutoShape 19">
              <a:extLst>
                <a:ext uri="{FF2B5EF4-FFF2-40B4-BE49-F238E27FC236}">
                  <a16:creationId xmlns:a16="http://schemas.microsoft.com/office/drawing/2014/main" id="{348B7660-0BA7-9B77-CC0E-E5BB59BF4E49}"/>
                </a:ext>
              </a:extLst>
            </p:cNvPr>
            <p:cNvCxnSpPr>
              <a:cxnSpLocks noChangeShapeType="1"/>
              <a:stCxn id="23584" idx="0"/>
              <a:endCxn id="23582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94" name="AutoShape 20">
              <a:extLst>
                <a:ext uri="{FF2B5EF4-FFF2-40B4-BE49-F238E27FC236}">
                  <a16:creationId xmlns:a16="http://schemas.microsoft.com/office/drawing/2014/main" id="{D2DFB930-37CC-A27D-6A26-17467BCC7C83}"/>
                </a:ext>
              </a:extLst>
            </p:cNvPr>
            <p:cNvCxnSpPr>
              <a:cxnSpLocks noChangeShapeType="1"/>
              <a:stCxn id="23583" idx="0"/>
              <a:endCxn id="23581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95" name="AutoShape 21">
              <a:extLst>
                <a:ext uri="{FF2B5EF4-FFF2-40B4-BE49-F238E27FC236}">
                  <a16:creationId xmlns:a16="http://schemas.microsoft.com/office/drawing/2014/main" id="{46200495-91F6-61C9-B434-582600C975B0}"/>
                </a:ext>
              </a:extLst>
            </p:cNvPr>
            <p:cNvCxnSpPr>
              <a:cxnSpLocks noChangeShapeType="1"/>
              <a:stCxn id="23582" idx="1"/>
              <a:endCxn id="23581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59" name="Group 22">
            <a:extLst>
              <a:ext uri="{FF2B5EF4-FFF2-40B4-BE49-F238E27FC236}">
                <a16:creationId xmlns:a16="http://schemas.microsoft.com/office/drawing/2014/main" id="{C5A86479-AD01-F583-146C-CE140BE008D6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4038600"/>
            <a:ext cx="3429000" cy="2286000"/>
            <a:chOff x="2928" y="2256"/>
            <a:chExt cx="2160" cy="1440"/>
          </a:xfrm>
        </p:grpSpPr>
        <p:sp>
          <p:nvSpPr>
            <p:cNvPr id="23562" name="Oval 23">
              <a:extLst>
                <a:ext uri="{FF2B5EF4-FFF2-40B4-BE49-F238E27FC236}">
                  <a16:creationId xmlns:a16="http://schemas.microsoft.com/office/drawing/2014/main" id="{8FC3463E-D962-D72D-E659-53E184BB4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23563" name="Oval 24">
              <a:extLst>
                <a:ext uri="{FF2B5EF4-FFF2-40B4-BE49-F238E27FC236}">
                  <a16:creationId xmlns:a16="http://schemas.microsoft.com/office/drawing/2014/main" id="{FF611AA4-BC42-2163-AAE6-86A3C6D33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23564" name="Oval 25">
              <a:extLst>
                <a:ext uri="{FF2B5EF4-FFF2-40B4-BE49-F238E27FC236}">
                  <a16:creationId xmlns:a16="http://schemas.microsoft.com/office/drawing/2014/main" id="{75B07D0D-3A9E-25A6-EDB2-00CC11539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23565" name="Oval 26">
              <a:extLst>
                <a:ext uri="{FF2B5EF4-FFF2-40B4-BE49-F238E27FC236}">
                  <a16:creationId xmlns:a16="http://schemas.microsoft.com/office/drawing/2014/main" id="{3D876B99-3115-0603-7ACE-C4DA768D6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anchor="ctr" anchorCtr="1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40458C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23566" name="Rectangle 27">
              <a:extLst>
                <a:ext uri="{FF2B5EF4-FFF2-40B4-BE49-F238E27FC236}">
                  <a16:creationId xmlns:a16="http://schemas.microsoft.com/office/drawing/2014/main" id="{14D5158F-CA12-447E-D3D5-50CED80F5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40458C"/>
                  </a:solidFill>
                </a:rPr>
                <a:t>a</a:t>
              </a:r>
            </a:p>
          </p:txBody>
        </p:sp>
        <p:sp>
          <p:nvSpPr>
            <p:cNvPr id="23567" name="Rectangle 28">
              <a:extLst>
                <a:ext uri="{FF2B5EF4-FFF2-40B4-BE49-F238E27FC236}">
                  <a16:creationId xmlns:a16="http://schemas.microsoft.com/office/drawing/2014/main" id="{AD10AE2C-DCF6-10EE-17A6-5E6501991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40458C"/>
                  </a:solidFill>
                </a:rPr>
                <a:t>c</a:t>
              </a:r>
            </a:p>
          </p:txBody>
        </p:sp>
        <p:sp>
          <p:nvSpPr>
            <p:cNvPr id="23568" name="Rectangle 29">
              <a:extLst>
                <a:ext uri="{FF2B5EF4-FFF2-40B4-BE49-F238E27FC236}">
                  <a16:creationId xmlns:a16="http://schemas.microsoft.com/office/drawing/2014/main" id="{E3486B6A-6B20-AD0F-A71C-0E43FC555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40458C"/>
                  </a:solidFill>
                </a:rPr>
                <a:t>d</a:t>
              </a:r>
            </a:p>
          </p:txBody>
        </p:sp>
        <p:sp>
          <p:nvSpPr>
            <p:cNvPr id="23569" name="Rectangle 30">
              <a:extLst>
                <a:ext uri="{FF2B5EF4-FFF2-40B4-BE49-F238E27FC236}">
                  <a16:creationId xmlns:a16="http://schemas.microsoft.com/office/drawing/2014/main" id="{17AD887A-F4CD-A5A3-3265-A9123411D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40458C"/>
                  </a:solidFill>
                </a:rPr>
                <a:t>b</a:t>
              </a:r>
            </a:p>
          </p:txBody>
        </p:sp>
        <p:sp>
          <p:nvSpPr>
            <p:cNvPr id="23570" name="Rectangle 31">
              <a:extLst>
                <a:ext uri="{FF2B5EF4-FFF2-40B4-BE49-F238E27FC236}">
                  <a16:creationId xmlns:a16="http://schemas.microsoft.com/office/drawing/2014/main" id="{EA5EE85C-E6AD-B376-7DC8-BD6009354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40458C"/>
                  </a:solidFill>
                </a:rPr>
                <a:t>r</a:t>
              </a:r>
            </a:p>
          </p:txBody>
        </p:sp>
        <p:cxnSp>
          <p:nvCxnSpPr>
            <p:cNvPr id="23571" name="AutoShape 32">
              <a:extLst>
                <a:ext uri="{FF2B5EF4-FFF2-40B4-BE49-F238E27FC236}">
                  <a16:creationId xmlns:a16="http://schemas.microsoft.com/office/drawing/2014/main" id="{52F84A30-F0AD-646A-62A2-AC52F49E88E3}"/>
                </a:ext>
              </a:extLst>
            </p:cNvPr>
            <p:cNvCxnSpPr>
              <a:cxnSpLocks noChangeShapeType="1"/>
              <a:stCxn id="23562" idx="3"/>
              <a:endCxn id="23564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2" name="AutoShape 33">
              <a:extLst>
                <a:ext uri="{FF2B5EF4-FFF2-40B4-BE49-F238E27FC236}">
                  <a16:creationId xmlns:a16="http://schemas.microsoft.com/office/drawing/2014/main" id="{0E5C9554-8E82-55E8-C5A4-B19E50857D85}"/>
                </a:ext>
              </a:extLst>
            </p:cNvPr>
            <p:cNvCxnSpPr>
              <a:cxnSpLocks noChangeShapeType="1"/>
              <a:stCxn id="23563" idx="1"/>
              <a:endCxn id="23562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3" name="AutoShape 34">
              <a:extLst>
                <a:ext uri="{FF2B5EF4-FFF2-40B4-BE49-F238E27FC236}">
                  <a16:creationId xmlns:a16="http://schemas.microsoft.com/office/drawing/2014/main" id="{D9C05C89-3D4F-38E5-3AFD-00237896E0B0}"/>
                </a:ext>
              </a:extLst>
            </p:cNvPr>
            <p:cNvCxnSpPr>
              <a:cxnSpLocks noChangeShapeType="1"/>
              <a:stCxn id="23570" idx="0"/>
              <a:endCxn id="23563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4" name="AutoShape 35">
              <a:extLst>
                <a:ext uri="{FF2B5EF4-FFF2-40B4-BE49-F238E27FC236}">
                  <a16:creationId xmlns:a16="http://schemas.microsoft.com/office/drawing/2014/main" id="{F381B38F-0B13-45D7-9A86-30618D8B301E}"/>
                </a:ext>
              </a:extLst>
            </p:cNvPr>
            <p:cNvCxnSpPr>
              <a:cxnSpLocks noChangeShapeType="1"/>
              <a:stCxn id="23569" idx="0"/>
              <a:endCxn id="23563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5" name="AutoShape 36">
              <a:extLst>
                <a:ext uri="{FF2B5EF4-FFF2-40B4-BE49-F238E27FC236}">
                  <a16:creationId xmlns:a16="http://schemas.microsoft.com/office/drawing/2014/main" id="{C4C6291A-EE20-6118-3ADF-1B93E92DA3F0}"/>
                </a:ext>
              </a:extLst>
            </p:cNvPr>
            <p:cNvCxnSpPr>
              <a:cxnSpLocks noChangeShapeType="1"/>
              <a:stCxn id="23568" idx="0"/>
              <a:endCxn id="23565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6" name="AutoShape 37">
              <a:extLst>
                <a:ext uri="{FF2B5EF4-FFF2-40B4-BE49-F238E27FC236}">
                  <a16:creationId xmlns:a16="http://schemas.microsoft.com/office/drawing/2014/main" id="{5E44C6C3-DBB0-7E14-EAC2-1698990C92C5}"/>
                </a:ext>
              </a:extLst>
            </p:cNvPr>
            <p:cNvCxnSpPr>
              <a:cxnSpLocks noChangeShapeType="1"/>
              <a:stCxn id="23567" idx="0"/>
              <a:endCxn id="23565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7" name="AutoShape 38">
              <a:extLst>
                <a:ext uri="{FF2B5EF4-FFF2-40B4-BE49-F238E27FC236}">
                  <a16:creationId xmlns:a16="http://schemas.microsoft.com/office/drawing/2014/main" id="{B48DF7FB-2554-6968-1E0D-3E4EF2398B6E}"/>
                </a:ext>
              </a:extLst>
            </p:cNvPr>
            <p:cNvCxnSpPr>
              <a:cxnSpLocks noChangeShapeType="1"/>
              <a:stCxn id="23566" idx="0"/>
              <a:endCxn id="23564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8" name="AutoShape 39">
              <a:extLst>
                <a:ext uri="{FF2B5EF4-FFF2-40B4-BE49-F238E27FC236}">
                  <a16:creationId xmlns:a16="http://schemas.microsoft.com/office/drawing/2014/main" id="{E4E68D89-8708-47F3-512C-017A7ABB3A73}"/>
                </a:ext>
              </a:extLst>
            </p:cNvPr>
            <p:cNvCxnSpPr>
              <a:cxnSpLocks noChangeShapeType="1"/>
              <a:stCxn id="23565" idx="1"/>
              <a:endCxn id="23564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560" name="Text Box 40">
            <a:extLst>
              <a:ext uri="{FF2B5EF4-FFF2-40B4-BE49-F238E27FC236}">
                <a16:creationId xmlns:a16="http://schemas.microsoft.com/office/drawing/2014/main" id="{7731A59B-30B9-BA4F-7D7E-C2E08FC6F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0386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40458C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 baseline="-25000">
                <a:solidFill>
                  <a:srgbClr val="40458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561" name="Text Box 41">
            <a:extLst>
              <a:ext uri="{FF2B5EF4-FFF2-40B4-BE49-F238E27FC236}">
                <a16:creationId xmlns:a16="http://schemas.microsoft.com/office/drawing/2014/main" id="{7FC14FA8-BD51-D8E0-5C1F-590593BA6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03860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40458C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400" baseline="-25000">
                <a:solidFill>
                  <a:srgbClr val="40458C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id="{272CA442-3D35-F125-FB27-9BDF234F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40458C"/>
                </a:solidFill>
              </a:rPr>
              <a:t>Greedy Method and Compression</a:t>
            </a:r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8DDAFA25-E564-CBD5-1A76-FD03DA7B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7252FF-4409-484D-A3BB-2C89C0D108C0}" type="slidenum">
              <a:rPr lang="en-US" altLang="en-US" sz="1400">
                <a:solidFill>
                  <a:srgbClr val="40458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rgbClr val="40458C"/>
              </a:solidFill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3BBEC1EC-1C1B-4881-A5DF-44B32A515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Huffman’s Algorithm</a:t>
            </a:r>
          </a:p>
        </p:txBody>
      </p:sp>
      <p:sp>
        <p:nvSpPr>
          <p:cNvPr id="2458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3C6405D-58A5-1759-5889-B16D484DF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2895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Given a string </a:t>
            </a:r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  <a:r>
              <a:rPr lang="en-US" altLang="en-US" sz="2000"/>
              <a:t>, Huffman’s algorithm construct a prefix code the minimizes the size of the encoding of </a:t>
            </a:r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It runs in time</a:t>
            </a:r>
            <a:br>
              <a:rPr lang="en-US" altLang="en-US" sz="2000"/>
            </a:b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Symbol" panose="05050102010706020507" pitchFamily="18" charset="2"/>
              </a:rPr>
              <a:t> + </a:t>
            </a:r>
            <a:r>
              <a:rPr lang="en-US" altLang="en-US" sz="2000" b="1" i="1">
                <a:latin typeface="Times New Roman" panose="02020603050405020304" pitchFamily="18" charset="0"/>
              </a:rPr>
              <a:t>d </a:t>
            </a:r>
            <a:r>
              <a:rPr lang="en-US" altLang="en-US" sz="2000">
                <a:latin typeface="Times New Roman" panose="02020603050405020304" pitchFamily="18" charset="0"/>
              </a:rPr>
              <a:t>log</a:t>
            </a:r>
            <a:r>
              <a:rPr lang="en-US" altLang="en-US" sz="2000" b="1" i="1">
                <a:latin typeface="Times New Roman" panose="02020603050405020304" pitchFamily="18" charset="0"/>
              </a:rPr>
              <a:t> d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, where </a:t>
            </a:r>
            <a:r>
              <a:rPr lang="en-US" altLang="en-US" sz="2000" b="1" i="1">
                <a:latin typeface="Times New Roman" panose="02020603050405020304" pitchFamily="18" charset="0"/>
              </a:rPr>
              <a:t>n</a:t>
            </a:r>
            <a:r>
              <a:rPr lang="en-US" altLang="en-US" sz="2000"/>
              <a:t> is the size of </a:t>
            </a:r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  <a:r>
              <a:rPr lang="en-US" altLang="en-US" sz="2000"/>
              <a:t> and </a:t>
            </a:r>
            <a:r>
              <a:rPr lang="en-US" altLang="en-US" sz="2000" b="1" i="1">
                <a:latin typeface="Times New Roman" panose="02020603050405020304" pitchFamily="18" charset="0"/>
              </a:rPr>
              <a:t>d</a:t>
            </a:r>
            <a:r>
              <a:rPr lang="en-US" altLang="en-US" sz="2000"/>
              <a:t> is the number of distinct characters of </a:t>
            </a:r>
            <a:r>
              <a:rPr lang="en-US" altLang="en-US" sz="2000" b="1" i="1">
                <a:latin typeface="Times New Roman" panose="02020603050405020304" pitchFamily="18" charset="0"/>
              </a:rPr>
              <a:t>X</a:t>
            </a: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heap-based priority queue is used as an auxiliary structure</a:t>
            </a:r>
          </a:p>
        </p:txBody>
      </p:sp>
      <p:sp>
        <p:nvSpPr>
          <p:cNvPr id="24582" name="Text Box 4">
            <a:extLst>
              <a:ext uri="{FF2B5EF4-FFF2-40B4-BE49-F238E27FC236}">
                <a16:creationId xmlns:a16="http://schemas.microsoft.com/office/drawing/2014/main" id="{70D56FA2-E98F-669D-5F9F-2D7667E84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447800"/>
            <a:ext cx="4572000" cy="4957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286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indent="-285750" defTabSz="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628650" indent="-228600" defTabSz="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6F89F7"/>
              </a:buCl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>
                <a:solidFill>
                  <a:srgbClr val="40458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rgbClr val="BE2D00"/>
                </a:solidFill>
                <a:latin typeface="Times New Roman" panose="02020603050405020304" pitchFamily="18" charset="0"/>
              </a:rPr>
              <a:t>HuffmanEncoding</a:t>
            </a:r>
            <a:r>
              <a:rPr lang="en-US" altLang="en-US" sz="1800">
                <a:solidFill>
                  <a:srgbClr val="BE2D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rgbClr val="BE2D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800">
                <a:solidFill>
                  <a:srgbClr val="BE2D00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5000"/>
              </a:lnSpc>
              <a:buClr>
                <a:srgbClr val="6F89F7"/>
              </a:buCl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Input</a:t>
            </a:r>
            <a:r>
              <a:rPr lang="en-US" altLang="en-US" sz="1800">
                <a:solidFill>
                  <a:srgbClr val="40458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string 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of size 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n</a:t>
            </a:r>
            <a:endParaRPr lang="en-US" altLang="en-US" sz="1800">
              <a:solidFill>
                <a:srgbClr val="BE2D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buClr>
                <a:srgbClr val="6F89F7"/>
              </a:buCl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Output</a:t>
            </a:r>
            <a:r>
              <a:rPr lang="en-US" altLang="en-US" sz="1800">
                <a:solidFill>
                  <a:srgbClr val="40458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optimal encoding trie for 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X</a:t>
            </a:r>
          </a:p>
          <a:p>
            <a:pPr eaLnBrk="1" hangingPunct="1">
              <a:lnSpc>
                <a:spcPct val="85000"/>
              </a:lnSpc>
              <a:buClr>
                <a:srgbClr val="6F89F7"/>
              </a:buClr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	C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distinctCharacters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)</a:t>
            </a:r>
            <a:endParaRPr lang="en-US" altLang="en-US" sz="1800" b="1" i="1">
              <a:solidFill>
                <a:srgbClr val="57705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buClr>
                <a:srgbClr val="6F89F7"/>
              </a:buClr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	computeFrequencies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C, X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5000"/>
              </a:lnSpc>
              <a:buClr>
                <a:srgbClr val="6F89F7"/>
              </a:buCl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Q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new empty heap </a:t>
            </a:r>
            <a:endParaRPr lang="en-US" altLang="en-US" sz="1800">
              <a:solidFill>
                <a:srgbClr val="BE2D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buClr>
                <a:srgbClr val="6F89F7"/>
              </a:buCl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for all 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 C</a:t>
            </a:r>
          </a:p>
          <a:p>
            <a:pPr eaLnBrk="1" hangingPunct="1">
              <a:lnSpc>
                <a:spcPct val="85000"/>
              </a:lnSpc>
              <a:buClr>
                <a:srgbClr val="6F89F7"/>
              </a:buClr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		T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new single-node tree storing 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c</a:t>
            </a:r>
          </a:p>
          <a:p>
            <a:pPr eaLnBrk="1" hangingPunct="1">
              <a:lnSpc>
                <a:spcPct val="85000"/>
              </a:lnSpc>
              <a:buClr>
                <a:srgbClr val="6F89F7"/>
              </a:buCl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Q.insert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getFrequency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)</a:t>
            </a:r>
            <a:endParaRPr lang="en-US" altLang="en-US" sz="1800" b="1" i="1" baseline="-25000">
              <a:solidFill>
                <a:srgbClr val="57705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buClr>
                <a:srgbClr val="6F89F7"/>
              </a:buClr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while 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Q.size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1</a:t>
            </a:r>
            <a:endParaRPr lang="en-US" altLang="en-US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buClr>
                <a:srgbClr val="6F89F7"/>
              </a:buCl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1800" b="1" i="1" baseline="-25000">
                <a:solidFill>
                  <a:srgbClr val="57705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Q.minKey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>
              <a:lnSpc>
                <a:spcPct val="85000"/>
              </a:lnSpc>
              <a:buClr>
                <a:srgbClr val="6F89F7"/>
              </a:buCl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1800" b="1" i="1" baseline="-25000">
                <a:solidFill>
                  <a:srgbClr val="57705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Q.removeMin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>
              <a:lnSpc>
                <a:spcPct val="85000"/>
              </a:lnSpc>
              <a:buClr>
                <a:srgbClr val="6F89F7"/>
              </a:buCl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1800" b="1" i="1" baseline="-25000">
                <a:solidFill>
                  <a:srgbClr val="577052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Q.minKey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>
              <a:lnSpc>
                <a:spcPct val="85000"/>
              </a:lnSpc>
              <a:buClr>
                <a:srgbClr val="6F89F7"/>
              </a:buCl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1800" b="1" i="1" baseline="-25000">
                <a:solidFill>
                  <a:srgbClr val="577052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Q.removeMin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>
              <a:lnSpc>
                <a:spcPct val="85000"/>
              </a:lnSpc>
              <a:buClr>
                <a:srgbClr val="6F89F7"/>
              </a:buCl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join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1800" b="1" i="1" baseline="-25000">
                <a:solidFill>
                  <a:srgbClr val="57705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1800" b="1" i="1" baseline="-25000">
                <a:solidFill>
                  <a:srgbClr val="577052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5000"/>
              </a:lnSpc>
              <a:buClr>
                <a:srgbClr val="6F89F7"/>
              </a:buCl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Q.insert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1800" b="1" i="1" baseline="-25000">
                <a:solidFill>
                  <a:srgbClr val="57705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1800" b="1" i="1" baseline="-25000">
                <a:solidFill>
                  <a:srgbClr val="577052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)</a:t>
            </a:r>
            <a:endParaRPr lang="en-US" altLang="en-US" sz="1800" b="1" i="1" baseline="-25000">
              <a:solidFill>
                <a:srgbClr val="57705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buClr>
                <a:srgbClr val="6F89F7"/>
              </a:buCl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return </a:t>
            </a:r>
            <a:r>
              <a:rPr lang="en-US" altLang="en-US" sz="1800" b="1" i="1">
                <a:solidFill>
                  <a:srgbClr val="577052"/>
                </a:solidFill>
                <a:latin typeface="Times New Roman" panose="02020603050405020304" pitchFamily="18" charset="0"/>
              </a:rPr>
              <a:t>Q.removeMin</a:t>
            </a:r>
            <a:r>
              <a:rPr lang="en-US" altLang="en-US" sz="1800">
                <a:solidFill>
                  <a:srgbClr val="577052"/>
                </a:solidFill>
                <a:latin typeface="Times New Roman" panose="02020603050405020304" pitchFamily="18" charset="0"/>
              </a:rPr>
              <a:t>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>
            <a:extLst>
              <a:ext uri="{FF2B5EF4-FFF2-40B4-BE49-F238E27FC236}">
                <a16:creationId xmlns:a16="http://schemas.microsoft.com/office/drawing/2014/main" id="{B6014682-FDE1-8578-6A4C-3AF30378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Pattern Matching</a:t>
            </a:r>
          </a:p>
        </p:txBody>
      </p:sp>
      <p:sp>
        <p:nvSpPr>
          <p:cNvPr id="9219" name="Slide Number Placeholder 6">
            <a:extLst>
              <a:ext uri="{FF2B5EF4-FFF2-40B4-BE49-F238E27FC236}">
                <a16:creationId xmlns:a16="http://schemas.microsoft.com/office/drawing/2014/main" id="{D74DFFE5-75BB-9538-CE68-96F9FE84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2E26D3-558D-4663-9AE1-6FAD5D0A0F8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6102A947-5D07-ED99-54C9-560C84CEC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Strings</a:t>
            </a:r>
          </a:p>
        </p:txBody>
      </p:sp>
      <p:sp>
        <p:nvSpPr>
          <p:cNvPr id="922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18E8488-A01C-89FD-FE91-C30AC11ADFF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90675"/>
            <a:ext cx="3886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A string is a sequence of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Examples of strings: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Java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HTML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DNA sequence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ordinary text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An alphabet </a:t>
            </a:r>
            <a:r>
              <a:rPr lang="en-US" altLang="en-US" sz="2400" b="1" i="1">
                <a:latin typeface="Symbol" panose="05050102010706020507" pitchFamily="18" charset="2"/>
              </a:rPr>
              <a:t>S</a:t>
            </a:r>
            <a:r>
              <a:rPr lang="en-US" altLang="en-US" sz="2000"/>
              <a:t> is the set of possible characters for a family of strings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 of alphabets: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ASCII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Unicode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{0, 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{A, C, G, T}</a:t>
            </a:r>
          </a:p>
        </p:txBody>
      </p:sp>
      <p:sp>
        <p:nvSpPr>
          <p:cNvPr id="9222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5D778A4-3864-3B8D-5F7B-E1D944AB990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90675"/>
            <a:ext cx="4191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Let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/>
              <a:t> be a string of size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m</a:t>
            </a:r>
            <a:r>
              <a:rPr lang="en-US" altLang="en-US" sz="20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 substring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>
                <a:latin typeface="Times New Roman" panose="02020603050405020304" pitchFamily="18" charset="0"/>
              </a:rPr>
              <a:t>[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.. j</a:t>
            </a:r>
            <a:r>
              <a:rPr lang="en-US" altLang="en-US" sz="1800" dirty="0">
                <a:latin typeface="Times New Roman" panose="02020603050405020304" pitchFamily="18" charset="0"/>
              </a:rPr>
              <a:t>]</a:t>
            </a:r>
            <a:r>
              <a:rPr lang="en-US" altLang="en-US" sz="1800" dirty="0"/>
              <a:t>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/>
              <a:t> is the subsequence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/>
              <a:t> consisting of the characters with ranks between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/>
              <a:t>and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j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 prefix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/>
              <a:t> is a substring of the type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>
                <a:latin typeface="Times New Roman" panose="02020603050405020304" pitchFamily="18" charset="0"/>
              </a:rPr>
              <a:t>[0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..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 suffix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/>
              <a:t> is a substring of the type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1800" dirty="0">
                <a:latin typeface="Times New Roman" panose="02020603050405020304" pitchFamily="18" charset="0"/>
              </a:rPr>
              <a:t>[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..m </a:t>
            </a:r>
            <a:r>
              <a:rPr lang="en-US" altLang="en-US" sz="1800" dirty="0">
                <a:latin typeface="Symbol" panose="05050102010706020507" pitchFamily="18" charset="2"/>
              </a:rPr>
              <a:t>-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1]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Given strings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/>
              <a:t> (text) and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  <a:r>
              <a:rPr lang="en-US" altLang="en-US" sz="2000" dirty="0"/>
              <a:t> (pattern), the pattern matching problem consists of finding a substring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/>
              <a:t> equal to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text editors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search engines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biological research</a:t>
            </a:r>
          </a:p>
        </p:txBody>
      </p:sp>
      <p:pic>
        <p:nvPicPr>
          <p:cNvPr id="9223" name="Picture 5" descr="j0309617">
            <a:extLst>
              <a:ext uri="{FF2B5EF4-FFF2-40B4-BE49-F238E27FC236}">
                <a16:creationId xmlns:a16="http://schemas.microsoft.com/office/drawing/2014/main" id="{2B2ECFD1-0725-7C23-19FC-60B422BA7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8600"/>
            <a:ext cx="1905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>
            <a:extLst>
              <a:ext uri="{FF2B5EF4-FFF2-40B4-BE49-F238E27FC236}">
                <a16:creationId xmlns:a16="http://schemas.microsoft.com/office/drawing/2014/main" id="{10D45705-B5D8-4AB4-1F1A-04FA3E00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Pattern Matching</a:t>
            </a:r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D7A9227B-DD67-FB25-8042-14403A5C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B8E19F-D973-45AC-8E8D-3ADE80F7796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0244" name="Rectangle 1026">
            <a:extLst>
              <a:ext uri="{FF2B5EF4-FFF2-40B4-BE49-F238E27FC236}">
                <a16:creationId xmlns:a16="http://schemas.microsoft.com/office/drawing/2014/main" id="{8345E7AA-2B83-51DE-9F37-E0FD22ECB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010400" cy="1143000"/>
          </a:xfrm>
        </p:spPr>
        <p:txBody>
          <a:bodyPr/>
          <a:lstStyle/>
          <a:p>
            <a:pPr eaLnBrk="1" hangingPunct="1"/>
            <a:r>
              <a:rPr lang="en-US" altLang="en-US"/>
              <a:t>Brute-Force </a:t>
            </a:r>
            <a:br>
              <a:rPr lang="en-US" altLang="en-US"/>
            </a:br>
            <a:r>
              <a:rPr lang="en-US" altLang="en-US"/>
              <a:t>Pattern Matching</a:t>
            </a:r>
          </a:p>
        </p:txBody>
      </p:sp>
      <p:sp>
        <p:nvSpPr>
          <p:cNvPr id="10245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ABCA7D9-1099-AC34-D3AD-10D909BE8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886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brute-force pattern matching algorithm compares the pattern </a:t>
            </a:r>
            <a:r>
              <a:rPr lang="en-US" altLang="en-US" sz="2000" b="1" i="1">
                <a:latin typeface="Times New Roman" panose="02020603050405020304" pitchFamily="18" charset="0"/>
              </a:rPr>
              <a:t>P</a:t>
            </a:r>
            <a:r>
              <a:rPr lang="en-US" altLang="en-US" sz="2000"/>
              <a:t> with the text </a:t>
            </a:r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  <a:r>
              <a:rPr lang="en-US" altLang="en-US" sz="2000"/>
              <a:t> for each possible shift of </a:t>
            </a:r>
            <a:r>
              <a:rPr lang="en-US" altLang="en-US" sz="2000" b="1" i="1">
                <a:latin typeface="Times New Roman" panose="02020603050405020304" pitchFamily="18" charset="0"/>
              </a:rPr>
              <a:t>P</a:t>
            </a:r>
            <a:r>
              <a:rPr lang="en-US" altLang="en-US" sz="2000"/>
              <a:t> relative to </a:t>
            </a:r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  <a:r>
              <a:rPr lang="en-US" altLang="en-US" sz="2000"/>
              <a:t>, until either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 match is found,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all placements of the pattern have been tried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Brute-force pattern matching runs in time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nm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 of worst case: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>
                <a:latin typeface="Times New Roman" panose="02020603050405020304" pitchFamily="18" charset="0"/>
              </a:rPr>
              <a:t>T </a:t>
            </a:r>
            <a:r>
              <a:rPr lang="en-US" altLang="en-US" sz="1800">
                <a:latin typeface="Symbol" panose="05050102010706020507" pitchFamily="18" charset="2"/>
              </a:rPr>
              <a:t>=</a:t>
            </a:r>
            <a:r>
              <a:rPr lang="en-US" altLang="en-US" sz="1800" b="1" i="1">
                <a:latin typeface="Times New Roman" panose="02020603050405020304" pitchFamily="18" charset="0"/>
              </a:rPr>
              <a:t> aaa … ah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>
                <a:latin typeface="Times New Roman" panose="02020603050405020304" pitchFamily="18" charset="0"/>
              </a:rPr>
              <a:t>P </a:t>
            </a:r>
            <a:r>
              <a:rPr lang="en-US" altLang="en-US" sz="1800">
                <a:latin typeface="Symbol" panose="05050102010706020507" pitchFamily="18" charset="2"/>
              </a:rPr>
              <a:t>=</a:t>
            </a:r>
            <a:r>
              <a:rPr lang="en-US" altLang="en-US" sz="1800" b="1" i="1">
                <a:latin typeface="Times New Roman" panose="02020603050405020304" pitchFamily="18" charset="0"/>
              </a:rPr>
              <a:t> aaah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may occur in images and DNA sequences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unlikely in English text</a:t>
            </a:r>
          </a:p>
        </p:txBody>
      </p:sp>
      <p:sp>
        <p:nvSpPr>
          <p:cNvPr id="10246" name="Text Box 1028">
            <a:extLst>
              <a:ext uri="{FF2B5EF4-FFF2-40B4-BE49-F238E27FC236}">
                <a16:creationId xmlns:a16="http://schemas.microsoft.com/office/drawing/2014/main" id="{1BBE0BE3-9477-F8C8-AB30-8C458D860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460500"/>
            <a:ext cx="4419600" cy="496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342900" defTabSz="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628650" indent="-228600" defTabSz="3429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BruteForceMatch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T, P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text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T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of size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 and pattern </a:t>
            </a:r>
            <a:b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of size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m</a:t>
            </a:r>
            <a:endParaRPr lang="en-US" altLang="en-US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starting index of a </a:t>
            </a:r>
            <a:b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	substring of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 equal to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P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or </a:t>
            </a:r>
            <a:r>
              <a:rPr lang="en-US" altLang="en-US" sz="20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b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	if no such substring exists </a:t>
            </a:r>
            <a:endParaRPr lang="en-US" altLang="en-US" sz="2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0 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en-US" sz="20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m</a:t>
            </a:r>
          </a:p>
          <a:p>
            <a:pPr lvl="1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	</a:t>
            </a:r>
            <a:r>
              <a:rPr lang="en-US" altLang="en-US" sz="2000">
                <a:latin typeface="Times New Roman" panose="02020603050405020304" pitchFamily="18" charset="0"/>
              </a:rPr>
              <a:t>{ test shift </a:t>
            </a:r>
            <a:r>
              <a:rPr lang="en-US" altLang="en-US" sz="2000" b="1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 of the pattern }</a:t>
            </a:r>
          </a:p>
          <a:p>
            <a:pPr lvl="1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0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while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en-US" sz="20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&lt;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m </a:t>
            </a:r>
            <a:r>
              <a:rPr lang="en-US" altLang="en-US" sz="2000" b="1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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T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 sz="2000">
                <a:solidFill>
                  <a:schemeClr val="accent2"/>
                </a:solidFill>
                <a:latin typeface="Symbol" panose="05050102010706020507" pitchFamily="18" charset="2"/>
              </a:rPr>
              <a:t>+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j</a:t>
            </a:r>
            <a:r>
              <a:rPr lang="en-US" altLang="en-US" sz="2000" u="sng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Symbol" panose="05050102010706020507" pitchFamily="18" charset="2"/>
              </a:rPr>
              <a:t>=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P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  <a:endParaRPr lang="en-US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en-US" sz="20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	if 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en-US" sz="2000">
                <a:solidFill>
                  <a:schemeClr val="accent2"/>
                </a:solidFill>
                <a:latin typeface="Symbol" panose="05050102010706020507" pitchFamily="18" charset="2"/>
              </a:rPr>
              <a:t>=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m</a:t>
            </a:r>
          </a:p>
          <a:p>
            <a:pPr lvl="1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 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</a:rPr>
              <a:t>{match at </a:t>
            </a:r>
            <a:r>
              <a:rPr lang="en-US" altLang="en-US" sz="2000" b="1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}</a:t>
            </a:r>
            <a:endParaRPr lang="en-US" altLang="en-US" sz="20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</a:p>
          <a:p>
            <a:pPr lvl="1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		break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while loop </a:t>
            </a:r>
            <a:r>
              <a:rPr lang="en-US" altLang="en-US" sz="2000">
                <a:latin typeface="Times New Roman" panose="02020603050405020304" pitchFamily="18" charset="0"/>
              </a:rPr>
              <a:t>{mismatch}</a:t>
            </a:r>
          </a:p>
          <a:p>
            <a:pPr lvl="1" eaLnBrk="1" hangingPunct="1">
              <a:lnSpc>
                <a:spcPct val="85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  </a:t>
            </a: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-1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{no match anywhere}</a:t>
            </a:r>
          </a:p>
        </p:txBody>
      </p:sp>
      <p:pic>
        <p:nvPicPr>
          <p:cNvPr id="10247" name="Picture 1029" descr="j0280748">
            <a:extLst>
              <a:ext uri="{FF2B5EF4-FFF2-40B4-BE49-F238E27FC236}">
                <a16:creationId xmlns:a16="http://schemas.microsoft.com/office/drawing/2014/main" id="{1D9E018F-0BCA-9C59-5339-5E152BB61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2725"/>
            <a:ext cx="12319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FC35F9CF-FD2F-EFCF-3DA1-86B3EED5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Pattern Matching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A48780F8-3AC8-FE8B-2718-B80DD1F3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569E58-D044-44F3-ADA5-DC3E5844E7F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D30EEE20-6AA0-AC0E-7A02-A4060FB6F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Boyer-Moore Heuristics</a:t>
            </a:r>
          </a:p>
        </p:txBody>
      </p:sp>
      <p:sp>
        <p:nvSpPr>
          <p:cNvPr id="1126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2CA9B8D-6D00-A7B8-668E-7195B98A8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2590800"/>
          </a:xfrm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Boyer-Moore’s pattern matching algorithm is based on two heuristics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	Looking-glass heuristic:</a:t>
            </a:r>
            <a:r>
              <a:rPr lang="en-US" altLang="en-US" sz="2000"/>
              <a:t> Compare </a:t>
            </a:r>
            <a:r>
              <a:rPr lang="en-US" altLang="en-US" sz="2000" b="1" i="1">
                <a:latin typeface="Times New Roman" panose="02020603050405020304" pitchFamily="18" charset="0"/>
              </a:rPr>
              <a:t>P</a:t>
            </a:r>
            <a:r>
              <a:rPr lang="en-US" altLang="en-US" sz="2000"/>
              <a:t> with a subsequence of </a:t>
            </a:r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  <a:r>
              <a:rPr lang="en-US" altLang="en-US" sz="2000"/>
              <a:t> moving backwards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	Character-jump heuristic:</a:t>
            </a:r>
            <a:r>
              <a:rPr lang="en-US" altLang="en-US" sz="2000"/>
              <a:t> When a mismatch occurs at </a:t>
            </a:r>
            <a:r>
              <a:rPr lang="en-US" altLang="en-US" sz="2000" b="1" i="1">
                <a:latin typeface="Times New Roman" panose="02020603050405020304" pitchFamily="18" charset="0"/>
              </a:rPr>
              <a:t>T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b="1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] </a:t>
            </a:r>
            <a:r>
              <a:rPr lang="en-US" altLang="en-US" sz="2000">
                <a:latin typeface="Symbol" panose="05050102010706020507" pitchFamily="18" charset="2"/>
              </a:rPr>
              <a:t>=</a:t>
            </a:r>
            <a:r>
              <a:rPr lang="en-US" altLang="en-US" sz="2000" b="1" i="1">
                <a:latin typeface="Times New Roman" panose="02020603050405020304" pitchFamily="18" charset="0"/>
              </a:rPr>
              <a:t> c</a:t>
            </a:r>
            <a:r>
              <a:rPr lang="en-US" altLang="en-US" sz="2000"/>
              <a:t> </a:t>
            </a:r>
            <a:endParaRPr lang="en-US" altLang="en-US" sz="2000" b="1" i="1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If </a:t>
            </a:r>
            <a:r>
              <a:rPr lang="en-US" altLang="en-US" sz="1800" b="1" i="1">
                <a:latin typeface="Times New Roman" panose="02020603050405020304" pitchFamily="18" charset="0"/>
              </a:rPr>
              <a:t>P </a:t>
            </a:r>
            <a:r>
              <a:rPr lang="en-US" altLang="en-US" sz="1800"/>
              <a:t>contains </a:t>
            </a:r>
            <a:r>
              <a:rPr lang="en-US" altLang="en-US" sz="1800" b="1" i="1">
                <a:latin typeface="Times New Roman" panose="02020603050405020304" pitchFamily="18" charset="0"/>
              </a:rPr>
              <a:t>c</a:t>
            </a:r>
            <a:r>
              <a:rPr lang="en-US" altLang="en-US" sz="1800"/>
              <a:t>, shift </a:t>
            </a:r>
            <a:r>
              <a:rPr lang="en-US" altLang="en-US" sz="1800" b="1" i="1">
                <a:latin typeface="Times New Roman" panose="02020603050405020304" pitchFamily="18" charset="0"/>
              </a:rPr>
              <a:t>P</a:t>
            </a:r>
            <a:r>
              <a:rPr lang="en-US" altLang="en-US" sz="1800"/>
              <a:t> to align the last occurrence of </a:t>
            </a:r>
            <a:r>
              <a:rPr lang="en-US" altLang="en-US" sz="1800" b="1" i="1">
                <a:latin typeface="Times New Roman" panose="02020603050405020304" pitchFamily="18" charset="0"/>
              </a:rPr>
              <a:t>c </a:t>
            </a:r>
            <a:r>
              <a:rPr lang="en-US" altLang="en-US" sz="1800"/>
              <a:t>in </a:t>
            </a:r>
            <a:r>
              <a:rPr lang="en-US" altLang="en-US" sz="1800" b="1" i="1">
                <a:latin typeface="Times New Roman" panose="02020603050405020304" pitchFamily="18" charset="0"/>
              </a:rPr>
              <a:t>P </a:t>
            </a:r>
            <a:r>
              <a:rPr lang="en-US" altLang="en-US" sz="1800"/>
              <a:t>with </a:t>
            </a:r>
            <a:r>
              <a:rPr lang="en-US" altLang="en-US" sz="1800" b="1" i="1">
                <a:latin typeface="Times New Roman" panose="02020603050405020304" pitchFamily="18" charset="0"/>
              </a:rPr>
              <a:t>T</a:t>
            </a:r>
            <a:r>
              <a:rPr lang="en-US" altLang="en-US" sz="1800"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r>
              <a:rPr lang="en-US" altLang="en-US" sz="1800">
                <a:latin typeface="Times New Roman" panose="02020603050405020304" pitchFamily="18" charset="0"/>
              </a:rPr>
              <a:t>] </a:t>
            </a:r>
            <a:endParaRPr lang="en-US" altLang="en-US" sz="1800" b="1" i="1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Else, shift </a:t>
            </a:r>
            <a:r>
              <a:rPr lang="en-US" altLang="en-US" sz="1800" b="1" i="1">
                <a:latin typeface="Times New Roman" panose="02020603050405020304" pitchFamily="18" charset="0"/>
              </a:rPr>
              <a:t>P</a:t>
            </a:r>
            <a:r>
              <a:rPr lang="en-US" altLang="en-US" sz="1800"/>
              <a:t> to align </a:t>
            </a:r>
            <a:r>
              <a:rPr lang="en-US" altLang="en-US" sz="1800" b="1" i="1">
                <a:latin typeface="Times New Roman" panose="02020603050405020304" pitchFamily="18" charset="0"/>
              </a:rPr>
              <a:t>P</a:t>
            </a:r>
            <a:r>
              <a:rPr lang="en-US" altLang="en-US" sz="1800">
                <a:latin typeface="Times New Roman" panose="02020603050405020304" pitchFamily="18" charset="0"/>
              </a:rPr>
              <a:t>[0]</a:t>
            </a:r>
            <a:r>
              <a:rPr lang="en-US" altLang="en-US" sz="1800"/>
              <a:t> with </a:t>
            </a:r>
            <a:r>
              <a:rPr lang="en-US" altLang="en-US" sz="1800" b="1" i="1">
                <a:latin typeface="Times New Roman" panose="02020603050405020304" pitchFamily="18" charset="0"/>
              </a:rPr>
              <a:t>T</a:t>
            </a:r>
            <a:r>
              <a:rPr lang="en-US" altLang="en-US" sz="1800"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latin typeface="Symbol" panose="05050102010706020507" pitchFamily="18" charset="2"/>
              </a:rPr>
              <a:t>+</a:t>
            </a:r>
            <a:r>
              <a:rPr lang="en-US" altLang="en-US" sz="1800">
                <a:latin typeface="Times New Roman" panose="02020603050405020304" pitchFamily="18" charset="0"/>
              </a:rPr>
              <a:t> 1]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 </a:t>
            </a:r>
          </a:p>
        </p:txBody>
      </p:sp>
      <p:graphicFrame>
        <p:nvGraphicFramePr>
          <p:cNvPr id="11270" name="Object 4">
            <a:extLst>
              <a:ext uri="{FF2B5EF4-FFF2-40B4-BE49-F238E27FC236}">
                <a16:creationId xmlns:a16="http://schemas.microsoft.com/office/drawing/2014/main" id="{4F5C7E9D-F767-DB39-BD04-89AFA8585B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191000"/>
          <a:ext cx="80295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447960" imgH="1835280" progId="Visio.Drawing.6">
                  <p:embed/>
                </p:oleObj>
              </mc:Choice>
              <mc:Fallback>
                <p:oleObj name="VISIO" r:id="rId3" imgW="6447960" imgH="183528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802957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>
            <a:extLst>
              <a:ext uri="{FF2B5EF4-FFF2-40B4-BE49-F238E27FC236}">
                <a16:creationId xmlns:a16="http://schemas.microsoft.com/office/drawing/2014/main" id="{2DEA5C7D-1A9F-928D-FBAD-ADF16354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Pattern Matching</a:t>
            </a: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CED96373-CF1C-0291-DFA0-1D7CF863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65E1AF-71B2-4330-84F0-7AF543CF6B9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6060CC92-018C-88AC-0B25-67FD690F2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Last-Occurrence Function</a:t>
            </a:r>
          </a:p>
        </p:txBody>
      </p:sp>
      <p:sp>
        <p:nvSpPr>
          <p:cNvPr id="1229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97E24E1-F77F-343C-BE11-FAE3332A4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848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Boyer-Moore’s algorithm preprocesses the pattern </a:t>
            </a:r>
            <a:r>
              <a:rPr lang="en-US" altLang="en-US" sz="2000" b="1" i="1">
                <a:latin typeface="Times New Roman" panose="02020603050405020304" pitchFamily="18" charset="0"/>
              </a:rPr>
              <a:t>P</a:t>
            </a:r>
            <a:r>
              <a:rPr lang="en-US" altLang="en-US" sz="2000"/>
              <a:t> and the alphabet </a:t>
            </a:r>
            <a:r>
              <a:rPr lang="en-US" altLang="en-US" sz="2000" b="1" i="1">
                <a:latin typeface="Symbol" panose="05050102010706020507" pitchFamily="18" charset="2"/>
              </a:rPr>
              <a:t>S</a:t>
            </a:r>
            <a:r>
              <a:rPr lang="en-US" altLang="en-US" sz="2000"/>
              <a:t> to build the last-occurrence function </a:t>
            </a:r>
            <a:r>
              <a:rPr lang="en-US" altLang="en-US" sz="2000" b="1" i="1">
                <a:latin typeface="Times New Roman" panose="02020603050405020304" pitchFamily="18" charset="0"/>
              </a:rPr>
              <a:t>L</a:t>
            </a:r>
            <a:r>
              <a:rPr lang="en-US" altLang="en-US" sz="2000"/>
              <a:t> mapping </a:t>
            </a:r>
            <a:r>
              <a:rPr lang="en-US" altLang="en-US" sz="2000" b="1" i="1">
                <a:latin typeface="Symbol" panose="05050102010706020507" pitchFamily="18" charset="2"/>
              </a:rPr>
              <a:t>S</a:t>
            </a:r>
            <a:r>
              <a:rPr lang="en-US" altLang="en-US" sz="2000"/>
              <a:t> to integers, where </a:t>
            </a:r>
            <a:r>
              <a:rPr lang="en-US" altLang="en-US" sz="2000" b="1" i="1">
                <a:latin typeface="Times New Roman" panose="02020603050405020304" pitchFamily="18" charset="0"/>
              </a:rPr>
              <a:t>L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c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is defined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largest index </a:t>
            </a:r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r>
              <a:rPr lang="en-US" altLang="en-US" sz="1800"/>
              <a:t> such that </a:t>
            </a:r>
            <a:r>
              <a:rPr lang="en-US" altLang="en-US" sz="1800" b="1" i="1">
                <a:latin typeface="Times New Roman" panose="02020603050405020304" pitchFamily="18" charset="0"/>
              </a:rPr>
              <a:t>P</a:t>
            </a:r>
            <a:r>
              <a:rPr lang="en-US" altLang="en-US" sz="1800"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r>
              <a:rPr lang="en-US" altLang="en-US" sz="1800">
                <a:latin typeface="Times New Roman" panose="02020603050405020304" pitchFamily="18" charset="0"/>
              </a:rPr>
              <a:t>]</a:t>
            </a:r>
            <a:r>
              <a:rPr lang="en-US" altLang="en-US" sz="1800"/>
              <a:t> </a:t>
            </a:r>
            <a:r>
              <a:rPr lang="en-US" altLang="en-US" sz="1800">
                <a:latin typeface="Symbol" panose="05050102010706020507" pitchFamily="18" charset="2"/>
              </a:rPr>
              <a:t>=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</a:rPr>
              <a:t>c </a:t>
            </a:r>
            <a:r>
              <a:rPr lang="en-US" altLang="en-US" sz="1800"/>
              <a:t>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>
                <a:latin typeface="Symbol" panose="05050102010706020507" pitchFamily="18" charset="2"/>
              </a:rPr>
              <a:t>-</a:t>
            </a:r>
            <a:r>
              <a:rPr lang="en-US" altLang="en-US" sz="1800">
                <a:latin typeface="Times New Roman" panose="02020603050405020304" pitchFamily="18" charset="0"/>
              </a:rPr>
              <a:t>1</a:t>
            </a:r>
            <a:r>
              <a:rPr lang="en-US" altLang="en-US" sz="1800"/>
              <a:t> if no such index exists </a:t>
            </a:r>
            <a:endParaRPr lang="en-US" altLang="en-US" sz="18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>
                <a:latin typeface="Symbol" panose="05050102010706020507" pitchFamily="18" charset="2"/>
              </a:rPr>
              <a:t>S </a:t>
            </a:r>
            <a:r>
              <a:rPr lang="en-US" altLang="en-US" sz="1800">
                <a:latin typeface="Symbol" panose="05050102010706020507" pitchFamily="18" charset="2"/>
              </a:rPr>
              <a:t>=</a:t>
            </a:r>
            <a:r>
              <a:rPr lang="en-US" altLang="en-US" sz="1800">
                <a:latin typeface="Times New Roman" panose="02020603050405020304" pitchFamily="18" charset="0"/>
              </a:rPr>
              <a:t> {</a:t>
            </a:r>
            <a:r>
              <a:rPr lang="en-US" altLang="en-US" sz="1800" b="1" i="1">
                <a:latin typeface="Times New Roman" panose="02020603050405020304" pitchFamily="18" charset="0"/>
              </a:rPr>
              <a:t>a, b, c, d</a:t>
            </a:r>
            <a:r>
              <a:rPr lang="en-US" altLang="en-US" sz="1800">
                <a:latin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i="1">
                <a:latin typeface="Times New Roman" panose="02020603050405020304" pitchFamily="18" charset="0"/>
              </a:rPr>
              <a:t>P</a:t>
            </a:r>
            <a:r>
              <a:rPr lang="en-US" altLang="en-US" sz="1800" b="1" i="1">
                <a:latin typeface="Symbol" panose="05050102010706020507" pitchFamily="18" charset="2"/>
              </a:rPr>
              <a:t> </a:t>
            </a:r>
            <a:r>
              <a:rPr lang="en-US" altLang="en-US" sz="1800">
                <a:latin typeface="Symbol" panose="05050102010706020507" pitchFamily="18" charset="2"/>
              </a:rPr>
              <a:t>=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latin typeface="Times New Roman" panose="02020603050405020304" pitchFamily="18" charset="0"/>
              </a:rPr>
              <a:t>abacab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last-occurrence function can be represented by an array indexed by the numeric codes of the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last-occurrence function can be computed in time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m </a:t>
            </a:r>
            <a:r>
              <a:rPr lang="en-US" altLang="en-US" sz="2000">
                <a:latin typeface="Symbol" panose="05050102010706020507" pitchFamily="18" charset="2"/>
              </a:rPr>
              <a:t>+</a:t>
            </a:r>
            <a:r>
              <a:rPr lang="en-US" altLang="en-US" sz="2000" b="1" i="1">
                <a:latin typeface="Times New Roman" panose="02020603050405020304" pitchFamily="18" charset="0"/>
              </a:rPr>
              <a:t> s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, where </a:t>
            </a:r>
            <a:r>
              <a:rPr lang="en-US" altLang="en-US" sz="2000" b="1" i="1">
                <a:latin typeface="Times New Roman" panose="02020603050405020304" pitchFamily="18" charset="0"/>
              </a:rPr>
              <a:t>m</a:t>
            </a:r>
            <a:r>
              <a:rPr lang="en-US" altLang="en-US" sz="2000"/>
              <a:t> is the size of </a:t>
            </a:r>
            <a:r>
              <a:rPr lang="en-US" altLang="en-US" sz="2000" b="1" i="1">
                <a:latin typeface="Times New Roman" panose="02020603050405020304" pitchFamily="18" charset="0"/>
              </a:rPr>
              <a:t>P</a:t>
            </a:r>
            <a:r>
              <a:rPr lang="en-US" altLang="en-US" sz="2000"/>
              <a:t> and </a:t>
            </a:r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  <a:r>
              <a:rPr lang="en-US" altLang="en-US" sz="2000"/>
              <a:t> is the size of </a:t>
            </a:r>
            <a:r>
              <a:rPr lang="en-US" altLang="en-US" sz="2000" b="1" i="1">
                <a:latin typeface="Symbol" panose="05050102010706020507" pitchFamily="18" charset="2"/>
              </a:rPr>
              <a:t>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b="1" i="1">
              <a:latin typeface="Symbol" panose="05050102010706020507" pitchFamily="18" charset="2"/>
            </a:endParaRPr>
          </a:p>
        </p:txBody>
      </p:sp>
      <p:graphicFrame>
        <p:nvGraphicFramePr>
          <p:cNvPr id="169032" name="Group 72">
            <a:extLst>
              <a:ext uri="{FF2B5EF4-FFF2-40B4-BE49-F238E27FC236}">
                <a16:creationId xmlns:a16="http://schemas.microsoft.com/office/drawing/2014/main" id="{493FAAB8-F057-FAFD-DF4F-DF1A3765A2FD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3429000"/>
          <a:ext cx="4648200" cy="762082"/>
        </p:xfrm>
        <a:graphic>
          <a:graphicData uri="http://schemas.openxmlformats.org/drawingml/2006/table">
            <a:tbl>
              <a:tblPr/>
              <a:tblGrid>
                <a:gridCol w="930275">
                  <a:extLst>
                    <a:ext uri="{9D8B030D-6E8A-4147-A177-3AD203B41FA5}">
                      <a16:colId xmlns:a16="http://schemas.microsoft.com/office/drawing/2014/main" val="1242559513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42599465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952769235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742111773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854404783"/>
                    </a:ext>
                  </a:extLst>
                </a:gridCol>
              </a:tblGrid>
              <a:tr h="36557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668" marB="456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T="45668" marB="456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710325"/>
                  </a:ext>
                </a:extLst>
              </a:tr>
              <a:tr h="39642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T="45668" marB="456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T="45668" marB="456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-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4715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>
            <a:extLst>
              <a:ext uri="{FF2B5EF4-FFF2-40B4-BE49-F238E27FC236}">
                <a16:creationId xmlns:a16="http://schemas.microsoft.com/office/drawing/2014/main" id="{015C7148-ED35-3140-40E7-1104F42E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Pattern Matching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0C64156E-08DD-AA25-4C03-447C600D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49BECF-E743-4F4C-AAD3-EB668DE5466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grpSp>
        <p:nvGrpSpPr>
          <p:cNvPr id="13316" name="Group 11">
            <a:extLst>
              <a:ext uri="{FF2B5EF4-FFF2-40B4-BE49-F238E27FC236}">
                <a16:creationId xmlns:a16="http://schemas.microsoft.com/office/drawing/2014/main" id="{6AAB98E9-FB73-962C-12B4-E5CB3CC92B0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447800"/>
            <a:ext cx="4114800" cy="2557463"/>
            <a:chOff x="2976" y="2517"/>
            <a:chExt cx="2592" cy="1611"/>
          </a:xfrm>
        </p:grpSpPr>
        <p:graphicFrame>
          <p:nvGraphicFramePr>
            <p:cNvPr id="13322" name="Object 7">
              <a:extLst>
                <a:ext uri="{FF2B5EF4-FFF2-40B4-BE49-F238E27FC236}">
                  <a16:creationId xmlns:a16="http://schemas.microsoft.com/office/drawing/2014/main" id="{0A3B5BD6-6009-6B32-6D4C-CDB75C9192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0" y="2757"/>
            <a:ext cx="2088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3106080" imgH="2043720" progId="Visio.Drawing.6">
                    <p:embed/>
                  </p:oleObj>
                </mc:Choice>
                <mc:Fallback>
                  <p:oleObj name="VISIO" r:id="rId3" imgW="3106080" imgH="2043720" progId="Visio.Drawing.6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2757"/>
                          <a:ext cx="2088" cy="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3" name="Text Box 9">
              <a:extLst>
                <a:ext uri="{FF2B5EF4-FFF2-40B4-BE49-F238E27FC236}">
                  <a16:creationId xmlns:a16="http://schemas.microsoft.com/office/drawing/2014/main" id="{3A822FA4-D135-75B0-7287-40EECD6F6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517"/>
              <a:ext cx="13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Case 1: </a:t>
              </a:r>
              <a:r>
                <a:rPr lang="en-US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j </a:t>
              </a:r>
              <a:r>
                <a:rPr lang="en-US" altLang="en-US" sz="200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</a:t>
              </a:r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1</a:t>
              </a:r>
              <a:r>
                <a:rPr lang="en-US" altLang="en-US" sz="200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 </a:t>
              </a:r>
              <a:r>
                <a:rPr lang="en-US" altLang="en-US" sz="2000">
                  <a:solidFill>
                    <a:schemeClr val="tx2"/>
                  </a:solidFill>
                  <a:latin typeface="Symbol" panose="05050102010706020507" pitchFamily="18" charset="2"/>
                </a:rPr>
                <a:t>+</a:t>
              </a:r>
              <a:r>
                <a:rPr lang="en-US" altLang="en-US" sz="200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 </a:t>
              </a: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</a:p>
          </p:txBody>
        </p:sp>
      </p:grpSp>
      <p:sp>
        <p:nvSpPr>
          <p:cNvPr id="13317" name="Rectangle 2">
            <a:extLst>
              <a:ext uri="{FF2B5EF4-FFF2-40B4-BE49-F238E27FC236}">
                <a16:creationId xmlns:a16="http://schemas.microsoft.com/office/drawing/2014/main" id="{CCF3285D-6AE3-4BE3-6278-CDC04C769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Boyer-Moore Algorithm</a:t>
            </a:r>
          </a:p>
        </p:txBody>
      </p:sp>
      <p:sp>
        <p:nvSpPr>
          <p:cNvPr id="13318" name="Text Box 5">
            <a:extLst>
              <a:ext uri="{FF2B5EF4-FFF2-40B4-BE49-F238E27FC236}">
                <a16:creationId xmlns:a16="http://schemas.microsoft.com/office/drawing/2014/main" id="{F68FF49C-E4D9-BA8E-8D44-2CF974AE0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3886200" cy="4614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342900" defTabSz="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628650" indent="-228600" defTabSz="3429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429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429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BoyerMooreMatch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T, P, </a:t>
            </a:r>
            <a:r>
              <a:rPr lang="en-US" altLang="en-US" sz="1800" b="1" i="1">
                <a:solidFill>
                  <a:schemeClr val="tx2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lastOccurenceFunction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P, </a:t>
            </a:r>
            <a:r>
              <a:rPr lang="en-US" altLang="en-US" sz="1800" b="1" i="1">
                <a:solidFill>
                  <a:schemeClr val="accent2"/>
                </a:solidFill>
                <a:latin typeface="Symbol" panose="05050102010706020507" pitchFamily="18" charset="2"/>
              </a:rPr>
              <a:t>S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en-US" sz="1800" b="1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repeat </a:t>
            </a:r>
            <a:endParaRPr lang="en-US" altLang="en-US" sz="1800" b="1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if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1800" u="sng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Symbol" panose="05050102010706020507" pitchFamily="18" charset="2"/>
              </a:rPr>
              <a:t>=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P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 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solidFill>
                  <a:schemeClr val="accent2"/>
                </a:solidFill>
                <a:latin typeface="Symbol" panose="05050102010706020507" pitchFamily="18" charset="2"/>
              </a:rPr>
              <a:t>=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return 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 </a:t>
            </a:r>
            <a:r>
              <a:rPr lang="en-US" altLang="en-US" sz="1800">
                <a:latin typeface="Times New Roman" panose="02020603050405020304" pitchFamily="18" charset="0"/>
              </a:rPr>
              <a:t>{ match at </a:t>
            </a:r>
            <a:r>
              <a:rPr lang="en-US" altLang="en-US" sz="1800" b="1" i="1">
                <a:latin typeface="Times New Roman" panose="02020603050405020304" pitchFamily="18" charset="0"/>
              </a:rPr>
              <a:t>i</a:t>
            </a:r>
            <a:r>
              <a:rPr lang="en-US" altLang="en-US" sz="1800">
                <a:latin typeface="Times New Roman" panose="02020603050405020304" pitchFamily="18" charset="0"/>
              </a:rPr>
              <a:t> }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	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>
                <a:latin typeface="Times New Roman" panose="02020603050405020304" pitchFamily="18" charset="0"/>
              </a:rPr>
              <a:t>{ character-jump }</a:t>
            </a:r>
            <a:endParaRPr lang="en-US" altLang="en-US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1800" u="sng">
                <a:solidFill>
                  <a:schemeClr val="accent2"/>
                </a:solidFill>
                <a:latin typeface="Times New Roman" panose="02020603050405020304" pitchFamily="18" charset="0"/>
              </a:rPr>
              <a:t>]]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en-US" sz="1800" b="1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chemeClr val="tx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Symbol" panose="05050102010706020507" pitchFamily="18" charset="2"/>
              </a:rPr>
              <a:t>+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 m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–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min(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, 1</a:t>
            </a:r>
            <a:r>
              <a:rPr lang="en-US" altLang="en-US" sz="1800">
                <a:solidFill>
                  <a:schemeClr val="tx2"/>
                </a:solidFill>
                <a:latin typeface="Symbol" panose="05050102010706020507" pitchFamily="18" charset="2"/>
              </a:rPr>
              <a:t> + 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en-US" sz="1800" b="1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until 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&gt;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return 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en-US" sz="1800">
                <a:latin typeface="Times New Roman" panose="02020603050405020304" pitchFamily="18" charset="0"/>
              </a:rPr>
              <a:t>{ no match }</a:t>
            </a:r>
          </a:p>
        </p:txBody>
      </p:sp>
      <p:grpSp>
        <p:nvGrpSpPr>
          <p:cNvPr id="13319" name="Group 10">
            <a:extLst>
              <a:ext uri="{FF2B5EF4-FFF2-40B4-BE49-F238E27FC236}">
                <a16:creationId xmlns:a16="http://schemas.microsoft.com/office/drawing/2014/main" id="{1F9B54F0-6C74-23D3-F81D-6BE30D4DFA2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979863"/>
            <a:ext cx="4114800" cy="2573337"/>
            <a:chOff x="2976" y="1019"/>
            <a:chExt cx="2592" cy="1621"/>
          </a:xfrm>
        </p:grpSpPr>
        <p:graphicFrame>
          <p:nvGraphicFramePr>
            <p:cNvPr id="13320" name="Object 6">
              <a:extLst>
                <a:ext uri="{FF2B5EF4-FFF2-40B4-BE49-F238E27FC236}">
                  <a16:creationId xmlns:a16="http://schemas.microsoft.com/office/drawing/2014/main" id="{B2C3DBA7-817C-D6F2-E405-383AEE83FD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0" y="1269"/>
            <a:ext cx="2088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3106080" imgH="2043720" progId="Visio.Drawing.6">
                    <p:embed/>
                  </p:oleObj>
                </mc:Choice>
                <mc:Fallback>
                  <p:oleObj name="VISIO" r:id="rId5" imgW="3106080" imgH="2043720" progId="Visio.Drawing.6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1269"/>
                          <a:ext cx="2088" cy="1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Text Box 8">
              <a:extLst>
                <a:ext uri="{FF2B5EF4-FFF2-40B4-BE49-F238E27FC236}">
                  <a16:creationId xmlns:a16="http://schemas.microsoft.com/office/drawing/2014/main" id="{B6E2D97A-F5CE-6F11-9C7A-27A5F66E0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019"/>
              <a:ext cx="13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Case 2: </a:t>
              </a:r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en-US" sz="200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 </a:t>
              </a:r>
              <a:r>
                <a:rPr lang="en-US" altLang="en-US" sz="2000">
                  <a:solidFill>
                    <a:schemeClr val="tx2"/>
                  </a:solidFill>
                  <a:latin typeface="Symbol" panose="05050102010706020507" pitchFamily="18" charset="2"/>
                </a:rPr>
                <a:t>+</a:t>
              </a:r>
              <a:r>
                <a:rPr lang="en-US" altLang="en-US" sz="200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 </a:t>
              </a: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lang="en-US" altLang="en-US" sz="2000" b="1">
                  <a:solidFill>
                    <a:schemeClr val="tx2"/>
                  </a:solidFill>
                  <a:latin typeface="Symbol" panose="05050102010706020507" pitchFamily="18" charset="2"/>
                </a:rPr>
                <a:t> </a:t>
              </a:r>
              <a:r>
                <a:rPr lang="en-US" altLang="en-US" sz="2000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 </a:t>
              </a: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j</a:t>
              </a:r>
              <a:endPara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984BAFA5-1CF6-2B81-3FA5-879F74BF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Pattern Matching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314B7441-C8EA-04BD-9334-2DE5E916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3A5E7A-25AC-4E0B-8E45-6409624E980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239434D2-62A5-DF12-A517-71CCC0D8D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graphicFrame>
        <p:nvGraphicFramePr>
          <p:cNvPr id="14341" name="Object 3">
            <a:extLst>
              <a:ext uri="{FF2B5EF4-FFF2-40B4-BE49-F238E27FC236}">
                <a16:creationId xmlns:a16="http://schemas.microsoft.com/office/drawing/2014/main" id="{15A492E9-594B-69A2-7FC7-318B5DA111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092325"/>
          <a:ext cx="7848600" cy="369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800240" imgH="2266560" progId="Visio.Drawing.6">
                  <p:embed/>
                </p:oleObj>
              </mc:Choice>
              <mc:Fallback>
                <p:oleObj name="VISIO" r:id="rId3" imgW="4800240" imgH="226656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92325"/>
                        <a:ext cx="7848600" cy="369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>
            <a:extLst>
              <a:ext uri="{FF2B5EF4-FFF2-40B4-BE49-F238E27FC236}">
                <a16:creationId xmlns:a16="http://schemas.microsoft.com/office/drawing/2014/main" id="{46A66D64-DC5A-21EA-5326-7188BBDF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Pattern Matching</a:t>
            </a:r>
          </a:p>
        </p:txBody>
      </p:sp>
      <p:sp>
        <p:nvSpPr>
          <p:cNvPr id="15363" name="Slide Number Placeholder 6">
            <a:extLst>
              <a:ext uri="{FF2B5EF4-FFF2-40B4-BE49-F238E27FC236}">
                <a16:creationId xmlns:a16="http://schemas.microsoft.com/office/drawing/2014/main" id="{88BEEAC2-AB68-5F3F-C1F7-2D83DE3C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2AF46A-6CEB-4169-BD73-424C62F78BE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7F9A6C45-2541-9D46-FFA8-7092DB564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Analysis</a:t>
            </a:r>
          </a:p>
        </p:txBody>
      </p:sp>
      <p:sp>
        <p:nvSpPr>
          <p:cNvPr id="1536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3CE00E3-85E9-2224-24F4-48D4F40BECE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eaLnBrk="1" hangingPunct="1"/>
            <a:r>
              <a:rPr lang="en-US" altLang="en-US" sz="2000"/>
              <a:t>Boyer-Moore’s algorithm runs in time </a:t>
            </a:r>
            <a:r>
              <a:rPr lang="en-US" altLang="en-US" sz="2000" b="1" i="1">
                <a:latin typeface="Times New Roman" panose="02020603050405020304" pitchFamily="18" charset="0"/>
              </a:rPr>
              <a:t>O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nm </a:t>
            </a:r>
            <a:r>
              <a:rPr lang="en-US" altLang="en-US" sz="2000">
                <a:latin typeface="Symbol" panose="05050102010706020507" pitchFamily="18" charset="2"/>
              </a:rPr>
              <a:t>+</a:t>
            </a:r>
            <a:r>
              <a:rPr lang="en-US" altLang="en-US" sz="2000" b="1" i="1">
                <a:latin typeface="Times New Roman" panose="02020603050405020304" pitchFamily="18" charset="0"/>
              </a:rPr>
              <a:t> s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endParaRPr lang="en-US" altLang="en-US" sz="2000"/>
          </a:p>
          <a:p>
            <a:pPr eaLnBrk="1" hangingPunct="1"/>
            <a:r>
              <a:rPr lang="en-US" altLang="en-US" sz="2000"/>
              <a:t>Example of worst case:</a:t>
            </a:r>
          </a:p>
          <a:p>
            <a:pPr lvl="1" eaLnBrk="1" hangingPunct="1"/>
            <a:r>
              <a:rPr lang="en-US" altLang="en-US" sz="1800" b="1" i="1">
                <a:latin typeface="Times New Roman" panose="02020603050405020304" pitchFamily="18" charset="0"/>
              </a:rPr>
              <a:t>T </a:t>
            </a:r>
            <a:r>
              <a:rPr lang="en-US" altLang="en-US" sz="1800">
                <a:latin typeface="Symbol" panose="05050102010706020507" pitchFamily="18" charset="2"/>
              </a:rPr>
              <a:t>=</a:t>
            </a:r>
            <a:r>
              <a:rPr lang="en-US" altLang="en-US" sz="1800" b="1" i="1">
                <a:latin typeface="Times New Roman" panose="02020603050405020304" pitchFamily="18" charset="0"/>
              </a:rPr>
              <a:t> aaa … a</a:t>
            </a:r>
          </a:p>
          <a:p>
            <a:pPr lvl="1" eaLnBrk="1" hangingPunct="1"/>
            <a:r>
              <a:rPr lang="en-US" altLang="en-US" sz="1800" b="1" i="1">
                <a:latin typeface="Times New Roman" panose="02020603050405020304" pitchFamily="18" charset="0"/>
              </a:rPr>
              <a:t>P </a:t>
            </a:r>
            <a:r>
              <a:rPr lang="en-US" altLang="en-US" sz="1800">
                <a:latin typeface="Symbol" panose="05050102010706020507" pitchFamily="18" charset="2"/>
              </a:rPr>
              <a:t>=</a:t>
            </a:r>
            <a:r>
              <a:rPr lang="en-US" altLang="en-US" sz="1800" b="1" i="1">
                <a:latin typeface="Times New Roman" panose="02020603050405020304" pitchFamily="18" charset="0"/>
              </a:rPr>
              <a:t> baaa</a:t>
            </a:r>
          </a:p>
          <a:p>
            <a:pPr eaLnBrk="1" hangingPunct="1"/>
            <a:r>
              <a:rPr lang="en-US" altLang="en-US" sz="2000"/>
              <a:t>The worst case may occur in images and DNA sequences but is unlikely in English text</a:t>
            </a:r>
          </a:p>
          <a:p>
            <a:pPr eaLnBrk="1" hangingPunct="1"/>
            <a:r>
              <a:rPr lang="en-US" altLang="en-US" sz="2000"/>
              <a:t>Boyer-Moore’s algorithm is significantly faster than the brute-force algorithm on English text</a:t>
            </a:r>
          </a:p>
        </p:txBody>
      </p:sp>
      <p:graphicFrame>
        <p:nvGraphicFramePr>
          <p:cNvPr id="15366" name="Object 7">
            <a:extLst>
              <a:ext uri="{FF2B5EF4-FFF2-40B4-BE49-F238E27FC236}">
                <a16:creationId xmlns:a16="http://schemas.microsoft.com/office/drawing/2014/main" id="{00A75FCE-D69A-2D12-0450-B9B45DDCB2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828800"/>
          <a:ext cx="4103688" cy="394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42880" imgH="2266560" progId="Visio.Drawing.6">
                  <p:embed/>
                </p:oleObj>
              </mc:Choice>
              <mc:Fallback>
                <p:oleObj name="VISIO" r:id="rId3" imgW="2342880" imgH="2266560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28800"/>
                        <a:ext cx="4103688" cy="394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>
            <a:extLst>
              <a:ext uri="{FF2B5EF4-FFF2-40B4-BE49-F238E27FC236}">
                <a16:creationId xmlns:a16="http://schemas.microsoft.com/office/drawing/2014/main" id="{A97786EA-B389-D0FE-62CD-2C775091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Pattern Matching</a:t>
            </a: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DF348979-2459-7502-1F5B-AE98F7D8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5E9168-545F-467F-BA52-BC4BE4A9410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588FAD84-580C-B5F8-CF1F-8041BF74B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KMP Algorithm</a:t>
            </a:r>
          </a:p>
        </p:txBody>
      </p:sp>
      <p:sp>
        <p:nvSpPr>
          <p:cNvPr id="1638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A246BDB-57B2-373F-8B42-58A0ED37B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4038600" cy="4648200"/>
          </a:xfrm>
        </p:spPr>
        <p:txBody>
          <a:bodyPr/>
          <a:lstStyle/>
          <a:p>
            <a:pPr eaLnBrk="1" hangingPunct="1"/>
            <a:r>
              <a:rPr lang="en-US" altLang="en-US" sz="2000"/>
              <a:t>Knuth-Morris-Pratt’s algorithm compares the pattern to the text in </a:t>
            </a:r>
            <a:r>
              <a:rPr lang="en-US" altLang="en-US" sz="2000" b="1">
                <a:solidFill>
                  <a:schemeClr val="tx2"/>
                </a:solidFill>
              </a:rPr>
              <a:t>left-to-right</a:t>
            </a:r>
            <a:r>
              <a:rPr lang="en-US" altLang="en-US" sz="2000"/>
              <a:t>, but shifts the pattern more intelligently than the brute-force algorithm. </a:t>
            </a:r>
          </a:p>
          <a:p>
            <a:pPr eaLnBrk="1" hangingPunct="1"/>
            <a:r>
              <a:rPr lang="en-US" altLang="en-US" sz="2000"/>
              <a:t>When a mismatch occurs, what is the </a:t>
            </a:r>
            <a:r>
              <a:rPr lang="en-US" altLang="en-US" sz="2000" b="1">
                <a:solidFill>
                  <a:schemeClr val="tx2"/>
                </a:solidFill>
              </a:rPr>
              <a:t>most</a:t>
            </a:r>
            <a:r>
              <a:rPr lang="en-US" altLang="en-US" sz="2000"/>
              <a:t> we can shift the pattern so as to avoid redundant comparisons?</a:t>
            </a:r>
          </a:p>
          <a:p>
            <a:pPr eaLnBrk="1" hangingPunct="1"/>
            <a:r>
              <a:rPr lang="en-US" altLang="en-US" sz="2000"/>
              <a:t>Answer: the largest prefix of </a:t>
            </a:r>
            <a:r>
              <a:rPr lang="en-US" altLang="en-US" sz="2000" b="1" i="1">
                <a:latin typeface="Times New Roman" panose="02020603050405020304" pitchFamily="18" charset="0"/>
              </a:rPr>
              <a:t>P</a:t>
            </a:r>
            <a:r>
              <a:rPr lang="en-US" altLang="en-US" sz="2000">
                <a:latin typeface="Times New Roman" panose="02020603050405020304" pitchFamily="18" charset="0"/>
              </a:rPr>
              <a:t>[0..</a:t>
            </a:r>
            <a:r>
              <a:rPr lang="en-US" altLang="en-US" sz="2000" b="1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</a:t>
            </a:r>
            <a:r>
              <a:rPr lang="en-US" altLang="en-US" sz="2000" b="1" i="1">
                <a:latin typeface="Times New Roman" panose="02020603050405020304" pitchFamily="18" charset="0"/>
              </a:rPr>
              <a:t> </a:t>
            </a:r>
            <a:r>
              <a:rPr lang="en-US" altLang="en-US" sz="2000"/>
              <a:t>that is a suffix of </a:t>
            </a:r>
            <a:r>
              <a:rPr lang="en-US" altLang="en-US" sz="2000" b="1" i="1">
                <a:latin typeface="Times New Roman" panose="02020603050405020304" pitchFamily="18" charset="0"/>
              </a:rPr>
              <a:t>P</a:t>
            </a:r>
            <a:r>
              <a:rPr lang="en-US" altLang="en-US" sz="2000">
                <a:latin typeface="Times New Roman" panose="02020603050405020304" pitchFamily="18" charset="0"/>
              </a:rPr>
              <a:t>[1..</a:t>
            </a:r>
            <a:r>
              <a:rPr lang="en-US" altLang="en-US" sz="2000" b="1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16390" name="Rectangle 62">
            <a:extLst>
              <a:ext uri="{FF2B5EF4-FFF2-40B4-BE49-F238E27FC236}">
                <a16:creationId xmlns:a16="http://schemas.microsoft.com/office/drawing/2014/main" id="{F02B50C0-5505-094E-52AC-09F785A6F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2438400"/>
            <a:ext cx="341313" cy="341313"/>
          </a:xfrm>
          <a:prstGeom prst="rect">
            <a:avLst/>
          </a:prstGeom>
          <a:solidFill>
            <a:srgbClr val="CFD1FD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1" name="Rectangle 63">
            <a:extLst>
              <a:ext uri="{FF2B5EF4-FFF2-40B4-BE49-F238E27FC236}">
                <a16:creationId xmlns:a16="http://schemas.microsoft.com/office/drawing/2014/main" id="{B55BE0C3-330A-8934-48ED-0C481BEE2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8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40458C"/>
                </a:solidFill>
                <a:latin typeface="Times New Roman" panose="02020603050405020304" pitchFamily="18" charset="0"/>
              </a:rPr>
              <a:t>x</a:t>
            </a:r>
            <a:endParaRPr lang="en-US" altLang="en-US" sz="2400"/>
          </a:p>
        </p:txBody>
      </p:sp>
      <p:sp>
        <p:nvSpPr>
          <p:cNvPr id="16392" name="Rectangle 64">
            <a:extLst>
              <a:ext uri="{FF2B5EF4-FFF2-40B4-BE49-F238E27FC236}">
                <a16:creationId xmlns:a16="http://schemas.microsoft.com/office/drawing/2014/main" id="{B34BA9BB-54D7-649C-21E2-2FEA43617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100" y="3854450"/>
            <a:ext cx="74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j</a:t>
            </a:r>
            <a:endParaRPr lang="en-US" altLang="en-US" sz="2400"/>
          </a:p>
        </p:txBody>
      </p:sp>
      <p:sp>
        <p:nvSpPr>
          <p:cNvPr id="16393" name="Line 65">
            <a:extLst>
              <a:ext uri="{FF2B5EF4-FFF2-40B4-BE49-F238E27FC236}">
                <a16:creationId xmlns:a16="http://schemas.microsoft.com/office/drawing/2014/main" id="{132D1B96-8BC1-6470-EEE5-AA2989C2C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2779713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4" name="Line 66">
            <a:extLst>
              <a:ext uri="{FF2B5EF4-FFF2-40B4-BE49-F238E27FC236}">
                <a16:creationId xmlns:a16="http://schemas.microsoft.com/office/drawing/2014/main" id="{D967561B-A2EB-E413-9B2F-0FB951094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3073400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5" name="Line 67">
            <a:extLst>
              <a:ext uri="{FF2B5EF4-FFF2-40B4-BE49-F238E27FC236}">
                <a16:creationId xmlns:a16="http://schemas.microsoft.com/office/drawing/2014/main" id="{11D0B4D0-F366-FCAC-6957-BFC8BE732B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3368675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6" name="Line 68">
            <a:extLst>
              <a:ext uri="{FF2B5EF4-FFF2-40B4-BE49-F238E27FC236}">
                <a16:creationId xmlns:a16="http://schemas.microsoft.com/office/drawing/2014/main" id="{B9E9856F-AE8E-A7A6-FDFA-F8AF4D826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3663950"/>
            <a:ext cx="1588" cy="182563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7" name="Line 69">
            <a:extLst>
              <a:ext uri="{FF2B5EF4-FFF2-40B4-BE49-F238E27FC236}">
                <a16:creationId xmlns:a16="http://schemas.microsoft.com/office/drawing/2014/main" id="{40CB415E-6689-45B4-39C7-B4A59DD61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3959225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8" name="Line 70">
            <a:extLst>
              <a:ext uri="{FF2B5EF4-FFF2-40B4-BE49-F238E27FC236}">
                <a16:creationId xmlns:a16="http://schemas.microsoft.com/office/drawing/2014/main" id="{6A9B22D4-7012-F53F-EA6D-CF2451C75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4254500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9" name="Line 71">
            <a:extLst>
              <a:ext uri="{FF2B5EF4-FFF2-40B4-BE49-F238E27FC236}">
                <a16:creationId xmlns:a16="http://schemas.microsoft.com/office/drawing/2014/main" id="{73DBC3E6-82C1-DAEB-DD4E-3CB823081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4549775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0" name="Line 72">
            <a:extLst>
              <a:ext uri="{FF2B5EF4-FFF2-40B4-BE49-F238E27FC236}">
                <a16:creationId xmlns:a16="http://schemas.microsoft.com/office/drawing/2014/main" id="{168EF147-3AF8-D30C-45B9-3DD82F33B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4845050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1" name="Line 73">
            <a:extLst>
              <a:ext uri="{FF2B5EF4-FFF2-40B4-BE49-F238E27FC236}">
                <a16:creationId xmlns:a16="http://schemas.microsoft.com/office/drawing/2014/main" id="{05BC71B2-6BC5-7803-DE7B-7FE324276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5140325"/>
            <a:ext cx="1588" cy="180975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2" name="Line 74">
            <a:extLst>
              <a:ext uri="{FF2B5EF4-FFF2-40B4-BE49-F238E27FC236}">
                <a16:creationId xmlns:a16="http://schemas.microsoft.com/office/drawing/2014/main" id="{0236714C-E7A5-F53E-ABE2-6E57A723E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5434013"/>
            <a:ext cx="1588" cy="68262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03" name="Rectangle 75">
            <a:extLst>
              <a:ext uri="{FF2B5EF4-FFF2-40B4-BE49-F238E27FC236}">
                <a16:creationId xmlns:a16="http://schemas.microsoft.com/office/drawing/2014/main" id="{82FED7CC-6C76-D4E2-910F-F06339807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988" y="2438400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04" name="Rectangle 76">
            <a:extLst>
              <a:ext uri="{FF2B5EF4-FFF2-40B4-BE49-F238E27FC236}">
                <a16:creationId xmlns:a16="http://schemas.microsoft.com/office/drawing/2014/main" id="{17CA02A5-9764-FF8B-5342-180C2657A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313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sz="2400"/>
          </a:p>
        </p:txBody>
      </p:sp>
      <p:sp>
        <p:nvSpPr>
          <p:cNvPr id="16405" name="Rectangle 77">
            <a:extLst>
              <a:ext uri="{FF2B5EF4-FFF2-40B4-BE49-F238E27FC236}">
                <a16:creationId xmlns:a16="http://schemas.microsoft.com/office/drawing/2014/main" id="{FFFADA1A-93C5-2824-C91A-1DE88F704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00" y="2438400"/>
            <a:ext cx="341313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06" name="Rectangle 78">
            <a:extLst>
              <a:ext uri="{FF2B5EF4-FFF2-40B4-BE49-F238E27FC236}">
                <a16:creationId xmlns:a16="http://schemas.microsoft.com/office/drawing/2014/main" id="{D906D331-8017-366E-9EA6-702ED59A8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sz="2400"/>
          </a:p>
        </p:txBody>
      </p:sp>
      <p:sp>
        <p:nvSpPr>
          <p:cNvPr id="16407" name="Rectangle 79">
            <a:extLst>
              <a:ext uri="{FF2B5EF4-FFF2-40B4-BE49-F238E27FC236}">
                <a16:creationId xmlns:a16="http://schemas.microsoft.com/office/drawing/2014/main" id="{62B5871F-CF6A-9035-4D1C-1BE852E0F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2438400"/>
            <a:ext cx="342900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08" name="Rectangle 80">
            <a:extLst>
              <a:ext uri="{FF2B5EF4-FFF2-40B4-BE49-F238E27FC236}">
                <a16:creationId xmlns:a16="http://schemas.microsoft.com/office/drawing/2014/main" id="{E4BEBD47-0738-69EB-830A-A6408C2BD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6409" name="Rectangle 81">
            <a:extLst>
              <a:ext uri="{FF2B5EF4-FFF2-40B4-BE49-F238E27FC236}">
                <a16:creationId xmlns:a16="http://schemas.microsoft.com/office/drawing/2014/main" id="{DBDCC640-3AC5-D613-96C7-697D85DAC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2438400"/>
            <a:ext cx="341312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10" name="Rectangle 82">
            <a:extLst>
              <a:ext uri="{FF2B5EF4-FFF2-40B4-BE49-F238E27FC236}">
                <a16:creationId xmlns:a16="http://schemas.microsoft.com/office/drawing/2014/main" id="{2D6EB7C4-64C5-D70F-D0FD-01A62425D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/>
          </a:p>
        </p:txBody>
      </p:sp>
      <p:sp>
        <p:nvSpPr>
          <p:cNvPr id="16411" name="Rectangle 83">
            <a:extLst>
              <a:ext uri="{FF2B5EF4-FFF2-40B4-BE49-F238E27FC236}">
                <a16:creationId xmlns:a16="http://schemas.microsoft.com/office/drawing/2014/main" id="{2908E5EE-49E5-704B-6F60-C4423AA94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5" y="2438400"/>
            <a:ext cx="341313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12" name="Rectangle 84">
            <a:extLst>
              <a:ext uri="{FF2B5EF4-FFF2-40B4-BE49-F238E27FC236}">
                <a16:creationId xmlns:a16="http://schemas.microsoft.com/office/drawing/2014/main" id="{71DCF016-1814-3571-E978-0B612D4F4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63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6413" name="Rectangle 85">
            <a:extLst>
              <a:ext uri="{FF2B5EF4-FFF2-40B4-BE49-F238E27FC236}">
                <a16:creationId xmlns:a16="http://schemas.microsoft.com/office/drawing/2014/main" id="{5B6E985C-F8DA-DB09-A1BA-B945AC86E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0138" y="2438400"/>
            <a:ext cx="341312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14" name="Rectangle 86">
            <a:extLst>
              <a:ext uri="{FF2B5EF4-FFF2-40B4-BE49-F238E27FC236}">
                <a16:creationId xmlns:a16="http://schemas.microsoft.com/office/drawing/2014/main" id="{02B3140C-F90F-430F-B22D-15BBF821A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6415" name="Rectangle 87">
            <a:extLst>
              <a:ext uri="{FF2B5EF4-FFF2-40B4-BE49-F238E27FC236}">
                <a16:creationId xmlns:a16="http://schemas.microsoft.com/office/drawing/2014/main" id="{03BE7B19-6CFD-A251-C22C-954230B70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2438400"/>
            <a:ext cx="342900" cy="341313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16" name="Rectangle 88">
            <a:extLst>
              <a:ext uri="{FF2B5EF4-FFF2-40B4-BE49-F238E27FC236}">
                <a16:creationId xmlns:a16="http://schemas.microsoft.com/office/drawing/2014/main" id="{BC8083BB-4149-6309-6BDC-FF160BDE9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245110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/>
          </a:p>
        </p:txBody>
      </p:sp>
      <p:sp>
        <p:nvSpPr>
          <p:cNvPr id="16417" name="Rectangle 89">
            <a:extLst>
              <a:ext uri="{FF2B5EF4-FFF2-40B4-BE49-F238E27FC236}">
                <a16:creationId xmlns:a16="http://schemas.microsoft.com/office/drawing/2014/main" id="{91AC77E5-E170-B11F-72CD-B37ADE828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663" y="2438400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18" name="Rectangle 90">
            <a:extLst>
              <a:ext uri="{FF2B5EF4-FFF2-40B4-BE49-F238E27FC236}">
                <a16:creationId xmlns:a16="http://schemas.microsoft.com/office/drawing/2014/main" id="{DB1E2A9F-F250-AFC1-DDB5-B36102F34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sz="2400"/>
          </a:p>
        </p:txBody>
      </p:sp>
      <p:sp>
        <p:nvSpPr>
          <p:cNvPr id="16419" name="Rectangle 91">
            <a:extLst>
              <a:ext uri="{FF2B5EF4-FFF2-40B4-BE49-F238E27FC236}">
                <a16:creationId xmlns:a16="http://schemas.microsoft.com/office/drawing/2014/main" id="{83F5CAE0-D221-5F95-1687-ED7C37C34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975" y="2438400"/>
            <a:ext cx="342900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20" name="Rectangle 92">
            <a:extLst>
              <a:ext uri="{FF2B5EF4-FFF2-40B4-BE49-F238E27FC236}">
                <a16:creationId xmlns:a16="http://schemas.microsoft.com/office/drawing/2014/main" id="{C98E3D43-4D0D-0BA0-793E-A158820D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sz="2400"/>
          </a:p>
        </p:txBody>
      </p:sp>
      <p:sp>
        <p:nvSpPr>
          <p:cNvPr id="16421" name="Rectangle 93">
            <a:extLst>
              <a:ext uri="{FF2B5EF4-FFF2-40B4-BE49-F238E27FC236}">
                <a16:creationId xmlns:a16="http://schemas.microsoft.com/office/drawing/2014/main" id="{667AABCF-B3E2-0051-6173-66D95CECB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75" y="2438400"/>
            <a:ext cx="341313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22" name="Rectangle 94">
            <a:extLst>
              <a:ext uri="{FF2B5EF4-FFF2-40B4-BE49-F238E27FC236}">
                <a16:creationId xmlns:a16="http://schemas.microsoft.com/office/drawing/2014/main" id="{2BB381E7-1B7B-D8F7-D4E1-153186C2F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sz="2400"/>
          </a:p>
        </p:txBody>
      </p:sp>
      <p:sp>
        <p:nvSpPr>
          <p:cNvPr id="16423" name="Rectangle 95">
            <a:extLst>
              <a:ext uri="{FF2B5EF4-FFF2-40B4-BE49-F238E27FC236}">
                <a16:creationId xmlns:a16="http://schemas.microsoft.com/office/drawing/2014/main" id="{4695A91D-86F1-91D9-1F1F-FCABE9829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88" y="2438400"/>
            <a:ext cx="341312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24" name="Rectangle 96">
            <a:extLst>
              <a:ext uri="{FF2B5EF4-FFF2-40B4-BE49-F238E27FC236}">
                <a16:creationId xmlns:a16="http://schemas.microsoft.com/office/drawing/2014/main" id="{DC622841-B23D-5FB3-B96C-4A8DB0716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513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sz="2400"/>
          </a:p>
        </p:txBody>
      </p:sp>
      <p:sp>
        <p:nvSpPr>
          <p:cNvPr id="16425" name="Rectangle 97">
            <a:extLst>
              <a:ext uri="{FF2B5EF4-FFF2-40B4-BE49-F238E27FC236}">
                <a16:creationId xmlns:a16="http://schemas.microsoft.com/office/drawing/2014/main" id="{32FE52C9-F787-2169-9CC6-37F3F81A7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0" y="2438400"/>
            <a:ext cx="342900" cy="341313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26" name="Rectangle 98">
            <a:extLst>
              <a:ext uri="{FF2B5EF4-FFF2-40B4-BE49-F238E27FC236}">
                <a16:creationId xmlns:a16="http://schemas.microsoft.com/office/drawing/2014/main" id="{41D84951-287A-9DF5-B839-8FE5C8935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2470150"/>
            <a:ext cx="57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en-US" sz="2400"/>
          </a:p>
        </p:txBody>
      </p:sp>
      <p:sp>
        <p:nvSpPr>
          <p:cNvPr id="16427" name="Rectangle 99">
            <a:extLst>
              <a:ext uri="{FF2B5EF4-FFF2-40B4-BE49-F238E27FC236}">
                <a16:creationId xmlns:a16="http://schemas.microsoft.com/office/drawing/2014/main" id="{8EC78913-CB79-7305-BF11-37263419B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3459163"/>
            <a:ext cx="342900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28" name="Rectangle 100">
            <a:extLst>
              <a:ext uri="{FF2B5EF4-FFF2-40B4-BE49-F238E27FC236}">
                <a16:creationId xmlns:a16="http://schemas.microsoft.com/office/drawing/2014/main" id="{9EBF9B9C-D948-3555-B8CF-A3DD1191B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6429" name="Rectangle 101">
            <a:extLst>
              <a:ext uri="{FF2B5EF4-FFF2-40B4-BE49-F238E27FC236}">
                <a16:creationId xmlns:a16="http://schemas.microsoft.com/office/drawing/2014/main" id="{8DE9CF98-9525-F901-3954-7283E1BC6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3459163"/>
            <a:ext cx="341312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30" name="Rectangle 102">
            <a:extLst>
              <a:ext uri="{FF2B5EF4-FFF2-40B4-BE49-F238E27FC236}">
                <a16:creationId xmlns:a16="http://schemas.microsoft.com/office/drawing/2014/main" id="{4D94CA2A-A99A-332E-D90A-2CCE57E1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/>
          </a:p>
        </p:txBody>
      </p:sp>
      <p:sp>
        <p:nvSpPr>
          <p:cNvPr id="16431" name="Rectangle 103">
            <a:extLst>
              <a:ext uri="{FF2B5EF4-FFF2-40B4-BE49-F238E27FC236}">
                <a16:creationId xmlns:a16="http://schemas.microsoft.com/office/drawing/2014/main" id="{990DBE5D-425E-0FB1-CE98-0F5A7F090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5" y="3459163"/>
            <a:ext cx="341313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32" name="Rectangle 104">
            <a:extLst>
              <a:ext uri="{FF2B5EF4-FFF2-40B4-BE49-F238E27FC236}">
                <a16:creationId xmlns:a16="http://schemas.microsoft.com/office/drawing/2014/main" id="{553FB0E5-624A-8955-8FF5-C9BA93722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63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6433" name="Rectangle 105">
            <a:extLst>
              <a:ext uri="{FF2B5EF4-FFF2-40B4-BE49-F238E27FC236}">
                <a16:creationId xmlns:a16="http://schemas.microsoft.com/office/drawing/2014/main" id="{7A1F62E3-642C-C83A-22DD-428E44B55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0138" y="3459163"/>
            <a:ext cx="341312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34" name="Rectangle 106">
            <a:extLst>
              <a:ext uri="{FF2B5EF4-FFF2-40B4-BE49-F238E27FC236}">
                <a16:creationId xmlns:a16="http://schemas.microsoft.com/office/drawing/2014/main" id="{F495144B-8704-DB77-62AE-2604BD61D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6435" name="Rectangle 107">
            <a:extLst>
              <a:ext uri="{FF2B5EF4-FFF2-40B4-BE49-F238E27FC236}">
                <a16:creationId xmlns:a16="http://schemas.microsoft.com/office/drawing/2014/main" id="{DE35CA08-91C8-CD17-6F9F-3EF4D019D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3459163"/>
            <a:ext cx="342900" cy="341312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36" name="Rectangle 108">
            <a:extLst>
              <a:ext uri="{FF2B5EF4-FFF2-40B4-BE49-F238E27FC236}">
                <a16:creationId xmlns:a16="http://schemas.microsoft.com/office/drawing/2014/main" id="{8CAF776D-B075-5275-2FA1-171C9541B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/>
          </a:p>
        </p:txBody>
      </p:sp>
      <p:sp>
        <p:nvSpPr>
          <p:cNvPr id="16437" name="Rectangle 109">
            <a:extLst>
              <a:ext uri="{FF2B5EF4-FFF2-40B4-BE49-F238E27FC236}">
                <a16:creationId xmlns:a16="http://schemas.microsoft.com/office/drawing/2014/main" id="{D8FDD700-9F04-C873-E1BA-E0F2815A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3459163"/>
            <a:ext cx="341313" cy="341312"/>
          </a:xfrm>
          <a:prstGeom prst="rect">
            <a:avLst/>
          </a:prstGeom>
          <a:solidFill>
            <a:srgbClr val="CFD1FD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38" name="Rectangle 110">
            <a:extLst>
              <a:ext uri="{FF2B5EF4-FFF2-40B4-BE49-F238E27FC236}">
                <a16:creationId xmlns:a16="http://schemas.microsoft.com/office/drawing/2014/main" id="{184DCCAC-01E8-54C9-8A14-C564D3381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8" y="3473450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40458C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6439" name="Line 111">
            <a:extLst>
              <a:ext uri="{FF2B5EF4-FFF2-40B4-BE49-F238E27FC236}">
                <a16:creationId xmlns:a16="http://schemas.microsoft.com/office/drawing/2014/main" id="{7BD8FE9C-E891-5CD5-C810-2B9B20F24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7925" y="4989513"/>
            <a:ext cx="496888" cy="1587"/>
          </a:xfrm>
          <a:prstGeom prst="line">
            <a:avLst/>
          </a:prstGeom>
          <a:noFill/>
          <a:ln w="22225">
            <a:solidFill>
              <a:srgbClr val="BE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40" name="Freeform 112">
            <a:extLst>
              <a:ext uri="{FF2B5EF4-FFF2-40B4-BE49-F238E27FC236}">
                <a16:creationId xmlns:a16="http://schemas.microsoft.com/office/drawing/2014/main" id="{AFE794B9-0C7C-18C4-CEF8-22A6FD23C377}"/>
              </a:ext>
            </a:extLst>
          </p:cNvPr>
          <p:cNvSpPr>
            <a:spLocks/>
          </p:cNvSpPr>
          <p:nvPr/>
        </p:nvSpPr>
        <p:spPr bwMode="auto">
          <a:xfrm>
            <a:off x="6148388" y="4921250"/>
            <a:ext cx="141287" cy="141288"/>
          </a:xfrm>
          <a:custGeom>
            <a:avLst/>
            <a:gdLst>
              <a:gd name="T0" fmla="*/ 0 w 89"/>
              <a:gd name="T1" fmla="*/ 108367896 h 89"/>
              <a:gd name="T2" fmla="*/ 224292319 w 89"/>
              <a:gd name="T3" fmla="*/ 0 h 89"/>
              <a:gd name="T4" fmla="*/ 216732671 w 89"/>
              <a:gd name="T5" fmla="*/ 15120991 h 89"/>
              <a:gd name="T6" fmla="*/ 209171435 w 89"/>
              <a:gd name="T7" fmla="*/ 30241982 h 89"/>
              <a:gd name="T8" fmla="*/ 201611787 w 89"/>
              <a:gd name="T9" fmla="*/ 50403303 h 89"/>
              <a:gd name="T10" fmla="*/ 201611787 w 89"/>
              <a:gd name="T11" fmla="*/ 65524294 h 89"/>
              <a:gd name="T12" fmla="*/ 201611787 w 89"/>
              <a:gd name="T13" fmla="*/ 80645285 h 89"/>
              <a:gd name="T14" fmla="*/ 196571492 w 89"/>
              <a:gd name="T15" fmla="*/ 100806607 h 89"/>
              <a:gd name="T16" fmla="*/ 196571492 w 89"/>
              <a:gd name="T17" fmla="*/ 115927598 h 89"/>
              <a:gd name="T18" fmla="*/ 201611787 w 89"/>
              <a:gd name="T19" fmla="*/ 138609878 h 89"/>
              <a:gd name="T20" fmla="*/ 201611787 w 89"/>
              <a:gd name="T21" fmla="*/ 151209910 h 89"/>
              <a:gd name="T22" fmla="*/ 201611787 w 89"/>
              <a:gd name="T23" fmla="*/ 173892190 h 89"/>
              <a:gd name="T24" fmla="*/ 209171435 w 89"/>
              <a:gd name="T25" fmla="*/ 189013181 h 89"/>
              <a:gd name="T26" fmla="*/ 216732671 w 89"/>
              <a:gd name="T27" fmla="*/ 201613213 h 89"/>
              <a:gd name="T28" fmla="*/ 224292319 w 89"/>
              <a:gd name="T29" fmla="*/ 224295494 h 89"/>
              <a:gd name="T30" fmla="*/ 0 w 89"/>
              <a:gd name="T31" fmla="*/ 108367896 h 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9" h="89">
                <a:moveTo>
                  <a:pt x="0" y="43"/>
                </a:moveTo>
                <a:lnTo>
                  <a:pt x="89" y="0"/>
                </a:lnTo>
                <a:lnTo>
                  <a:pt x="86" y="6"/>
                </a:lnTo>
                <a:lnTo>
                  <a:pt x="83" y="12"/>
                </a:lnTo>
                <a:lnTo>
                  <a:pt x="80" y="20"/>
                </a:lnTo>
                <a:lnTo>
                  <a:pt x="80" y="26"/>
                </a:lnTo>
                <a:lnTo>
                  <a:pt x="80" y="32"/>
                </a:lnTo>
                <a:lnTo>
                  <a:pt x="78" y="40"/>
                </a:lnTo>
                <a:lnTo>
                  <a:pt x="78" y="46"/>
                </a:lnTo>
                <a:lnTo>
                  <a:pt x="80" y="55"/>
                </a:lnTo>
                <a:lnTo>
                  <a:pt x="80" y="60"/>
                </a:lnTo>
                <a:lnTo>
                  <a:pt x="80" y="69"/>
                </a:lnTo>
                <a:lnTo>
                  <a:pt x="83" y="75"/>
                </a:lnTo>
                <a:lnTo>
                  <a:pt x="86" y="80"/>
                </a:lnTo>
                <a:lnTo>
                  <a:pt x="89" y="89"/>
                </a:lnTo>
                <a:lnTo>
                  <a:pt x="0" y="43"/>
                </a:lnTo>
                <a:close/>
              </a:path>
            </a:pathLst>
          </a:custGeom>
          <a:solidFill>
            <a:srgbClr val="BE2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41" name="Freeform 113">
            <a:extLst>
              <a:ext uri="{FF2B5EF4-FFF2-40B4-BE49-F238E27FC236}">
                <a16:creationId xmlns:a16="http://schemas.microsoft.com/office/drawing/2014/main" id="{8E00218F-45E0-D28C-219F-DE17C55D4C89}"/>
              </a:ext>
            </a:extLst>
          </p:cNvPr>
          <p:cNvSpPr>
            <a:spLocks/>
          </p:cNvSpPr>
          <p:nvPr/>
        </p:nvSpPr>
        <p:spPr bwMode="auto">
          <a:xfrm>
            <a:off x="6723063" y="4921250"/>
            <a:ext cx="141287" cy="141288"/>
          </a:xfrm>
          <a:custGeom>
            <a:avLst/>
            <a:gdLst>
              <a:gd name="T0" fmla="*/ 224292319 w 89"/>
              <a:gd name="T1" fmla="*/ 108367896 h 89"/>
              <a:gd name="T2" fmla="*/ 0 w 89"/>
              <a:gd name="T3" fmla="*/ 224295494 h 89"/>
              <a:gd name="T4" fmla="*/ 7559648 w 89"/>
              <a:gd name="T5" fmla="*/ 201613213 h 89"/>
              <a:gd name="T6" fmla="*/ 12599943 w 89"/>
              <a:gd name="T7" fmla="*/ 189013181 h 89"/>
              <a:gd name="T8" fmla="*/ 12599943 w 89"/>
              <a:gd name="T9" fmla="*/ 173892190 h 89"/>
              <a:gd name="T10" fmla="*/ 20161179 w 89"/>
              <a:gd name="T11" fmla="*/ 151209910 h 89"/>
              <a:gd name="T12" fmla="*/ 20161179 w 89"/>
              <a:gd name="T13" fmla="*/ 138609878 h 89"/>
              <a:gd name="T14" fmla="*/ 20161179 w 89"/>
              <a:gd name="T15" fmla="*/ 115927598 h 89"/>
              <a:gd name="T16" fmla="*/ 20161179 w 89"/>
              <a:gd name="T17" fmla="*/ 100806607 h 89"/>
              <a:gd name="T18" fmla="*/ 20161179 w 89"/>
              <a:gd name="T19" fmla="*/ 80645285 h 89"/>
              <a:gd name="T20" fmla="*/ 20161179 w 89"/>
              <a:gd name="T21" fmla="*/ 65524294 h 89"/>
              <a:gd name="T22" fmla="*/ 12599943 w 89"/>
              <a:gd name="T23" fmla="*/ 50403303 h 89"/>
              <a:gd name="T24" fmla="*/ 12599943 w 89"/>
              <a:gd name="T25" fmla="*/ 30241982 h 89"/>
              <a:gd name="T26" fmla="*/ 7559648 w 89"/>
              <a:gd name="T27" fmla="*/ 15120991 h 89"/>
              <a:gd name="T28" fmla="*/ 0 w 89"/>
              <a:gd name="T29" fmla="*/ 0 h 89"/>
              <a:gd name="T30" fmla="*/ 224292319 w 89"/>
              <a:gd name="T31" fmla="*/ 108367896 h 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9" h="89">
                <a:moveTo>
                  <a:pt x="89" y="43"/>
                </a:moveTo>
                <a:lnTo>
                  <a:pt x="0" y="89"/>
                </a:lnTo>
                <a:lnTo>
                  <a:pt x="3" y="80"/>
                </a:lnTo>
                <a:lnTo>
                  <a:pt x="5" y="75"/>
                </a:lnTo>
                <a:lnTo>
                  <a:pt x="5" y="69"/>
                </a:lnTo>
                <a:lnTo>
                  <a:pt x="8" y="60"/>
                </a:lnTo>
                <a:lnTo>
                  <a:pt x="8" y="55"/>
                </a:lnTo>
                <a:lnTo>
                  <a:pt x="8" y="46"/>
                </a:lnTo>
                <a:lnTo>
                  <a:pt x="8" y="40"/>
                </a:lnTo>
                <a:lnTo>
                  <a:pt x="8" y="32"/>
                </a:lnTo>
                <a:lnTo>
                  <a:pt x="8" y="26"/>
                </a:lnTo>
                <a:lnTo>
                  <a:pt x="5" y="20"/>
                </a:lnTo>
                <a:lnTo>
                  <a:pt x="5" y="12"/>
                </a:lnTo>
                <a:lnTo>
                  <a:pt x="3" y="6"/>
                </a:lnTo>
                <a:lnTo>
                  <a:pt x="0" y="0"/>
                </a:lnTo>
                <a:lnTo>
                  <a:pt x="89" y="43"/>
                </a:lnTo>
                <a:close/>
              </a:path>
            </a:pathLst>
          </a:custGeom>
          <a:solidFill>
            <a:srgbClr val="BE2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442" name="Rectangle 120">
            <a:extLst>
              <a:ext uri="{FF2B5EF4-FFF2-40B4-BE49-F238E27FC236}">
                <a16:creationId xmlns:a16="http://schemas.microsoft.com/office/drawing/2014/main" id="{10CEE8C4-29EB-A377-59FB-54A3BA745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0138" y="4481513"/>
            <a:ext cx="341312" cy="339725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43" name="Rectangle 121">
            <a:extLst>
              <a:ext uri="{FF2B5EF4-FFF2-40B4-BE49-F238E27FC236}">
                <a16:creationId xmlns:a16="http://schemas.microsoft.com/office/drawing/2014/main" id="{DCFFBB07-A2FC-D4AD-B477-6FCCC7B68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6444" name="Rectangle 122">
            <a:extLst>
              <a:ext uri="{FF2B5EF4-FFF2-40B4-BE49-F238E27FC236}">
                <a16:creationId xmlns:a16="http://schemas.microsoft.com/office/drawing/2014/main" id="{6A6F82FF-E749-3033-5DD1-D9EC32CB9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4481513"/>
            <a:ext cx="342900" cy="339725"/>
          </a:xfrm>
          <a:prstGeom prst="rect">
            <a:avLst/>
          </a:prstGeom>
          <a:solidFill>
            <a:srgbClr val="ECD882"/>
          </a:solidFill>
          <a:ln w="14288">
            <a:solidFill>
              <a:srgbClr val="40458C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45" name="Rectangle 123">
            <a:extLst>
              <a:ext uri="{FF2B5EF4-FFF2-40B4-BE49-F238E27FC236}">
                <a16:creationId xmlns:a16="http://schemas.microsoft.com/office/drawing/2014/main" id="{D6BED808-D547-8902-54B5-C3BCA3637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788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BE2D00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/>
          </a:p>
        </p:txBody>
      </p:sp>
      <p:sp>
        <p:nvSpPr>
          <p:cNvPr id="16446" name="Rectangle 124">
            <a:extLst>
              <a:ext uri="{FF2B5EF4-FFF2-40B4-BE49-F238E27FC236}">
                <a16:creationId xmlns:a16="http://schemas.microsoft.com/office/drawing/2014/main" id="{0B902970-E426-80F5-722C-B76EB62C4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4481513"/>
            <a:ext cx="341313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47" name="Rectangle 125">
            <a:extLst>
              <a:ext uri="{FF2B5EF4-FFF2-40B4-BE49-F238E27FC236}">
                <a16:creationId xmlns:a16="http://schemas.microsoft.com/office/drawing/2014/main" id="{3CF1B946-9FA9-0A32-6C0C-2EFE25FF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8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40458C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6448" name="Rectangle 126">
            <a:extLst>
              <a:ext uri="{FF2B5EF4-FFF2-40B4-BE49-F238E27FC236}">
                <a16:creationId xmlns:a16="http://schemas.microsoft.com/office/drawing/2014/main" id="{171C77CD-8E0F-E703-4B98-150F600B6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663" y="4481513"/>
            <a:ext cx="341312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49" name="Rectangle 127">
            <a:extLst>
              <a:ext uri="{FF2B5EF4-FFF2-40B4-BE49-F238E27FC236}">
                <a16:creationId xmlns:a16="http://schemas.microsoft.com/office/drawing/2014/main" id="{2A430A40-A1A3-88CE-72CE-3C0F83F10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0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40458C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6450" name="Rectangle 128">
            <a:extLst>
              <a:ext uri="{FF2B5EF4-FFF2-40B4-BE49-F238E27FC236}">
                <a16:creationId xmlns:a16="http://schemas.microsoft.com/office/drawing/2014/main" id="{58C9F89A-2B36-FB50-E387-94C5989BE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975" y="4481513"/>
            <a:ext cx="342900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51" name="Rectangle 129">
            <a:extLst>
              <a:ext uri="{FF2B5EF4-FFF2-40B4-BE49-F238E27FC236}">
                <a16:creationId xmlns:a16="http://schemas.microsoft.com/office/drawing/2014/main" id="{2FE66473-1942-D02A-BDB6-D2E363386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3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40458C"/>
                </a:solidFill>
                <a:latin typeface="Times New Roman" panose="02020603050405020304" pitchFamily="18" charset="0"/>
              </a:rPr>
              <a:t>b</a:t>
            </a:r>
            <a:endParaRPr lang="en-US" altLang="en-US" sz="2400"/>
          </a:p>
        </p:txBody>
      </p:sp>
      <p:sp>
        <p:nvSpPr>
          <p:cNvPr id="16452" name="Rectangle 130">
            <a:extLst>
              <a:ext uri="{FF2B5EF4-FFF2-40B4-BE49-F238E27FC236}">
                <a16:creationId xmlns:a16="http://schemas.microsoft.com/office/drawing/2014/main" id="{62184980-5A67-EBB3-5016-AE3A662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75" y="4481513"/>
            <a:ext cx="341313" cy="339725"/>
          </a:xfrm>
          <a:prstGeom prst="rect">
            <a:avLst/>
          </a:prstGeom>
          <a:noFill/>
          <a:ln w="14288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453" name="Rectangle 131">
            <a:extLst>
              <a:ext uri="{FF2B5EF4-FFF2-40B4-BE49-F238E27FC236}">
                <a16:creationId xmlns:a16="http://schemas.microsoft.com/office/drawing/2014/main" id="{0D7D0E98-C9BE-FCC0-B7C7-13CFE77A9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213" y="4494213"/>
            <a:ext cx="133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i="1">
                <a:solidFill>
                  <a:srgbClr val="40458C"/>
                </a:solidFill>
                <a:latin typeface="Times New Roman" panose="02020603050405020304" pitchFamily="18" charset="0"/>
              </a:rPr>
              <a:t>a</a:t>
            </a:r>
            <a:endParaRPr lang="en-US" altLang="en-US" sz="2400"/>
          </a:p>
        </p:txBody>
      </p:sp>
      <p:sp>
        <p:nvSpPr>
          <p:cNvPr id="16454" name="Text Box 132">
            <a:extLst>
              <a:ext uri="{FF2B5EF4-FFF2-40B4-BE49-F238E27FC236}">
                <a16:creationId xmlns:a16="http://schemas.microsoft.com/office/drawing/2014/main" id="{B6F3A503-357A-3FD3-19F9-39D8F023C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181600"/>
            <a:ext cx="18684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No need to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repeat these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comparisons</a:t>
            </a:r>
          </a:p>
        </p:txBody>
      </p:sp>
      <p:sp>
        <p:nvSpPr>
          <p:cNvPr id="16455" name="Line 133">
            <a:extLst>
              <a:ext uri="{FF2B5EF4-FFF2-40B4-BE49-F238E27FC236}">
                <a16:creationId xmlns:a16="http://schemas.microsoft.com/office/drawing/2014/main" id="{7DE081E4-5BB7-45FD-7E7F-AF8CDEE34F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5029200"/>
            <a:ext cx="76200" cy="533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56" name="Text Box 134">
            <a:extLst>
              <a:ext uri="{FF2B5EF4-FFF2-40B4-BE49-F238E27FC236}">
                <a16:creationId xmlns:a16="http://schemas.microsoft.com/office/drawing/2014/main" id="{83A62D7F-5364-C776-73AF-0D31BED13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257800"/>
            <a:ext cx="15922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Resume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comparing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here</a:t>
            </a:r>
          </a:p>
        </p:txBody>
      </p:sp>
      <p:sp>
        <p:nvSpPr>
          <p:cNvPr id="16457" name="Line 135">
            <a:extLst>
              <a:ext uri="{FF2B5EF4-FFF2-40B4-BE49-F238E27FC236}">
                <a16:creationId xmlns:a16="http://schemas.microsoft.com/office/drawing/2014/main" id="{89D27373-A45A-429E-23D9-AECA04158C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86600" y="4953000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11833</TotalTime>
  <Words>1903</Words>
  <Application>Microsoft Office PowerPoint</Application>
  <PresentationFormat>On-screen Show (4:3)</PresentationFormat>
  <Paragraphs>339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Symbol</vt:lpstr>
      <vt:lpstr>Tahoma</vt:lpstr>
      <vt:lpstr>Times New Roman</vt:lpstr>
      <vt:lpstr>Wingdings</vt:lpstr>
      <vt:lpstr>Blueprint</vt:lpstr>
      <vt:lpstr>1_Blueprint</vt:lpstr>
      <vt:lpstr>VISIO</vt:lpstr>
      <vt:lpstr>Pattern Matching</vt:lpstr>
      <vt:lpstr>Strings</vt:lpstr>
      <vt:lpstr>Brute-Force  Pattern Matching</vt:lpstr>
      <vt:lpstr>Boyer-Moore Heuristics</vt:lpstr>
      <vt:lpstr>Last-Occurrence Function</vt:lpstr>
      <vt:lpstr>The Boyer-Moore Algorithm</vt:lpstr>
      <vt:lpstr>Example</vt:lpstr>
      <vt:lpstr>Analysis</vt:lpstr>
      <vt:lpstr>The KMP Algorithm</vt:lpstr>
      <vt:lpstr>KMP Failure Function</vt:lpstr>
      <vt:lpstr>The KMP Algorithm</vt:lpstr>
      <vt:lpstr>Computing the Failure Function</vt:lpstr>
      <vt:lpstr>Example</vt:lpstr>
      <vt:lpstr>Text Compression (§ 11.4)</vt:lpstr>
      <vt:lpstr>Encoding Tree Example</vt:lpstr>
      <vt:lpstr>Encoding Tree Optimization</vt:lpstr>
      <vt:lpstr>Huffman’s Algorithm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Aparna Chaparala</cp:lastModifiedBy>
  <cp:revision>1048</cp:revision>
  <dcterms:created xsi:type="dcterms:W3CDTF">2002-01-21T02:22:10Z</dcterms:created>
  <dcterms:modified xsi:type="dcterms:W3CDTF">2022-09-20T05:46:01Z</dcterms:modified>
</cp:coreProperties>
</file>