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309" r:id="rId3"/>
    <p:sldId id="257" r:id="rId4"/>
    <p:sldId id="310" r:id="rId5"/>
    <p:sldId id="311" r:id="rId6"/>
    <p:sldId id="258" r:id="rId7"/>
    <p:sldId id="313" r:id="rId8"/>
    <p:sldId id="314" r:id="rId9"/>
    <p:sldId id="315" r:id="rId10"/>
    <p:sldId id="316" r:id="rId11"/>
    <p:sldId id="259" r:id="rId12"/>
    <p:sldId id="260" r:id="rId13"/>
    <p:sldId id="261" r:id="rId14"/>
    <p:sldId id="262" r:id="rId15"/>
    <p:sldId id="263" r:id="rId16"/>
    <p:sldId id="264" r:id="rId17"/>
    <p:sldId id="265" r:id="rId18"/>
    <p:sldId id="266" r:id="rId19"/>
    <p:sldId id="267" r:id="rId20"/>
    <p:sldId id="268" r:id="rId21"/>
    <p:sldId id="269" r:id="rId22"/>
    <p:sldId id="317" r:id="rId23"/>
    <p:sldId id="270" r:id="rId24"/>
    <p:sldId id="308" r:id="rId25"/>
    <p:sldId id="318" r:id="rId26"/>
    <p:sldId id="319" r:id="rId27"/>
    <p:sldId id="320" r:id="rId28"/>
    <p:sldId id="321" r:id="rId29"/>
    <p:sldId id="322" r:id="rId30"/>
    <p:sldId id="323" r:id="rId31"/>
    <p:sldId id="324" r:id="rId32"/>
    <p:sldId id="325" r:id="rId33"/>
    <p:sldId id="326" r:id="rId34"/>
    <p:sldId id="327" r:id="rId35"/>
    <p:sldId id="328" r:id="rId36"/>
    <p:sldId id="329" r:id="rId37"/>
    <p:sldId id="330" r:id="rId38"/>
    <p:sldId id="331" r:id="rId39"/>
    <p:sldId id="332" r:id="rId40"/>
    <p:sldId id="333" r:id="rId41"/>
    <p:sldId id="334" r:id="rId42"/>
    <p:sldId id="335" r:id="rId43"/>
    <p:sldId id="336" r:id="rId44"/>
    <p:sldId id="337" r:id="rId45"/>
    <p:sldId id="338" r:id="rId4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32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29BA035-5BD0-420B-AB23-6A7589E11B50}" type="datetimeFigureOut">
              <a:rPr lang="en-US" smtClean="0"/>
              <a:t>5/16/2020</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D728AE3-E6CF-46CE-A0A9-31F76658CDA1}" type="slidenum">
              <a:rPr lang="en-US" smtClean="0"/>
              <a:t>‹#›</a:t>
            </a:fld>
            <a:endParaRPr lang="en-US"/>
          </a:p>
        </p:txBody>
      </p:sp>
    </p:spTree>
    <p:extLst>
      <p:ext uri="{BB962C8B-B14F-4D97-AF65-F5344CB8AC3E}">
        <p14:creationId xmlns:p14="http://schemas.microsoft.com/office/powerpoint/2010/main" val="1444451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728AE3-E6CF-46CE-A0A9-31F76658CDA1}" type="slidenum">
              <a:rPr lang="en-US" smtClean="0"/>
              <a:t>26</a:t>
            </a:fld>
            <a:endParaRPr lang="en-US"/>
          </a:p>
        </p:txBody>
      </p:sp>
    </p:spTree>
    <p:extLst>
      <p:ext uri="{BB962C8B-B14F-4D97-AF65-F5344CB8AC3E}">
        <p14:creationId xmlns:p14="http://schemas.microsoft.com/office/powerpoint/2010/main" val="4126205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728AE3-E6CF-46CE-A0A9-31F76658CDA1}" type="slidenum">
              <a:rPr lang="en-US" smtClean="0"/>
              <a:t>32</a:t>
            </a:fld>
            <a:endParaRPr lang="en-US"/>
          </a:p>
        </p:txBody>
      </p:sp>
    </p:spTree>
    <p:extLst>
      <p:ext uri="{BB962C8B-B14F-4D97-AF65-F5344CB8AC3E}">
        <p14:creationId xmlns:p14="http://schemas.microsoft.com/office/powerpoint/2010/main" val="394978947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16" name="bk object 16"/>
          <p:cNvSpPr/>
          <p:nvPr/>
        </p:nvSpPr>
        <p:spPr>
          <a:xfrm>
            <a:off x="0" y="0"/>
            <a:ext cx="9144000" cy="6857999"/>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1124711" y="4021835"/>
            <a:ext cx="190500" cy="188975"/>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938783" y="0"/>
            <a:ext cx="1335531" cy="2708148"/>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867155" y="4572"/>
            <a:ext cx="237744" cy="1089660"/>
          </a:xfrm>
          <a:prstGeom prst="rect">
            <a:avLst/>
          </a:prstGeom>
          <a:blipFill>
            <a:blip r:embed="rId5" cstate="print"/>
            <a:stretch>
              <a:fillRect/>
            </a:stretch>
          </a:blipFill>
        </p:spPr>
        <p:txBody>
          <a:bodyPr wrap="square" lIns="0" tIns="0" rIns="0" bIns="0" rtlCol="0"/>
          <a:lstStyle/>
          <a:p>
            <a:endParaRPr/>
          </a:p>
        </p:txBody>
      </p:sp>
      <p:sp>
        <p:nvSpPr>
          <p:cNvPr id="20" name="bk object 20"/>
          <p:cNvSpPr/>
          <p:nvPr/>
        </p:nvSpPr>
        <p:spPr>
          <a:xfrm>
            <a:off x="0" y="9144"/>
            <a:ext cx="524256" cy="4663439"/>
          </a:xfrm>
          <a:prstGeom prst="rect">
            <a:avLst/>
          </a:prstGeom>
          <a:blipFill>
            <a:blip r:embed="rId6" cstate="print"/>
            <a:stretch>
              <a:fillRect/>
            </a:stretch>
          </a:blipFill>
        </p:spPr>
        <p:txBody>
          <a:bodyPr wrap="square" lIns="0" tIns="0" rIns="0" bIns="0" rtlCol="0"/>
          <a:lstStyle/>
          <a:p>
            <a:endParaRPr/>
          </a:p>
        </p:txBody>
      </p:sp>
      <p:sp>
        <p:nvSpPr>
          <p:cNvPr id="21" name="bk object 21"/>
          <p:cNvSpPr/>
          <p:nvPr/>
        </p:nvSpPr>
        <p:spPr>
          <a:xfrm>
            <a:off x="562355" y="5480303"/>
            <a:ext cx="513588" cy="1373123"/>
          </a:xfrm>
          <a:prstGeom prst="rect">
            <a:avLst/>
          </a:prstGeom>
          <a:blipFill>
            <a:blip r:embed="rId7" cstate="print"/>
            <a:stretch>
              <a:fillRect/>
            </a:stretch>
          </a:blipFill>
        </p:spPr>
        <p:txBody>
          <a:bodyPr wrap="square" lIns="0" tIns="0" rIns="0" bIns="0" rtlCol="0"/>
          <a:lstStyle/>
          <a:p>
            <a:endParaRPr/>
          </a:p>
        </p:txBody>
      </p:sp>
      <p:sp>
        <p:nvSpPr>
          <p:cNvPr id="22" name="bk object 22"/>
          <p:cNvSpPr/>
          <p:nvPr/>
        </p:nvSpPr>
        <p:spPr>
          <a:xfrm>
            <a:off x="694944" y="4572"/>
            <a:ext cx="385572" cy="1740407"/>
          </a:xfrm>
          <a:prstGeom prst="rect">
            <a:avLst/>
          </a:prstGeom>
          <a:blipFill>
            <a:blip r:embed="rId8" cstate="print"/>
            <a:stretch>
              <a:fillRect/>
            </a:stretch>
          </a:blipFill>
        </p:spPr>
        <p:txBody>
          <a:bodyPr wrap="square" lIns="0" tIns="0" rIns="0" bIns="0" rtlCol="0"/>
          <a:lstStyle/>
          <a:p>
            <a:endParaRPr/>
          </a:p>
        </p:txBody>
      </p:sp>
      <p:sp>
        <p:nvSpPr>
          <p:cNvPr id="23" name="bk object 23"/>
          <p:cNvSpPr/>
          <p:nvPr/>
        </p:nvSpPr>
        <p:spPr>
          <a:xfrm>
            <a:off x="0" y="4881371"/>
            <a:ext cx="443484" cy="1958339"/>
          </a:xfrm>
          <a:prstGeom prst="rect">
            <a:avLst/>
          </a:prstGeom>
          <a:blipFill>
            <a:blip r:embed="rId9" cstate="print"/>
            <a:stretch>
              <a:fillRect/>
            </a:stretch>
          </a:blipFill>
        </p:spPr>
        <p:txBody>
          <a:bodyPr wrap="square" lIns="0" tIns="0" rIns="0" bIns="0" rtlCol="0"/>
          <a:lstStyle/>
          <a:p>
            <a:endParaRPr/>
          </a:p>
        </p:txBody>
      </p:sp>
      <p:sp>
        <p:nvSpPr>
          <p:cNvPr id="24" name="bk object 24"/>
          <p:cNvSpPr/>
          <p:nvPr/>
        </p:nvSpPr>
        <p:spPr>
          <a:xfrm>
            <a:off x="595883" y="4572"/>
            <a:ext cx="813816" cy="4026407"/>
          </a:xfrm>
          <a:prstGeom prst="rect">
            <a:avLst/>
          </a:prstGeom>
          <a:blipFill>
            <a:blip r:embed="rId10" cstate="print"/>
            <a:stretch>
              <a:fillRect/>
            </a:stretch>
          </a:blipFill>
        </p:spPr>
        <p:txBody>
          <a:bodyPr wrap="square" lIns="0" tIns="0" rIns="0" bIns="0" rtlCol="0"/>
          <a:lstStyle/>
          <a:p>
            <a:endParaRPr/>
          </a:p>
        </p:txBody>
      </p:sp>
      <p:sp>
        <p:nvSpPr>
          <p:cNvPr id="25" name="bk object 25"/>
          <p:cNvSpPr/>
          <p:nvPr/>
        </p:nvSpPr>
        <p:spPr>
          <a:xfrm>
            <a:off x="1319783" y="4867655"/>
            <a:ext cx="978819" cy="1990344"/>
          </a:xfrm>
          <a:prstGeom prst="rect">
            <a:avLst/>
          </a:prstGeom>
          <a:blipFill>
            <a:blip r:embed="rId11" cstate="print"/>
            <a:stretch>
              <a:fillRect/>
            </a:stretch>
          </a:blipFill>
        </p:spPr>
        <p:txBody>
          <a:bodyPr wrap="square" lIns="0" tIns="0" rIns="0" bIns="0" rtlCol="0"/>
          <a:lstStyle/>
          <a:p>
            <a:endParaRPr/>
          </a:p>
        </p:txBody>
      </p:sp>
      <p:sp>
        <p:nvSpPr>
          <p:cNvPr id="26" name="bk object 26"/>
          <p:cNvSpPr/>
          <p:nvPr/>
        </p:nvSpPr>
        <p:spPr>
          <a:xfrm>
            <a:off x="504444" y="9144"/>
            <a:ext cx="833628" cy="6835139"/>
          </a:xfrm>
          <a:prstGeom prst="rect">
            <a:avLst/>
          </a:prstGeom>
          <a:blipFill>
            <a:blip r:embed="rId12" cstate="print"/>
            <a:stretch>
              <a:fillRect/>
            </a:stretch>
          </a:blipFill>
        </p:spPr>
        <p:txBody>
          <a:bodyPr wrap="square" lIns="0" tIns="0" rIns="0" bIns="0" rtlCol="0"/>
          <a:lstStyle/>
          <a:p>
            <a:endParaRPr/>
          </a:p>
        </p:txBody>
      </p:sp>
      <p:sp>
        <p:nvSpPr>
          <p:cNvPr id="27" name="bk object 27"/>
          <p:cNvSpPr/>
          <p:nvPr/>
        </p:nvSpPr>
        <p:spPr>
          <a:xfrm>
            <a:off x="1565147" y="1359408"/>
            <a:ext cx="3255264" cy="1438656"/>
          </a:xfrm>
          <a:prstGeom prst="rect">
            <a:avLst/>
          </a:prstGeom>
          <a:blipFill>
            <a:blip r:embed="rId13" cstate="print"/>
            <a:stretch>
              <a:fillRect/>
            </a:stretch>
          </a:blipFill>
        </p:spPr>
        <p:txBody>
          <a:bodyPr wrap="square" lIns="0" tIns="0" rIns="0" bIns="0" rtlCol="0"/>
          <a:lstStyle/>
          <a:p>
            <a:endParaRPr/>
          </a:p>
        </p:txBody>
      </p:sp>
      <p:sp>
        <p:nvSpPr>
          <p:cNvPr id="28" name="bk object 28"/>
          <p:cNvSpPr/>
          <p:nvPr/>
        </p:nvSpPr>
        <p:spPr>
          <a:xfrm>
            <a:off x="1565147" y="2017776"/>
            <a:ext cx="2767583" cy="1438656"/>
          </a:xfrm>
          <a:prstGeom prst="rect">
            <a:avLst/>
          </a:prstGeom>
          <a:blipFill>
            <a:blip r:embed="rId14" cstate="print"/>
            <a:stretch>
              <a:fillRect/>
            </a:stretch>
          </a:blipFill>
        </p:spPr>
        <p:txBody>
          <a:bodyPr wrap="square" lIns="0" tIns="0" rIns="0" bIns="0" rtlCol="0"/>
          <a:lstStyle/>
          <a:p>
            <a:endParaRPr/>
          </a:p>
        </p:txBody>
      </p:sp>
      <p:sp>
        <p:nvSpPr>
          <p:cNvPr id="29" name="bk object 29"/>
          <p:cNvSpPr/>
          <p:nvPr/>
        </p:nvSpPr>
        <p:spPr>
          <a:xfrm>
            <a:off x="3442715" y="2017776"/>
            <a:ext cx="4684776" cy="1438656"/>
          </a:xfrm>
          <a:prstGeom prst="rect">
            <a:avLst/>
          </a:prstGeom>
          <a:blipFill>
            <a:blip r:embed="rId15"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1463167" y="1503375"/>
            <a:ext cx="6217665" cy="1416050"/>
          </a:xfrm>
          <a:prstGeom prst="rect">
            <a:avLst/>
          </a:prstGeom>
        </p:spPr>
        <p:txBody>
          <a:bodyPr wrap="square" lIns="0" tIns="0" rIns="0" bIns="0">
            <a:spAutoFit/>
          </a:bodyPr>
          <a:lstStyle>
            <a:lvl1pPr>
              <a:defRPr sz="4800" b="1" i="0">
                <a:solidFill>
                  <a:schemeClr val="bg1"/>
                </a:solidFill>
                <a:latin typeface="Lucida Sans Unicode"/>
                <a:cs typeface="Lucida Sans Unicode"/>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5/16/2020</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Arial"/>
                <a:cs typeface="Arial"/>
              </a:defRPr>
            </a:lvl1pPr>
          </a:lstStyle>
          <a:p>
            <a:pPr marL="254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00" b="0" i="0">
                <a:solidFill>
                  <a:srgbClr val="FFFF00"/>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2400" b="0" i="0">
                <a:solidFill>
                  <a:schemeClr val="bg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5/16/2020</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Arial"/>
                <a:cs typeface="Arial"/>
              </a:defRPr>
            </a:lvl1pPr>
          </a:lstStyle>
          <a:p>
            <a:pPr marL="254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00" b="0" i="0">
                <a:solidFill>
                  <a:srgbClr val="FFFF00"/>
                </a:solidFill>
                <a:latin typeface="Arial Black"/>
                <a:cs typeface="Arial Black"/>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5/16/2020</a:t>
            </a:fld>
            <a:endParaRPr lang="en-US"/>
          </a:p>
        </p:txBody>
      </p:sp>
      <p:sp>
        <p:nvSpPr>
          <p:cNvPr id="7" name="Holder 7"/>
          <p:cNvSpPr>
            <a:spLocks noGrp="1"/>
          </p:cNvSpPr>
          <p:nvPr>
            <p:ph type="sldNum" sz="quarter" idx="7"/>
          </p:nvPr>
        </p:nvSpPr>
        <p:spPr/>
        <p:txBody>
          <a:bodyPr lIns="0" tIns="0" rIns="0" bIns="0"/>
          <a:lstStyle>
            <a:lvl1pPr>
              <a:defRPr sz="1050" b="0" i="0">
                <a:solidFill>
                  <a:schemeClr val="bg1"/>
                </a:solidFill>
                <a:latin typeface="Arial"/>
                <a:cs typeface="Arial"/>
              </a:defRPr>
            </a:lvl1pPr>
          </a:lstStyle>
          <a:p>
            <a:pPr marL="254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00" b="0" i="0">
                <a:solidFill>
                  <a:srgbClr val="FFFF00"/>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5/16/2020</a:t>
            </a:fld>
            <a:endParaRPr lang="en-US"/>
          </a:p>
        </p:txBody>
      </p:sp>
      <p:sp>
        <p:nvSpPr>
          <p:cNvPr id="5" name="Holder 5"/>
          <p:cNvSpPr>
            <a:spLocks noGrp="1"/>
          </p:cNvSpPr>
          <p:nvPr>
            <p:ph type="sldNum" sz="quarter" idx="7"/>
          </p:nvPr>
        </p:nvSpPr>
        <p:spPr/>
        <p:txBody>
          <a:bodyPr lIns="0" tIns="0" rIns="0" bIns="0"/>
          <a:lstStyle>
            <a:lvl1pPr>
              <a:defRPr sz="1050" b="0" i="0">
                <a:solidFill>
                  <a:schemeClr val="bg1"/>
                </a:solidFill>
                <a:latin typeface="Arial"/>
                <a:cs typeface="Arial"/>
              </a:defRPr>
            </a:lvl1pPr>
          </a:lstStyle>
          <a:p>
            <a:pPr marL="254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5/16/2020</a:t>
            </a:fld>
            <a:endParaRPr lang="en-US"/>
          </a:p>
        </p:txBody>
      </p:sp>
      <p:sp>
        <p:nvSpPr>
          <p:cNvPr id="4" name="Holder 4"/>
          <p:cNvSpPr>
            <a:spLocks noGrp="1"/>
          </p:cNvSpPr>
          <p:nvPr>
            <p:ph type="sldNum" sz="quarter" idx="7"/>
          </p:nvPr>
        </p:nvSpPr>
        <p:spPr/>
        <p:txBody>
          <a:bodyPr lIns="0" tIns="0" rIns="0" bIns="0"/>
          <a:lstStyle>
            <a:lvl1pPr>
              <a:defRPr sz="1050" b="0" i="0">
                <a:solidFill>
                  <a:schemeClr val="bg1"/>
                </a:solidFill>
                <a:latin typeface="Arial"/>
                <a:cs typeface="Arial"/>
              </a:defRPr>
            </a:lvl1pPr>
          </a:lstStyle>
          <a:p>
            <a:pPr marL="25400">
              <a:lnSpc>
                <a:spcPct val="100000"/>
              </a:lnSpc>
              <a:spcBef>
                <a:spcPts val="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jpg"/><Relationship Id="rId12"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7999"/>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9144" y="0"/>
            <a:ext cx="1166352" cy="2366772"/>
          </a:xfrm>
          <a:prstGeom prst="rect">
            <a:avLst/>
          </a:prstGeom>
          <a:blipFill>
            <a:blip r:embed="rId8" cstate="print"/>
            <a:stretch>
              <a:fillRect/>
            </a:stretch>
          </a:blipFill>
        </p:spPr>
        <p:txBody>
          <a:bodyPr wrap="square" lIns="0" tIns="0" rIns="0" bIns="0" rtlCol="0"/>
          <a:lstStyle/>
          <a:p>
            <a:endParaRPr/>
          </a:p>
        </p:txBody>
      </p:sp>
      <p:sp>
        <p:nvSpPr>
          <p:cNvPr id="18" name="bk object 18"/>
          <p:cNvSpPr/>
          <p:nvPr/>
        </p:nvSpPr>
        <p:spPr>
          <a:xfrm>
            <a:off x="0" y="3549396"/>
            <a:ext cx="219456" cy="661415"/>
          </a:xfrm>
          <a:prstGeom prst="rect">
            <a:avLst/>
          </a:prstGeom>
          <a:blipFill>
            <a:blip r:embed="rId9" cstate="print"/>
            <a:stretch>
              <a:fillRect/>
            </a:stretch>
          </a:blipFill>
        </p:spPr>
        <p:txBody>
          <a:bodyPr wrap="square" lIns="0" tIns="0" rIns="0" bIns="0" rtlCol="0"/>
          <a:lstStyle/>
          <a:p>
            <a:endParaRPr/>
          </a:p>
        </p:txBody>
      </p:sp>
      <p:sp>
        <p:nvSpPr>
          <p:cNvPr id="19" name="bk object 19"/>
          <p:cNvSpPr/>
          <p:nvPr/>
        </p:nvSpPr>
        <p:spPr>
          <a:xfrm>
            <a:off x="0" y="4482084"/>
            <a:ext cx="242315" cy="2362200"/>
          </a:xfrm>
          <a:prstGeom prst="rect">
            <a:avLst/>
          </a:prstGeom>
          <a:blipFill>
            <a:blip r:embed="rId10" cstate="print"/>
            <a:stretch>
              <a:fillRect/>
            </a:stretch>
          </a:blipFill>
        </p:spPr>
        <p:txBody>
          <a:bodyPr wrap="square" lIns="0" tIns="0" rIns="0" bIns="0" rtlCol="0"/>
          <a:lstStyle/>
          <a:p>
            <a:endParaRPr/>
          </a:p>
        </p:txBody>
      </p:sp>
      <p:sp>
        <p:nvSpPr>
          <p:cNvPr id="20" name="bk object 20"/>
          <p:cNvSpPr/>
          <p:nvPr/>
        </p:nvSpPr>
        <p:spPr>
          <a:xfrm>
            <a:off x="224027" y="4867655"/>
            <a:ext cx="975844" cy="1990343"/>
          </a:xfrm>
          <a:prstGeom prst="rect">
            <a:avLst/>
          </a:prstGeom>
          <a:blipFill>
            <a:blip r:embed="rId11" cstate="print"/>
            <a:stretch>
              <a:fillRect/>
            </a:stretch>
          </a:blipFill>
        </p:spPr>
        <p:txBody>
          <a:bodyPr wrap="square" lIns="0" tIns="0" rIns="0" bIns="0" rtlCol="0"/>
          <a:lstStyle/>
          <a:p>
            <a:endParaRPr/>
          </a:p>
        </p:txBody>
      </p:sp>
      <p:sp>
        <p:nvSpPr>
          <p:cNvPr id="21" name="bk object 21"/>
          <p:cNvSpPr/>
          <p:nvPr/>
        </p:nvSpPr>
        <p:spPr>
          <a:xfrm>
            <a:off x="8360187" y="0"/>
            <a:ext cx="529304" cy="626363"/>
          </a:xfrm>
          <a:prstGeom prst="rect">
            <a:avLst/>
          </a:prstGeom>
          <a:blipFill>
            <a:blip r:embed="rId12" cstate="print"/>
            <a:stretch>
              <a:fillRect/>
            </a:stretch>
          </a:blipFill>
        </p:spPr>
        <p:txBody>
          <a:bodyPr wrap="square" lIns="0" tIns="0" rIns="0" bIns="0" rtlCol="0"/>
          <a:lstStyle/>
          <a:p>
            <a:endParaRPr/>
          </a:p>
        </p:txBody>
      </p:sp>
      <p:sp>
        <p:nvSpPr>
          <p:cNvPr id="22" name="bk object 22"/>
          <p:cNvSpPr/>
          <p:nvPr/>
        </p:nvSpPr>
        <p:spPr>
          <a:xfrm>
            <a:off x="8519159" y="5551932"/>
            <a:ext cx="509016" cy="1296923"/>
          </a:xfrm>
          <a:prstGeom prst="rect">
            <a:avLst/>
          </a:prstGeom>
          <a:blipFill>
            <a:blip r:embed="rId13" cstate="print"/>
            <a:stretch>
              <a:fillRect/>
            </a:stretch>
          </a:blipFill>
        </p:spPr>
        <p:txBody>
          <a:bodyPr wrap="square" lIns="0" tIns="0" rIns="0" bIns="0" rtlCol="0"/>
          <a:lstStyle/>
          <a:p>
            <a:endParaRPr/>
          </a:p>
        </p:txBody>
      </p:sp>
      <p:sp>
        <p:nvSpPr>
          <p:cNvPr id="23" name="bk object 23"/>
          <p:cNvSpPr/>
          <p:nvPr/>
        </p:nvSpPr>
        <p:spPr>
          <a:xfrm>
            <a:off x="8619743" y="4572"/>
            <a:ext cx="384048" cy="1725167"/>
          </a:xfrm>
          <a:prstGeom prst="rect">
            <a:avLst/>
          </a:prstGeom>
          <a:blipFill>
            <a:blip r:embed="rId14" cstate="print"/>
            <a:stretch>
              <a:fillRect/>
            </a:stretch>
          </a:blipFill>
        </p:spPr>
        <p:txBody>
          <a:bodyPr wrap="square" lIns="0" tIns="0" rIns="0" bIns="0" rtlCol="0"/>
          <a:lstStyle/>
          <a:p>
            <a:endParaRPr/>
          </a:p>
        </p:txBody>
      </p:sp>
      <p:sp>
        <p:nvSpPr>
          <p:cNvPr id="24" name="bk object 24"/>
          <p:cNvSpPr/>
          <p:nvPr/>
        </p:nvSpPr>
        <p:spPr>
          <a:xfrm>
            <a:off x="8429243" y="4867655"/>
            <a:ext cx="384048" cy="1981199"/>
          </a:xfrm>
          <a:prstGeom prst="rect">
            <a:avLst/>
          </a:prstGeom>
          <a:blipFill>
            <a:blip r:embed="rId15" cstate="print"/>
            <a:stretch>
              <a:fillRect/>
            </a:stretch>
          </a:blipFill>
        </p:spPr>
        <p:txBody>
          <a:bodyPr wrap="square" lIns="0" tIns="0" rIns="0" bIns="0" rtlCol="0"/>
          <a:lstStyle/>
          <a:p>
            <a:endParaRPr/>
          </a:p>
        </p:txBody>
      </p:sp>
      <p:sp>
        <p:nvSpPr>
          <p:cNvPr id="25" name="bk object 25"/>
          <p:cNvSpPr/>
          <p:nvPr/>
        </p:nvSpPr>
        <p:spPr>
          <a:xfrm>
            <a:off x="0" y="0"/>
            <a:ext cx="9144000" cy="6857999"/>
          </a:xfrm>
          <a:prstGeom prst="rect">
            <a:avLst/>
          </a:prstGeom>
          <a:blipFill>
            <a:blip r:embed="rId16" cstate="print"/>
            <a:stretch>
              <a:fillRect/>
            </a:stretch>
          </a:blipFill>
        </p:spPr>
        <p:txBody>
          <a:bodyPr wrap="square" lIns="0" tIns="0" rIns="0" bIns="0" rtlCol="0"/>
          <a:lstStyle/>
          <a:p>
            <a:endParaRPr/>
          </a:p>
        </p:txBody>
      </p:sp>
      <p:sp>
        <p:nvSpPr>
          <p:cNvPr id="2" name="Holder 2"/>
          <p:cNvSpPr>
            <a:spLocks noGrp="1"/>
          </p:cNvSpPr>
          <p:nvPr>
            <p:ph type="title"/>
          </p:nvPr>
        </p:nvSpPr>
        <p:spPr>
          <a:xfrm>
            <a:off x="934923" y="607822"/>
            <a:ext cx="7274153" cy="1356995"/>
          </a:xfrm>
          <a:prstGeom prst="rect">
            <a:avLst/>
          </a:prstGeom>
        </p:spPr>
        <p:txBody>
          <a:bodyPr wrap="square" lIns="0" tIns="0" rIns="0" bIns="0">
            <a:spAutoFit/>
          </a:bodyPr>
          <a:lstStyle>
            <a:lvl1pPr>
              <a:defRPr sz="4600" b="0" i="0">
                <a:solidFill>
                  <a:srgbClr val="FFFF00"/>
                </a:solidFill>
                <a:latin typeface="Arial Black"/>
                <a:cs typeface="Arial Black"/>
              </a:defRPr>
            </a:lvl1pPr>
          </a:lstStyle>
          <a:p>
            <a:endParaRPr/>
          </a:p>
        </p:txBody>
      </p:sp>
      <p:sp>
        <p:nvSpPr>
          <p:cNvPr id="3" name="Holder 3"/>
          <p:cNvSpPr>
            <a:spLocks noGrp="1"/>
          </p:cNvSpPr>
          <p:nvPr>
            <p:ph type="body" idx="1"/>
          </p:nvPr>
        </p:nvSpPr>
        <p:spPr>
          <a:xfrm>
            <a:off x="922223" y="1848306"/>
            <a:ext cx="7321550" cy="4085590"/>
          </a:xfrm>
          <a:prstGeom prst="rect">
            <a:avLst/>
          </a:prstGeom>
        </p:spPr>
        <p:txBody>
          <a:bodyPr wrap="square" lIns="0" tIns="0" rIns="0" bIns="0">
            <a:spAutoFit/>
          </a:bodyPr>
          <a:lstStyle>
            <a:lvl1pPr>
              <a:defRPr sz="2400" b="0" i="0">
                <a:solidFill>
                  <a:schemeClr val="bg1"/>
                </a:solidFill>
                <a:latin typeface="Lucida Sans Unicode"/>
                <a:cs typeface="Lucida Sans Unicode"/>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5/16/2020</a:t>
            </a:fld>
            <a:endParaRPr lang="en-US"/>
          </a:p>
        </p:txBody>
      </p:sp>
      <p:sp>
        <p:nvSpPr>
          <p:cNvPr id="6" name="Holder 6"/>
          <p:cNvSpPr>
            <a:spLocks noGrp="1"/>
          </p:cNvSpPr>
          <p:nvPr>
            <p:ph type="sldNum" sz="quarter" idx="7"/>
          </p:nvPr>
        </p:nvSpPr>
        <p:spPr>
          <a:xfrm>
            <a:off x="8019795" y="5982618"/>
            <a:ext cx="200659" cy="175260"/>
          </a:xfrm>
          <a:prstGeom prst="rect">
            <a:avLst/>
          </a:prstGeom>
        </p:spPr>
        <p:txBody>
          <a:bodyPr wrap="square" lIns="0" tIns="0" rIns="0" bIns="0">
            <a:spAutoFit/>
          </a:bodyPr>
          <a:lstStyle>
            <a:lvl1pPr>
              <a:defRPr sz="1050" b="0" i="0">
                <a:solidFill>
                  <a:schemeClr val="bg1"/>
                </a:solidFill>
                <a:latin typeface="Arial"/>
                <a:cs typeface="Arial"/>
              </a:defRPr>
            </a:lvl1pPr>
          </a:lstStyle>
          <a:p>
            <a:pPr marL="25400">
              <a:lnSpc>
                <a:spcPct val="100000"/>
              </a:lnSpc>
              <a:spcBef>
                <a:spcPts val="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1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3.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18" Type="http://schemas.openxmlformats.org/officeDocument/2006/relationships/image" Target="../media/image79.png"/><Relationship Id="rId26" Type="http://schemas.openxmlformats.org/officeDocument/2006/relationships/image" Target="../media/image87.png"/><Relationship Id="rId3" Type="http://schemas.openxmlformats.org/officeDocument/2006/relationships/image" Target="../media/image64.png"/><Relationship Id="rId21" Type="http://schemas.openxmlformats.org/officeDocument/2006/relationships/image" Target="../media/image82.png"/><Relationship Id="rId7" Type="http://schemas.openxmlformats.org/officeDocument/2006/relationships/image" Target="../media/image68.png"/><Relationship Id="rId12" Type="http://schemas.openxmlformats.org/officeDocument/2006/relationships/image" Target="../media/image73.png"/><Relationship Id="rId17" Type="http://schemas.openxmlformats.org/officeDocument/2006/relationships/image" Target="../media/image78.png"/><Relationship Id="rId25" Type="http://schemas.openxmlformats.org/officeDocument/2006/relationships/image" Target="../media/image86.png"/><Relationship Id="rId2" Type="http://schemas.openxmlformats.org/officeDocument/2006/relationships/image" Target="../media/image63.png"/><Relationship Id="rId16" Type="http://schemas.openxmlformats.org/officeDocument/2006/relationships/image" Target="../media/image77.png"/><Relationship Id="rId20" Type="http://schemas.openxmlformats.org/officeDocument/2006/relationships/image" Target="../media/image81.png"/><Relationship Id="rId29" Type="http://schemas.openxmlformats.org/officeDocument/2006/relationships/image" Target="../media/image90.jp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2.png"/><Relationship Id="rId24" Type="http://schemas.openxmlformats.org/officeDocument/2006/relationships/image" Target="../media/image85.png"/><Relationship Id="rId5" Type="http://schemas.openxmlformats.org/officeDocument/2006/relationships/image" Target="../media/image66.png"/><Relationship Id="rId15" Type="http://schemas.openxmlformats.org/officeDocument/2006/relationships/image" Target="../media/image76.png"/><Relationship Id="rId23" Type="http://schemas.openxmlformats.org/officeDocument/2006/relationships/image" Target="../media/image84.png"/><Relationship Id="rId28" Type="http://schemas.openxmlformats.org/officeDocument/2006/relationships/image" Target="../media/image89.png"/><Relationship Id="rId10" Type="http://schemas.openxmlformats.org/officeDocument/2006/relationships/image" Target="../media/image71.png"/><Relationship Id="rId19" Type="http://schemas.openxmlformats.org/officeDocument/2006/relationships/image" Target="../media/image80.png"/><Relationship Id="rId4" Type="http://schemas.openxmlformats.org/officeDocument/2006/relationships/image" Target="../media/image65.png"/><Relationship Id="rId9" Type="http://schemas.openxmlformats.org/officeDocument/2006/relationships/image" Target="../media/image70.png"/><Relationship Id="rId14" Type="http://schemas.openxmlformats.org/officeDocument/2006/relationships/image" Target="../media/image75.png"/><Relationship Id="rId22" Type="http://schemas.openxmlformats.org/officeDocument/2006/relationships/image" Target="../media/image83.png"/><Relationship Id="rId27" Type="http://schemas.openxmlformats.org/officeDocument/2006/relationships/image" Target="../media/image88.png"/></Relationships>
</file>

<file path=ppt/slides/_rels/slide1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94.png"/></Relationships>
</file>

<file path=ppt/slides/_rels/slide16.xml.rels><?xml version="1.0" encoding="UTF-8" standalone="yes"?>
<Relationships xmlns="http://schemas.openxmlformats.org/package/2006/relationships"><Relationship Id="rId2" Type="http://schemas.openxmlformats.org/officeDocument/2006/relationships/image" Target="../media/image9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100.png"/><Relationship Id="rId11" Type="http://schemas.openxmlformats.org/officeDocument/2006/relationships/image" Target="../media/image105.jpg"/><Relationship Id="rId5" Type="http://schemas.openxmlformats.org/officeDocument/2006/relationships/image" Target="../media/image99.png"/><Relationship Id="rId10" Type="http://schemas.openxmlformats.org/officeDocument/2006/relationships/image" Target="../media/image104.png"/><Relationship Id="rId4" Type="http://schemas.openxmlformats.org/officeDocument/2006/relationships/image" Target="../media/image98.png"/><Relationship Id="rId9" Type="http://schemas.openxmlformats.org/officeDocument/2006/relationships/image" Target="../media/image103.png"/></Relationships>
</file>

<file path=ppt/slides/_rels/slide18.xml.rels><?xml version="1.0" encoding="UTF-8" standalone="yes"?>
<Relationships xmlns="http://schemas.openxmlformats.org/package/2006/relationships"><Relationship Id="rId3" Type="http://schemas.openxmlformats.org/officeDocument/2006/relationships/image" Target="../media/image107.jpg"/><Relationship Id="rId2" Type="http://schemas.openxmlformats.org/officeDocument/2006/relationships/image" Target="../media/image10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112.png"/><Relationship Id="rId13" Type="http://schemas.openxmlformats.org/officeDocument/2006/relationships/image" Target="../media/image117.png"/><Relationship Id="rId3" Type="http://schemas.openxmlformats.org/officeDocument/2006/relationships/image" Target="../media/image108.png"/><Relationship Id="rId7" Type="http://schemas.openxmlformats.org/officeDocument/2006/relationships/image" Target="../media/image111.png"/><Relationship Id="rId12" Type="http://schemas.openxmlformats.org/officeDocument/2006/relationships/image" Target="../media/image116.png"/><Relationship Id="rId17" Type="http://schemas.openxmlformats.org/officeDocument/2006/relationships/image" Target="../media/image121.jpg"/><Relationship Id="rId2" Type="http://schemas.openxmlformats.org/officeDocument/2006/relationships/image" Target="../media/image38.png"/><Relationship Id="rId16"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10.png"/><Relationship Id="rId11" Type="http://schemas.openxmlformats.org/officeDocument/2006/relationships/image" Target="../media/image115.png"/><Relationship Id="rId5" Type="http://schemas.openxmlformats.org/officeDocument/2006/relationships/image" Target="../media/image99.png"/><Relationship Id="rId15" Type="http://schemas.openxmlformats.org/officeDocument/2006/relationships/image" Target="../media/image119.png"/><Relationship Id="rId10" Type="http://schemas.openxmlformats.org/officeDocument/2006/relationships/image" Target="../media/image114.png"/><Relationship Id="rId4" Type="http://schemas.openxmlformats.org/officeDocument/2006/relationships/image" Target="../media/image109.png"/><Relationship Id="rId9" Type="http://schemas.openxmlformats.org/officeDocument/2006/relationships/image" Target="../media/image113.png"/><Relationship Id="rId14" Type="http://schemas.openxmlformats.org/officeDocument/2006/relationships/image" Target="../media/image1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0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129.png"/><Relationship Id="rId13" Type="http://schemas.openxmlformats.org/officeDocument/2006/relationships/image" Target="../media/image134.png"/><Relationship Id="rId18" Type="http://schemas.openxmlformats.org/officeDocument/2006/relationships/image" Target="../media/image139.png"/><Relationship Id="rId3" Type="http://schemas.openxmlformats.org/officeDocument/2006/relationships/image" Target="../media/image124.png"/><Relationship Id="rId21" Type="http://schemas.openxmlformats.org/officeDocument/2006/relationships/image" Target="../media/image142.png"/><Relationship Id="rId7" Type="http://schemas.openxmlformats.org/officeDocument/2006/relationships/image" Target="../media/image128.png"/><Relationship Id="rId12" Type="http://schemas.openxmlformats.org/officeDocument/2006/relationships/image" Target="../media/image133.png"/><Relationship Id="rId17" Type="http://schemas.openxmlformats.org/officeDocument/2006/relationships/image" Target="../media/image138.png"/><Relationship Id="rId25" Type="http://schemas.openxmlformats.org/officeDocument/2006/relationships/image" Target="../media/image146.png"/><Relationship Id="rId2" Type="http://schemas.openxmlformats.org/officeDocument/2006/relationships/image" Target="../media/image123.png"/><Relationship Id="rId16" Type="http://schemas.openxmlformats.org/officeDocument/2006/relationships/image" Target="../media/image137.png"/><Relationship Id="rId20" Type="http://schemas.openxmlformats.org/officeDocument/2006/relationships/image" Target="../media/image141.png"/><Relationship Id="rId1" Type="http://schemas.openxmlformats.org/officeDocument/2006/relationships/slideLayout" Target="../slideLayouts/slideLayout2.xml"/><Relationship Id="rId6" Type="http://schemas.openxmlformats.org/officeDocument/2006/relationships/image" Target="../media/image127.png"/><Relationship Id="rId11" Type="http://schemas.openxmlformats.org/officeDocument/2006/relationships/image" Target="../media/image132.png"/><Relationship Id="rId24" Type="http://schemas.openxmlformats.org/officeDocument/2006/relationships/image" Target="../media/image145.png"/><Relationship Id="rId5" Type="http://schemas.openxmlformats.org/officeDocument/2006/relationships/image" Target="../media/image126.png"/><Relationship Id="rId15" Type="http://schemas.openxmlformats.org/officeDocument/2006/relationships/image" Target="../media/image136.png"/><Relationship Id="rId23" Type="http://schemas.openxmlformats.org/officeDocument/2006/relationships/image" Target="../media/image144.png"/><Relationship Id="rId10" Type="http://schemas.openxmlformats.org/officeDocument/2006/relationships/image" Target="../media/image131.png"/><Relationship Id="rId19" Type="http://schemas.openxmlformats.org/officeDocument/2006/relationships/image" Target="../media/image140.png"/><Relationship Id="rId4" Type="http://schemas.openxmlformats.org/officeDocument/2006/relationships/image" Target="../media/image125.png"/><Relationship Id="rId9" Type="http://schemas.openxmlformats.org/officeDocument/2006/relationships/image" Target="../media/image130.png"/><Relationship Id="rId14" Type="http://schemas.openxmlformats.org/officeDocument/2006/relationships/image" Target="../media/image135.png"/><Relationship Id="rId22" Type="http://schemas.openxmlformats.org/officeDocument/2006/relationships/image" Target="../media/image1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52.png"/><Relationship Id="rId13" Type="http://schemas.openxmlformats.org/officeDocument/2006/relationships/image" Target="../media/image156.png"/><Relationship Id="rId3" Type="http://schemas.openxmlformats.org/officeDocument/2006/relationships/image" Target="../media/image147.png"/><Relationship Id="rId7" Type="http://schemas.openxmlformats.org/officeDocument/2006/relationships/image" Target="../media/image151.png"/><Relationship Id="rId12" Type="http://schemas.openxmlformats.org/officeDocument/2006/relationships/image" Target="../media/image155.png"/><Relationship Id="rId2" Type="http://schemas.openxmlformats.org/officeDocument/2006/relationships/image" Target="../media/image38.png"/><Relationship Id="rId16" Type="http://schemas.openxmlformats.org/officeDocument/2006/relationships/image" Target="../media/image159.png"/><Relationship Id="rId1" Type="http://schemas.openxmlformats.org/officeDocument/2006/relationships/slideLayout" Target="../slideLayouts/slideLayout2.xml"/><Relationship Id="rId6" Type="http://schemas.openxmlformats.org/officeDocument/2006/relationships/image" Target="../media/image150.png"/><Relationship Id="rId11" Type="http://schemas.openxmlformats.org/officeDocument/2006/relationships/image" Target="../media/image99.png"/><Relationship Id="rId5" Type="http://schemas.openxmlformats.org/officeDocument/2006/relationships/image" Target="../media/image149.png"/><Relationship Id="rId15" Type="http://schemas.openxmlformats.org/officeDocument/2006/relationships/image" Target="../media/image158.png"/><Relationship Id="rId10" Type="http://schemas.openxmlformats.org/officeDocument/2006/relationships/image" Target="../media/image154.png"/><Relationship Id="rId4" Type="http://schemas.openxmlformats.org/officeDocument/2006/relationships/image" Target="../media/image148.png"/><Relationship Id="rId9" Type="http://schemas.openxmlformats.org/officeDocument/2006/relationships/image" Target="../media/image153.png"/><Relationship Id="rId14" Type="http://schemas.openxmlformats.org/officeDocument/2006/relationships/image" Target="../media/image15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jp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30.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4.jpeg"/><Relationship Id="rId2" Type="http://schemas.openxmlformats.org/officeDocument/2006/relationships/hyperlink" Target="https://www.guru99.com/images/1/020820_0543_BreadthFirs5.jp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5.jpeg"/><Relationship Id="rId2" Type="http://schemas.openxmlformats.org/officeDocument/2006/relationships/hyperlink" Target="https://www.guru99.com/images/1/020820_0543_BreadthFirs6.jp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6.jpeg"/><Relationship Id="rId2" Type="http://schemas.openxmlformats.org/officeDocument/2006/relationships/hyperlink" Target="https://www.guru99.com/images/1/020820_0543_BreadthFirs7.jp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7.jpeg"/><Relationship Id="rId2" Type="http://schemas.openxmlformats.org/officeDocument/2006/relationships/hyperlink" Target="https://www.guru99.com/images/1/020820_0543_BreadthFirs8.jp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8.jpeg"/><Relationship Id="rId2" Type="http://schemas.openxmlformats.org/officeDocument/2006/relationships/hyperlink" Target="https://www.guru99.com/images/1/020820_0543_BreadthFirs9.jp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9.jpeg"/><Relationship Id="rId2" Type="http://schemas.openxmlformats.org/officeDocument/2006/relationships/hyperlink" Target="https://www.guru99.com/images/1/020820_0543_BreadthFirs10.jp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0.jpeg"/><Relationship Id="rId2" Type="http://schemas.openxmlformats.org/officeDocument/2006/relationships/hyperlink" Target="https://www.guru99.com/images/1/020820_0543_BreadthFirs11.jp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1.jpeg"/><Relationship Id="rId2" Type="http://schemas.openxmlformats.org/officeDocument/2006/relationships/hyperlink" Target="https://www.guru99.com/images/1/020820_0543_BreadthFirs12.jpg"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wrap="square" lIns="0" tIns="12700" rIns="0" bIns="0" rtlCol="0">
            <a:spAutoFit/>
          </a:bodyPr>
          <a:lstStyle/>
          <a:p>
            <a:pPr marL="528320">
              <a:lnSpc>
                <a:spcPts val="5475"/>
              </a:lnSpc>
              <a:spcBef>
                <a:spcPts val="100"/>
              </a:spcBef>
            </a:pPr>
            <a:r>
              <a:rPr dirty="0">
                <a:solidFill>
                  <a:schemeClr val="tx1"/>
                </a:solidFill>
              </a:rPr>
              <a:t>GRAPHS</a:t>
            </a:r>
          </a:p>
          <a:p>
            <a:pPr marL="528320">
              <a:lnSpc>
                <a:spcPts val="5475"/>
              </a:lnSpc>
            </a:pPr>
            <a:r>
              <a:rPr b="0" spc="-5" dirty="0">
                <a:solidFill>
                  <a:schemeClr val="tx1"/>
                </a:solidFill>
                <a:latin typeface="Lucida Sans Unicode"/>
                <a:cs typeface="Lucida Sans Unicode"/>
              </a:rPr>
              <a:t>DATA</a:t>
            </a:r>
            <a:r>
              <a:rPr b="0" spc="-80" dirty="0">
                <a:solidFill>
                  <a:schemeClr val="tx1"/>
                </a:solidFill>
                <a:latin typeface="Lucida Sans Unicode"/>
                <a:cs typeface="Lucida Sans Unicode"/>
              </a:rPr>
              <a:t> </a:t>
            </a:r>
            <a:r>
              <a:rPr b="0" dirty="0">
                <a:solidFill>
                  <a:schemeClr val="tx1"/>
                </a:solidFill>
                <a:latin typeface="Lucida Sans Unicode"/>
                <a:cs typeface="Lucida Sans Unicode"/>
              </a:rPr>
              <a:t>STRUCTURES</a:t>
            </a:r>
          </a:p>
        </p:txBody>
      </p:sp>
      <p:sp>
        <p:nvSpPr>
          <p:cNvPr id="7" name="object 7"/>
          <p:cNvSpPr txBox="1"/>
          <p:nvPr/>
        </p:nvSpPr>
        <p:spPr>
          <a:xfrm>
            <a:off x="8315706" y="5496559"/>
            <a:ext cx="100330" cy="186690"/>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FFFFFF"/>
                </a:solidFill>
                <a:latin typeface="Arial"/>
                <a:cs typeface="Arial"/>
              </a:rPr>
              <a:t>1</a:t>
            </a:r>
            <a:endParaRPr sz="105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09600"/>
            <a:ext cx="7274153" cy="699359"/>
          </a:xfrm>
        </p:spPr>
        <p:txBody>
          <a:bodyPr/>
          <a:lstStyle/>
          <a:p>
            <a:pPr marL="12700" marR="0">
              <a:lnSpc>
                <a:spcPts val="2700"/>
              </a:lnSpc>
              <a:spcBef>
                <a:spcPts val="105"/>
              </a:spcBef>
              <a:spcAft>
                <a:spcPts val="900"/>
              </a:spcAft>
            </a:pPr>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2. Adjacency List</a:t>
            </a:r>
            <a:b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br>
            <a:endPar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38200" y="1143000"/>
            <a:ext cx="7502753" cy="2229495"/>
          </a:xfrm>
          <a:prstGeom prst="rect">
            <a:avLst/>
          </a:prstGeom>
        </p:spPr>
      </p:pic>
      <p:pic>
        <p:nvPicPr>
          <p:cNvPr id="5" name="Picture 4" descr="adjacency list representation represents graph as array of linked lists where index represents the vertex and each element in linked list represents the edges connected to that vertex"/>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505200"/>
            <a:ext cx="5715000" cy="1752600"/>
          </a:xfrm>
          <a:prstGeom prst="rect">
            <a:avLst/>
          </a:prstGeom>
          <a:noFill/>
          <a:ln>
            <a:noFill/>
          </a:ln>
        </p:spPr>
      </p:pic>
      <p:sp>
        <p:nvSpPr>
          <p:cNvPr id="6" name="Rectangle 5"/>
          <p:cNvSpPr/>
          <p:nvPr/>
        </p:nvSpPr>
        <p:spPr>
          <a:xfrm>
            <a:off x="838199" y="5375757"/>
            <a:ext cx="7655153" cy="984693"/>
          </a:xfrm>
          <a:prstGeom prst="rect">
            <a:avLst/>
          </a:prstGeom>
        </p:spPr>
        <p:txBody>
          <a:bodyPr wrap="square">
            <a:spAutoFit/>
          </a:bodyPr>
          <a:lstStyle/>
          <a:p>
            <a:pPr>
              <a:lnSpc>
                <a:spcPts val="2250"/>
              </a:lnSpc>
              <a:spcAft>
                <a:spcPts val="1200"/>
              </a:spcAft>
            </a:pPr>
            <a:r>
              <a:rPr lang="en-US" sz="2400" dirty="0" smtClean="0">
                <a:effectLst/>
                <a:latin typeface="Calibri" panose="020F0502020204030204" pitchFamily="34" charset="0"/>
                <a:ea typeface="Times New Roman" panose="02020603050405020304" pitchFamily="18" charset="0"/>
                <a:cs typeface="Calibri" panose="020F0502020204030204" pitchFamily="34" charset="0"/>
              </a:rPr>
              <a:t>An adjacency list is efficient in terms of storage because we only need to store the values for the edges. For a graph with millions of vertices, this can mean a lot of saved space.</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4706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90600" y="457911"/>
            <a:ext cx="7772400" cy="421910"/>
          </a:xfrm>
          <a:prstGeom prst="rect">
            <a:avLst/>
          </a:prstGeom>
          <a:solidFill>
            <a:schemeClr val="bg1"/>
          </a:solidFill>
        </p:spPr>
        <p:txBody>
          <a:bodyPr vert="horz" wrap="square" lIns="0" tIns="74930" rIns="0" bIns="0" rtlCol="0">
            <a:spAutoFit/>
          </a:bodyPr>
          <a:lstStyle/>
          <a:p>
            <a:pPr marL="12700">
              <a:lnSpc>
                <a:spcPts val="2700"/>
              </a:lnSpc>
              <a:spcBef>
                <a:spcPts val="105"/>
              </a:spcBef>
              <a:spcAft>
                <a:spcPts val="900"/>
              </a:spcAft>
            </a:pPr>
            <a:r>
              <a:rPr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DIRECTED VS. UNDIRECTED  GRAPHS</a:t>
            </a:r>
          </a:p>
        </p:txBody>
      </p:sp>
      <p:sp>
        <p:nvSpPr>
          <p:cNvPr id="5" name="object 5"/>
          <p:cNvSpPr/>
          <p:nvPr/>
        </p:nvSpPr>
        <p:spPr>
          <a:xfrm>
            <a:off x="495300" y="1141475"/>
            <a:ext cx="667512" cy="85343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52855" y="1456944"/>
            <a:ext cx="7856220" cy="74980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52855" y="1895855"/>
            <a:ext cx="2738627" cy="749808"/>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015995" y="1895855"/>
            <a:ext cx="2164080" cy="749808"/>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495300" y="2363723"/>
            <a:ext cx="667512" cy="853439"/>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752855" y="2462783"/>
            <a:ext cx="7647432" cy="749808"/>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752855" y="2901695"/>
            <a:ext cx="2738627" cy="749807"/>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3015995" y="2901695"/>
            <a:ext cx="1688592" cy="749807"/>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4325111" y="2901695"/>
            <a:ext cx="979932" cy="749807"/>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4829555" y="2901695"/>
            <a:ext cx="1626107" cy="749807"/>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5980176" y="2901695"/>
            <a:ext cx="574548" cy="749807"/>
          </a:xfrm>
          <a:prstGeom prst="rect">
            <a:avLst/>
          </a:prstGeom>
          <a:blipFill>
            <a:blip r:embed="rId10" cstate="print"/>
            <a:stretch>
              <a:fillRect/>
            </a:stretch>
          </a:blipFill>
        </p:spPr>
        <p:txBody>
          <a:bodyPr wrap="square" lIns="0" tIns="0" rIns="0" bIns="0" rtlCol="0"/>
          <a:lstStyle/>
          <a:p>
            <a:endParaRPr/>
          </a:p>
        </p:txBody>
      </p:sp>
      <p:sp>
        <p:nvSpPr>
          <p:cNvPr id="16" name="object 16"/>
          <p:cNvSpPr txBox="1"/>
          <p:nvPr/>
        </p:nvSpPr>
        <p:spPr>
          <a:xfrm>
            <a:off x="779894" y="1440178"/>
            <a:ext cx="7534275" cy="1893570"/>
          </a:xfrm>
          <a:prstGeom prst="rect">
            <a:avLst/>
          </a:prstGeom>
          <a:solidFill>
            <a:schemeClr val="bg1"/>
          </a:solidFill>
        </p:spPr>
        <p:txBody>
          <a:bodyPr vert="horz" wrap="square" lIns="0" tIns="5715" rIns="0" bIns="0" rtlCol="0">
            <a:spAutoFit/>
          </a:bodyPr>
          <a:lstStyle/>
          <a:p>
            <a:pPr marL="241300" marR="5080" indent="-228600">
              <a:lnSpc>
                <a:spcPct val="116500"/>
              </a:lnSpc>
              <a:spcBef>
                <a:spcPts val="45"/>
              </a:spcBef>
              <a:buSzPct val="125000"/>
              <a:buFont typeface="Arial"/>
              <a:buChar char="•"/>
              <a:tabLst>
                <a:tab pos="241300" algn="l"/>
              </a:tabLst>
            </a:pPr>
            <a:r>
              <a:rPr sz="2400" spc="-5" dirty="0">
                <a:latin typeface="Lucida Sans Unicode"/>
                <a:cs typeface="Lucida Sans Unicode"/>
              </a:rPr>
              <a:t>When the edges in </a:t>
            </a:r>
            <a:r>
              <a:rPr sz="2400" dirty="0">
                <a:latin typeface="Lucida Sans Unicode"/>
                <a:cs typeface="Lucida Sans Unicode"/>
              </a:rPr>
              <a:t>a </a:t>
            </a:r>
            <a:r>
              <a:rPr sz="2400" spc="-5" dirty="0">
                <a:latin typeface="Lucida Sans Unicode"/>
                <a:cs typeface="Lucida Sans Unicode"/>
              </a:rPr>
              <a:t>graph </a:t>
            </a:r>
            <a:r>
              <a:rPr sz="2400" dirty="0">
                <a:latin typeface="Lucida Sans Unicode"/>
                <a:cs typeface="Lucida Sans Unicode"/>
              </a:rPr>
              <a:t>have no </a:t>
            </a:r>
            <a:r>
              <a:rPr sz="2400" spc="-5" dirty="0">
                <a:latin typeface="Lucida Sans Unicode"/>
                <a:cs typeface="Lucida Sans Unicode"/>
              </a:rPr>
              <a:t>direction, the  </a:t>
            </a:r>
            <a:r>
              <a:rPr sz="2400" dirty="0">
                <a:latin typeface="Lucida Sans Unicode"/>
                <a:cs typeface="Lucida Sans Unicode"/>
              </a:rPr>
              <a:t>graph </a:t>
            </a:r>
            <a:r>
              <a:rPr sz="2400" spc="-5" dirty="0">
                <a:latin typeface="Lucida Sans Unicode"/>
                <a:cs typeface="Lucida Sans Unicode"/>
              </a:rPr>
              <a:t>is </a:t>
            </a:r>
            <a:r>
              <a:rPr sz="2400" spc="-10" dirty="0">
                <a:latin typeface="Lucida Sans Unicode"/>
                <a:cs typeface="Lucida Sans Unicode"/>
              </a:rPr>
              <a:t>called</a:t>
            </a:r>
            <a:r>
              <a:rPr sz="2400" spc="25" dirty="0">
                <a:latin typeface="Lucida Sans Unicode"/>
                <a:cs typeface="Lucida Sans Unicode"/>
              </a:rPr>
              <a:t> </a:t>
            </a:r>
            <a:r>
              <a:rPr sz="2500" b="1" i="1" spc="-55" dirty="0">
                <a:latin typeface="Lucida Sans Unicode"/>
                <a:cs typeface="Lucida Sans Unicode"/>
              </a:rPr>
              <a:t>undirected.</a:t>
            </a:r>
            <a:endParaRPr sz="2500" dirty="0">
              <a:latin typeface="Lucida Sans Unicode"/>
              <a:cs typeface="Lucida Sans Unicode"/>
            </a:endParaRPr>
          </a:p>
          <a:p>
            <a:pPr marL="241300" marR="212725" indent="-228600">
              <a:lnSpc>
                <a:spcPct val="116599"/>
              </a:lnSpc>
              <a:spcBef>
                <a:spcPts val="1090"/>
              </a:spcBef>
              <a:buSzPct val="125000"/>
              <a:buFont typeface="Arial"/>
              <a:buChar char="•"/>
              <a:tabLst>
                <a:tab pos="241300" algn="l"/>
              </a:tabLst>
            </a:pPr>
            <a:r>
              <a:rPr sz="2400" spc="-5" dirty="0">
                <a:latin typeface="Lucida Sans Unicode"/>
                <a:cs typeface="Lucida Sans Unicode"/>
              </a:rPr>
              <a:t>When the edges in </a:t>
            </a:r>
            <a:r>
              <a:rPr sz="2400" dirty="0">
                <a:latin typeface="Lucida Sans Unicode"/>
                <a:cs typeface="Lucida Sans Unicode"/>
              </a:rPr>
              <a:t>a </a:t>
            </a:r>
            <a:r>
              <a:rPr sz="2400" spc="-5" dirty="0">
                <a:latin typeface="Lucida Sans Unicode"/>
                <a:cs typeface="Lucida Sans Unicode"/>
              </a:rPr>
              <a:t>graph </a:t>
            </a:r>
            <a:r>
              <a:rPr sz="2400" dirty="0">
                <a:latin typeface="Lucida Sans Unicode"/>
                <a:cs typeface="Lucida Sans Unicode"/>
              </a:rPr>
              <a:t>have a </a:t>
            </a:r>
            <a:r>
              <a:rPr sz="2400" spc="-5" dirty="0">
                <a:latin typeface="Lucida Sans Unicode"/>
                <a:cs typeface="Lucida Sans Unicode"/>
              </a:rPr>
              <a:t>direction, the  </a:t>
            </a:r>
            <a:r>
              <a:rPr sz="2400" dirty="0">
                <a:latin typeface="Lucida Sans Unicode"/>
                <a:cs typeface="Lucida Sans Unicode"/>
              </a:rPr>
              <a:t>graph </a:t>
            </a:r>
            <a:r>
              <a:rPr sz="2400" spc="-5" dirty="0">
                <a:latin typeface="Lucida Sans Unicode"/>
                <a:cs typeface="Lucida Sans Unicode"/>
              </a:rPr>
              <a:t>is </a:t>
            </a:r>
            <a:r>
              <a:rPr sz="2400" spc="-10" dirty="0">
                <a:latin typeface="Lucida Sans Unicode"/>
                <a:cs typeface="Lucida Sans Unicode"/>
              </a:rPr>
              <a:t>called </a:t>
            </a:r>
            <a:r>
              <a:rPr sz="2500" b="1" i="1" spc="-50" dirty="0">
                <a:latin typeface="Lucida Sans Unicode"/>
                <a:cs typeface="Lucida Sans Unicode"/>
              </a:rPr>
              <a:t>directed </a:t>
            </a:r>
            <a:r>
              <a:rPr sz="2400" spc="-5" dirty="0">
                <a:latin typeface="Lucida Sans Unicode"/>
                <a:cs typeface="Lucida Sans Unicode"/>
              </a:rPr>
              <a:t>(or</a:t>
            </a:r>
            <a:r>
              <a:rPr sz="2400" spc="30" dirty="0">
                <a:latin typeface="Lucida Sans Unicode"/>
                <a:cs typeface="Lucida Sans Unicode"/>
              </a:rPr>
              <a:t> </a:t>
            </a:r>
            <a:r>
              <a:rPr sz="2500" b="1" i="1" spc="-45" dirty="0">
                <a:latin typeface="Lucida Sans Unicode"/>
                <a:cs typeface="Lucida Sans Unicode"/>
              </a:rPr>
              <a:t>digraph</a:t>
            </a:r>
            <a:r>
              <a:rPr sz="2400" spc="-45" dirty="0">
                <a:latin typeface="Lucida Sans Unicode"/>
                <a:cs typeface="Lucida Sans Unicode"/>
              </a:rPr>
              <a:t>)</a:t>
            </a:r>
            <a:endParaRPr sz="2400" dirty="0">
              <a:latin typeface="Lucida Sans Unicode"/>
              <a:cs typeface="Lucida Sans Unicode"/>
            </a:endParaRPr>
          </a:p>
        </p:txBody>
      </p:sp>
      <p:sp>
        <p:nvSpPr>
          <p:cNvPr id="17" name="object 17"/>
          <p:cNvSpPr txBox="1"/>
          <p:nvPr/>
        </p:nvSpPr>
        <p:spPr>
          <a:xfrm>
            <a:off x="8107171" y="5969914"/>
            <a:ext cx="100330" cy="186690"/>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FFFFFF"/>
                </a:solidFill>
                <a:latin typeface="Arial"/>
                <a:cs typeface="Arial"/>
              </a:rPr>
              <a:t>4</a:t>
            </a:r>
            <a:endParaRPr sz="1050">
              <a:latin typeface="Arial"/>
              <a:cs typeface="Arial"/>
            </a:endParaRPr>
          </a:p>
        </p:txBody>
      </p:sp>
      <p:sp>
        <p:nvSpPr>
          <p:cNvPr id="18" name="object 18"/>
          <p:cNvSpPr/>
          <p:nvPr/>
        </p:nvSpPr>
        <p:spPr>
          <a:xfrm>
            <a:off x="623316" y="3377481"/>
            <a:ext cx="7985759" cy="3192779"/>
          </a:xfrm>
          <a:prstGeom prst="rect">
            <a:avLst/>
          </a:prstGeom>
          <a:blipFill>
            <a:blip r:embed="rId11" cstate="print"/>
            <a:stretch>
              <a:fillRect/>
            </a:stretch>
          </a:blipFill>
        </p:spPr>
        <p:txBody>
          <a:bodyPr wrap="square" lIns="0" tIns="0" rIns="0" bIns="0" rtlCol="0"/>
          <a:lstStyle/>
          <a:p>
            <a:endParaRPr/>
          </a:p>
        </p:txBody>
      </p:sp>
      <p:sp>
        <p:nvSpPr>
          <p:cNvPr id="19" name="object 19"/>
          <p:cNvSpPr txBox="1"/>
          <p:nvPr/>
        </p:nvSpPr>
        <p:spPr>
          <a:xfrm>
            <a:off x="4904359" y="6603288"/>
            <a:ext cx="241554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a:cs typeface="Arial"/>
              </a:rPr>
              <a:t>E(Graph2) </a:t>
            </a:r>
            <a:r>
              <a:rPr sz="1200" dirty="0">
                <a:solidFill>
                  <a:srgbClr val="FFFFFF"/>
                </a:solidFill>
                <a:latin typeface="Arial"/>
                <a:cs typeface="Arial"/>
              </a:rPr>
              <a:t>= </a:t>
            </a:r>
            <a:r>
              <a:rPr sz="1200" spc="-5" dirty="0">
                <a:solidFill>
                  <a:srgbClr val="FFFFFF"/>
                </a:solidFill>
                <a:latin typeface="Arial"/>
                <a:cs typeface="Arial"/>
              </a:rPr>
              <a:t>{(1,3) </a:t>
            </a:r>
            <a:r>
              <a:rPr sz="1200" dirty="0">
                <a:solidFill>
                  <a:srgbClr val="FFFFFF"/>
                </a:solidFill>
                <a:latin typeface="Arial"/>
                <a:cs typeface="Arial"/>
              </a:rPr>
              <a:t>(3,1) (5,9)</a:t>
            </a:r>
            <a:r>
              <a:rPr sz="1200" spc="-60" dirty="0">
                <a:solidFill>
                  <a:srgbClr val="FFFFFF"/>
                </a:solidFill>
                <a:latin typeface="Arial"/>
                <a:cs typeface="Arial"/>
              </a:rPr>
              <a:t> </a:t>
            </a:r>
            <a:r>
              <a:rPr sz="1200" spc="-15" dirty="0">
                <a:solidFill>
                  <a:srgbClr val="FFFFFF"/>
                </a:solidFill>
                <a:latin typeface="Arial"/>
                <a:cs typeface="Arial"/>
              </a:rPr>
              <a:t>(9,11)</a:t>
            </a:r>
            <a:endParaRPr sz="12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359406" y="533400"/>
            <a:ext cx="4507994" cy="359073"/>
          </a:xfrm>
          <a:prstGeom prst="rect">
            <a:avLst/>
          </a:prstGeom>
          <a:solidFill>
            <a:schemeClr val="bg1"/>
          </a:solidFill>
        </p:spPr>
        <p:txBody>
          <a:bodyPr vert="horz" wrap="square" lIns="0" tIns="12700" rIns="0" bIns="0" rtlCol="0">
            <a:spAutoFit/>
          </a:bodyPr>
          <a:lstStyle/>
          <a:p>
            <a:pPr marL="12700">
              <a:lnSpc>
                <a:spcPts val="2700"/>
              </a:lnSpc>
              <a:spcBef>
                <a:spcPts val="105"/>
              </a:spcBef>
              <a:spcAft>
                <a:spcPts val="900"/>
              </a:spcAft>
              <a:tabLst>
                <a:tab pos="2309495" algn="l"/>
              </a:tabLst>
            </a:pPr>
            <a:r>
              <a:rPr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TREES VS.	GRAPHS</a:t>
            </a:r>
          </a:p>
        </p:txBody>
      </p:sp>
      <p:sp>
        <p:nvSpPr>
          <p:cNvPr id="4" name="object 4"/>
          <p:cNvSpPr/>
          <p:nvPr/>
        </p:nvSpPr>
        <p:spPr>
          <a:xfrm>
            <a:off x="691895" y="2116835"/>
            <a:ext cx="667511" cy="85343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49452" y="2215895"/>
            <a:ext cx="5571744" cy="749808"/>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934923" y="2293746"/>
            <a:ext cx="5351145" cy="391160"/>
          </a:xfrm>
          <a:prstGeom prst="rect">
            <a:avLst/>
          </a:prstGeom>
          <a:solidFill>
            <a:schemeClr val="bg1"/>
          </a:solidFill>
        </p:spPr>
        <p:txBody>
          <a:bodyPr vert="horz" wrap="square" lIns="0" tIns="12700" rIns="0" bIns="0" rtlCol="0">
            <a:spAutoFit/>
          </a:bodyPr>
          <a:lstStyle/>
          <a:p>
            <a:pPr marL="241300" indent="-228600">
              <a:lnSpc>
                <a:spcPct val="100000"/>
              </a:lnSpc>
              <a:spcBef>
                <a:spcPts val="100"/>
              </a:spcBef>
              <a:buSzPct val="125000"/>
              <a:buFont typeface="Arial"/>
              <a:buChar char="•"/>
              <a:tabLst>
                <a:tab pos="241300" algn="l"/>
              </a:tabLst>
            </a:pPr>
            <a:r>
              <a:rPr sz="2400" spc="-5" dirty="0">
                <a:latin typeface="Lucida Sans Unicode"/>
                <a:cs typeface="Lucida Sans Unicode"/>
              </a:rPr>
              <a:t>Trees are special cases of</a:t>
            </a:r>
            <a:r>
              <a:rPr sz="2400" spc="-10" dirty="0">
                <a:latin typeface="Lucida Sans Unicode"/>
                <a:cs typeface="Lucida Sans Unicode"/>
              </a:rPr>
              <a:t> </a:t>
            </a:r>
            <a:r>
              <a:rPr sz="2400" dirty="0">
                <a:latin typeface="Lucida Sans Unicode"/>
                <a:cs typeface="Lucida Sans Unicode"/>
              </a:rPr>
              <a:t>graphs!!</a:t>
            </a:r>
          </a:p>
        </p:txBody>
      </p:sp>
      <p:sp>
        <p:nvSpPr>
          <p:cNvPr id="7" name="object 7"/>
          <p:cNvSpPr txBox="1"/>
          <p:nvPr/>
        </p:nvSpPr>
        <p:spPr>
          <a:xfrm>
            <a:off x="8107171" y="5969914"/>
            <a:ext cx="100330" cy="186690"/>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FFFFFF"/>
                </a:solidFill>
                <a:latin typeface="Arial"/>
                <a:cs typeface="Arial"/>
              </a:rPr>
              <a:t>5</a:t>
            </a:r>
            <a:endParaRPr sz="1050">
              <a:latin typeface="Arial"/>
              <a:cs typeface="Arial"/>
            </a:endParaRPr>
          </a:p>
        </p:txBody>
      </p:sp>
      <p:sp>
        <p:nvSpPr>
          <p:cNvPr id="8" name="object 8"/>
          <p:cNvSpPr/>
          <p:nvPr/>
        </p:nvSpPr>
        <p:spPr>
          <a:xfrm>
            <a:off x="1600200" y="2819399"/>
            <a:ext cx="5867400" cy="359664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293619" y="533400"/>
            <a:ext cx="4729480" cy="359073"/>
          </a:xfrm>
          <a:prstGeom prst="rect">
            <a:avLst/>
          </a:prstGeom>
          <a:solidFill>
            <a:schemeClr val="bg1"/>
          </a:solidFill>
        </p:spPr>
        <p:txBody>
          <a:bodyPr vert="horz" wrap="square" lIns="0" tIns="12700" rIns="0" bIns="0" rtlCol="0">
            <a:spAutoFit/>
          </a:bodyPr>
          <a:lstStyle/>
          <a:p>
            <a:pPr marL="12700">
              <a:lnSpc>
                <a:spcPts val="2700"/>
              </a:lnSpc>
              <a:spcBef>
                <a:spcPts val="105"/>
              </a:spcBef>
              <a:spcAft>
                <a:spcPts val="900"/>
              </a:spcAft>
              <a:tabLst>
                <a:tab pos="2309495" algn="l"/>
              </a:tabLst>
            </a:pPr>
            <a:r>
              <a:rPr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GRAPH TERMINOLOGY</a:t>
            </a:r>
          </a:p>
        </p:txBody>
      </p:sp>
      <p:sp>
        <p:nvSpPr>
          <p:cNvPr id="5" name="object 5"/>
          <p:cNvSpPr/>
          <p:nvPr/>
        </p:nvSpPr>
        <p:spPr>
          <a:xfrm>
            <a:off x="751331" y="2156460"/>
            <a:ext cx="512063" cy="65074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002791" y="2229611"/>
            <a:ext cx="2083308" cy="5715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139952" y="2517648"/>
            <a:ext cx="1808988" cy="102108"/>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2720339" y="2229611"/>
            <a:ext cx="507492" cy="571500"/>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2862072" y="2229611"/>
            <a:ext cx="5419344" cy="571500"/>
          </a:xfrm>
          <a:prstGeom prst="rect">
            <a:avLst/>
          </a:prstGeom>
          <a:blipFill>
            <a:blip r:embed="rId6" cstate="print"/>
            <a:stretch>
              <a:fillRect/>
            </a:stretch>
          </a:blipFill>
        </p:spPr>
        <p:txBody>
          <a:bodyPr wrap="square" lIns="0" tIns="0" rIns="0" bIns="0" rtlCol="0"/>
          <a:lstStyle/>
          <a:p>
            <a:endParaRPr/>
          </a:p>
        </p:txBody>
      </p:sp>
      <p:sp>
        <p:nvSpPr>
          <p:cNvPr id="10" name="object 10"/>
          <p:cNvSpPr txBox="1"/>
          <p:nvPr/>
        </p:nvSpPr>
        <p:spPr>
          <a:xfrm>
            <a:off x="934923" y="2290698"/>
            <a:ext cx="7094855" cy="299720"/>
          </a:xfrm>
          <a:prstGeom prst="rect">
            <a:avLst/>
          </a:prstGeom>
          <a:solidFill>
            <a:schemeClr val="bg1"/>
          </a:solidFill>
        </p:spPr>
        <p:txBody>
          <a:bodyPr vert="horz" wrap="square" lIns="0" tIns="12700" rIns="0" bIns="0" rtlCol="0">
            <a:spAutoFit/>
          </a:bodyPr>
          <a:lstStyle/>
          <a:p>
            <a:pPr marL="241300" indent="-228600">
              <a:lnSpc>
                <a:spcPct val="100000"/>
              </a:lnSpc>
              <a:spcBef>
                <a:spcPts val="100"/>
              </a:spcBef>
              <a:buSzPct val="125000"/>
              <a:buFont typeface="Arial"/>
              <a:buChar char="•"/>
              <a:tabLst>
                <a:tab pos="240665" algn="l"/>
                <a:tab pos="241300" algn="l"/>
              </a:tabLst>
            </a:pPr>
            <a:r>
              <a:rPr sz="1800" b="1" u="sng" spc="-5" dirty="0">
                <a:uFill>
                  <a:solidFill>
                    <a:srgbClr val="FFFFFF"/>
                  </a:solidFill>
                </a:uFill>
                <a:latin typeface="Lucida Sans Unicode"/>
                <a:cs typeface="Lucida Sans Unicode"/>
              </a:rPr>
              <a:t>Adjacent </a:t>
            </a:r>
            <a:r>
              <a:rPr sz="1800" b="1" u="sng" spc="5" dirty="0">
                <a:uFill>
                  <a:solidFill>
                    <a:srgbClr val="FFFFFF"/>
                  </a:solidFill>
                </a:uFill>
                <a:latin typeface="Lucida Sans Unicode"/>
                <a:cs typeface="Lucida Sans Unicode"/>
              </a:rPr>
              <a:t>nodes</a:t>
            </a:r>
            <a:r>
              <a:rPr sz="1800" b="1" spc="5" dirty="0">
                <a:latin typeface="Lucida Sans Unicode"/>
                <a:cs typeface="Lucida Sans Unicode"/>
              </a:rPr>
              <a:t>: </a:t>
            </a:r>
            <a:r>
              <a:rPr sz="1800" spc="-5" dirty="0">
                <a:latin typeface="Lucida Sans Unicode"/>
                <a:cs typeface="Lucida Sans Unicode"/>
              </a:rPr>
              <a:t>two nodes are adjacent if they are</a:t>
            </a:r>
            <a:r>
              <a:rPr sz="1800" spc="-25" dirty="0">
                <a:latin typeface="Lucida Sans Unicode"/>
                <a:cs typeface="Lucida Sans Unicode"/>
              </a:rPr>
              <a:t> </a:t>
            </a:r>
            <a:r>
              <a:rPr sz="1800" spc="-5" dirty="0">
                <a:latin typeface="Lucida Sans Unicode"/>
                <a:cs typeface="Lucida Sans Unicode"/>
              </a:rPr>
              <a:t>connected</a:t>
            </a:r>
            <a:endParaRPr sz="1800" dirty="0">
              <a:latin typeface="Lucida Sans Unicode"/>
              <a:cs typeface="Lucida Sans Unicode"/>
            </a:endParaRPr>
          </a:p>
        </p:txBody>
      </p:sp>
      <p:sp>
        <p:nvSpPr>
          <p:cNvPr id="11" name="object 11"/>
          <p:cNvSpPr/>
          <p:nvPr/>
        </p:nvSpPr>
        <p:spPr>
          <a:xfrm>
            <a:off x="1002791" y="2561844"/>
            <a:ext cx="1586484" cy="571500"/>
          </a:xfrm>
          <a:prstGeom prst="rect">
            <a:avLst/>
          </a:prstGeom>
          <a:blipFill>
            <a:blip r:embed="rId7" cstate="print"/>
            <a:stretch>
              <a:fillRect/>
            </a:stretch>
          </a:blipFill>
        </p:spPr>
        <p:txBody>
          <a:bodyPr wrap="square" lIns="0" tIns="0" rIns="0" bIns="0" rtlCol="0"/>
          <a:lstStyle/>
          <a:p>
            <a:endParaRPr/>
          </a:p>
        </p:txBody>
      </p:sp>
      <p:sp>
        <p:nvSpPr>
          <p:cNvPr id="12" name="object 12"/>
          <p:cNvSpPr txBox="1"/>
          <p:nvPr/>
        </p:nvSpPr>
        <p:spPr>
          <a:xfrm>
            <a:off x="1163523" y="2622930"/>
            <a:ext cx="630555" cy="299720"/>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sz="1800" spc="-5" dirty="0">
                <a:latin typeface="Lucida Sans Unicode"/>
                <a:cs typeface="Lucida Sans Unicode"/>
              </a:rPr>
              <a:t>by</a:t>
            </a:r>
            <a:r>
              <a:rPr sz="1800" spc="-75" dirty="0">
                <a:latin typeface="Lucida Sans Unicode"/>
                <a:cs typeface="Lucida Sans Unicode"/>
              </a:rPr>
              <a:t> </a:t>
            </a:r>
            <a:r>
              <a:rPr sz="1800" spc="-5" dirty="0">
                <a:latin typeface="Lucida Sans Unicode"/>
                <a:cs typeface="Lucida Sans Unicode"/>
              </a:rPr>
              <a:t>an</a:t>
            </a:r>
            <a:endParaRPr sz="1800" dirty="0">
              <a:latin typeface="Lucida Sans Unicode"/>
              <a:cs typeface="Lucida Sans Unicode"/>
            </a:endParaRPr>
          </a:p>
        </p:txBody>
      </p:sp>
      <p:sp>
        <p:nvSpPr>
          <p:cNvPr id="13" name="object 13"/>
          <p:cNvSpPr txBox="1"/>
          <p:nvPr/>
        </p:nvSpPr>
        <p:spPr>
          <a:xfrm>
            <a:off x="1853778" y="2613530"/>
            <a:ext cx="541655" cy="299441"/>
          </a:xfrm>
          <a:prstGeom prst="rect">
            <a:avLst/>
          </a:prstGeom>
          <a:solidFill>
            <a:schemeClr val="bg1"/>
          </a:solidFill>
        </p:spPr>
        <p:txBody>
          <a:bodyPr vert="horz" wrap="square" lIns="0" tIns="22225" rIns="0" bIns="0" rtlCol="0">
            <a:spAutoFit/>
          </a:bodyPr>
          <a:lstStyle/>
          <a:p>
            <a:pPr>
              <a:lnSpc>
                <a:spcPct val="100000"/>
              </a:lnSpc>
              <a:spcBef>
                <a:spcPts val="175"/>
              </a:spcBef>
            </a:pPr>
            <a:r>
              <a:rPr sz="1800" dirty="0">
                <a:latin typeface="Lucida Sans Unicode"/>
                <a:cs typeface="Lucida Sans Unicode"/>
              </a:rPr>
              <a:t>e</a:t>
            </a:r>
            <a:r>
              <a:rPr sz="1800" spc="-5" dirty="0">
                <a:latin typeface="Lucida Sans Unicode"/>
                <a:cs typeface="Lucida Sans Unicode"/>
              </a:rPr>
              <a:t>dge</a:t>
            </a:r>
            <a:endParaRPr sz="1800" dirty="0">
              <a:latin typeface="Lucida Sans Unicode"/>
              <a:cs typeface="Lucida Sans Unicode"/>
            </a:endParaRPr>
          </a:p>
        </p:txBody>
      </p:sp>
      <p:sp>
        <p:nvSpPr>
          <p:cNvPr id="14" name="object 14"/>
          <p:cNvSpPr/>
          <p:nvPr/>
        </p:nvSpPr>
        <p:spPr>
          <a:xfrm>
            <a:off x="751331" y="3857244"/>
            <a:ext cx="512063" cy="650748"/>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1002791" y="3930396"/>
            <a:ext cx="851916" cy="571500"/>
          </a:xfrm>
          <a:prstGeom prst="rect">
            <a:avLst/>
          </a:prstGeom>
          <a:blipFill>
            <a:blip r:embed="rId8" cstate="print"/>
            <a:stretch>
              <a:fillRect/>
            </a:stretch>
          </a:blipFill>
        </p:spPr>
        <p:txBody>
          <a:bodyPr wrap="square" lIns="0" tIns="0" rIns="0" bIns="0" rtlCol="0"/>
          <a:lstStyle/>
          <a:p>
            <a:endParaRPr/>
          </a:p>
        </p:txBody>
      </p:sp>
      <p:sp>
        <p:nvSpPr>
          <p:cNvPr id="16" name="object 16"/>
          <p:cNvSpPr/>
          <p:nvPr/>
        </p:nvSpPr>
        <p:spPr>
          <a:xfrm>
            <a:off x="1139952" y="4218432"/>
            <a:ext cx="577596" cy="102107"/>
          </a:xfrm>
          <a:prstGeom prst="rect">
            <a:avLst/>
          </a:prstGeom>
          <a:blipFill>
            <a:blip r:embed="rId9" cstate="print"/>
            <a:stretch>
              <a:fillRect/>
            </a:stretch>
          </a:blipFill>
        </p:spPr>
        <p:txBody>
          <a:bodyPr wrap="square" lIns="0" tIns="0" rIns="0" bIns="0" rtlCol="0"/>
          <a:lstStyle/>
          <a:p>
            <a:endParaRPr/>
          </a:p>
        </p:txBody>
      </p:sp>
      <p:sp>
        <p:nvSpPr>
          <p:cNvPr id="17" name="object 17"/>
          <p:cNvSpPr/>
          <p:nvPr/>
        </p:nvSpPr>
        <p:spPr>
          <a:xfrm>
            <a:off x="1488947" y="3930396"/>
            <a:ext cx="6196583" cy="571500"/>
          </a:xfrm>
          <a:prstGeom prst="rect">
            <a:avLst/>
          </a:prstGeom>
          <a:blipFill>
            <a:blip r:embed="rId10" cstate="print"/>
            <a:stretch>
              <a:fillRect/>
            </a:stretch>
          </a:blipFill>
        </p:spPr>
        <p:txBody>
          <a:bodyPr wrap="square" lIns="0" tIns="0" rIns="0" bIns="0" rtlCol="0"/>
          <a:lstStyle/>
          <a:p>
            <a:endParaRPr/>
          </a:p>
        </p:txBody>
      </p:sp>
      <p:sp>
        <p:nvSpPr>
          <p:cNvPr id="18" name="object 18"/>
          <p:cNvSpPr/>
          <p:nvPr/>
        </p:nvSpPr>
        <p:spPr>
          <a:xfrm>
            <a:off x="7319771" y="3930396"/>
            <a:ext cx="1013459" cy="571500"/>
          </a:xfrm>
          <a:prstGeom prst="rect">
            <a:avLst/>
          </a:prstGeom>
          <a:blipFill>
            <a:blip r:embed="rId11" cstate="print"/>
            <a:stretch>
              <a:fillRect/>
            </a:stretch>
          </a:blipFill>
        </p:spPr>
        <p:txBody>
          <a:bodyPr wrap="square" lIns="0" tIns="0" rIns="0" bIns="0" rtlCol="0"/>
          <a:lstStyle/>
          <a:p>
            <a:endParaRPr/>
          </a:p>
        </p:txBody>
      </p:sp>
      <p:sp>
        <p:nvSpPr>
          <p:cNvPr id="19" name="object 19"/>
          <p:cNvSpPr/>
          <p:nvPr/>
        </p:nvSpPr>
        <p:spPr>
          <a:xfrm>
            <a:off x="751331" y="4311396"/>
            <a:ext cx="512063" cy="650748"/>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1002791" y="4384547"/>
            <a:ext cx="2157984" cy="571500"/>
          </a:xfrm>
          <a:prstGeom prst="rect">
            <a:avLst/>
          </a:prstGeom>
          <a:blipFill>
            <a:blip r:embed="rId12" cstate="print"/>
            <a:stretch>
              <a:fillRect/>
            </a:stretch>
          </a:blipFill>
        </p:spPr>
        <p:txBody>
          <a:bodyPr wrap="square" lIns="0" tIns="0" rIns="0" bIns="0" rtlCol="0"/>
          <a:lstStyle/>
          <a:p>
            <a:endParaRPr/>
          </a:p>
        </p:txBody>
      </p:sp>
      <p:sp>
        <p:nvSpPr>
          <p:cNvPr id="21" name="object 21"/>
          <p:cNvSpPr/>
          <p:nvPr/>
        </p:nvSpPr>
        <p:spPr>
          <a:xfrm>
            <a:off x="1139952" y="4672584"/>
            <a:ext cx="1883664" cy="102107"/>
          </a:xfrm>
          <a:prstGeom prst="rect">
            <a:avLst/>
          </a:prstGeom>
          <a:blipFill>
            <a:blip r:embed="rId13" cstate="print"/>
            <a:stretch>
              <a:fillRect/>
            </a:stretch>
          </a:blipFill>
        </p:spPr>
        <p:txBody>
          <a:bodyPr wrap="square" lIns="0" tIns="0" rIns="0" bIns="0" rtlCol="0"/>
          <a:lstStyle/>
          <a:p>
            <a:endParaRPr/>
          </a:p>
        </p:txBody>
      </p:sp>
      <p:sp>
        <p:nvSpPr>
          <p:cNvPr id="22" name="object 22"/>
          <p:cNvSpPr/>
          <p:nvPr/>
        </p:nvSpPr>
        <p:spPr>
          <a:xfrm>
            <a:off x="2795016" y="4384547"/>
            <a:ext cx="507492" cy="571500"/>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2936748" y="4384547"/>
            <a:ext cx="4858511" cy="571500"/>
          </a:xfrm>
          <a:prstGeom prst="rect">
            <a:avLst/>
          </a:prstGeom>
          <a:blipFill>
            <a:blip r:embed="rId14" cstate="print"/>
            <a:stretch>
              <a:fillRect/>
            </a:stretch>
          </a:blipFill>
        </p:spPr>
        <p:txBody>
          <a:bodyPr wrap="square" lIns="0" tIns="0" rIns="0" bIns="0" rtlCol="0"/>
          <a:lstStyle/>
          <a:p>
            <a:endParaRPr/>
          </a:p>
        </p:txBody>
      </p:sp>
      <p:sp>
        <p:nvSpPr>
          <p:cNvPr id="24" name="object 24"/>
          <p:cNvSpPr/>
          <p:nvPr/>
        </p:nvSpPr>
        <p:spPr>
          <a:xfrm>
            <a:off x="1002791" y="4713732"/>
            <a:ext cx="3197352" cy="571500"/>
          </a:xfrm>
          <a:prstGeom prst="rect">
            <a:avLst/>
          </a:prstGeom>
          <a:blipFill>
            <a:blip r:embed="rId15" cstate="print"/>
            <a:stretch>
              <a:fillRect/>
            </a:stretch>
          </a:blipFill>
        </p:spPr>
        <p:txBody>
          <a:bodyPr wrap="square" lIns="0" tIns="0" rIns="0" bIns="0" rtlCol="0"/>
          <a:lstStyle/>
          <a:p>
            <a:endParaRPr/>
          </a:p>
        </p:txBody>
      </p:sp>
      <p:sp>
        <p:nvSpPr>
          <p:cNvPr id="25" name="object 25"/>
          <p:cNvSpPr/>
          <p:nvPr/>
        </p:nvSpPr>
        <p:spPr>
          <a:xfrm>
            <a:off x="3834384" y="4713732"/>
            <a:ext cx="1059180" cy="571500"/>
          </a:xfrm>
          <a:prstGeom prst="rect">
            <a:avLst/>
          </a:prstGeom>
          <a:blipFill>
            <a:blip r:embed="rId16" cstate="print"/>
            <a:stretch>
              <a:fillRect/>
            </a:stretch>
          </a:blipFill>
        </p:spPr>
        <p:txBody>
          <a:bodyPr wrap="square" lIns="0" tIns="0" rIns="0" bIns="0" rtlCol="0"/>
          <a:lstStyle/>
          <a:p>
            <a:endParaRPr/>
          </a:p>
        </p:txBody>
      </p:sp>
      <p:sp>
        <p:nvSpPr>
          <p:cNvPr id="26" name="object 26"/>
          <p:cNvSpPr/>
          <p:nvPr/>
        </p:nvSpPr>
        <p:spPr>
          <a:xfrm>
            <a:off x="751331" y="5096255"/>
            <a:ext cx="512063" cy="650747"/>
          </a:xfrm>
          <a:prstGeom prst="rect">
            <a:avLst/>
          </a:prstGeom>
          <a:blipFill>
            <a:blip r:embed="rId2" cstate="print"/>
            <a:stretch>
              <a:fillRect/>
            </a:stretch>
          </a:blipFill>
        </p:spPr>
        <p:txBody>
          <a:bodyPr wrap="square" lIns="0" tIns="0" rIns="0" bIns="0" rtlCol="0"/>
          <a:lstStyle/>
          <a:p>
            <a:endParaRPr/>
          </a:p>
        </p:txBody>
      </p:sp>
      <p:sp>
        <p:nvSpPr>
          <p:cNvPr id="27" name="object 27"/>
          <p:cNvSpPr/>
          <p:nvPr/>
        </p:nvSpPr>
        <p:spPr>
          <a:xfrm>
            <a:off x="1002791" y="5169408"/>
            <a:ext cx="2423160" cy="571499"/>
          </a:xfrm>
          <a:prstGeom prst="rect">
            <a:avLst/>
          </a:prstGeom>
          <a:blipFill>
            <a:blip r:embed="rId17" cstate="print"/>
            <a:stretch>
              <a:fillRect/>
            </a:stretch>
          </a:blipFill>
        </p:spPr>
        <p:txBody>
          <a:bodyPr wrap="square" lIns="0" tIns="0" rIns="0" bIns="0" rtlCol="0"/>
          <a:lstStyle/>
          <a:p>
            <a:endParaRPr/>
          </a:p>
        </p:txBody>
      </p:sp>
      <p:sp>
        <p:nvSpPr>
          <p:cNvPr id="28" name="object 28"/>
          <p:cNvSpPr/>
          <p:nvPr/>
        </p:nvSpPr>
        <p:spPr>
          <a:xfrm>
            <a:off x="1139952" y="5457444"/>
            <a:ext cx="2290572" cy="102108"/>
          </a:xfrm>
          <a:prstGeom prst="rect">
            <a:avLst/>
          </a:prstGeom>
          <a:blipFill>
            <a:blip r:embed="rId18" cstate="print"/>
            <a:stretch>
              <a:fillRect/>
            </a:stretch>
          </a:blipFill>
        </p:spPr>
        <p:txBody>
          <a:bodyPr wrap="square" lIns="0" tIns="0" rIns="0" bIns="0" rtlCol="0"/>
          <a:lstStyle/>
          <a:p>
            <a:endParaRPr/>
          </a:p>
        </p:txBody>
      </p:sp>
      <p:sp>
        <p:nvSpPr>
          <p:cNvPr id="29" name="object 29"/>
          <p:cNvSpPr/>
          <p:nvPr/>
        </p:nvSpPr>
        <p:spPr>
          <a:xfrm>
            <a:off x="3060192" y="5169408"/>
            <a:ext cx="507492" cy="571499"/>
          </a:xfrm>
          <a:prstGeom prst="rect">
            <a:avLst/>
          </a:prstGeom>
          <a:blipFill>
            <a:blip r:embed="rId5" cstate="print"/>
            <a:stretch>
              <a:fillRect/>
            </a:stretch>
          </a:blipFill>
        </p:spPr>
        <p:txBody>
          <a:bodyPr wrap="square" lIns="0" tIns="0" rIns="0" bIns="0" rtlCol="0"/>
          <a:lstStyle/>
          <a:p>
            <a:endParaRPr/>
          </a:p>
        </p:txBody>
      </p:sp>
      <p:sp>
        <p:nvSpPr>
          <p:cNvPr id="30" name="object 30"/>
          <p:cNvSpPr/>
          <p:nvPr/>
        </p:nvSpPr>
        <p:spPr>
          <a:xfrm>
            <a:off x="3201923" y="5169408"/>
            <a:ext cx="4834128" cy="571499"/>
          </a:xfrm>
          <a:prstGeom prst="rect">
            <a:avLst/>
          </a:prstGeom>
          <a:blipFill>
            <a:blip r:embed="rId19" cstate="print"/>
            <a:stretch>
              <a:fillRect/>
            </a:stretch>
          </a:blipFill>
        </p:spPr>
        <p:txBody>
          <a:bodyPr wrap="square" lIns="0" tIns="0" rIns="0" bIns="0" rtlCol="0"/>
          <a:lstStyle/>
          <a:p>
            <a:endParaRPr/>
          </a:p>
        </p:txBody>
      </p:sp>
      <p:sp>
        <p:nvSpPr>
          <p:cNvPr id="31" name="object 31"/>
          <p:cNvSpPr/>
          <p:nvPr/>
        </p:nvSpPr>
        <p:spPr>
          <a:xfrm>
            <a:off x="1002791" y="5498591"/>
            <a:ext cx="3835908" cy="571499"/>
          </a:xfrm>
          <a:prstGeom prst="rect">
            <a:avLst/>
          </a:prstGeom>
          <a:blipFill>
            <a:blip r:embed="rId20" cstate="print"/>
            <a:stretch>
              <a:fillRect/>
            </a:stretch>
          </a:blipFill>
        </p:spPr>
        <p:txBody>
          <a:bodyPr wrap="square" lIns="0" tIns="0" rIns="0" bIns="0" rtlCol="0"/>
          <a:lstStyle/>
          <a:p>
            <a:endParaRPr/>
          </a:p>
        </p:txBody>
      </p:sp>
      <p:sp>
        <p:nvSpPr>
          <p:cNvPr id="32" name="object 32"/>
          <p:cNvSpPr txBox="1"/>
          <p:nvPr/>
        </p:nvSpPr>
        <p:spPr>
          <a:xfrm>
            <a:off x="934923" y="3894460"/>
            <a:ext cx="7220584" cy="1965960"/>
          </a:xfrm>
          <a:prstGeom prst="rect">
            <a:avLst/>
          </a:prstGeom>
          <a:solidFill>
            <a:schemeClr val="bg1"/>
          </a:solidFill>
        </p:spPr>
        <p:txBody>
          <a:bodyPr vert="horz" wrap="square" lIns="0" tIns="109855" rIns="0" bIns="0" rtlCol="0">
            <a:spAutoFit/>
          </a:bodyPr>
          <a:lstStyle/>
          <a:p>
            <a:pPr marL="241300" indent="-228600">
              <a:lnSpc>
                <a:spcPct val="100000"/>
              </a:lnSpc>
              <a:spcBef>
                <a:spcPts val="865"/>
              </a:spcBef>
              <a:buSzPct val="125000"/>
              <a:buFont typeface="Arial"/>
              <a:buChar char="•"/>
              <a:tabLst>
                <a:tab pos="240665" algn="l"/>
                <a:tab pos="241300" algn="l"/>
              </a:tabLst>
            </a:pPr>
            <a:r>
              <a:rPr sz="1800" b="1" u="sng" spc="5" dirty="0">
                <a:uFill>
                  <a:solidFill>
                    <a:srgbClr val="FFFFFF"/>
                  </a:solidFill>
                </a:uFill>
                <a:latin typeface="Lucida Sans Unicode"/>
                <a:cs typeface="Lucida Sans Unicode"/>
              </a:rPr>
              <a:t>Path</a:t>
            </a:r>
            <a:r>
              <a:rPr sz="1800" spc="5" dirty="0">
                <a:latin typeface="Lucida Sans Unicode"/>
                <a:cs typeface="Lucida Sans Unicode"/>
              </a:rPr>
              <a:t>: </a:t>
            </a:r>
            <a:r>
              <a:rPr sz="1800" dirty="0">
                <a:latin typeface="Lucida Sans Unicode"/>
                <a:cs typeface="Lucida Sans Unicode"/>
              </a:rPr>
              <a:t>a </a:t>
            </a:r>
            <a:r>
              <a:rPr sz="1800" spc="-5" dirty="0">
                <a:latin typeface="Lucida Sans Unicode"/>
                <a:cs typeface="Lucida Sans Unicode"/>
              </a:rPr>
              <a:t>sequence of vertices that connect two nodes in </a:t>
            </a:r>
            <a:r>
              <a:rPr sz="1800" dirty="0">
                <a:latin typeface="Lucida Sans Unicode"/>
                <a:cs typeface="Lucida Sans Unicode"/>
              </a:rPr>
              <a:t>a</a:t>
            </a:r>
            <a:r>
              <a:rPr sz="1800" spc="10" dirty="0">
                <a:latin typeface="Lucida Sans Unicode"/>
                <a:cs typeface="Lucida Sans Unicode"/>
              </a:rPr>
              <a:t> </a:t>
            </a:r>
            <a:r>
              <a:rPr sz="1800" dirty="0">
                <a:latin typeface="Lucida Sans Unicode"/>
                <a:cs typeface="Lucida Sans Unicode"/>
              </a:rPr>
              <a:t>graph</a:t>
            </a:r>
          </a:p>
          <a:p>
            <a:pPr marL="241300" indent="-228600">
              <a:lnSpc>
                <a:spcPct val="100000"/>
              </a:lnSpc>
              <a:spcBef>
                <a:spcPts val="1415"/>
              </a:spcBef>
              <a:buSzPct val="125000"/>
              <a:buFont typeface="Arial"/>
              <a:buChar char="•"/>
              <a:tabLst>
                <a:tab pos="240665" algn="l"/>
                <a:tab pos="241300" algn="l"/>
              </a:tabLst>
            </a:pPr>
            <a:r>
              <a:rPr sz="1800" b="1" u="sng" dirty="0">
                <a:uFill>
                  <a:solidFill>
                    <a:srgbClr val="FFFFFF"/>
                  </a:solidFill>
                </a:uFill>
                <a:latin typeface="Lucida Sans Unicode"/>
                <a:cs typeface="Lucida Sans Unicode"/>
              </a:rPr>
              <a:t>Complete </a:t>
            </a:r>
            <a:r>
              <a:rPr sz="1800" b="1" u="sng" spc="5" dirty="0">
                <a:uFill>
                  <a:solidFill>
                    <a:srgbClr val="FFFFFF"/>
                  </a:solidFill>
                </a:uFill>
                <a:latin typeface="Lucida Sans Unicode"/>
                <a:cs typeface="Lucida Sans Unicode"/>
              </a:rPr>
              <a:t>graph</a:t>
            </a:r>
            <a:r>
              <a:rPr sz="1800" b="1" spc="5" dirty="0">
                <a:latin typeface="Lucida Sans Unicode"/>
                <a:cs typeface="Lucida Sans Unicode"/>
              </a:rPr>
              <a:t>: </a:t>
            </a:r>
            <a:r>
              <a:rPr sz="1800" dirty="0">
                <a:latin typeface="Lucida Sans Unicode"/>
                <a:cs typeface="Lucida Sans Unicode"/>
              </a:rPr>
              <a:t>a graph </a:t>
            </a:r>
            <a:r>
              <a:rPr sz="1800" spc="-5" dirty="0">
                <a:latin typeface="Lucida Sans Unicode"/>
                <a:cs typeface="Lucida Sans Unicode"/>
              </a:rPr>
              <a:t>in </a:t>
            </a:r>
            <a:r>
              <a:rPr sz="1800" dirty="0">
                <a:latin typeface="Lucida Sans Unicode"/>
                <a:cs typeface="Lucida Sans Unicode"/>
              </a:rPr>
              <a:t>which every vertex </a:t>
            </a:r>
            <a:r>
              <a:rPr sz="1800" spc="-5" dirty="0">
                <a:latin typeface="Lucida Sans Unicode"/>
                <a:cs typeface="Lucida Sans Unicode"/>
              </a:rPr>
              <a:t>is</a:t>
            </a:r>
            <a:r>
              <a:rPr sz="1800" spc="-65" dirty="0">
                <a:latin typeface="Lucida Sans Unicode"/>
                <a:cs typeface="Lucida Sans Unicode"/>
              </a:rPr>
              <a:t> </a:t>
            </a:r>
            <a:r>
              <a:rPr sz="1800" spc="-10" dirty="0">
                <a:latin typeface="Lucida Sans Unicode"/>
                <a:cs typeface="Lucida Sans Unicode"/>
              </a:rPr>
              <a:t>directly</a:t>
            </a:r>
            <a:endParaRPr sz="1800" dirty="0">
              <a:latin typeface="Lucida Sans Unicode"/>
              <a:cs typeface="Lucida Sans Unicode"/>
            </a:endParaRPr>
          </a:p>
          <a:p>
            <a:pPr marL="241300">
              <a:lnSpc>
                <a:spcPct val="100000"/>
              </a:lnSpc>
              <a:spcBef>
                <a:spcPts val="430"/>
              </a:spcBef>
            </a:pPr>
            <a:r>
              <a:rPr sz="1800" spc="-5" dirty="0">
                <a:latin typeface="Lucida Sans Unicode"/>
                <a:cs typeface="Lucida Sans Unicode"/>
              </a:rPr>
              <a:t>connected to </a:t>
            </a:r>
            <a:r>
              <a:rPr sz="1800" dirty="0">
                <a:latin typeface="Lucida Sans Unicode"/>
                <a:cs typeface="Lucida Sans Unicode"/>
              </a:rPr>
              <a:t>every </a:t>
            </a:r>
            <a:r>
              <a:rPr sz="1800" spc="-5" dirty="0">
                <a:latin typeface="Lucida Sans Unicode"/>
                <a:cs typeface="Lucida Sans Unicode"/>
              </a:rPr>
              <a:t>other</a:t>
            </a:r>
            <a:r>
              <a:rPr sz="1800" spc="-35" dirty="0">
                <a:latin typeface="Lucida Sans Unicode"/>
                <a:cs typeface="Lucida Sans Unicode"/>
              </a:rPr>
              <a:t> </a:t>
            </a:r>
            <a:r>
              <a:rPr sz="1800" spc="-5" dirty="0">
                <a:latin typeface="Lucida Sans Unicode"/>
                <a:cs typeface="Lucida Sans Unicode"/>
              </a:rPr>
              <a:t>vertex</a:t>
            </a:r>
            <a:endParaRPr sz="1800" dirty="0">
              <a:latin typeface="Lucida Sans Unicode"/>
              <a:cs typeface="Lucida Sans Unicode"/>
            </a:endParaRPr>
          </a:p>
          <a:p>
            <a:pPr marL="241300" marR="377825" indent="-228600">
              <a:lnSpc>
                <a:spcPct val="120000"/>
              </a:lnSpc>
              <a:spcBef>
                <a:spcPts val="1000"/>
              </a:spcBef>
              <a:buSzPct val="125000"/>
              <a:buFont typeface="Arial"/>
              <a:buChar char="•"/>
              <a:tabLst>
                <a:tab pos="240665" algn="l"/>
                <a:tab pos="241300" algn="l"/>
              </a:tabLst>
            </a:pPr>
            <a:r>
              <a:rPr sz="1800" b="1" u="sng" dirty="0">
                <a:uFill>
                  <a:solidFill>
                    <a:srgbClr val="FFFFFF"/>
                  </a:solidFill>
                </a:uFill>
                <a:latin typeface="Lucida Sans Unicode"/>
                <a:cs typeface="Lucida Sans Unicode"/>
              </a:rPr>
              <a:t>Degree of </a:t>
            </a:r>
            <a:r>
              <a:rPr sz="1800" b="1" u="sng" spc="-5" dirty="0">
                <a:uFill>
                  <a:solidFill>
                    <a:srgbClr val="FFFFFF"/>
                  </a:solidFill>
                </a:uFill>
                <a:latin typeface="Lucida Sans Unicode"/>
                <a:cs typeface="Lucida Sans Unicode"/>
              </a:rPr>
              <a:t>a </a:t>
            </a:r>
            <a:r>
              <a:rPr sz="1800" b="1" u="sng" spc="5" dirty="0">
                <a:uFill>
                  <a:solidFill>
                    <a:srgbClr val="FFFFFF"/>
                  </a:solidFill>
                </a:uFill>
                <a:latin typeface="Lucida Sans Unicode"/>
                <a:cs typeface="Lucida Sans Unicode"/>
              </a:rPr>
              <a:t>vertex:</a:t>
            </a:r>
            <a:r>
              <a:rPr sz="1800" b="1" spc="5" dirty="0">
                <a:latin typeface="Lucida Sans Unicode"/>
                <a:cs typeface="Lucida Sans Unicode"/>
              </a:rPr>
              <a:t> </a:t>
            </a:r>
            <a:r>
              <a:rPr sz="1800" spc="-5" dirty="0">
                <a:latin typeface="Lucida Sans Unicode"/>
                <a:cs typeface="Lucida Sans Unicode"/>
              </a:rPr>
              <a:t>The degree of </a:t>
            </a:r>
            <a:r>
              <a:rPr sz="1800" dirty="0">
                <a:latin typeface="Lucida Sans Unicode"/>
                <a:cs typeface="Lucida Sans Unicode"/>
              </a:rPr>
              <a:t>a </a:t>
            </a:r>
            <a:r>
              <a:rPr sz="1800" spc="-5" dirty="0">
                <a:latin typeface="Lucida Sans Unicode"/>
                <a:cs typeface="Lucida Sans Unicode"/>
              </a:rPr>
              <a:t>vertex in </a:t>
            </a:r>
            <a:r>
              <a:rPr sz="1800" dirty="0">
                <a:latin typeface="Lucida Sans Unicode"/>
                <a:cs typeface="Lucida Sans Unicode"/>
              </a:rPr>
              <a:t>a graph </a:t>
            </a:r>
            <a:r>
              <a:rPr sz="1800" spc="-5" dirty="0">
                <a:latin typeface="Lucida Sans Unicode"/>
                <a:cs typeface="Lucida Sans Unicode"/>
              </a:rPr>
              <a:t>is the  number of edges that touch</a:t>
            </a:r>
            <a:r>
              <a:rPr sz="1800" spc="-10" dirty="0">
                <a:latin typeface="Lucida Sans Unicode"/>
                <a:cs typeface="Lucida Sans Unicode"/>
              </a:rPr>
              <a:t> </a:t>
            </a:r>
            <a:r>
              <a:rPr sz="1800" spc="-5" dirty="0">
                <a:latin typeface="Lucida Sans Unicode"/>
                <a:cs typeface="Lucida Sans Unicode"/>
              </a:rPr>
              <a:t>it.</a:t>
            </a:r>
            <a:endParaRPr sz="1800" dirty="0">
              <a:latin typeface="Lucida Sans Unicode"/>
              <a:cs typeface="Lucida Sans Unicode"/>
            </a:endParaRPr>
          </a:p>
        </p:txBody>
      </p:sp>
      <p:sp>
        <p:nvSpPr>
          <p:cNvPr id="33" name="object 33"/>
          <p:cNvSpPr/>
          <p:nvPr/>
        </p:nvSpPr>
        <p:spPr>
          <a:xfrm>
            <a:off x="751331" y="5881115"/>
            <a:ext cx="512063" cy="650748"/>
          </a:xfrm>
          <a:prstGeom prst="rect">
            <a:avLst/>
          </a:prstGeom>
          <a:blipFill>
            <a:blip r:embed="rId2" cstate="print"/>
            <a:stretch>
              <a:fillRect/>
            </a:stretch>
          </a:blipFill>
        </p:spPr>
        <p:txBody>
          <a:bodyPr wrap="square" lIns="0" tIns="0" rIns="0" bIns="0" rtlCol="0"/>
          <a:lstStyle/>
          <a:p>
            <a:endParaRPr/>
          </a:p>
        </p:txBody>
      </p:sp>
      <p:sp>
        <p:nvSpPr>
          <p:cNvPr id="34" name="object 34"/>
          <p:cNvSpPr/>
          <p:nvPr/>
        </p:nvSpPr>
        <p:spPr>
          <a:xfrm>
            <a:off x="1002791" y="5954267"/>
            <a:ext cx="1872996" cy="571500"/>
          </a:xfrm>
          <a:prstGeom prst="rect">
            <a:avLst/>
          </a:prstGeom>
          <a:blipFill>
            <a:blip r:embed="rId21" cstate="print"/>
            <a:stretch>
              <a:fillRect/>
            </a:stretch>
          </a:blipFill>
        </p:spPr>
        <p:txBody>
          <a:bodyPr wrap="square" lIns="0" tIns="0" rIns="0" bIns="0" rtlCol="0"/>
          <a:lstStyle/>
          <a:p>
            <a:endParaRPr/>
          </a:p>
        </p:txBody>
      </p:sp>
      <p:sp>
        <p:nvSpPr>
          <p:cNvPr id="35" name="object 35"/>
          <p:cNvSpPr/>
          <p:nvPr/>
        </p:nvSpPr>
        <p:spPr>
          <a:xfrm>
            <a:off x="1139952" y="6242303"/>
            <a:ext cx="2415540" cy="102107"/>
          </a:xfrm>
          <a:prstGeom prst="rect">
            <a:avLst/>
          </a:prstGeom>
          <a:blipFill>
            <a:blip r:embed="rId22" cstate="print"/>
            <a:stretch>
              <a:fillRect/>
            </a:stretch>
          </a:blipFill>
        </p:spPr>
        <p:txBody>
          <a:bodyPr wrap="square" lIns="0" tIns="0" rIns="0" bIns="0" rtlCol="0"/>
          <a:lstStyle/>
          <a:p>
            <a:endParaRPr/>
          </a:p>
        </p:txBody>
      </p:sp>
      <p:sp>
        <p:nvSpPr>
          <p:cNvPr id="36" name="object 36"/>
          <p:cNvSpPr/>
          <p:nvPr/>
        </p:nvSpPr>
        <p:spPr>
          <a:xfrm>
            <a:off x="2510027" y="5954267"/>
            <a:ext cx="1182624" cy="571500"/>
          </a:xfrm>
          <a:prstGeom prst="rect">
            <a:avLst/>
          </a:prstGeom>
          <a:blipFill>
            <a:blip r:embed="rId23" cstate="print"/>
            <a:stretch>
              <a:fillRect/>
            </a:stretch>
          </a:blipFill>
        </p:spPr>
        <p:txBody>
          <a:bodyPr wrap="square" lIns="0" tIns="0" rIns="0" bIns="0" rtlCol="0"/>
          <a:lstStyle/>
          <a:p>
            <a:endParaRPr/>
          </a:p>
        </p:txBody>
      </p:sp>
      <p:sp>
        <p:nvSpPr>
          <p:cNvPr id="37" name="object 37"/>
          <p:cNvSpPr/>
          <p:nvPr/>
        </p:nvSpPr>
        <p:spPr>
          <a:xfrm>
            <a:off x="3326891" y="5954267"/>
            <a:ext cx="851915" cy="571500"/>
          </a:xfrm>
          <a:prstGeom prst="rect">
            <a:avLst/>
          </a:prstGeom>
          <a:blipFill>
            <a:blip r:embed="rId24" cstate="print"/>
            <a:stretch>
              <a:fillRect/>
            </a:stretch>
          </a:blipFill>
        </p:spPr>
        <p:txBody>
          <a:bodyPr wrap="square" lIns="0" tIns="0" rIns="0" bIns="0" rtlCol="0"/>
          <a:lstStyle/>
          <a:p>
            <a:endParaRPr/>
          </a:p>
        </p:txBody>
      </p:sp>
      <p:sp>
        <p:nvSpPr>
          <p:cNvPr id="38" name="object 38"/>
          <p:cNvSpPr/>
          <p:nvPr/>
        </p:nvSpPr>
        <p:spPr>
          <a:xfrm>
            <a:off x="3813047" y="5954267"/>
            <a:ext cx="810768" cy="571500"/>
          </a:xfrm>
          <a:prstGeom prst="rect">
            <a:avLst/>
          </a:prstGeom>
          <a:blipFill>
            <a:blip r:embed="rId25" cstate="print"/>
            <a:stretch>
              <a:fillRect/>
            </a:stretch>
          </a:blipFill>
        </p:spPr>
        <p:txBody>
          <a:bodyPr wrap="square" lIns="0" tIns="0" rIns="0" bIns="0" rtlCol="0"/>
          <a:lstStyle/>
          <a:p>
            <a:endParaRPr/>
          </a:p>
        </p:txBody>
      </p:sp>
      <p:sp>
        <p:nvSpPr>
          <p:cNvPr id="39" name="object 39"/>
          <p:cNvSpPr/>
          <p:nvPr/>
        </p:nvSpPr>
        <p:spPr>
          <a:xfrm>
            <a:off x="4329684" y="5954267"/>
            <a:ext cx="3494532" cy="571500"/>
          </a:xfrm>
          <a:prstGeom prst="rect">
            <a:avLst/>
          </a:prstGeom>
          <a:blipFill>
            <a:blip r:embed="rId26" cstate="print"/>
            <a:stretch>
              <a:fillRect/>
            </a:stretch>
          </a:blipFill>
        </p:spPr>
        <p:txBody>
          <a:bodyPr wrap="square" lIns="0" tIns="0" rIns="0" bIns="0" rtlCol="0"/>
          <a:lstStyle/>
          <a:p>
            <a:endParaRPr/>
          </a:p>
        </p:txBody>
      </p:sp>
      <p:sp>
        <p:nvSpPr>
          <p:cNvPr id="40" name="object 40"/>
          <p:cNvSpPr/>
          <p:nvPr/>
        </p:nvSpPr>
        <p:spPr>
          <a:xfrm>
            <a:off x="1002791" y="6283451"/>
            <a:ext cx="1290828" cy="571500"/>
          </a:xfrm>
          <a:prstGeom prst="rect">
            <a:avLst/>
          </a:prstGeom>
          <a:blipFill>
            <a:blip r:embed="rId27" cstate="print"/>
            <a:stretch>
              <a:fillRect/>
            </a:stretch>
          </a:blipFill>
        </p:spPr>
        <p:txBody>
          <a:bodyPr wrap="square" lIns="0" tIns="0" rIns="0" bIns="0" rtlCol="0"/>
          <a:lstStyle/>
          <a:p>
            <a:endParaRPr/>
          </a:p>
        </p:txBody>
      </p:sp>
      <p:sp>
        <p:nvSpPr>
          <p:cNvPr id="41" name="object 41"/>
          <p:cNvSpPr/>
          <p:nvPr/>
        </p:nvSpPr>
        <p:spPr>
          <a:xfrm>
            <a:off x="1927860" y="6283451"/>
            <a:ext cx="1635252" cy="571500"/>
          </a:xfrm>
          <a:prstGeom prst="rect">
            <a:avLst/>
          </a:prstGeom>
          <a:blipFill>
            <a:blip r:embed="rId28" cstate="print"/>
            <a:stretch>
              <a:fillRect/>
            </a:stretch>
          </a:blipFill>
        </p:spPr>
        <p:txBody>
          <a:bodyPr wrap="square" lIns="0" tIns="0" rIns="0" bIns="0" rtlCol="0"/>
          <a:lstStyle/>
          <a:p>
            <a:endParaRPr/>
          </a:p>
        </p:txBody>
      </p:sp>
      <p:sp>
        <p:nvSpPr>
          <p:cNvPr id="42" name="object 42"/>
          <p:cNvSpPr txBox="1"/>
          <p:nvPr/>
        </p:nvSpPr>
        <p:spPr>
          <a:xfrm>
            <a:off x="934923" y="5961452"/>
            <a:ext cx="6638925" cy="683895"/>
          </a:xfrm>
          <a:prstGeom prst="rect">
            <a:avLst/>
          </a:prstGeom>
          <a:solidFill>
            <a:schemeClr val="bg1"/>
          </a:solidFill>
        </p:spPr>
        <p:txBody>
          <a:bodyPr vert="horz" wrap="square" lIns="0" tIns="67310" rIns="0" bIns="0" rtlCol="0">
            <a:spAutoFit/>
          </a:bodyPr>
          <a:lstStyle/>
          <a:p>
            <a:pPr marL="241300" indent="-228600">
              <a:lnSpc>
                <a:spcPct val="100000"/>
              </a:lnSpc>
              <a:spcBef>
                <a:spcPts val="530"/>
              </a:spcBef>
              <a:buSzPct val="125000"/>
              <a:buFont typeface="Arial"/>
              <a:buChar char="•"/>
              <a:tabLst>
                <a:tab pos="240665" algn="l"/>
                <a:tab pos="241300" algn="l"/>
              </a:tabLst>
            </a:pPr>
            <a:r>
              <a:rPr sz="1800" b="1" u="sng" dirty="0">
                <a:uFill>
                  <a:solidFill>
                    <a:srgbClr val="FFFFFF"/>
                  </a:solidFill>
                </a:uFill>
                <a:latin typeface="Lucida Sans Unicode"/>
                <a:cs typeface="Lucida Sans Unicode"/>
              </a:rPr>
              <a:t>The </a:t>
            </a:r>
            <a:r>
              <a:rPr sz="1800" b="1" u="sng" spc="5" dirty="0">
                <a:uFill>
                  <a:solidFill>
                    <a:srgbClr val="FFFFFF"/>
                  </a:solidFill>
                </a:uFill>
                <a:latin typeface="Lucida Sans Unicode"/>
                <a:cs typeface="Lucida Sans Unicode"/>
              </a:rPr>
              <a:t>Size </a:t>
            </a:r>
            <a:r>
              <a:rPr sz="1800" b="1" u="sng" dirty="0">
                <a:uFill>
                  <a:solidFill>
                    <a:srgbClr val="FFFFFF"/>
                  </a:solidFill>
                </a:uFill>
                <a:latin typeface="Lucida Sans Unicode"/>
                <a:cs typeface="Lucida Sans Unicode"/>
              </a:rPr>
              <a:t>of </a:t>
            </a:r>
            <a:r>
              <a:rPr sz="1800" b="1" u="sng" spc="-5" dirty="0">
                <a:uFill>
                  <a:solidFill>
                    <a:srgbClr val="FFFFFF"/>
                  </a:solidFill>
                </a:uFill>
                <a:latin typeface="Lucida Sans Unicode"/>
                <a:cs typeface="Lucida Sans Unicode"/>
              </a:rPr>
              <a:t>a </a:t>
            </a:r>
            <a:r>
              <a:rPr sz="1800" b="1" u="sng" dirty="0">
                <a:uFill>
                  <a:solidFill>
                    <a:srgbClr val="FFFFFF"/>
                  </a:solidFill>
                </a:uFill>
                <a:latin typeface="Lucida Sans Unicode"/>
                <a:cs typeface="Lucida Sans Unicode"/>
              </a:rPr>
              <a:t>Graph:</a:t>
            </a:r>
            <a:r>
              <a:rPr sz="1800" b="1" dirty="0">
                <a:latin typeface="Lucida Sans Unicode"/>
                <a:cs typeface="Lucida Sans Unicode"/>
              </a:rPr>
              <a:t> </a:t>
            </a:r>
            <a:r>
              <a:rPr sz="1800" spc="-5" dirty="0">
                <a:latin typeface="Lucida Sans Unicode"/>
                <a:cs typeface="Lucida Sans Unicode"/>
              </a:rPr>
              <a:t>The </a:t>
            </a:r>
            <a:r>
              <a:rPr sz="1800" b="1" dirty="0">
                <a:latin typeface="Lucida Sans Unicode"/>
                <a:cs typeface="Lucida Sans Unicode"/>
              </a:rPr>
              <a:t>size </a:t>
            </a:r>
            <a:r>
              <a:rPr sz="1800" spc="-5" dirty="0">
                <a:latin typeface="Lucida Sans Unicode"/>
                <a:cs typeface="Lucida Sans Unicode"/>
              </a:rPr>
              <a:t>of </a:t>
            </a:r>
            <a:r>
              <a:rPr sz="1800" dirty="0">
                <a:latin typeface="Lucida Sans Unicode"/>
                <a:cs typeface="Lucida Sans Unicode"/>
              </a:rPr>
              <a:t>a graph </a:t>
            </a:r>
            <a:r>
              <a:rPr sz="1800" spc="-5" dirty="0">
                <a:latin typeface="Lucida Sans Unicode"/>
                <a:cs typeface="Lucida Sans Unicode"/>
              </a:rPr>
              <a:t>is the number</a:t>
            </a:r>
            <a:r>
              <a:rPr sz="1800" spc="-50" dirty="0">
                <a:latin typeface="Lucida Sans Unicode"/>
                <a:cs typeface="Lucida Sans Unicode"/>
              </a:rPr>
              <a:t> </a:t>
            </a:r>
            <a:r>
              <a:rPr sz="1800" spc="-5" dirty="0">
                <a:latin typeface="Lucida Sans Unicode"/>
                <a:cs typeface="Lucida Sans Unicode"/>
              </a:rPr>
              <a:t>of</a:t>
            </a:r>
            <a:endParaRPr sz="1800" dirty="0">
              <a:latin typeface="Lucida Sans Unicode"/>
              <a:cs typeface="Lucida Sans Unicode"/>
            </a:endParaRPr>
          </a:p>
          <a:p>
            <a:pPr marL="241300">
              <a:lnSpc>
                <a:spcPct val="100000"/>
              </a:lnSpc>
              <a:spcBef>
                <a:spcPts val="430"/>
              </a:spcBef>
            </a:pPr>
            <a:r>
              <a:rPr sz="1800" spc="-5" dirty="0">
                <a:latin typeface="Lucida Sans Unicode"/>
                <a:cs typeface="Lucida Sans Unicode"/>
              </a:rPr>
              <a:t>vertices </a:t>
            </a:r>
            <a:r>
              <a:rPr sz="1800" dirty="0">
                <a:latin typeface="Lucida Sans Unicode"/>
                <a:cs typeface="Lucida Sans Unicode"/>
              </a:rPr>
              <a:t>that </a:t>
            </a:r>
            <a:r>
              <a:rPr sz="1800" spc="-5" dirty="0">
                <a:latin typeface="Lucida Sans Unicode"/>
                <a:cs typeface="Lucida Sans Unicode"/>
              </a:rPr>
              <a:t>it</a:t>
            </a:r>
            <a:r>
              <a:rPr sz="1800" spc="10" dirty="0">
                <a:latin typeface="Lucida Sans Unicode"/>
                <a:cs typeface="Lucida Sans Unicode"/>
              </a:rPr>
              <a:t> </a:t>
            </a:r>
            <a:r>
              <a:rPr sz="1800" spc="-5" dirty="0">
                <a:latin typeface="Lucida Sans Unicode"/>
                <a:cs typeface="Lucida Sans Unicode"/>
              </a:rPr>
              <a:t>has.</a:t>
            </a:r>
            <a:endParaRPr sz="1800" dirty="0">
              <a:latin typeface="Lucida Sans Unicode"/>
              <a:cs typeface="Lucida Sans Unicode"/>
            </a:endParaRPr>
          </a:p>
        </p:txBody>
      </p:sp>
      <p:sp>
        <p:nvSpPr>
          <p:cNvPr id="43" name="object 43"/>
          <p:cNvSpPr txBox="1"/>
          <p:nvPr/>
        </p:nvSpPr>
        <p:spPr>
          <a:xfrm>
            <a:off x="8107171" y="5969914"/>
            <a:ext cx="100330" cy="186690"/>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FFFFFF"/>
                </a:solidFill>
                <a:latin typeface="Arial"/>
                <a:cs typeface="Arial"/>
              </a:rPr>
              <a:t>6</a:t>
            </a:r>
            <a:endParaRPr sz="1050">
              <a:latin typeface="Arial"/>
              <a:cs typeface="Arial"/>
            </a:endParaRPr>
          </a:p>
        </p:txBody>
      </p:sp>
      <p:sp>
        <p:nvSpPr>
          <p:cNvPr id="44" name="object 44"/>
          <p:cNvSpPr/>
          <p:nvPr/>
        </p:nvSpPr>
        <p:spPr>
          <a:xfrm>
            <a:off x="2587184" y="2910839"/>
            <a:ext cx="2438400" cy="925068"/>
          </a:xfrm>
          <a:prstGeom prst="rect">
            <a:avLst/>
          </a:prstGeom>
          <a:blipFill>
            <a:blip r:embed="rId29" cstate="print"/>
            <a:stretch>
              <a:fillRect/>
            </a:stretch>
          </a:blipFill>
        </p:spPr>
        <p:txBody>
          <a:bodyPr wrap="square" lIns="0" tIns="0" rIns="0" bIns="0" rtlCol="0"/>
          <a:lstStyle/>
          <a:p>
            <a:endParaRPr/>
          </a:p>
        </p:txBody>
      </p:sp>
      <p:sp>
        <p:nvSpPr>
          <p:cNvPr id="45" name="object 45"/>
          <p:cNvSpPr txBox="1"/>
          <p:nvPr/>
        </p:nvSpPr>
        <p:spPr>
          <a:xfrm>
            <a:off x="5336108" y="2881448"/>
            <a:ext cx="2237740" cy="636270"/>
          </a:xfrm>
          <a:prstGeom prst="rect">
            <a:avLst/>
          </a:prstGeom>
        </p:spPr>
        <p:txBody>
          <a:bodyPr vert="horz" wrap="square" lIns="0" tIns="13335" rIns="0" bIns="0" rtlCol="0">
            <a:spAutoFit/>
          </a:bodyPr>
          <a:lstStyle/>
          <a:p>
            <a:pPr algn="ctr">
              <a:lnSpc>
                <a:spcPct val="100000"/>
              </a:lnSpc>
              <a:spcBef>
                <a:spcPts val="105"/>
              </a:spcBef>
            </a:pPr>
            <a:r>
              <a:rPr sz="2000" dirty="0">
                <a:solidFill>
                  <a:srgbClr val="FF0000"/>
                </a:solidFill>
                <a:latin typeface="Arial"/>
                <a:cs typeface="Arial"/>
              </a:rPr>
              <a:t>5 is adjacent to</a:t>
            </a:r>
            <a:r>
              <a:rPr sz="2000" spc="-105" dirty="0">
                <a:solidFill>
                  <a:srgbClr val="FF0000"/>
                </a:solidFill>
                <a:latin typeface="Arial"/>
                <a:cs typeface="Arial"/>
              </a:rPr>
              <a:t> </a:t>
            </a:r>
            <a:r>
              <a:rPr sz="2000" dirty="0">
                <a:solidFill>
                  <a:srgbClr val="FF0000"/>
                </a:solidFill>
                <a:latin typeface="Arial"/>
                <a:cs typeface="Arial"/>
              </a:rPr>
              <a:t>7</a:t>
            </a:r>
            <a:endParaRPr sz="2000" dirty="0">
              <a:latin typeface="Arial"/>
              <a:cs typeface="Arial"/>
            </a:endParaRPr>
          </a:p>
          <a:p>
            <a:pPr algn="ctr">
              <a:lnSpc>
                <a:spcPct val="100000"/>
              </a:lnSpc>
            </a:pPr>
            <a:r>
              <a:rPr sz="2000" dirty="0">
                <a:solidFill>
                  <a:srgbClr val="FF0000"/>
                </a:solidFill>
                <a:latin typeface="Arial"/>
                <a:cs typeface="Arial"/>
              </a:rPr>
              <a:t>7 is adjacent from</a:t>
            </a:r>
            <a:r>
              <a:rPr sz="2000" spc="-140" dirty="0">
                <a:solidFill>
                  <a:srgbClr val="FF0000"/>
                </a:solidFill>
                <a:latin typeface="Arial"/>
                <a:cs typeface="Arial"/>
              </a:rPr>
              <a:t> </a:t>
            </a:r>
            <a:r>
              <a:rPr sz="2000" dirty="0">
                <a:solidFill>
                  <a:srgbClr val="FF0000"/>
                </a:solidFill>
                <a:latin typeface="Arial"/>
                <a:cs typeface="Arial"/>
              </a:rPr>
              <a:t>5</a:t>
            </a:r>
            <a:endParaRPr sz="2000"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34923" y="607822"/>
            <a:ext cx="7274153" cy="501483"/>
          </a:xfrm>
          <a:prstGeom prst="rect">
            <a:avLst/>
          </a:prstGeom>
          <a:solidFill>
            <a:schemeClr val="bg1"/>
          </a:solidFill>
        </p:spPr>
        <p:txBody>
          <a:bodyPr vert="horz" wrap="square" lIns="0" tIns="146938" rIns="0" bIns="0" rtlCol="0">
            <a:spAutoFit/>
          </a:bodyPr>
          <a:lstStyle/>
          <a:p>
            <a:pPr marL="12700" marR="5080">
              <a:lnSpc>
                <a:spcPts val="2700"/>
              </a:lnSpc>
              <a:spcBef>
                <a:spcPts val="105"/>
              </a:spcBef>
              <a:spcAft>
                <a:spcPts val="900"/>
              </a:spcAft>
              <a:tabLst>
                <a:tab pos="2309495" algn="l"/>
              </a:tabLst>
            </a:pPr>
            <a:r>
              <a:rPr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GRAPH TERMINOLOGY  (CONT.)</a:t>
            </a:r>
          </a:p>
        </p:txBody>
      </p:sp>
      <p:sp>
        <p:nvSpPr>
          <p:cNvPr id="12" name="object 12"/>
          <p:cNvSpPr/>
          <p:nvPr/>
        </p:nvSpPr>
        <p:spPr>
          <a:xfrm>
            <a:off x="2362200" y="2485430"/>
            <a:ext cx="3403092" cy="3262884"/>
          </a:xfrm>
          <a:prstGeom prst="rect">
            <a:avLst/>
          </a:prstGeom>
          <a:blipFill>
            <a:blip r:embed="rId2" cstate="print"/>
            <a:stretch>
              <a:fillRect/>
            </a:stretch>
          </a:blipFill>
        </p:spPr>
        <p:txBody>
          <a:bodyPr wrap="square" lIns="0" tIns="0" rIns="0" bIns="0" rtlCol="0"/>
          <a:lstStyle/>
          <a:p>
            <a:endParaRPr/>
          </a:p>
        </p:txBody>
      </p:sp>
      <p:sp>
        <p:nvSpPr>
          <p:cNvPr id="13" name="object 13"/>
          <p:cNvSpPr txBox="1"/>
          <p:nvPr/>
        </p:nvSpPr>
        <p:spPr>
          <a:xfrm>
            <a:off x="860222" y="1516951"/>
            <a:ext cx="7348853" cy="734175"/>
          </a:xfrm>
          <a:prstGeom prst="rect">
            <a:avLst/>
          </a:prstGeom>
          <a:solidFill>
            <a:schemeClr val="bg1"/>
          </a:solidFill>
        </p:spPr>
        <p:txBody>
          <a:bodyPr vert="horz" wrap="square" lIns="0" tIns="10795" rIns="0" bIns="0" rtlCol="0">
            <a:spAutoFit/>
          </a:bodyPr>
          <a:lstStyle/>
          <a:p>
            <a:pPr marL="254000" marR="17780" indent="-228600">
              <a:lnSpc>
                <a:spcPct val="120400"/>
              </a:lnSpc>
              <a:spcBef>
                <a:spcPts val="85"/>
              </a:spcBef>
              <a:buSzPct val="125000"/>
              <a:buFont typeface="Arial"/>
              <a:buChar char="•"/>
              <a:tabLst>
                <a:tab pos="254000" algn="l"/>
              </a:tabLst>
            </a:pPr>
            <a:r>
              <a:rPr sz="2000" spc="-10" dirty="0">
                <a:latin typeface="Lucida Sans Unicode"/>
                <a:cs typeface="Lucida Sans Unicode"/>
              </a:rPr>
              <a:t>What </a:t>
            </a:r>
            <a:r>
              <a:rPr sz="2000" spc="-5" dirty="0">
                <a:latin typeface="Lucida Sans Unicode"/>
                <a:cs typeface="Lucida Sans Unicode"/>
              </a:rPr>
              <a:t>is </a:t>
            </a:r>
            <a:r>
              <a:rPr sz="2000" spc="-10" dirty="0">
                <a:latin typeface="Lucida Sans Unicode"/>
                <a:cs typeface="Lucida Sans Unicode"/>
              </a:rPr>
              <a:t>the </a:t>
            </a:r>
            <a:r>
              <a:rPr sz="2000" spc="-5" dirty="0">
                <a:latin typeface="Lucida Sans Unicode"/>
                <a:cs typeface="Lucida Sans Unicode"/>
              </a:rPr>
              <a:t>number of </a:t>
            </a:r>
            <a:r>
              <a:rPr sz="2000" spc="-10" dirty="0">
                <a:latin typeface="Lucida Sans Unicode"/>
                <a:cs typeface="Lucida Sans Unicode"/>
              </a:rPr>
              <a:t>edges </a:t>
            </a:r>
            <a:r>
              <a:rPr sz="2000" spc="-5" dirty="0">
                <a:latin typeface="Lucida Sans Unicode"/>
                <a:cs typeface="Lucida Sans Unicode"/>
              </a:rPr>
              <a:t>in a  </a:t>
            </a:r>
            <a:r>
              <a:rPr sz="2000" spc="-10" dirty="0">
                <a:latin typeface="Lucida Sans Unicode"/>
                <a:cs typeface="Lucida Sans Unicode"/>
              </a:rPr>
              <a:t>complete directed </a:t>
            </a:r>
            <a:r>
              <a:rPr sz="2000" spc="-5" dirty="0">
                <a:latin typeface="Lucida Sans Unicode"/>
                <a:cs typeface="Lucida Sans Unicode"/>
              </a:rPr>
              <a:t>graph with N  </a:t>
            </a:r>
            <a:r>
              <a:rPr sz="2000" spc="-5" dirty="0" smtClean="0">
                <a:latin typeface="Lucida Sans Unicode"/>
                <a:cs typeface="Lucida Sans Unicode"/>
              </a:rPr>
              <a:t>vertices?</a:t>
            </a:r>
            <a:r>
              <a:rPr lang="en-US" sz="2000" dirty="0">
                <a:latin typeface="Lucida Sans Unicode"/>
                <a:cs typeface="Lucida Sans Unicode"/>
              </a:rPr>
              <a:t> </a:t>
            </a:r>
            <a:r>
              <a:rPr sz="2000" i="1" spc="-75" dirty="0" smtClean="0">
                <a:latin typeface="Lucida Sans Unicode"/>
                <a:cs typeface="Lucida Sans Unicode"/>
              </a:rPr>
              <a:t>N </a:t>
            </a:r>
            <a:r>
              <a:rPr sz="2000" i="1" spc="-50" dirty="0">
                <a:latin typeface="Lucida Sans Unicode"/>
                <a:cs typeface="Lucida Sans Unicode"/>
              </a:rPr>
              <a:t>*</a:t>
            </a:r>
            <a:r>
              <a:rPr sz="2000" i="1" spc="15" dirty="0">
                <a:latin typeface="Lucida Sans Unicode"/>
                <a:cs typeface="Lucida Sans Unicode"/>
              </a:rPr>
              <a:t> </a:t>
            </a:r>
            <a:r>
              <a:rPr sz="2000" i="1" spc="-60" dirty="0">
                <a:latin typeface="Lucida Sans Unicode"/>
                <a:cs typeface="Lucida Sans Unicode"/>
              </a:rPr>
              <a:t>(</a:t>
            </a:r>
            <a:r>
              <a:rPr sz="2000" i="1" spc="-60" dirty="0" smtClean="0">
                <a:latin typeface="Lucida Sans Unicode"/>
                <a:cs typeface="Lucida Sans Unicode"/>
              </a:rPr>
              <a:t>N-1)</a:t>
            </a:r>
            <a:r>
              <a:rPr lang="en-US" sz="2000" dirty="0">
                <a:latin typeface="Lucida Sans Unicode"/>
                <a:cs typeface="Lucida Sans Unicode"/>
              </a:rPr>
              <a:t> </a:t>
            </a:r>
            <a:r>
              <a:rPr lang="en-US" sz="2000" dirty="0" smtClean="0">
                <a:latin typeface="Lucida Sans Unicode"/>
                <a:cs typeface="Lucida Sans Unicode"/>
              </a:rPr>
              <a:t>=</a:t>
            </a:r>
            <a:r>
              <a:rPr sz="2000" i="1" spc="165" dirty="0" smtClean="0">
                <a:solidFill>
                  <a:srgbClr val="FF0000"/>
                </a:solidFill>
                <a:latin typeface="Times New Roman"/>
                <a:cs typeface="Times New Roman"/>
              </a:rPr>
              <a:t>O</a:t>
            </a:r>
            <a:r>
              <a:rPr sz="2000" spc="165" dirty="0" smtClean="0">
                <a:solidFill>
                  <a:srgbClr val="FF0000"/>
                </a:solidFill>
                <a:latin typeface="Times New Roman"/>
                <a:cs typeface="Times New Roman"/>
              </a:rPr>
              <a:t>(</a:t>
            </a:r>
            <a:r>
              <a:rPr sz="2000" i="1" spc="165" dirty="0" smtClean="0">
                <a:solidFill>
                  <a:srgbClr val="FF0000"/>
                </a:solidFill>
                <a:latin typeface="Times New Roman"/>
                <a:cs typeface="Times New Roman"/>
              </a:rPr>
              <a:t>N</a:t>
            </a:r>
            <a:r>
              <a:rPr sz="2000" i="1" spc="-940" dirty="0" smtClean="0">
                <a:solidFill>
                  <a:srgbClr val="FF0000"/>
                </a:solidFill>
                <a:latin typeface="Times New Roman"/>
                <a:cs typeface="Times New Roman"/>
              </a:rPr>
              <a:t> </a:t>
            </a:r>
            <a:r>
              <a:rPr sz="2000" spc="44" baseline="43650" dirty="0">
                <a:solidFill>
                  <a:srgbClr val="FF0000"/>
                </a:solidFill>
                <a:latin typeface="Times New Roman"/>
                <a:cs typeface="Times New Roman"/>
              </a:rPr>
              <a:t>2 </a:t>
            </a:r>
            <a:r>
              <a:rPr sz="2000" spc="30" dirty="0">
                <a:solidFill>
                  <a:srgbClr val="FF0000"/>
                </a:solidFill>
                <a:latin typeface="Times New Roman"/>
                <a:cs typeface="Times New Roman"/>
              </a:rPr>
              <a:t>)</a:t>
            </a:r>
            <a:endParaRPr sz="2000" dirty="0">
              <a:latin typeface="Times New Roman"/>
              <a:cs typeface="Times New Roman"/>
            </a:endParaRPr>
          </a:p>
        </p:txBody>
      </p:sp>
      <p:sp>
        <p:nvSpPr>
          <p:cNvPr id="14" name="object 1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34923" y="607822"/>
            <a:ext cx="7274153" cy="501483"/>
          </a:xfrm>
          <a:prstGeom prst="rect">
            <a:avLst/>
          </a:prstGeom>
          <a:solidFill>
            <a:schemeClr val="bg1"/>
          </a:solidFill>
        </p:spPr>
        <p:txBody>
          <a:bodyPr vert="horz" wrap="square" lIns="0" tIns="146938" rIns="0" bIns="0" rtlCol="0">
            <a:spAutoFit/>
          </a:bodyPr>
          <a:lstStyle/>
          <a:p>
            <a:pPr marL="12700" marR="5080">
              <a:lnSpc>
                <a:spcPts val="2700"/>
              </a:lnSpc>
              <a:spcBef>
                <a:spcPts val="105"/>
              </a:spcBef>
              <a:spcAft>
                <a:spcPts val="900"/>
              </a:spcAft>
              <a:tabLst>
                <a:tab pos="2309495" algn="l"/>
              </a:tabLst>
            </a:pPr>
            <a:r>
              <a:rPr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GRAPH TERMINOLOGY  (CONT.)</a:t>
            </a:r>
          </a:p>
        </p:txBody>
      </p:sp>
      <p:sp>
        <p:nvSpPr>
          <p:cNvPr id="5" name="object 5"/>
          <p:cNvSpPr/>
          <p:nvPr/>
        </p:nvSpPr>
        <p:spPr>
          <a:xfrm>
            <a:off x="650748" y="2089404"/>
            <a:ext cx="774192" cy="9906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14400" y="2203704"/>
            <a:ext cx="6377940" cy="86868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522220" y="3925823"/>
            <a:ext cx="664463" cy="76200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2886406" y="3134262"/>
            <a:ext cx="2936748" cy="3023616"/>
          </a:xfrm>
          <a:prstGeom prst="rect">
            <a:avLst/>
          </a:prstGeom>
          <a:blipFill>
            <a:blip r:embed="rId5" cstate="print"/>
            <a:stretch>
              <a:fillRect/>
            </a:stretch>
          </a:blipFill>
        </p:spPr>
        <p:txBody>
          <a:bodyPr wrap="square" lIns="0" tIns="0" rIns="0" bIns="0" rtlCol="0"/>
          <a:lstStyle/>
          <a:p>
            <a:endParaRPr/>
          </a:p>
        </p:txBody>
      </p:sp>
      <p:sp>
        <p:nvSpPr>
          <p:cNvPr id="13" name="object 13"/>
          <p:cNvSpPr txBox="1"/>
          <p:nvPr/>
        </p:nvSpPr>
        <p:spPr>
          <a:xfrm>
            <a:off x="945513" y="1447800"/>
            <a:ext cx="7360287" cy="1362552"/>
          </a:xfrm>
          <a:prstGeom prst="rect">
            <a:avLst/>
          </a:prstGeom>
          <a:solidFill>
            <a:schemeClr val="bg1"/>
          </a:solidFill>
        </p:spPr>
        <p:txBody>
          <a:bodyPr vert="horz" wrap="square" lIns="0" tIns="10795" rIns="0" bIns="0" rtlCol="0">
            <a:spAutoFit/>
          </a:bodyPr>
          <a:lstStyle/>
          <a:p>
            <a:pPr marL="254000" marR="17780" indent="-228600">
              <a:lnSpc>
                <a:spcPct val="120400"/>
              </a:lnSpc>
              <a:spcBef>
                <a:spcPts val="85"/>
              </a:spcBef>
              <a:buSzPct val="125000"/>
              <a:buFont typeface="Arial"/>
              <a:buChar char="•"/>
              <a:tabLst>
                <a:tab pos="254000" algn="l"/>
              </a:tabLst>
            </a:pPr>
            <a:r>
              <a:rPr sz="2000" spc="-10" dirty="0">
                <a:latin typeface="Lucida Sans Unicode"/>
                <a:cs typeface="Lucida Sans Unicode"/>
              </a:rPr>
              <a:t>What </a:t>
            </a:r>
            <a:r>
              <a:rPr sz="2000" spc="-5" dirty="0">
                <a:latin typeface="Lucida Sans Unicode"/>
                <a:cs typeface="Lucida Sans Unicode"/>
              </a:rPr>
              <a:t>is </a:t>
            </a:r>
            <a:r>
              <a:rPr sz="2000" spc="-10" dirty="0">
                <a:latin typeface="Lucida Sans Unicode"/>
                <a:cs typeface="Lucida Sans Unicode"/>
              </a:rPr>
              <a:t>the </a:t>
            </a:r>
            <a:r>
              <a:rPr sz="2000" spc="-5" dirty="0">
                <a:latin typeface="Lucida Sans Unicode"/>
                <a:cs typeface="Lucida Sans Unicode"/>
              </a:rPr>
              <a:t>number of </a:t>
            </a:r>
            <a:r>
              <a:rPr sz="2000" spc="-10" dirty="0">
                <a:latin typeface="Lucida Sans Unicode"/>
                <a:cs typeface="Lucida Sans Unicode"/>
              </a:rPr>
              <a:t>edges </a:t>
            </a:r>
            <a:r>
              <a:rPr sz="2000" spc="-5" dirty="0">
                <a:latin typeface="Lucida Sans Unicode"/>
                <a:cs typeface="Lucida Sans Unicode"/>
              </a:rPr>
              <a:t>in a  </a:t>
            </a:r>
            <a:r>
              <a:rPr sz="2000" spc="-10" dirty="0">
                <a:latin typeface="Lucida Sans Unicode"/>
                <a:cs typeface="Lucida Sans Unicode"/>
              </a:rPr>
              <a:t>complete </a:t>
            </a:r>
            <a:r>
              <a:rPr sz="2000" spc="-5" dirty="0">
                <a:latin typeface="Lucida Sans Unicode"/>
                <a:cs typeface="Lucida Sans Unicode"/>
              </a:rPr>
              <a:t>undirected graph with N  vertices?</a:t>
            </a:r>
            <a:endParaRPr sz="2000" dirty="0">
              <a:latin typeface="Lucida Sans Unicode"/>
              <a:cs typeface="Lucida Sans Unicode"/>
            </a:endParaRPr>
          </a:p>
          <a:p>
            <a:pPr marL="939800">
              <a:lnSpc>
                <a:spcPct val="100000"/>
              </a:lnSpc>
              <a:spcBef>
                <a:spcPts val="1939"/>
              </a:spcBef>
            </a:pPr>
            <a:r>
              <a:rPr sz="2000" i="1" spc="-75" dirty="0">
                <a:latin typeface="Lucida Sans Unicode"/>
                <a:cs typeface="Lucida Sans Unicode"/>
              </a:rPr>
              <a:t>N </a:t>
            </a:r>
            <a:r>
              <a:rPr sz="2000" i="1" spc="-50" dirty="0">
                <a:latin typeface="Lucida Sans Unicode"/>
                <a:cs typeface="Lucida Sans Unicode"/>
              </a:rPr>
              <a:t>* </a:t>
            </a:r>
            <a:r>
              <a:rPr sz="2000" i="1" spc="-55" dirty="0">
                <a:latin typeface="Lucida Sans Unicode"/>
                <a:cs typeface="Lucida Sans Unicode"/>
              </a:rPr>
              <a:t>(N-1) /</a:t>
            </a:r>
            <a:r>
              <a:rPr sz="2000" i="1" spc="35" dirty="0">
                <a:latin typeface="Lucida Sans Unicode"/>
                <a:cs typeface="Lucida Sans Unicode"/>
              </a:rPr>
              <a:t> </a:t>
            </a:r>
            <a:r>
              <a:rPr sz="2000" i="1" spc="-65" dirty="0" smtClean="0">
                <a:latin typeface="Lucida Sans Unicode"/>
                <a:cs typeface="Lucida Sans Unicode"/>
              </a:rPr>
              <a:t>2</a:t>
            </a:r>
            <a:r>
              <a:rPr lang="en-US" sz="2000" dirty="0">
                <a:latin typeface="Lucida Sans Unicode"/>
                <a:cs typeface="Lucida Sans Unicode"/>
              </a:rPr>
              <a:t> </a:t>
            </a:r>
            <a:r>
              <a:rPr lang="en-US" sz="2000" dirty="0" smtClean="0">
                <a:latin typeface="Lucida Sans Unicode"/>
                <a:cs typeface="Lucida Sans Unicode"/>
              </a:rPr>
              <a:t>=</a:t>
            </a:r>
            <a:r>
              <a:rPr sz="2400" i="1" spc="-265" dirty="0" smtClean="0">
                <a:solidFill>
                  <a:srgbClr val="FF0000"/>
                </a:solidFill>
                <a:latin typeface="Times New Roman"/>
                <a:cs typeface="Times New Roman"/>
              </a:rPr>
              <a:t>O</a:t>
            </a:r>
            <a:r>
              <a:rPr sz="2400" spc="-265" dirty="0" smtClean="0">
                <a:solidFill>
                  <a:srgbClr val="FF0000"/>
                </a:solidFill>
                <a:latin typeface="Times New Roman"/>
                <a:cs typeface="Times New Roman"/>
              </a:rPr>
              <a:t>(</a:t>
            </a:r>
            <a:r>
              <a:rPr sz="2400" i="1" spc="-265" dirty="0" smtClean="0">
                <a:solidFill>
                  <a:srgbClr val="FF0000"/>
                </a:solidFill>
                <a:latin typeface="Times New Roman"/>
                <a:cs typeface="Times New Roman"/>
              </a:rPr>
              <a:t>N</a:t>
            </a:r>
            <a:r>
              <a:rPr sz="2400" i="1" spc="-745" dirty="0" smtClean="0">
                <a:solidFill>
                  <a:srgbClr val="FF0000"/>
                </a:solidFill>
                <a:latin typeface="Times New Roman"/>
                <a:cs typeface="Times New Roman"/>
              </a:rPr>
              <a:t> </a:t>
            </a:r>
            <a:r>
              <a:rPr lang="en-US" sz="2400" i="1" spc="-745" dirty="0" smtClean="0">
                <a:solidFill>
                  <a:srgbClr val="FF0000"/>
                </a:solidFill>
                <a:latin typeface="Times New Roman"/>
                <a:cs typeface="Times New Roman"/>
              </a:rPr>
              <a:t>  </a:t>
            </a:r>
            <a:r>
              <a:rPr sz="2400" spc="-277" baseline="43083" dirty="0" smtClean="0">
                <a:solidFill>
                  <a:srgbClr val="FF0000"/>
                </a:solidFill>
                <a:latin typeface="Times New Roman"/>
                <a:cs typeface="Times New Roman"/>
              </a:rPr>
              <a:t>2 </a:t>
            </a:r>
            <a:r>
              <a:rPr sz="2400" spc="-204" dirty="0">
                <a:solidFill>
                  <a:srgbClr val="FF0000"/>
                </a:solidFill>
                <a:latin typeface="Times New Roman"/>
                <a:cs typeface="Times New Roman"/>
              </a:rPr>
              <a:t>)</a:t>
            </a:r>
            <a:endParaRPr sz="2400" dirty="0">
              <a:latin typeface="Times New Roman"/>
              <a:cs typeface="Times New Roman"/>
            </a:endParaRPr>
          </a:p>
        </p:txBody>
      </p:sp>
      <p:sp>
        <p:nvSpPr>
          <p:cNvPr id="14" name="object 1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34923" y="607822"/>
            <a:ext cx="7904277" cy="501483"/>
          </a:xfrm>
          <a:prstGeom prst="rect">
            <a:avLst/>
          </a:prstGeom>
          <a:solidFill>
            <a:schemeClr val="bg1"/>
          </a:solidFill>
        </p:spPr>
        <p:txBody>
          <a:bodyPr vert="horz" wrap="square" lIns="0" tIns="146938" rIns="0" bIns="0" rtlCol="0">
            <a:spAutoFit/>
          </a:bodyPr>
          <a:lstStyle/>
          <a:p>
            <a:pPr marL="12700" marR="5080">
              <a:lnSpc>
                <a:spcPts val="2700"/>
              </a:lnSpc>
              <a:spcBef>
                <a:spcPts val="105"/>
              </a:spcBef>
              <a:spcAft>
                <a:spcPts val="900"/>
              </a:spcAft>
              <a:tabLst>
                <a:tab pos="2309495" algn="l"/>
              </a:tabLst>
            </a:pPr>
            <a:r>
              <a:rPr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GRAPH TERMINOLOGY  (CONT.)</a:t>
            </a:r>
          </a:p>
        </p:txBody>
      </p:sp>
      <p:sp>
        <p:nvSpPr>
          <p:cNvPr id="11" name="object 11"/>
          <p:cNvSpPr txBox="1"/>
          <p:nvPr/>
        </p:nvSpPr>
        <p:spPr>
          <a:xfrm>
            <a:off x="762000" y="1290002"/>
            <a:ext cx="6988175" cy="1049655"/>
          </a:xfrm>
          <a:prstGeom prst="rect">
            <a:avLst/>
          </a:prstGeom>
          <a:solidFill>
            <a:schemeClr val="bg1"/>
          </a:solidFill>
        </p:spPr>
        <p:txBody>
          <a:bodyPr vert="horz" wrap="square" lIns="0" tIns="12065" rIns="0" bIns="0" rtlCol="0">
            <a:spAutoFit/>
          </a:bodyPr>
          <a:lstStyle/>
          <a:p>
            <a:pPr marL="241300" marR="5080" indent="-228600">
              <a:lnSpc>
                <a:spcPct val="120000"/>
              </a:lnSpc>
              <a:spcBef>
                <a:spcPts val="95"/>
              </a:spcBef>
              <a:buSzPct val="125000"/>
              <a:buFont typeface="Arial"/>
              <a:buChar char="•"/>
              <a:tabLst>
                <a:tab pos="241300" algn="l"/>
              </a:tabLst>
            </a:pPr>
            <a:r>
              <a:rPr sz="2800" b="1" u="sng" dirty="0">
                <a:uFill>
                  <a:solidFill>
                    <a:srgbClr val="FFFFFF"/>
                  </a:solidFill>
                </a:uFill>
                <a:latin typeface="Lucida Sans Unicode"/>
                <a:cs typeface="Lucida Sans Unicode"/>
              </a:rPr>
              <a:t>Weighted </a:t>
            </a:r>
            <a:r>
              <a:rPr sz="2800" b="1" u="sng" spc="5" dirty="0">
                <a:uFill>
                  <a:solidFill>
                    <a:srgbClr val="FFFFFF"/>
                  </a:solidFill>
                </a:uFill>
                <a:latin typeface="Lucida Sans Unicode"/>
                <a:cs typeface="Lucida Sans Unicode"/>
              </a:rPr>
              <a:t>graph</a:t>
            </a:r>
            <a:r>
              <a:rPr sz="2800" b="1" spc="5" dirty="0">
                <a:latin typeface="Lucida Sans Unicode"/>
                <a:cs typeface="Lucida Sans Unicode"/>
              </a:rPr>
              <a:t>: </a:t>
            </a:r>
            <a:r>
              <a:rPr sz="2800" spc="-5" dirty="0">
                <a:latin typeface="Lucida Sans Unicode"/>
                <a:cs typeface="Lucida Sans Unicode"/>
              </a:rPr>
              <a:t>a graph in which </a:t>
            </a:r>
            <a:r>
              <a:rPr sz="2800" spc="-10" dirty="0">
                <a:latin typeface="Lucida Sans Unicode"/>
                <a:cs typeface="Lucida Sans Unicode"/>
              </a:rPr>
              <a:t>each  </a:t>
            </a:r>
            <a:r>
              <a:rPr sz="2800" spc="-5" dirty="0">
                <a:latin typeface="Lucida Sans Unicode"/>
                <a:cs typeface="Lucida Sans Unicode"/>
              </a:rPr>
              <a:t>edge </a:t>
            </a:r>
            <a:r>
              <a:rPr sz="2800" spc="-10" dirty="0">
                <a:latin typeface="Lucida Sans Unicode"/>
                <a:cs typeface="Lucida Sans Unicode"/>
              </a:rPr>
              <a:t>carries </a:t>
            </a:r>
            <a:r>
              <a:rPr sz="2800" spc="-5" dirty="0">
                <a:latin typeface="Lucida Sans Unicode"/>
                <a:cs typeface="Lucida Sans Unicode"/>
              </a:rPr>
              <a:t>a</a:t>
            </a:r>
            <a:r>
              <a:rPr sz="2800" spc="40" dirty="0">
                <a:latin typeface="Lucida Sans Unicode"/>
                <a:cs typeface="Lucida Sans Unicode"/>
              </a:rPr>
              <a:t> </a:t>
            </a:r>
            <a:r>
              <a:rPr sz="2800" spc="-5" dirty="0">
                <a:latin typeface="Lucida Sans Unicode"/>
                <a:cs typeface="Lucida Sans Unicode"/>
              </a:rPr>
              <a:t>value</a:t>
            </a:r>
            <a:endParaRPr sz="2800" dirty="0">
              <a:latin typeface="Lucida Sans Unicode"/>
              <a:cs typeface="Lucida Sans Unicode"/>
            </a:endParaRPr>
          </a:p>
        </p:txBody>
      </p:sp>
      <p:sp>
        <p:nvSpPr>
          <p:cNvPr id="12" name="object 12"/>
          <p:cNvSpPr/>
          <p:nvPr/>
        </p:nvSpPr>
        <p:spPr>
          <a:xfrm>
            <a:off x="1600200" y="2814689"/>
            <a:ext cx="5638800" cy="3218688"/>
          </a:xfrm>
          <a:prstGeom prst="rect">
            <a:avLst/>
          </a:prstGeom>
          <a:blipFill>
            <a:blip r:embed="rId2" cstate="print"/>
            <a:stretch>
              <a:fillRect/>
            </a:stretch>
          </a:blipFill>
        </p:spPr>
        <p:txBody>
          <a:bodyPr wrap="square" lIns="0" tIns="0" rIns="0" bIns="0" rtlCol="0"/>
          <a:lstStyle/>
          <a:p>
            <a:endParaRPr/>
          </a:p>
        </p:txBody>
      </p:sp>
      <p:sp>
        <p:nvSpPr>
          <p:cNvPr id="13" name="object 13"/>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34923" y="994917"/>
            <a:ext cx="5664835" cy="365934"/>
          </a:xfrm>
          <a:prstGeom prst="rect">
            <a:avLst/>
          </a:prstGeom>
          <a:solidFill>
            <a:schemeClr val="bg1"/>
          </a:solidFill>
        </p:spPr>
        <p:txBody>
          <a:bodyPr vert="horz" wrap="square" lIns="0" tIns="12700" rIns="0" bIns="0" rtlCol="0">
            <a:spAutoFit/>
          </a:bodyPr>
          <a:lstStyle/>
          <a:p>
            <a:pPr marL="12700" marR="5080">
              <a:lnSpc>
                <a:spcPts val="2700"/>
              </a:lnSpc>
              <a:spcBef>
                <a:spcPts val="105"/>
              </a:spcBef>
              <a:spcAft>
                <a:spcPts val="900"/>
              </a:spcAft>
              <a:tabLst>
                <a:tab pos="2309495" algn="l"/>
              </a:tabLst>
            </a:pPr>
            <a:r>
              <a:rPr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GRAPH IMPLEMENTATION</a:t>
            </a:r>
          </a:p>
        </p:txBody>
      </p:sp>
      <p:sp>
        <p:nvSpPr>
          <p:cNvPr id="4" name="object 4"/>
          <p:cNvSpPr/>
          <p:nvPr/>
        </p:nvSpPr>
        <p:spPr>
          <a:xfrm>
            <a:off x="691895" y="2119883"/>
            <a:ext cx="667511" cy="85343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32332" y="2601467"/>
            <a:ext cx="4375404" cy="12496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49452" y="2218944"/>
            <a:ext cx="1261872" cy="74980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735835" y="2218944"/>
            <a:ext cx="652272" cy="749808"/>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912620" y="2218944"/>
            <a:ext cx="3777996" cy="749808"/>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1188719" y="2650235"/>
            <a:ext cx="562356" cy="716279"/>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1441703" y="2731007"/>
            <a:ext cx="5751576" cy="630936"/>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1188719" y="3076955"/>
            <a:ext cx="562356" cy="716279"/>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1441703" y="3157727"/>
            <a:ext cx="6670548" cy="630936"/>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1441703" y="3523488"/>
            <a:ext cx="1607820" cy="630936"/>
          </a:xfrm>
          <a:prstGeom prst="rect">
            <a:avLst/>
          </a:prstGeom>
          <a:blipFill>
            <a:blip r:embed="rId10" cstate="print"/>
            <a:stretch>
              <a:fillRect/>
            </a:stretch>
          </a:blipFill>
        </p:spPr>
        <p:txBody>
          <a:bodyPr wrap="square" lIns="0" tIns="0" rIns="0" bIns="0" rtlCol="0"/>
          <a:lstStyle/>
          <a:p>
            <a:endParaRPr/>
          </a:p>
        </p:txBody>
      </p:sp>
      <p:sp>
        <p:nvSpPr>
          <p:cNvPr id="14" name="object 14"/>
          <p:cNvSpPr txBox="1"/>
          <p:nvPr/>
        </p:nvSpPr>
        <p:spPr>
          <a:xfrm>
            <a:off x="934923" y="2227922"/>
            <a:ext cx="6901180" cy="1692910"/>
          </a:xfrm>
          <a:prstGeom prst="rect">
            <a:avLst/>
          </a:prstGeom>
          <a:solidFill>
            <a:schemeClr val="bg1"/>
          </a:solidFill>
        </p:spPr>
        <p:txBody>
          <a:bodyPr vert="horz" wrap="square" lIns="0" tIns="81280" rIns="0" bIns="0" rtlCol="0">
            <a:spAutoFit/>
          </a:bodyPr>
          <a:lstStyle/>
          <a:p>
            <a:pPr marL="241300" indent="-228600">
              <a:lnSpc>
                <a:spcPct val="100000"/>
              </a:lnSpc>
              <a:spcBef>
                <a:spcPts val="640"/>
              </a:spcBef>
              <a:buSzPct val="125000"/>
              <a:buFont typeface="Arial"/>
              <a:buChar char="•"/>
              <a:tabLst>
                <a:tab pos="241300" algn="l"/>
              </a:tabLst>
            </a:pPr>
            <a:r>
              <a:rPr sz="2400" u="heavy" spc="-5" dirty="0">
                <a:uFill>
                  <a:solidFill>
                    <a:srgbClr val="FFFFFF"/>
                  </a:solidFill>
                </a:uFill>
                <a:latin typeface="Lucida Sans Unicode"/>
                <a:cs typeface="Lucida Sans Unicode"/>
              </a:rPr>
              <a:t>Array-based</a:t>
            </a:r>
            <a:r>
              <a:rPr sz="2400" u="heavy" spc="5" dirty="0">
                <a:uFill>
                  <a:solidFill>
                    <a:srgbClr val="FFFFFF"/>
                  </a:solidFill>
                </a:uFill>
                <a:latin typeface="Lucida Sans Unicode"/>
                <a:cs typeface="Lucida Sans Unicode"/>
              </a:rPr>
              <a:t> </a:t>
            </a:r>
            <a:r>
              <a:rPr sz="2400" u="heavy" spc="-5" dirty="0">
                <a:uFill>
                  <a:solidFill>
                    <a:srgbClr val="FFFFFF"/>
                  </a:solidFill>
                </a:uFill>
                <a:latin typeface="Lucida Sans Unicode"/>
                <a:cs typeface="Lucida Sans Unicode"/>
              </a:rPr>
              <a:t>implementation</a:t>
            </a:r>
            <a:endParaRPr sz="2400" dirty="0">
              <a:latin typeface="Lucida Sans Unicode"/>
              <a:cs typeface="Lucida Sans Unicode"/>
            </a:endParaRPr>
          </a:p>
          <a:p>
            <a:pPr marL="698500" lvl="1" indent="-229235">
              <a:lnSpc>
                <a:spcPct val="100000"/>
              </a:lnSpc>
              <a:spcBef>
                <a:spcPts val="1060"/>
              </a:spcBef>
              <a:buSzPct val="125000"/>
              <a:buFont typeface="Arial"/>
              <a:buChar char="•"/>
              <a:tabLst>
                <a:tab pos="699135" algn="l"/>
              </a:tabLst>
            </a:pPr>
            <a:r>
              <a:rPr sz="2000" dirty="0">
                <a:latin typeface="Lucida Sans Unicode"/>
                <a:cs typeface="Lucida Sans Unicode"/>
              </a:rPr>
              <a:t>A 1D </a:t>
            </a:r>
            <a:r>
              <a:rPr sz="2000" spc="-5" dirty="0">
                <a:latin typeface="Lucida Sans Unicode"/>
                <a:cs typeface="Lucida Sans Unicode"/>
              </a:rPr>
              <a:t>array is </a:t>
            </a:r>
            <a:r>
              <a:rPr sz="2000" dirty="0">
                <a:latin typeface="Lucida Sans Unicode"/>
                <a:cs typeface="Lucida Sans Unicode"/>
              </a:rPr>
              <a:t>used </a:t>
            </a:r>
            <a:r>
              <a:rPr sz="2000" spc="-5" dirty="0">
                <a:latin typeface="Lucida Sans Unicode"/>
                <a:cs typeface="Lucida Sans Unicode"/>
              </a:rPr>
              <a:t>to represent the</a:t>
            </a:r>
            <a:r>
              <a:rPr sz="2000" spc="-30" dirty="0">
                <a:latin typeface="Lucida Sans Unicode"/>
                <a:cs typeface="Lucida Sans Unicode"/>
              </a:rPr>
              <a:t> </a:t>
            </a:r>
            <a:r>
              <a:rPr sz="2000" spc="-5" dirty="0">
                <a:latin typeface="Lucida Sans Unicode"/>
                <a:cs typeface="Lucida Sans Unicode"/>
              </a:rPr>
              <a:t>vertices</a:t>
            </a:r>
            <a:endParaRPr sz="2000" dirty="0">
              <a:latin typeface="Lucida Sans Unicode"/>
              <a:cs typeface="Lucida Sans Unicode"/>
            </a:endParaRPr>
          </a:p>
          <a:p>
            <a:pPr marL="698500" lvl="1" indent="-229235">
              <a:lnSpc>
                <a:spcPct val="100000"/>
              </a:lnSpc>
              <a:spcBef>
                <a:spcPts val="960"/>
              </a:spcBef>
              <a:buSzPct val="125000"/>
              <a:buFont typeface="Arial"/>
              <a:buChar char="•"/>
              <a:tabLst>
                <a:tab pos="699135" algn="l"/>
              </a:tabLst>
            </a:pPr>
            <a:r>
              <a:rPr sz="2000" dirty="0">
                <a:latin typeface="Lucida Sans Unicode"/>
                <a:cs typeface="Lucida Sans Unicode"/>
              </a:rPr>
              <a:t>A 2D </a:t>
            </a:r>
            <a:r>
              <a:rPr sz="2000" spc="-5" dirty="0">
                <a:latin typeface="Lucida Sans Unicode"/>
                <a:cs typeface="Lucida Sans Unicode"/>
              </a:rPr>
              <a:t>array (adjacency matrix) </a:t>
            </a:r>
            <a:r>
              <a:rPr sz="2000" dirty="0">
                <a:latin typeface="Lucida Sans Unicode"/>
                <a:cs typeface="Lucida Sans Unicode"/>
              </a:rPr>
              <a:t>is used to</a:t>
            </a:r>
            <a:r>
              <a:rPr sz="2000" spc="-30" dirty="0">
                <a:latin typeface="Lucida Sans Unicode"/>
                <a:cs typeface="Lucida Sans Unicode"/>
              </a:rPr>
              <a:t> </a:t>
            </a:r>
            <a:r>
              <a:rPr sz="2000" spc="-5" dirty="0">
                <a:latin typeface="Lucida Sans Unicode"/>
                <a:cs typeface="Lucida Sans Unicode"/>
              </a:rPr>
              <a:t>represent</a:t>
            </a:r>
            <a:endParaRPr sz="2000" dirty="0">
              <a:latin typeface="Lucida Sans Unicode"/>
              <a:cs typeface="Lucida Sans Unicode"/>
            </a:endParaRPr>
          </a:p>
          <a:p>
            <a:pPr marL="698500">
              <a:lnSpc>
                <a:spcPct val="100000"/>
              </a:lnSpc>
              <a:spcBef>
                <a:spcPts val="484"/>
              </a:spcBef>
            </a:pPr>
            <a:r>
              <a:rPr sz="2000" spc="-5" dirty="0">
                <a:latin typeface="Lucida Sans Unicode"/>
                <a:cs typeface="Lucida Sans Unicode"/>
              </a:rPr>
              <a:t>the</a:t>
            </a:r>
            <a:r>
              <a:rPr sz="2000" spc="-20" dirty="0">
                <a:latin typeface="Lucida Sans Unicode"/>
                <a:cs typeface="Lucida Sans Unicode"/>
              </a:rPr>
              <a:t> </a:t>
            </a:r>
            <a:r>
              <a:rPr sz="2000" spc="-5" dirty="0">
                <a:latin typeface="Lucida Sans Unicode"/>
                <a:cs typeface="Lucida Sans Unicode"/>
              </a:rPr>
              <a:t>edges</a:t>
            </a:r>
            <a:endParaRPr sz="2000" dirty="0">
              <a:latin typeface="Lucida Sans Unicode"/>
              <a:cs typeface="Lucida Sans Unicode"/>
            </a:endParaRPr>
          </a:p>
        </p:txBody>
      </p:sp>
      <p:sp>
        <p:nvSpPr>
          <p:cNvPr id="15" name="object 15"/>
          <p:cNvSpPr/>
          <p:nvPr/>
        </p:nvSpPr>
        <p:spPr>
          <a:xfrm>
            <a:off x="3466083" y="3788663"/>
            <a:ext cx="4876800" cy="2784348"/>
          </a:xfrm>
          <a:prstGeom prst="rect">
            <a:avLst/>
          </a:prstGeom>
          <a:blipFill>
            <a:blip r:embed="rId11" cstate="print"/>
            <a:stretch>
              <a:fillRect/>
            </a:stretch>
          </a:blipFill>
        </p:spPr>
        <p:txBody>
          <a:bodyPr wrap="square" lIns="0" tIns="0" rIns="0" bIns="0" rtlCol="0"/>
          <a:lstStyle/>
          <a:p>
            <a:endParaRPr/>
          </a:p>
        </p:txBody>
      </p:sp>
      <p:sp>
        <p:nvSpPr>
          <p:cNvPr id="16" name="object 16"/>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952244" y="362711"/>
            <a:ext cx="944880" cy="109118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764540" y="472185"/>
            <a:ext cx="7317105" cy="365934"/>
          </a:xfrm>
          <a:prstGeom prst="rect">
            <a:avLst/>
          </a:prstGeom>
          <a:solidFill>
            <a:schemeClr val="bg1"/>
          </a:solidFill>
        </p:spPr>
        <p:txBody>
          <a:bodyPr vert="horz" wrap="square" lIns="0" tIns="12700" rIns="0" bIns="0" rtlCol="0">
            <a:spAutoFit/>
          </a:bodyPr>
          <a:lstStyle/>
          <a:p>
            <a:pPr marL="12700" marR="5080">
              <a:lnSpc>
                <a:spcPts val="2700"/>
              </a:lnSpc>
              <a:spcBef>
                <a:spcPts val="105"/>
              </a:spcBef>
              <a:spcAft>
                <a:spcPts val="900"/>
              </a:spcAft>
              <a:tabLst>
                <a:tab pos="2309495" algn="l"/>
              </a:tabLst>
            </a:pPr>
            <a:r>
              <a:rPr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ARRAY-BASED IMPLEMENTATION</a:t>
            </a:r>
          </a:p>
        </p:txBody>
      </p:sp>
      <p:sp>
        <p:nvSpPr>
          <p:cNvPr id="6" name="object 6"/>
          <p:cNvSpPr txBox="1"/>
          <p:nvPr/>
        </p:nvSpPr>
        <p:spPr>
          <a:xfrm>
            <a:off x="8045195" y="5995318"/>
            <a:ext cx="149860" cy="149860"/>
          </a:xfrm>
          <a:prstGeom prst="rect">
            <a:avLst/>
          </a:prstGeom>
        </p:spPr>
        <p:txBody>
          <a:bodyPr vert="horz" wrap="square" lIns="0" tIns="0" rIns="0" bIns="0" rtlCol="0">
            <a:spAutoFit/>
          </a:bodyPr>
          <a:lstStyle/>
          <a:p>
            <a:pPr>
              <a:lnSpc>
                <a:spcPts val="1165"/>
              </a:lnSpc>
            </a:pPr>
            <a:r>
              <a:rPr sz="1050" dirty="0">
                <a:solidFill>
                  <a:srgbClr val="FFFFFF"/>
                </a:solidFill>
                <a:latin typeface="Arial"/>
                <a:cs typeface="Arial"/>
              </a:rPr>
              <a:t>11</a:t>
            </a:r>
            <a:endParaRPr sz="1050">
              <a:latin typeface="Arial"/>
              <a:cs typeface="Arial"/>
            </a:endParaRPr>
          </a:p>
        </p:txBody>
      </p:sp>
      <p:sp>
        <p:nvSpPr>
          <p:cNvPr id="7" name="object 7"/>
          <p:cNvSpPr/>
          <p:nvPr/>
        </p:nvSpPr>
        <p:spPr>
          <a:xfrm>
            <a:off x="952500" y="1295400"/>
            <a:ext cx="7239000" cy="519531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23317" y="412241"/>
            <a:ext cx="7682484" cy="428131"/>
          </a:xfrm>
          <a:prstGeom prst="rect">
            <a:avLst/>
          </a:prstGeom>
          <a:solidFill>
            <a:schemeClr val="bg1"/>
          </a:solidFill>
        </p:spPr>
        <p:txBody>
          <a:bodyPr vert="horz" wrap="square" lIns="0" tIns="74295" rIns="0" bIns="0" rtlCol="0">
            <a:spAutoFit/>
          </a:bodyPr>
          <a:lstStyle/>
          <a:p>
            <a:pPr marL="12700" marR="5080">
              <a:lnSpc>
                <a:spcPts val="2700"/>
              </a:lnSpc>
              <a:spcBef>
                <a:spcPts val="105"/>
              </a:spcBef>
              <a:spcAft>
                <a:spcPts val="900"/>
              </a:spcAft>
              <a:tabLst>
                <a:tab pos="2309495" algn="l"/>
              </a:tabLst>
            </a:pPr>
            <a:r>
              <a:rPr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GRAPH IMPLEMENTATION</a:t>
            </a:r>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 </a:t>
            </a:r>
            <a:r>
              <a:rPr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(CONT.)</a:t>
            </a:r>
          </a:p>
        </p:txBody>
      </p:sp>
      <p:sp>
        <p:nvSpPr>
          <p:cNvPr id="5" name="object 5"/>
          <p:cNvSpPr/>
          <p:nvPr/>
        </p:nvSpPr>
        <p:spPr>
          <a:xfrm>
            <a:off x="691895" y="1470660"/>
            <a:ext cx="667511" cy="85343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132332" y="1952244"/>
            <a:ext cx="4137660" cy="124967"/>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49452" y="1569719"/>
            <a:ext cx="1455420" cy="749808"/>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929383" y="1569719"/>
            <a:ext cx="652271" cy="749808"/>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2106167" y="1569719"/>
            <a:ext cx="3346704" cy="749808"/>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129283" y="1955292"/>
            <a:ext cx="720852" cy="922019"/>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389888" y="2061972"/>
            <a:ext cx="6239256" cy="809243"/>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389888" y="2537460"/>
            <a:ext cx="1848612" cy="809244"/>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1129283" y="2970276"/>
            <a:ext cx="720852" cy="922019"/>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1389888" y="3076955"/>
            <a:ext cx="5187696" cy="809244"/>
          </a:xfrm>
          <a:prstGeom prst="rect">
            <a:avLst/>
          </a:prstGeom>
          <a:blipFill>
            <a:blip r:embed="rId10" cstate="print"/>
            <a:stretch>
              <a:fillRect/>
            </a:stretch>
          </a:blipFill>
        </p:spPr>
        <p:txBody>
          <a:bodyPr wrap="square" lIns="0" tIns="0" rIns="0" bIns="0" rtlCol="0"/>
          <a:lstStyle/>
          <a:p>
            <a:endParaRPr/>
          </a:p>
        </p:txBody>
      </p:sp>
      <p:sp>
        <p:nvSpPr>
          <p:cNvPr id="15" name="object 15"/>
          <p:cNvSpPr/>
          <p:nvPr/>
        </p:nvSpPr>
        <p:spPr>
          <a:xfrm>
            <a:off x="6065520" y="3076955"/>
            <a:ext cx="682751" cy="809244"/>
          </a:xfrm>
          <a:prstGeom prst="rect">
            <a:avLst/>
          </a:prstGeom>
          <a:blipFill>
            <a:blip r:embed="rId11" cstate="print"/>
            <a:stretch>
              <a:fillRect/>
            </a:stretch>
          </a:blipFill>
        </p:spPr>
        <p:txBody>
          <a:bodyPr wrap="square" lIns="0" tIns="0" rIns="0" bIns="0" rtlCol="0"/>
          <a:lstStyle/>
          <a:p>
            <a:endParaRPr/>
          </a:p>
        </p:txBody>
      </p:sp>
      <p:sp>
        <p:nvSpPr>
          <p:cNvPr id="16" name="object 16"/>
          <p:cNvSpPr/>
          <p:nvPr/>
        </p:nvSpPr>
        <p:spPr>
          <a:xfrm>
            <a:off x="6341364" y="3076955"/>
            <a:ext cx="1545336" cy="809244"/>
          </a:xfrm>
          <a:prstGeom prst="rect">
            <a:avLst/>
          </a:prstGeom>
          <a:blipFill>
            <a:blip r:embed="rId12" cstate="print"/>
            <a:stretch>
              <a:fillRect/>
            </a:stretch>
          </a:blipFill>
        </p:spPr>
        <p:txBody>
          <a:bodyPr wrap="square" lIns="0" tIns="0" rIns="0" bIns="0" rtlCol="0"/>
          <a:lstStyle/>
          <a:p>
            <a:endParaRPr/>
          </a:p>
        </p:txBody>
      </p:sp>
      <p:sp>
        <p:nvSpPr>
          <p:cNvPr id="17" name="object 17"/>
          <p:cNvSpPr/>
          <p:nvPr/>
        </p:nvSpPr>
        <p:spPr>
          <a:xfrm>
            <a:off x="1389888" y="3552444"/>
            <a:ext cx="7024115" cy="809243"/>
          </a:xfrm>
          <a:prstGeom prst="rect">
            <a:avLst/>
          </a:prstGeom>
          <a:blipFill>
            <a:blip r:embed="rId13" cstate="print"/>
            <a:stretch>
              <a:fillRect/>
            </a:stretch>
          </a:blipFill>
        </p:spPr>
        <p:txBody>
          <a:bodyPr wrap="square" lIns="0" tIns="0" rIns="0" bIns="0" rtlCol="0"/>
          <a:lstStyle/>
          <a:p>
            <a:endParaRPr/>
          </a:p>
        </p:txBody>
      </p:sp>
      <p:sp>
        <p:nvSpPr>
          <p:cNvPr id="18" name="object 18"/>
          <p:cNvSpPr/>
          <p:nvPr/>
        </p:nvSpPr>
        <p:spPr>
          <a:xfrm>
            <a:off x="1389888" y="4027932"/>
            <a:ext cx="1383791" cy="809244"/>
          </a:xfrm>
          <a:prstGeom prst="rect">
            <a:avLst/>
          </a:prstGeom>
          <a:blipFill>
            <a:blip r:embed="rId14" cstate="print"/>
            <a:stretch>
              <a:fillRect/>
            </a:stretch>
          </a:blipFill>
        </p:spPr>
        <p:txBody>
          <a:bodyPr wrap="square" lIns="0" tIns="0" rIns="0" bIns="0" rtlCol="0"/>
          <a:lstStyle/>
          <a:p>
            <a:endParaRPr/>
          </a:p>
        </p:txBody>
      </p:sp>
      <p:sp>
        <p:nvSpPr>
          <p:cNvPr id="19" name="object 19"/>
          <p:cNvSpPr txBox="1"/>
          <p:nvPr/>
        </p:nvSpPr>
        <p:spPr>
          <a:xfrm>
            <a:off x="934923" y="1608668"/>
            <a:ext cx="7124065" cy="2927350"/>
          </a:xfrm>
          <a:prstGeom prst="rect">
            <a:avLst/>
          </a:prstGeom>
          <a:solidFill>
            <a:schemeClr val="bg1"/>
          </a:solidFill>
        </p:spPr>
        <p:txBody>
          <a:bodyPr vert="horz" wrap="square" lIns="0" tIns="50800" rIns="0" bIns="0" rtlCol="0">
            <a:spAutoFit/>
          </a:bodyPr>
          <a:lstStyle/>
          <a:p>
            <a:pPr marL="241300" indent="-228600">
              <a:lnSpc>
                <a:spcPct val="100000"/>
              </a:lnSpc>
              <a:spcBef>
                <a:spcPts val="400"/>
              </a:spcBef>
              <a:buSzPct val="125000"/>
              <a:buFont typeface="Arial"/>
              <a:buChar char="•"/>
              <a:tabLst>
                <a:tab pos="241300" algn="l"/>
              </a:tabLst>
            </a:pPr>
            <a:r>
              <a:rPr sz="2400" u="heavy" spc="-5" dirty="0">
                <a:uFill>
                  <a:solidFill>
                    <a:srgbClr val="FFFFFF"/>
                  </a:solidFill>
                </a:uFill>
                <a:latin typeface="Lucida Sans Unicode"/>
                <a:cs typeface="Lucida Sans Unicode"/>
              </a:rPr>
              <a:t>Linked-list</a:t>
            </a:r>
            <a:r>
              <a:rPr sz="2400" u="heavy" spc="5" dirty="0">
                <a:uFill>
                  <a:solidFill>
                    <a:srgbClr val="FFFFFF"/>
                  </a:solidFill>
                </a:uFill>
                <a:latin typeface="Lucida Sans Unicode"/>
                <a:cs typeface="Lucida Sans Unicode"/>
              </a:rPr>
              <a:t> </a:t>
            </a:r>
            <a:r>
              <a:rPr sz="2400" u="heavy" spc="-5" dirty="0">
                <a:uFill>
                  <a:solidFill>
                    <a:srgbClr val="FFFFFF"/>
                  </a:solidFill>
                </a:uFill>
                <a:latin typeface="Lucida Sans Unicode"/>
                <a:cs typeface="Lucida Sans Unicode"/>
              </a:rPr>
              <a:t>implementation</a:t>
            </a:r>
            <a:endParaRPr sz="2400" dirty="0">
              <a:latin typeface="Lucida Sans Unicode"/>
              <a:cs typeface="Lucida Sans Unicode"/>
            </a:endParaRPr>
          </a:p>
          <a:p>
            <a:pPr marL="698500" marR="794385" lvl="1" indent="-228600">
              <a:lnSpc>
                <a:spcPct val="120000"/>
              </a:lnSpc>
              <a:spcBef>
                <a:spcPts val="440"/>
              </a:spcBef>
              <a:buSzPct val="125000"/>
              <a:buFont typeface="Arial"/>
              <a:buChar char="•"/>
              <a:tabLst>
                <a:tab pos="699135" algn="l"/>
              </a:tabLst>
            </a:pPr>
            <a:r>
              <a:rPr sz="2600" dirty="0">
                <a:latin typeface="Lucida Sans Unicode"/>
                <a:cs typeface="Lucida Sans Unicode"/>
              </a:rPr>
              <a:t>A 1D </a:t>
            </a:r>
            <a:r>
              <a:rPr sz="2600" spc="-5" dirty="0">
                <a:latin typeface="Lucida Sans Unicode"/>
                <a:cs typeface="Lucida Sans Unicode"/>
              </a:rPr>
              <a:t>array is </a:t>
            </a:r>
            <a:r>
              <a:rPr sz="2600" dirty="0">
                <a:latin typeface="Lucida Sans Unicode"/>
                <a:cs typeface="Lucida Sans Unicode"/>
              </a:rPr>
              <a:t>used </a:t>
            </a:r>
            <a:r>
              <a:rPr sz="2600" spc="-5" dirty="0">
                <a:latin typeface="Lucida Sans Unicode"/>
                <a:cs typeface="Lucida Sans Unicode"/>
              </a:rPr>
              <a:t>to represent the  </a:t>
            </a:r>
            <a:r>
              <a:rPr sz="2600" dirty="0">
                <a:latin typeface="Lucida Sans Unicode"/>
                <a:cs typeface="Lucida Sans Unicode"/>
              </a:rPr>
              <a:t>vertices</a:t>
            </a:r>
          </a:p>
          <a:p>
            <a:pPr marL="698500" marR="5080" lvl="1" indent="-228600">
              <a:lnSpc>
                <a:spcPct val="119000"/>
              </a:lnSpc>
              <a:spcBef>
                <a:spcPts val="350"/>
              </a:spcBef>
              <a:buSzPct val="125000"/>
              <a:buFont typeface="Arial"/>
              <a:buChar char="•"/>
              <a:tabLst>
                <a:tab pos="699135" algn="l"/>
              </a:tabLst>
            </a:pPr>
            <a:r>
              <a:rPr sz="2600" dirty="0">
                <a:latin typeface="Lucida Sans Unicode"/>
                <a:cs typeface="Lucida Sans Unicode"/>
              </a:rPr>
              <a:t>A list </a:t>
            </a:r>
            <a:r>
              <a:rPr sz="2600" spc="-5" dirty="0">
                <a:latin typeface="Lucida Sans Unicode"/>
                <a:cs typeface="Lucida Sans Unicode"/>
              </a:rPr>
              <a:t>is </a:t>
            </a:r>
            <a:r>
              <a:rPr sz="2600" dirty="0">
                <a:latin typeface="Lucida Sans Unicode"/>
                <a:cs typeface="Lucida Sans Unicode"/>
              </a:rPr>
              <a:t>used for </a:t>
            </a:r>
            <a:r>
              <a:rPr sz="2600" spc="-5" dirty="0">
                <a:latin typeface="Lucida Sans Unicode"/>
                <a:cs typeface="Lucida Sans Unicode"/>
              </a:rPr>
              <a:t>each </a:t>
            </a:r>
            <a:r>
              <a:rPr sz="2600" dirty="0">
                <a:latin typeface="Lucida Sans Unicode"/>
                <a:cs typeface="Lucida Sans Unicode"/>
              </a:rPr>
              <a:t>vertex </a:t>
            </a:r>
            <a:r>
              <a:rPr sz="2750" i="1" spc="-80" dirty="0">
                <a:latin typeface="Lucida Sans Unicode"/>
                <a:cs typeface="Lucida Sans Unicode"/>
              </a:rPr>
              <a:t>v </a:t>
            </a:r>
            <a:r>
              <a:rPr sz="2600" dirty="0">
                <a:latin typeface="Lucida Sans Unicode"/>
                <a:cs typeface="Lucida Sans Unicode"/>
              </a:rPr>
              <a:t>which  </a:t>
            </a:r>
            <a:r>
              <a:rPr sz="2600" spc="-5" dirty="0">
                <a:latin typeface="Lucida Sans Unicode"/>
                <a:cs typeface="Lucida Sans Unicode"/>
              </a:rPr>
              <a:t>contains the </a:t>
            </a:r>
            <a:r>
              <a:rPr sz="2600" dirty="0">
                <a:latin typeface="Lucida Sans Unicode"/>
                <a:cs typeface="Lucida Sans Unicode"/>
              </a:rPr>
              <a:t>vertices which </a:t>
            </a:r>
            <a:r>
              <a:rPr sz="2600" spc="-5" dirty="0">
                <a:latin typeface="Lucida Sans Unicode"/>
                <a:cs typeface="Lucida Sans Unicode"/>
              </a:rPr>
              <a:t>are adjacent  </a:t>
            </a:r>
            <a:r>
              <a:rPr sz="2600" dirty="0">
                <a:latin typeface="Lucida Sans Unicode"/>
                <a:cs typeface="Lucida Sans Unicode"/>
              </a:rPr>
              <a:t>fr</a:t>
            </a:r>
          </a:p>
        </p:txBody>
      </p:sp>
      <p:sp>
        <p:nvSpPr>
          <p:cNvPr id="20" name="object 20"/>
          <p:cNvSpPr/>
          <p:nvPr/>
        </p:nvSpPr>
        <p:spPr>
          <a:xfrm>
            <a:off x="2261616" y="4027932"/>
            <a:ext cx="787907" cy="809244"/>
          </a:xfrm>
          <a:prstGeom prst="rect">
            <a:avLst/>
          </a:prstGeom>
          <a:blipFill>
            <a:blip r:embed="rId15" cstate="print"/>
            <a:stretch>
              <a:fillRect/>
            </a:stretch>
          </a:blipFill>
        </p:spPr>
        <p:txBody>
          <a:bodyPr wrap="square" lIns="0" tIns="0" rIns="0" bIns="0" rtlCol="0"/>
          <a:lstStyle/>
          <a:p>
            <a:endParaRPr/>
          </a:p>
        </p:txBody>
      </p:sp>
      <p:sp>
        <p:nvSpPr>
          <p:cNvPr id="21" name="object 21"/>
          <p:cNvSpPr/>
          <p:nvPr/>
        </p:nvSpPr>
        <p:spPr>
          <a:xfrm>
            <a:off x="2439137" y="4027932"/>
            <a:ext cx="2892552" cy="809244"/>
          </a:xfrm>
          <a:prstGeom prst="rect">
            <a:avLst/>
          </a:prstGeom>
          <a:blipFill>
            <a:blip r:embed="rId16" cstate="print"/>
            <a:stretch>
              <a:fillRect/>
            </a:stretch>
          </a:blipFill>
        </p:spPr>
        <p:txBody>
          <a:bodyPr wrap="square" lIns="0" tIns="0" rIns="0" bIns="0" rtlCol="0"/>
          <a:lstStyle/>
          <a:p>
            <a:endParaRPr/>
          </a:p>
        </p:txBody>
      </p:sp>
      <p:sp>
        <p:nvSpPr>
          <p:cNvPr id="22" name="object 22"/>
          <p:cNvSpPr txBox="1"/>
          <p:nvPr/>
        </p:nvSpPr>
        <p:spPr>
          <a:xfrm>
            <a:off x="1890600" y="4074769"/>
            <a:ext cx="3268979" cy="456535"/>
          </a:xfrm>
          <a:prstGeom prst="rect">
            <a:avLst/>
          </a:prstGeom>
          <a:solidFill>
            <a:schemeClr val="bg1"/>
          </a:solidFill>
        </p:spPr>
        <p:txBody>
          <a:bodyPr vert="horz" wrap="square" lIns="0" tIns="33020" rIns="0" bIns="0" rtlCol="0">
            <a:spAutoFit/>
          </a:bodyPr>
          <a:lstStyle/>
          <a:p>
            <a:pPr>
              <a:lnSpc>
                <a:spcPct val="100000"/>
              </a:lnSpc>
              <a:spcBef>
                <a:spcPts val="260"/>
              </a:spcBef>
            </a:pPr>
            <a:r>
              <a:rPr sz="2600" dirty="0">
                <a:latin typeface="Lucida Sans Unicode"/>
                <a:cs typeface="Lucida Sans Unicode"/>
              </a:rPr>
              <a:t>om </a:t>
            </a:r>
            <a:r>
              <a:rPr sz="2750" i="1" spc="-80" dirty="0">
                <a:latin typeface="Lucida Sans Unicode"/>
                <a:cs typeface="Lucida Sans Unicode"/>
              </a:rPr>
              <a:t>v </a:t>
            </a:r>
            <a:r>
              <a:rPr sz="2600" spc="-5" dirty="0">
                <a:latin typeface="Lucida Sans Unicode"/>
                <a:cs typeface="Lucida Sans Unicode"/>
              </a:rPr>
              <a:t>(adjacency</a:t>
            </a:r>
            <a:r>
              <a:rPr sz="2600" spc="-35" dirty="0">
                <a:latin typeface="Lucida Sans Unicode"/>
                <a:cs typeface="Lucida Sans Unicode"/>
              </a:rPr>
              <a:t> </a:t>
            </a:r>
            <a:r>
              <a:rPr sz="2600" spc="-5" dirty="0">
                <a:latin typeface="Lucida Sans Unicode"/>
                <a:cs typeface="Lucida Sans Unicode"/>
              </a:rPr>
              <a:t>list)</a:t>
            </a:r>
            <a:endParaRPr sz="2600" dirty="0">
              <a:latin typeface="Lucida Sans Unicode"/>
              <a:cs typeface="Lucida Sans Unicode"/>
            </a:endParaRPr>
          </a:p>
        </p:txBody>
      </p:sp>
      <p:sp>
        <p:nvSpPr>
          <p:cNvPr id="23" name="object 23"/>
          <p:cNvSpPr/>
          <p:nvPr/>
        </p:nvSpPr>
        <p:spPr>
          <a:xfrm>
            <a:off x="2773680" y="4590795"/>
            <a:ext cx="3974592" cy="1888999"/>
          </a:xfrm>
          <a:prstGeom prst="rect">
            <a:avLst/>
          </a:prstGeom>
          <a:blipFill>
            <a:blip r:embed="rId17" cstate="print"/>
            <a:stretch>
              <a:fillRect/>
            </a:stretch>
          </a:blipFill>
        </p:spPr>
        <p:txBody>
          <a:bodyPr wrap="square" lIns="0" tIns="0" rIns="0" bIns="0" rtlCol="0"/>
          <a:lstStyle/>
          <a:p>
            <a:endParaRPr/>
          </a:p>
        </p:txBody>
      </p:sp>
      <p:sp>
        <p:nvSpPr>
          <p:cNvPr id="24" name="object 24"/>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3"/>
            <a:ext cx="6837477" cy="611378"/>
          </a:xfrm>
        </p:spPr>
        <p:txBody>
          <a:bodyPr/>
          <a:lstStyle/>
          <a:p>
            <a:pPr marL="0" marR="0">
              <a:lnSpc>
                <a:spcPts val="4050"/>
              </a:lnSpc>
              <a:spcBef>
                <a:spcPts val="0"/>
              </a:spcBef>
              <a:spcAft>
                <a:spcPts val="1500"/>
              </a:spcAft>
            </a:pPr>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Graph Data </a:t>
            </a:r>
            <a:r>
              <a:rPr lang="en-US" sz="3200" b="1" kern="1800" dirty="0" err="1">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Stucture</a:t>
            </a:r>
            <a:r>
              <a:rPr lang="en-US" sz="2000" dirty="0">
                <a:latin typeface="Calibri" panose="020F0502020204030204" pitchFamily="34" charset="0"/>
                <a:ea typeface="Calibri" panose="020F0502020204030204" pitchFamily="34" charset="0"/>
                <a:cs typeface="Times New Roman" panose="02020603050405020304" pitchFamily="18" charset="0"/>
              </a:rPr>
              <a:t/>
            </a:r>
            <a:br>
              <a:rPr lang="en-US" sz="20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 Placeholder 2"/>
          <p:cNvSpPr>
            <a:spLocks noGrp="1"/>
          </p:cNvSpPr>
          <p:nvPr>
            <p:ph type="body" idx="1"/>
          </p:nvPr>
        </p:nvSpPr>
        <p:spPr>
          <a:xfrm>
            <a:off x="838200" y="1371600"/>
            <a:ext cx="7321550" cy="3485570"/>
          </a:xfrm>
        </p:spPr>
        <p:txBody>
          <a:bodyPr/>
          <a:lstStyle/>
          <a:p>
            <a:pPr>
              <a:lnSpc>
                <a:spcPts val="2250"/>
              </a:lnSpc>
              <a:spcAft>
                <a:spcPts val="1200"/>
              </a:spcAft>
            </a:pPr>
            <a:r>
              <a:rPr lang="en-US" dirty="0">
                <a:solidFill>
                  <a:schemeClr val="tx1"/>
                </a:solidFill>
                <a:latin typeface="+mj-lt"/>
                <a:ea typeface="Times New Roman" panose="02020603050405020304" pitchFamily="18" charset="0"/>
              </a:rPr>
              <a:t>A graph data structure is a collection of nodes that have data and are connected to other nodes.</a:t>
            </a:r>
            <a:endParaRPr lang="en-US" sz="2000" dirty="0">
              <a:solidFill>
                <a:schemeClr val="tx1"/>
              </a:solidFill>
              <a:latin typeface="+mj-lt"/>
              <a:ea typeface="Times New Roman" panose="02020603050405020304" pitchFamily="18" charset="0"/>
            </a:endParaRPr>
          </a:p>
          <a:p>
            <a:pPr>
              <a:lnSpc>
                <a:spcPts val="2250"/>
              </a:lnSpc>
              <a:spcAft>
                <a:spcPts val="1200"/>
              </a:spcAft>
            </a:pPr>
            <a:r>
              <a:rPr lang="en-US" dirty="0">
                <a:solidFill>
                  <a:schemeClr val="tx1"/>
                </a:solidFill>
                <a:latin typeface="+mj-lt"/>
                <a:ea typeface="Times New Roman" panose="02020603050405020304" pitchFamily="18" charset="0"/>
              </a:rPr>
              <a:t>Let's try to understand this through an example. On </a:t>
            </a:r>
            <a:r>
              <a:rPr lang="en-US" dirty="0" err="1">
                <a:solidFill>
                  <a:schemeClr val="tx1"/>
                </a:solidFill>
                <a:latin typeface="+mj-lt"/>
                <a:ea typeface="Times New Roman" panose="02020603050405020304" pitchFamily="18" charset="0"/>
              </a:rPr>
              <a:t>facebook</a:t>
            </a:r>
            <a:r>
              <a:rPr lang="en-US" dirty="0">
                <a:solidFill>
                  <a:schemeClr val="tx1"/>
                </a:solidFill>
                <a:latin typeface="+mj-lt"/>
                <a:ea typeface="Times New Roman" panose="02020603050405020304" pitchFamily="18" charset="0"/>
              </a:rPr>
              <a:t>, everything is a node. That includes User, Photo, Album, Event, Group, Page, Comment, Story, Video, Link, Note...anything that has data is a node.</a:t>
            </a:r>
            <a:endParaRPr lang="en-US" sz="2000" dirty="0">
              <a:solidFill>
                <a:schemeClr val="tx1"/>
              </a:solidFill>
              <a:latin typeface="+mj-lt"/>
              <a:ea typeface="Times New Roman" panose="02020603050405020304" pitchFamily="18" charset="0"/>
            </a:endParaRPr>
          </a:p>
          <a:p>
            <a:pPr>
              <a:lnSpc>
                <a:spcPts val="2250"/>
              </a:lnSpc>
              <a:spcAft>
                <a:spcPts val="1200"/>
              </a:spcAft>
            </a:pPr>
            <a:r>
              <a:rPr lang="en-US" dirty="0">
                <a:solidFill>
                  <a:schemeClr val="tx1"/>
                </a:solidFill>
                <a:latin typeface="+mj-lt"/>
                <a:ea typeface="Times New Roman" panose="02020603050405020304" pitchFamily="18" charset="0"/>
              </a:rPr>
              <a:t>Every relationship is an edge from one node to another. Whether you post a photo, join a group, like a page, etc., a new edge is created for that relationship.</a:t>
            </a:r>
            <a:endParaRPr lang="en-US" sz="2000" dirty="0">
              <a:solidFill>
                <a:schemeClr val="tx1"/>
              </a:solidFill>
              <a:latin typeface="+mj-lt"/>
              <a:ea typeface="Times New Roman" panose="02020603050405020304" pitchFamily="18" charset="0"/>
            </a:endParaRPr>
          </a:p>
          <a:p>
            <a:endParaRPr lang="en-US" dirty="0">
              <a:solidFill>
                <a:schemeClr val="tx1"/>
              </a:solidFill>
            </a:endParaRPr>
          </a:p>
        </p:txBody>
      </p:sp>
    </p:spTree>
    <p:extLst>
      <p:ext uri="{BB962C8B-B14F-4D97-AF65-F5344CB8AC3E}">
        <p14:creationId xmlns:p14="http://schemas.microsoft.com/office/powerpoint/2010/main" val="513339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2365248" y="400811"/>
            <a:ext cx="944879" cy="109118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069644" y="510285"/>
            <a:ext cx="6924040" cy="365934"/>
          </a:xfrm>
          <a:prstGeom prst="rect">
            <a:avLst/>
          </a:prstGeom>
          <a:solidFill>
            <a:schemeClr val="bg1"/>
          </a:solidFill>
        </p:spPr>
        <p:txBody>
          <a:bodyPr vert="horz" wrap="square" lIns="0" tIns="12700" rIns="0" bIns="0" rtlCol="0">
            <a:spAutoFit/>
          </a:bodyPr>
          <a:lstStyle/>
          <a:p>
            <a:pPr marL="12700" marR="5080">
              <a:lnSpc>
                <a:spcPts val="2700"/>
              </a:lnSpc>
              <a:spcBef>
                <a:spcPts val="105"/>
              </a:spcBef>
              <a:spcAft>
                <a:spcPts val="900"/>
              </a:spcAft>
              <a:tabLst>
                <a:tab pos="2309495" algn="l"/>
              </a:tabLst>
            </a:pPr>
            <a:r>
              <a:rPr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LINKED-LIST IMPLEMENTATION</a:t>
            </a:r>
          </a:p>
        </p:txBody>
      </p:sp>
      <p:sp>
        <p:nvSpPr>
          <p:cNvPr id="6" name="object 6"/>
          <p:cNvSpPr/>
          <p:nvPr/>
        </p:nvSpPr>
        <p:spPr>
          <a:xfrm>
            <a:off x="1377696" y="1219200"/>
            <a:ext cx="6324600" cy="5241036"/>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34923" y="471627"/>
            <a:ext cx="5913120" cy="319959"/>
          </a:xfrm>
          <a:prstGeom prst="rect">
            <a:avLst/>
          </a:prstGeom>
          <a:solidFill>
            <a:schemeClr val="bg1"/>
          </a:solidFill>
        </p:spPr>
        <p:txBody>
          <a:bodyPr vert="horz" wrap="square" lIns="0" tIns="12065" rIns="0" bIns="0" rtlCol="0">
            <a:spAutoFit/>
          </a:bodyPr>
          <a:lstStyle/>
          <a:p>
            <a:pPr marL="12700">
              <a:lnSpc>
                <a:spcPct val="100000"/>
              </a:lnSpc>
              <a:spcBef>
                <a:spcPts val="95"/>
              </a:spcBef>
            </a:pPr>
            <a:r>
              <a:rPr sz="2000" spc="-5" dirty="0">
                <a:solidFill>
                  <a:schemeClr val="tx1"/>
                </a:solidFill>
                <a:latin typeface="Lucida Sans Unicode"/>
                <a:cs typeface="Lucida Sans Unicode"/>
              </a:rPr>
              <a:t>ADJACENCY MATRIX</a:t>
            </a:r>
            <a:r>
              <a:rPr sz="2000" spc="-75" dirty="0">
                <a:solidFill>
                  <a:schemeClr val="tx1"/>
                </a:solidFill>
                <a:latin typeface="Lucida Sans Unicode"/>
                <a:cs typeface="Lucida Sans Unicode"/>
              </a:rPr>
              <a:t> </a:t>
            </a:r>
            <a:r>
              <a:rPr sz="2000" spc="-5" dirty="0">
                <a:solidFill>
                  <a:schemeClr val="tx1"/>
                </a:solidFill>
                <a:latin typeface="Lucida Sans Unicode"/>
                <a:cs typeface="Lucida Sans Unicode"/>
              </a:rPr>
              <a:t>VS.</a:t>
            </a:r>
            <a:endParaRPr sz="2000" dirty="0">
              <a:solidFill>
                <a:schemeClr val="tx1"/>
              </a:solidFill>
              <a:latin typeface="Lucida Sans Unicode"/>
              <a:cs typeface="Lucida Sans Unicode"/>
            </a:endParaRPr>
          </a:p>
        </p:txBody>
      </p:sp>
      <p:sp>
        <p:nvSpPr>
          <p:cNvPr id="6" name="object 6"/>
          <p:cNvSpPr txBox="1"/>
          <p:nvPr/>
        </p:nvSpPr>
        <p:spPr>
          <a:xfrm>
            <a:off x="934923" y="791586"/>
            <a:ext cx="6913676" cy="396904"/>
          </a:xfrm>
          <a:prstGeom prst="rect">
            <a:avLst/>
          </a:prstGeom>
          <a:solidFill>
            <a:schemeClr val="bg1"/>
          </a:solidFill>
        </p:spPr>
        <p:txBody>
          <a:bodyPr vert="horz" wrap="square" lIns="0" tIns="164465" rIns="0" bIns="0" rtlCol="0">
            <a:spAutoFit/>
          </a:bodyPr>
          <a:lstStyle/>
          <a:p>
            <a:pPr marL="12700" marR="5080">
              <a:lnSpc>
                <a:spcPct val="75000"/>
              </a:lnSpc>
              <a:spcBef>
                <a:spcPts val="1295"/>
              </a:spcBef>
            </a:pPr>
            <a:r>
              <a:rPr sz="2000" spc="-5" dirty="0">
                <a:latin typeface="Lucida Sans Unicode"/>
                <a:cs typeface="Lucida Sans Unicode"/>
              </a:rPr>
              <a:t>ADJACENCY </a:t>
            </a:r>
            <a:r>
              <a:rPr sz="2000" spc="-10" dirty="0">
                <a:latin typeface="Lucida Sans Unicode"/>
                <a:cs typeface="Lucida Sans Unicode"/>
              </a:rPr>
              <a:t>LIST </a:t>
            </a:r>
            <a:r>
              <a:rPr sz="2000" spc="-10" dirty="0" smtClean="0">
                <a:latin typeface="Lucida Sans Unicode"/>
                <a:cs typeface="Lucida Sans Unicode"/>
              </a:rPr>
              <a:t>REPRES</a:t>
            </a:r>
            <a:r>
              <a:rPr sz="2000" spc="-20" dirty="0" smtClean="0">
                <a:latin typeface="Lucida Sans Unicode"/>
                <a:cs typeface="Lucida Sans Unicode"/>
              </a:rPr>
              <a:t>E</a:t>
            </a:r>
            <a:r>
              <a:rPr sz="2000" spc="-5" dirty="0" smtClean="0">
                <a:latin typeface="Lucida Sans Unicode"/>
                <a:cs typeface="Lucida Sans Unicode"/>
              </a:rPr>
              <a:t>NTA</a:t>
            </a:r>
            <a:r>
              <a:rPr sz="2000" spc="5" dirty="0" smtClean="0">
                <a:latin typeface="Lucida Sans Unicode"/>
                <a:cs typeface="Lucida Sans Unicode"/>
              </a:rPr>
              <a:t>T</a:t>
            </a:r>
            <a:r>
              <a:rPr sz="2000" spc="-10" dirty="0" smtClean="0">
                <a:latin typeface="Lucida Sans Unicode"/>
                <a:cs typeface="Lucida Sans Unicode"/>
              </a:rPr>
              <a:t>ION</a:t>
            </a:r>
            <a:endParaRPr sz="2000" dirty="0">
              <a:latin typeface="Lucida Sans Unicode"/>
              <a:cs typeface="Lucida Sans Unicode"/>
            </a:endParaRPr>
          </a:p>
        </p:txBody>
      </p:sp>
      <p:sp>
        <p:nvSpPr>
          <p:cNvPr id="7" name="object 7"/>
          <p:cNvSpPr/>
          <p:nvPr/>
        </p:nvSpPr>
        <p:spPr>
          <a:xfrm>
            <a:off x="521208" y="1755648"/>
            <a:ext cx="667511" cy="853439"/>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80287" y="1854707"/>
            <a:ext cx="3038856" cy="749808"/>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019555" y="2173223"/>
            <a:ext cx="562356" cy="716279"/>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272539" y="2253995"/>
            <a:ext cx="3313176" cy="630936"/>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4183379" y="2253995"/>
            <a:ext cx="697991" cy="630936"/>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4479035" y="2253995"/>
            <a:ext cx="496824" cy="630936"/>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4573523" y="2253995"/>
            <a:ext cx="541020" cy="630936"/>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4712208" y="2253995"/>
            <a:ext cx="658367" cy="630936"/>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4968240" y="2253995"/>
            <a:ext cx="600456" cy="630936"/>
          </a:xfrm>
          <a:prstGeom prst="rect">
            <a:avLst/>
          </a:prstGeom>
          <a:blipFill>
            <a:blip r:embed="rId10" cstate="print"/>
            <a:stretch>
              <a:fillRect/>
            </a:stretch>
          </a:blipFill>
        </p:spPr>
        <p:txBody>
          <a:bodyPr wrap="square" lIns="0" tIns="0" rIns="0" bIns="0" rtlCol="0"/>
          <a:lstStyle/>
          <a:p>
            <a:endParaRPr/>
          </a:p>
        </p:txBody>
      </p:sp>
      <p:sp>
        <p:nvSpPr>
          <p:cNvPr id="16" name="object 16"/>
          <p:cNvSpPr/>
          <p:nvPr/>
        </p:nvSpPr>
        <p:spPr>
          <a:xfrm>
            <a:off x="5166359" y="2253995"/>
            <a:ext cx="579120" cy="630936"/>
          </a:xfrm>
          <a:prstGeom prst="rect">
            <a:avLst/>
          </a:prstGeom>
          <a:blipFill>
            <a:blip r:embed="rId11" cstate="print"/>
            <a:stretch>
              <a:fillRect/>
            </a:stretch>
          </a:blipFill>
        </p:spPr>
        <p:txBody>
          <a:bodyPr wrap="square" lIns="0" tIns="0" rIns="0" bIns="0" rtlCol="0"/>
          <a:lstStyle/>
          <a:p>
            <a:endParaRPr/>
          </a:p>
        </p:txBody>
      </p:sp>
      <p:sp>
        <p:nvSpPr>
          <p:cNvPr id="17" name="object 17"/>
          <p:cNvSpPr/>
          <p:nvPr/>
        </p:nvSpPr>
        <p:spPr>
          <a:xfrm>
            <a:off x="5343144" y="2253995"/>
            <a:ext cx="568451" cy="630936"/>
          </a:xfrm>
          <a:prstGeom prst="rect">
            <a:avLst/>
          </a:prstGeom>
          <a:blipFill>
            <a:blip r:embed="rId12" cstate="print"/>
            <a:stretch>
              <a:fillRect/>
            </a:stretch>
          </a:blipFill>
        </p:spPr>
        <p:txBody>
          <a:bodyPr wrap="square" lIns="0" tIns="0" rIns="0" bIns="0" rtlCol="0"/>
          <a:lstStyle/>
          <a:p>
            <a:endParaRPr/>
          </a:p>
        </p:txBody>
      </p:sp>
      <p:sp>
        <p:nvSpPr>
          <p:cNvPr id="18" name="object 18"/>
          <p:cNvSpPr/>
          <p:nvPr/>
        </p:nvSpPr>
        <p:spPr>
          <a:xfrm>
            <a:off x="5509259" y="2253995"/>
            <a:ext cx="496824" cy="630936"/>
          </a:xfrm>
          <a:prstGeom prst="rect">
            <a:avLst/>
          </a:prstGeom>
          <a:blipFill>
            <a:blip r:embed="rId7" cstate="print"/>
            <a:stretch>
              <a:fillRect/>
            </a:stretch>
          </a:blipFill>
        </p:spPr>
        <p:txBody>
          <a:bodyPr wrap="square" lIns="0" tIns="0" rIns="0" bIns="0" rtlCol="0"/>
          <a:lstStyle/>
          <a:p>
            <a:endParaRPr/>
          </a:p>
        </p:txBody>
      </p:sp>
      <p:sp>
        <p:nvSpPr>
          <p:cNvPr id="19" name="object 19"/>
          <p:cNvSpPr/>
          <p:nvPr/>
        </p:nvSpPr>
        <p:spPr>
          <a:xfrm>
            <a:off x="5654040" y="2275332"/>
            <a:ext cx="406908" cy="452627"/>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5710428" y="2253995"/>
            <a:ext cx="484631" cy="630936"/>
          </a:xfrm>
          <a:prstGeom prst="rect">
            <a:avLst/>
          </a:prstGeom>
          <a:blipFill>
            <a:blip r:embed="rId14" cstate="print"/>
            <a:stretch>
              <a:fillRect/>
            </a:stretch>
          </a:blipFill>
        </p:spPr>
        <p:txBody>
          <a:bodyPr wrap="square" lIns="0" tIns="0" rIns="0" bIns="0" rtlCol="0"/>
          <a:lstStyle/>
          <a:p>
            <a:endParaRPr/>
          </a:p>
        </p:txBody>
      </p:sp>
      <p:sp>
        <p:nvSpPr>
          <p:cNvPr id="21" name="object 21"/>
          <p:cNvSpPr/>
          <p:nvPr/>
        </p:nvSpPr>
        <p:spPr>
          <a:xfrm>
            <a:off x="1019555" y="2494788"/>
            <a:ext cx="562356" cy="716279"/>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1272539" y="2575560"/>
            <a:ext cx="3273552" cy="630936"/>
          </a:xfrm>
          <a:prstGeom prst="rect">
            <a:avLst/>
          </a:prstGeom>
          <a:blipFill>
            <a:blip r:embed="rId15" cstate="print"/>
            <a:stretch>
              <a:fillRect/>
            </a:stretch>
          </a:blipFill>
        </p:spPr>
        <p:txBody>
          <a:bodyPr wrap="square" lIns="0" tIns="0" rIns="0" bIns="0" rtlCol="0"/>
          <a:lstStyle/>
          <a:p>
            <a:endParaRPr/>
          </a:p>
        </p:txBody>
      </p:sp>
      <p:sp>
        <p:nvSpPr>
          <p:cNvPr id="23" name="object 23"/>
          <p:cNvSpPr/>
          <p:nvPr/>
        </p:nvSpPr>
        <p:spPr>
          <a:xfrm>
            <a:off x="4143755" y="2575560"/>
            <a:ext cx="600455" cy="630936"/>
          </a:xfrm>
          <a:prstGeom prst="rect">
            <a:avLst/>
          </a:prstGeom>
          <a:blipFill>
            <a:blip r:embed="rId10" cstate="print"/>
            <a:stretch>
              <a:fillRect/>
            </a:stretch>
          </a:blipFill>
        </p:spPr>
        <p:txBody>
          <a:bodyPr wrap="square" lIns="0" tIns="0" rIns="0" bIns="0" rtlCol="0"/>
          <a:lstStyle/>
          <a:p>
            <a:endParaRPr/>
          </a:p>
        </p:txBody>
      </p:sp>
      <p:sp>
        <p:nvSpPr>
          <p:cNvPr id="24" name="object 24"/>
          <p:cNvSpPr/>
          <p:nvPr/>
        </p:nvSpPr>
        <p:spPr>
          <a:xfrm>
            <a:off x="4341876" y="2575560"/>
            <a:ext cx="1299972" cy="630936"/>
          </a:xfrm>
          <a:prstGeom prst="rect">
            <a:avLst/>
          </a:prstGeom>
          <a:blipFill>
            <a:blip r:embed="rId16" cstate="print"/>
            <a:stretch>
              <a:fillRect/>
            </a:stretch>
          </a:blipFill>
        </p:spPr>
        <p:txBody>
          <a:bodyPr wrap="square" lIns="0" tIns="0" rIns="0" bIns="0" rtlCol="0"/>
          <a:lstStyle/>
          <a:p>
            <a:endParaRPr/>
          </a:p>
        </p:txBody>
      </p:sp>
      <p:sp>
        <p:nvSpPr>
          <p:cNvPr id="25" name="object 25"/>
          <p:cNvSpPr/>
          <p:nvPr/>
        </p:nvSpPr>
        <p:spPr>
          <a:xfrm>
            <a:off x="5239511" y="2575560"/>
            <a:ext cx="635508" cy="630936"/>
          </a:xfrm>
          <a:prstGeom prst="rect">
            <a:avLst/>
          </a:prstGeom>
          <a:blipFill>
            <a:blip r:embed="rId17" cstate="print"/>
            <a:stretch>
              <a:fillRect/>
            </a:stretch>
          </a:blipFill>
        </p:spPr>
        <p:txBody>
          <a:bodyPr wrap="square" lIns="0" tIns="0" rIns="0" bIns="0" rtlCol="0"/>
          <a:lstStyle/>
          <a:p>
            <a:endParaRPr/>
          </a:p>
        </p:txBody>
      </p:sp>
      <p:sp>
        <p:nvSpPr>
          <p:cNvPr id="26" name="object 26"/>
          <p:cNvSpPr/>
          <p:nvPr/>
        </p:nvSpPr>
        <p:spPr>
          <a:xfrm>
            <a:off x="5527547" y="2575560"/>
            <a:ext cx="1222248" cy="630936"/>
          </a:xfrm>
          <a:prstGeom prst="rect">
            <a:avLst/>
          </a:prstGeom>
          <a:blipFill>
            <a:blip r:embed="rId18" cstate="print"/>
            <a:stretch>
              <a:fillRect/>
            </a:stretch>
          </a:blipFill>
        </p:spPr>
        <p:txBody>
          <a:bodyPr wrap="square" lIns="0" tIns="0" rIns="0" bIns="0" rtlCol="0"/>
          <a:lstStyle/>
          <a:p>
            <a:endParaRPr/>
          </a:p>
        </p:txBody>
      </p:sp>
      <p:sp>
        <p:nvSpPr>
          <p:cNvPr id="27" name="object 27"/>
          <p:cNvSpPr/>
          <p:nvPr/>
        </p:nvSpPr>
        <p:spPr>
          <a:xfrm>
            <a:off x="6347459" y="2575560"/>
            <a:ext cx="568452" cy="630936"/>
          </a:xfrm>
          <a:prstGeom prst="rect">
            <a:avLst/>
          </a:prstGeom>
          <a:blipFill>
            <a:blip r:embed="rId12" cstate="print"/>
            <a:stretch>
              <a:fillRect/>
            </a:stretch>
          </a:blipFill>
        </p:spPr>
        <p:txBody>
          <a:bodyPr wrap="square" lIns="0" tIns="0" rIns="0" bIns="0" rtlCol="0"/>
          <a:lstStyle/>
          <a:p>
            <a:endParaRPr/>
          </a:p>
        </p:txBody>
      </p:sp>
      <p:sp>
        <p:nvSpPr>
          <p:cNvPr id="28" name="object 28"/>
          <p:cNvSpPr/>
          <p:nvPr/>
        </p:nvSpPr>
        <p:spPr>
          <a:xfrm>
            <a:off x="6513576" y="2575560"/>
            <a:ext cx="496824" cy="630936"/>
          </a:xfrm>
          <a:prstGeom prst="rect">
            <a:avLst/>
          </a:prstGeom>
          <a:blipFill>
            <a:blip r:embed="rId7" cstate="print"/>
            <a:stretch>
              <a:fillRect/>
            </a:stretch>
          </a:blipFill>
        </p:spPr>
        <p:txBody>
          <a:bodyPr wrap="square" lIns="0" tIns="0" rIns="0" bIns="0" rtlCol="0"/>
          <a:lstStyle/>
          <a:p>
            <a:endParaRPr/>
          </a:p>
        </p:txBody>
      </p:sp>
      <p:sp>
        <p:nvSpPr>
          <p:cNvPr id="29" name="object 29"/>
          <p:cNvSpPr/>
          <p:nvPr/>
        </p:nvSpPr>
        <p:spPr>
          <a:xfrm>
            <a:off x="6658356" y="2596895"/>
            <a:ext cx="461772" cy="452627"/>
          </a:xfrm>
          <a:prstGeom prst="rect">
            <a:avLst/>
          </a:prstGeom>
          <a:blipFill>
            <a:blip r:embed="rId19" cstate="print"/>
            <a:stretch>
              <a:fillRect/>
            </a:stretch>
          </a:blipFill>
        </p:spPr>
        <p:txBody>
          <a:bodyPr wrap="square" lIns="0" tIns="0" rIns="0" bIns="0" rtlCol="0"/>
          <a:lstStyle/>
          <a:p>
            <a:endParaRPr/>
          </a:p>
        </p:txBody>
      </p:sp>
      <p:sp>
        <p:nvSpPr>
          <p:cNvPr id="30" name="object 30"/>
          <p:cNvSpPr/>
          <p:nvPr/>
        </p:nvSpPr>
        <p:spPr>
          <a:xfrm>
            <a:off x="6769607" y="2575560"/>
            <a:ext cx="484631" cy="630936"/>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019555" y="2816351"/>
            <a:ext cx="562356" cy="716279"/>
          </a:xfrm>
          <a:prstGeom prst="rect">
            <a:avLst/>
          </a:prstGeom>
          <a:blipFill>
            <a:blip r:embed="rId4" cstate="print"/>
            <a:stretch>
              <a:fillRect/>
            </a:stretch>
          </a:blipFill>
        </p:spPr>
        <p:txBody>
          <a:bodyPr wrap="square" lIns="0" tIns="0" rIns="0" bIns="0" rtlCol="0"/>
          <a:lstStyle/>
          <a:p>
            <a:endParaRPr/>
          </a:p>
        </p:txBody>
      </p:sp>
      <p:sp>
        <p:nvSpPr>
          <p:cNvPr id="32" name="object 32"/>
          <p:cNvSpPr/>
          <p:nvPr/>
        </p:nvSpPr>
        <p:spPr>
          <a:xfrm>
            <a:off x="1272539" y="2897123"/>
            <a:ext cx="7283196" cy="630936"/>
          </a:xfrm>
          <a:prstGeom prst="rect">
            <a:avLst/>
          </a:prstGeom>
          <a:blipFill>
            <a:blip r:embed="rId20" cstate="print"/>
            <a:stretch>
              <a:fillRect/>
            </a:stretch>
          </a:blipFill>
        </p:spPr>
        <p:txBody>
          <a:bodyPr wrap="square" lIns="0" tIns="0" rIns="0" bIns="0" rtlCol="0"/>
          <a:lstStyle/>
          <a:p>
            <a:endParaRPr/>
          </a:p>
        </p:txBody>
      </p:sp>
      <p:sp>
        <p:nvSpPr>
          <p:cNvPr id="33" name="object 33"/>
          <p:cNvSpPr/>
          <p:nvPr/>
        </p:nvSpPr>
        <p:spPr>
          <a:xfrm>
            <a:off x="521208" y="3160776"/>
            <a:ext cx="667511" cy="853440"/>
          </a:xfrm>
          <a:prstGeom prst="rect">
            <a:avLst/>
          </a:prstGeom>
          <a:blipFill>
            <a:blip r:embed="rId2" cstate="print"/>
            <a:stretch>
              <a:fillRect/>
            </a:stretch>
          </a:blipFill>
        </p:spPr>
        <p:txBody>
          <a:bodyPr wrap="square" lIns="0" tIns="0" rIns="0" bIns="0" rtlCol="0"/>
          <a:lstStyle/>
          <a:p>
            <a:endParaRPr/>
          </a:p>
        </p:txBody>
      </p:sp>
      <p:sp>
        <p:nvSpPr>
          <p:cNvPr id="34" name="object 34"/>
          <p:cNvSpPr/>
          <p:nvPr/>
        </p:nvSpPr>
        <p:spPr>
          <a:xfrm>
            <a:off x="780287" y="3259835"/>
            <a:ext cx="2519172" cy="749807"/>
          </a:xfrm>
          <a:prstGeom prst="rect">
            <a:avLst/>
          </a:prstGeom>
          <a:blipFill>
            <a:blip r:embed="rId21" cstate="print"/>
            <a:stretch>
              <a:fillRect/>
            </a:stretch>
          </a:blipFill>
        </p:spPr>
        <p:txBody>
          <a:bodyPr wrap="square" lIns="0" tIns="0" rIns="0" bIns="0" rtlCol="0"/>
          <a:lstStyle/>
          <a:p>
            <a:endParaRPr/>
          </a:p>
        </p:txBody>
      </p:sp>
      <p:sp>
        <p:nvSpPr>
          <p:cNvPr id="35" name="object 35"/>
          <p:cNvSpPr/>
          <p:nvPr/>
        </p:nvSpPr>
        <p:spPr>
          <a:xfrm>
            <a:off x="1019555" y="3578352"/>
            <a:ext cx="562356" cy="716280"/>
          </a:xfrm>
          <a:prstGeom prst="rect">
            <a:avLst/>
          </a:prstGeom>
          <a:blipFill>
            <a:blip r:embed="rId4" cstate="print"/>
            <a:stretch>
              <a:fillRect/>
            </a:stretch>
          </a:blipFill>
        </p:spPr>
        <p:txBody>
          <a:bodyPr wrap="square" lIns="0" tIns="0" rIns="0" bIns="0" rtlCol="0"/>
          <a:lstStyle/>
          <a:p>
            <a:endParaRPr/>
          </a:p>
        </p:txBody>
      </p:sp>
      <p:sp>
        <p:nvSpPr>
          <p:cNvPr id="36" name="object 36"/>
          <p:cNvSpPr/>
          <p:nvPr/>
        </p:nvSpPr>
        <p:spPr>
          <a:xfrm>
            <a:off x="1272539" y="3659123"/>
            <a:ext cx="3387852" cy="630936"/>
          </a:xfrm>
          <a:prstGeom prst="rect">
            <a:avLst/>
          </a:prstGeom>
          <a:blipFill>
            <a:blip r:embed="rId22" cstate="print"/>
            <a:stretch>
              <a:fillRect/>
            </a:stretch>
          </a:blipFill>
        </p:spPr>
        <p:txBody>
          <a:bodyPr wrap="square" lIns="0" tIns="0" rIns="0" bIns="0" rtlCol="0"/>
          <a:lstStyle/>
          <a:p>
            <a:endParaRPr/>
          </a:p>
        </p:txBody>
      </p:sp>
      <p:sp>
        <p:nvSpPr>
          <p:cNvPr id="37" name="object 37"/>
          <p:cNvSpPr/>
          <p:nvPr/>
        </p:nvSpPr>
        <p:spPr>
          <a:xfrm>
            <a:off x="4258055" y="3659123"/>
            <a:ext cx="697991" cy="630936"/>
          </a:xfrm>
          <a:prstGeom prst="rect">
            <a:avLst/>
          </a:prstGeom>
          <a:blipFill>
            <a:blip r:embed="rId6" cstate="print"/>
            <a:stretch>
              <a:fillRect/>
            </a:stretch>
          </a:blipFill>
        </p:spPr>
        <p:txBody>
          <a:bodyPr wrap="square" lIns="0" tIns="0" rIns="0" bIns="0" rtlCol="0"/>
          <a:lstStyle/>
          <a:p>
            <a:endParaRPr/>
          </a:p>
        </p:txBody>
      </p:sp>
      <p:sp>
        <p:nvSpPr>
          <p:cNvPr id="38" name="object 38"/>
          <p:cNvSpPr/>
          <p:nvPr/>
        </p:nvSpPr>
        <p:spPr>
          <a:xfrm>
            <a:off x="4634484" y="3659123"/>
            <a:ext cx="496824" cy="630936"/>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4728971" y="3659123"/>
            <a:ext cx="541020" cy="630936"/>
          </a:xfrm>
          <a:prstGeom prst="rect">
            <a:avLst/>
          </a:prstGeom>
          <a:blipFill>
            <a:blip r:embed="rId8" cstate="print"/>
            <a:stretch>
              <a:fillRect/>
            </a:stretch>
          </a:blipFill>
        </p:spPr>
        <p:txBody>
          <a:bodyPr wrap="square" lIns="0" tIns="0" rIns="0" bIns="0" rtlCol="0"/>
          <a:lstStyle/>
          <a:p>
            <a:endParaRPr/>
          </a:p>
        </p:txBody>
      </p:sp>
      <p:sp>
        <p:nvSpPr>
          <p:cNvPr id="40" name="object 40"/>
          <p:cNvSpPr/>
          <p:nvPr/>
        </p:nvSpPr>
        <p:spPr>
          <a:xfrm>
            <a:off x="4867655" y="3659123"/>
            <a:ext cx="658368" cy="630936"/>
          </a:xfrm>
          <a:prstGeom prst="rect">
            <a:avLst/>
          </a:prstGeom>
          <a:blipFill>
            <a:blip r:embed="rId9" cstate="print"/>
            <a:stretch>
              <a:fillRect/>
            </a:stretch>
          </a:blipFill>
        </p:spPr>
        <p:txBody>
          <a:bodyPr wrap="square" lIns="0" tIns="0" rIns="0" bIns="0" rtlCol="0"/>
          <a:lstStyle/>
          <a:p>
            <a:endParaRPr/>
          </a:p>
        </p:txBody>
      </p:sp>
      <p:sp>
        <p:nvSpPr>
          <p:cNvPr id="41" name="object 41"/>
          <p:cNvSpPr/>
          <p:nvPr/>
        </p:nvSpPr>
        <p:spPr>
          <a:xfrm>
            <a:off x="5123688" y="3659123"/>
            <a:ext cx="600456" cy="630936"/>
          </a:xfrm>
          <a:prstGeom prst="rect">
            <a:avLst/>
          </a:prstGeom>
          <a:blipFill>
            <a:blip r:embed="rId10" cstate="print"/>
            <a:stretch>
              <a:fillRect/>
            </a:stretch>
          </a:blipFill>
        </p:spPr>
        <p:txBody>
          <a:bodyPr wrap="square" lIns="0" tIns="0" rIns="0" bIns="0" rtlCol="0"/>
          <a:lstStyle/>
          <a:p>
            <a:endParaRPr/>
          </a:p>
        </p:txBody>
      </p:sp>
      <p:sp>
        <p:nvSpPr>
          <p:cNvPr id="42" name="object 42"/>
          <p:cNvSpPr/>
          <p:nvPr/>
        </p:nvSpPr>
        <p:spPr>
          <a:xfrm>
            <a:off x="5321808" y="3659123"/>
            <a:ext cx="579120" cy="630936"/>
          </a:xfrm>
          <a:prstGeom prst="rect">
            <a:avLst/>
          </a:prstGeom>
          <a:blipFill>
            <a:blip r:embed="rId11" cstate="print"/>
            <a:stretch>
              <a:fillRect/>
            </a:stretch>
          </a:blipFill>
        </p:spPr>
        <p:txBody>
          <a:bodyPr wrap="square" lIns="0" tIns="0" rIns="0" bIns="0" rtlCol="0"/>
          <a:lstStyle/>
          <a:p>
            <a:endParaRPr/>
          </a:p>
        </p:txBody>
      </p:sp>
      <p:sp>
        <p:nvSpPr>
          <p:cNvPr id="43" name="object 43"/>
          <p:cNvSpPr/>
          <p:nvPr/>
        </p:nvSpPr>
        <p:spPr>
          <a:xfrm>
            <a:off x="5498591" y="3659123"/>
            <a:ext cx="568451" cy="630936"/>
          </a:xfrm>
          <a:prstGeom prst="rect">
            <a:avLst/>
          </a:prstGeom>
          <a:blipFill>
            <a:blip r:embed="rId12" cstate="print"/>
            <a:stretch>
              <a:fillRect/>
            </a:stretch>
          </a:blipFill>
        </p:spPr>
        <p:txBody>
          <a:bodyPr wrap="square" lIns="0" tIns="0" rIns="0" bIns="0" rtlCol="0"/>
          <a:lstStyle/>
          <a:p>
            <a:endParaRPr/>
          </a:p>
        </p:txBody>
      </p:sp>
      <p:sp>
        <p:nvSpPr>
          <p:cNvPr id="44" name="object 44"/>
          <p:cNvSpPr/>
          <p:nvPr/>
        </p:nvSpPr>
        <p:spPr>
          <a:xfrm>
            <a:off x="5664708" y="3659123"/>
            <a:ext cx="579120" cy="630936"/>
          </a:xfrm>
          <a:prstGeom prst="rect">
            <a:avLst/>
          </a:prstGeom>
          <a:blipFill>
            <a:blip r:embed="rId23" cstate="print"/>
            <a:stretch>
              <a:fillRect/>
            </a:stretch>
          </a:blipFill>
        </p:spPr>
        <p:txBody>
          <a:bodyPr wrap="square" lIns="0" tIns="0" rIns="0" bIns="0" rtlCol="0"/>
          <a:lstStyle/>
          <a:p>
            <a:endParaRPr/>
          </a:p>
        </p:txBody>
      </p:sp>
      <p:sp>
        <p:nvSpPr>
          <p:cNvPr id="45" name="object 45"/>
          <p:cNvSpPr/>
          <p:nvPr/>
        </p:nvSpPr>
        <p:spPr>
          <a:xfrm>
            <a:off x="1019555" y="3899915"/>
            <a:ext cx="562356" cy="716280"/>
          </a:xfrm>
          <a:prstGeom prst="rect">
            <a:avLst/>
          </a:prstGeom>
          <a:blipFill>
            <a:blip r:embed="rId4" cstate="print"/>
            <a:stretch>
              <a:fillRect/>
            </a:stretch>
          </a:blipFill>
        </p:spPr>
        <p:txBody>
          <a:bodyPr wrap="square" lIns="0" tIns="0" rIns="0" bIns="0" rtlCol="0"/>
          <a:lstStyle/>
          <a:p>
            <a:endParaRPr/>
          </a:p>
        </p:txBody>
      </p:sp>
      <p:sp>
        <p:nvSpPr>
          <p:cNvPr id="46" name="object 46"/>
          <p:cNvSpPr/>
          <p:nvPr/>
        </p:nvSpPr>
        <p:spPr>
          <a:xfrm>
            <a:off x="1272539" y="3980688"/>
            <a:ext cx="3273552" cy="630936"/>
          </a:xfrm>
          <a:prstGeom prst="rect">
            <a:avLst/>
          </a:prstGeom>
          <a:blipFill>
            <a:blip r:embed="rId15" cstate="print"/>
            <a:stretch>
              <a:fillRect/>
            </a:stretch>
          </a:blipFill>
        </p:spPr>
        <p:txBody>
          <a:bodyPr wrap="square" lIns="0" tIns="0" rIns="0" bIns="0" rtlCol="0"/>
          <a:lstStyle/>
          <a:p>
            <a:endParaRPr/>
          </a:p>
        </p:txBody>
      </p:sp>
      <p:sp>
        <p:nvSpPr>
          <p:cNvPr id="47" name="object 47"/>
          <p:cNvSpPr/>
          <p:nvPr/>
        </p:nvSpPr>
        <p:spPr>
          <a:xfrm>
            <a:off x="4143755" y="3980688"/>
            <a:ext cx="2816352" cy="630936"/>
          </a:xfrm>
          <a:prstGeom prst="rect">
            <a:avLst/>
          </a:prstGeom>
          <a:blipFill>
            <a:blip r:embed="rId24" cstate="print"/>
            <a:stretch>
              <a:fillRect/>
            </a:stretch>
          </a:blipFill>
        </p:spPr>
        <p:txBody>
          <a:bodyPr wrap="square" lIns="0" tIns="0" rIns="0" bIns="0" rtlCol="0"/>
          <a:lstStyle/>
          <a:p>
            <a:endParaRPr/>
          </a:p>
        </p:txBody>
      </p:sp>
      <p:sp>
        <p:nvSpPr>
          <p:cNvPr id="48" name="object 48"/>
          <p:cNvSpPr/>
          <p:nvPr/>
        </p:nvSpPr>
        <p:spPr>
          <a:xfrm>
            <a:off x="1019555" y="4223003"/>
            <a:ext cx="562356" cy="716280"/>
          </a:xfrm>
          <a:prstGeom prst="rect">
            <a:avLst/>
          </a:prstGeom>
          <a:blipFill>
            <a:blip r:embed="rId4" cstate="print"/>
            <a:stretch>
              <a:fillRect/>
            </a:stretch>
          </a:blipFill>
        </p:spPr>
        <p:txBody>
          <a:bodyPr wrap="square" lIns="0" tIns="0" rIns="0" bIns="0" rtlCol="0"/>
          <a:lstStyle/>
          <a:p>
            <a:endParaRPr/>
          </a:p>
        </p:txBody>
      </p:sp>
      <p:sp>
        <p:nvSpPr>
          <p:cNvPr id="49" name="object 49"/>
          <p:cNvSpPr/>
          <p:nvPr/>
        </p:nvSpPr>
        <p:spPr>
          <a:xfrm>
            <a:off x="1272539" y="4303776"/>
            <a:ext cx="7371588" cy="630936"/>
          </a:xfrm>
          <a:prstGeom prst="rect">
            <a:avLst/>
          </a:prstGeom>
          <a:blipFill>
            <a:blip r:embed="rId25" cstate="print"/>
            <a:stretch>
              <a:fillRect/>
            </a:stretch>
          </a:blipFill>
        </p:spPr>
        <p:txBody>
          <a:bodyPr wrap="square" lIns="0" tIns="0" rIns="0" bIns="0" rtlCol="0"/>
          <a:lstStyle/>
          <a:p>
            <a:endParaRPr/>
          </a:p>
        </p:txBody>
      </p:sp>
      <p:sp>
        <p:nvSpPr>
          <p:cNvPr id="50" name="object 50"/>
          <p:cNvSpPr txBox="1"/>
          <p:nvPr/>
        </p:nvSpPr>
        <p:spPr>
          <a:xfrm>
            <a:off x="713740" y="1931873"/>
            <a:ext cx="7743190" cy="2781300"/>
          </a:xfrm>
          <a:prstGeom prst="rect">
            <a:avLst/>
          </a:prstGeom>
          <a:solidFill>
            <a:schemeClr val="bg1"/>
          </a:solidFill>
        </p:spPr>
        <p:txBody>
          <a:bodyPr vert="horz" wrap="square" lIns="0" tIns="12700" rIns="0" bIns="0" rtlCol="0">
            <a:spAutoFit/>
          </a:bodyPr>
          <a:lstStyle/>
          <a:p>
            <a:pPr marL="292100" indent="-229235">
              <a:lnSpc>
                <a:spcPct val="100000"/>
              </a:lnSpc>
              <a:spcBef>
                <a:spcPts val="100"/>
              </a:spcBef>
              <a:buSzPct val="125000"/>
              <a:buFont typeface="Arial"/>
              <a:buChar char="•"/>
              <a:tabLst>
                <a:tab pos="292735" algn="l"/>
              </a:tabLst>
            </a:pPr>
            <a:r>
              <a:rPr sz="2400" b="1" dirty="0">
                <a:solidFill>
                  <a:srgbClr val="FF0000"/>
                </a:solidFill>
                <a:latin typeface="Lucida Sans Unicode"/>
                <a:cs typeface="Lucida Sans Unicode"/>
              </a:rPr>
              <a:t>Adjacency</a:t>
            </a:r>
            <a:r>
              <a:rPr sz="2400" b="1" spc="-50" dirty="0">
                <a:solidFill>
                  <a:srgbClr val="FF0000"/>
                </a:solidFill>
                <a:latin typeface="Lucida Sans Unicode"/>
                <a:cs typeface="Lucida Sans Unicode"/>
              </a:rPr>
              <a:t> </a:t>
            </a:r>
            <a:r>
              <a:rPr sz="2400" b="1" dirty="0">
                <a:solidFill>
                  <a:srgbClr val="FF0000"/>
                </a:solidFill>
                <a:latin typeface="Lucida Sans Unicode"/>
                <a:cs typeface="Lucida Sans Unicode"/>
              </a:rPr>
              <a:t>matrix</a:t>
            </a:r>
            <a:endParaRPr sz="2400" dirty="0">
              <a:solidFill>
                <a:srgbClr val="FF0000"/>
              </a:solidFill>
              <a:latin typeface="Lucida Sans Unicode"/>
              <a:cs typeface="Lucida Sans Unicode"/>
            </a:endParaRPr>
          </a:p>
          <a:p>
            <a:pPr marL="749300" lvl="1" indent="-229235">
              <a:lnSpc>
                <a:spcPct val="100000"/>
              </a:lnSpc>
              <a:spcBef>
                <a:spcPts val="75"/>
              </a:spcBef>
              <a:buSzPct val="125000"/>
              <a:buFont typeface="Arial"/>
              <a:buChar char="•"/>
              <a:tabLst>
                <a:tab pos="749935" algn="l"/>
              </a:tabLst>
            </a:pPr>
            <a:r>
              <a:rPr sz="2000" dirty="0">
                <a:latin typeface="Lucida Sans Unicode"/>
                <a:cs typeface="Lucida Sans Unicode"/>
              </a:rPr>
              <a:t>Good for </a:t>
            </a:r>
            <a:r>
              <a:rPr sz="2000" spc="-5" dirty="0">
                <a:latin typeface="Lucida Sans Unicode"/>
                <a:cs typeface="Lucida Sans Unicode"/>
              </a:rPr>
              <a:t>dense graphs</a:t>
            </a:r>
            <a:r>
              <a:rPr sz="2000" spc="-35" dirty="0">
                <a:latin typeface="Lucida Sans Unicode"/>
                <a:cs typeface="Lucida Sans Unicode"/>
              </a:rPr>
              <a:t> </a:t>
            </a:r>
            <a:r>
              <a:rPr sz="2000" spc="-15" dirty="0">
                <a:latin typeface="Lucida Sans Unicode"/>
                <a:cs typeface="Lucida Sans Unicode"/>
              </a:rPr>
              <a:t>--|</a:t>
            </a:r>
            <a:r>
              <a:rPr sz="2100" i="1" spc="-15" dirty="0">
                <a:latin typeface="Lucida Sans Unicode"/>
                <a:cs typeface="Lucida Sans Unicode"/>
              </a:rPr>
              <a:t>E</a:t>
            </a:r>
            <a:r>
              <a:rPr sz="2000" spc="-15" dirty="0">
                <a:latin typeface="Lucida Sans Unicode"/>
                <a:cs typeface="Lucida Sans Unicode"/>
              </a:rPr>
              <a:t>|~</a:t>
            </a:r>
            <a:r>
              <a:rPr sz="2100" i="1" spc="-15" dirty="0">
                <a:latin typeface="Lucida Sans Unicode"/>
                <a:cs typeface="Lucida Sans Unicode"/>
              </a:rPr>
              <a:t>O</a:t>
            </a:r>
            <a:r>
              <a:rPr sz="2000" spc="-15" dirty="0">
                <a:latin typeface="Lucida Sans Unicode"/>
                <a:cs typeface="Lucida Sans Unicode"/>
              </a:rPr>
              <a:t>(|</a:t>
            </a:r>
            <a:r>
              <a:rPr sz="2100" i="1" spc="-15" dirty="0">
                <a:latin typeface="Lucida Sans Unicode"/>
                <a:cs typeface="Lucida Sans Unicode"/>
              </a:rPr>
              <a:t>V</a:t>
            </a:r>
            <a:r>
              <a:rPr sz="2000" spc="-15" dirty="0">
                <a:latin typeface="Lucida Sans Unicode"/>
                <a:cs typeface="Lucida Sans Unicode"/>
              </a:rPr>
              <a:t>|</a:t>
            </a:r>
            <a:r>
              <a:rPr sz="1950" spc="-22" baseline="25641" dirty="0">
                <a:latin typeface="Lucida Sans Unicode"/>
                <a:cs typeface="Lucida Sans Unicode"/>
              </a:rPr>
              <a:t>2</a:t>
            </a:r>
            <a:r>
              <a:rPr sz="2000" spc="-15" dirty="0">
                <a:latin typeface="Lucida Sans Unicode"/>
                <a:cs typeface="Lucida Sans Unicode"/>
              </a:rPr>
              <a:t>)</a:t>
            </a:r>
            <a:endParaRPr sz="2000" dirty="0">
              <a:latin typeface="Lucida Sans Unicode"/>
              <a:cs typeface="Lucida Sans Unicode"/>
            </a:endParaRPr>
          </a:p>
          <a:p>
            <a:pPr marL="749300" lvl="1" indent="-229235">
              <a:lnSpc>
                <a:spcPct val="100000"/>
              </a:lnSpc>
              <a:spcBef>
                <a:spcPts val="15"/>
              </a:spcBef>
              <a:buSzPct val="125000"/>
              <a:buFont typeface="Arial"/>
              <a:buChar char="•"/>
              <a:tabLst>
                <a:tab pos="749935" algn="l"/>
              </a:tabLst>
            </a:pPr>
            <a:r>
              <a:rPr sz="2000" dirty="0">
                <a:latin typeface="Lucida Sans Unicode"/>
                <a:cs typeface="Lucida Sans Unicode"/>
              </a:rPr>
              <a:t>Memory </a:t>
            </a:r>
            <a:r>
              <a:rPr sz="2000" spc="-5" dirty="0">
                <a:latin typeface="Lucida Sans Unicode"/>
                <a:cs typeface="Lucida Sans Unicode"/>
              </a:rPr>
              <a:t>requirements: </a:t>
            </a:r>
            <a:r>
              <a:rPr sz="2100" i="1" spc="-20" dirty="0">
                <a:latin typeface="Lucida Sans Unicode"/>
                <a:cs typeface="Lucida Sans Unicode"/>
              </a:rPr>
              <a:t>O</a:t>
            </a:r>
            <a:r>
              <a:rPr sz="2000" spc="-20" dirty="0">
                <a:latin typeface="Lucida Sans Unicode"/>
                <a:cs typeface="Lucida Sans Unicode"/>
              </a:rPr>
              <a:t>(|V| </a:t>
            </a:r>
            <a:r>
              <a:rPr sz="2000" dirty="0">
                <a:latin typeface="Lucida Sans Unicode"/>
                <a:cs typeface="Lucida Sans Unicode"/>
              </a:rPr>
              <a:t>+ </a:t>
            </a:r>
            <a:r>
              <a:rPr sz="2000" spc="-30" dirty="0">
                <a:latin typeface="Lucida Sans Unicode"/>
                <a:cs typeface="Lucida Sans Unicode"/>
              </a:rPr>
              <a:t>|</a:t>
            </a:r>
            <a:r>
              <a:rPr sz="2100" i="1" spc="-30" dirty="0">
                <a:latin typeface="Lucida Sans Unicode"/>
                <a:cs typeface="Lucida Sans Unicode"/>
              </a:rPr>
              <a:t>E| </a:t>
            </a:r>
            <a:r>
              <a:rPr sz="2000" dirty="0">
                <a:latin typeface="Lucida Sans Unicode"/>
                <a:cs typeface="Lucida Sans Unicode"/>
              </a:rPr>
              <a:t>) = </a:t>
            </a:r>
            <a:r>
              <a:rPr sz="2000" spc="-10" dirty="0">
                <a:latin typeface="Lucida Sans Unicode"/>
                <a:cs typeface="Lucida Sans Unicode"/>
              </a:rPr>
              <a:t>O(|</a:t>
            </a:r>
            <a:r>
              <a:rPr sz="2100" i="1" spc="-10" dirty="0">
                <a:latin typeface="Lucida Sans Unicode"/>
                <a:cs typeface="Lucida Sans Unicode"/>
              </a:rPr>
              <a:t>V</a:t>
            </a:r>
            <a:r>
              <a:rPr sz="2000" spc="-10" dirty="0">
                <a:latin typeface="Lucida Sans Unicode"/>
                <a:cs typeface="Lucida Sans Unicode"/>
              </a:rPr>
              <a:t>|</a:t>
            </a:r>
            <a:r>
              <a:rPr sz="1950" spc="-15" baseline="25641" dirty="0">
                <a:latin typeface="Lucida Sans Unicode"/>
                <a:cs typeface="Lucida Sans Unicode"/>
              </a:rPr>
              <a:t>2</a:t>
            </a:r>
            <a:r>
              <a:rPr sz="1950" spc="-352" baseline="25641" dirty="0">
                <a:latin typeface="Lucida Sans Unicode"/>
                <a:cs typeface="Lucida Sans Unicode"/>
              </a:rPr>
              <a:t> </a:t>
            </a:r>
            <a:r>
              <a:rPr sz="2000" dirty="0">
                <a:latin typeface="Lucida Sans Unicode"/>
                <a:cs typeface="Lucida Sans Unicode"/>
              </a:rPr>
              <a:t>)</a:t>
            </a:r>
          </a:p>
          <a:p>
            <a:pPr marL="749300" lvl="1" indent="-229235">
              <a:lnSpc>
                <a:spcPct val="100000"/>
              </a:lnSpc>
              <a:spcBef>
                <a:spcPts val="110"/>
              </a:spcBef>
              <a:buSzPct val="125000"/>
              <a:buFont typeface="Arial"/>
              <a:buChar char="•"/>
              <a:tabLst>
                <a:tab pos="749935" algn="l"/>
              </a:tabLst>
            </a:pPr>
            <a:r>
              <a:rPr sz="2000" spc="-5" dirty="0">
                <a:latin typeface="Lucida Sans Unicode"/>
                <a:cs typeface="Lucida Sans Unicode"/>
              </a:rPr>
              <a:t>Connectivity between two vertices </a:t>
            </a:r>
            <a:r>
              <a:rPr sz="2000" dirty="0">
                <a:latin typeface="Lucida Sans Unicode"/>
                <a:cs typeface="Lucida Sans Unicode"/>
              </a:rPr>
              <a:t>can </a:t>
            </a:r>
            <a:r>
              <a:rPr sz="2000" spc="-5" dirty="0">
                <a:latin typeface="Lucida Sans Unicode"/>
                <a:cs typeface="Lucida Sans Unicode"/>
              </a:rPr>
              <a:t>be tested</a:t>
            </a:r>
            <a:r>
              <a:rPr sz="2000" spc="15" dirty="0">
                <a:latin typeface="Lucida Sans Unicode"/>
                <a:cs typeface="Lucida Sans Unicode"/>
              </a:rPr>
              <a:t> </a:t>
            </a:r>
            <a:r>
              <a:rPr sz="2000" spc="-5" dirty="0">
                <a:latin typeface="Lucida Sans Unicode"/>
                <a:cs typeface="Lucida Sans Unicode"/>
              </a:rPr>
              <a:t>quickly</a:t>
            </a:r>
            <a:endParaRPr sz="2000" dirty="0">
              <a:latin typeface="Lucida Sans Unicode"/>
              <a:cs typeface="Lucida Sans Unicode"/>
            </a:endParaRPr>
          </a:p>
          <a:p>
            <a:pPr marL="292100" indent="-229235">
              <a:lnSpc>
                <a:spcPct val="100000"/>
              </a:lnSpc>
              <a:spcBef>
                <a:spcPts val="550"/>
              </a:spcBef>
              <a:buSzPct val="125000"/>
              <a:buFont typeface="Arial"/>
              <a:buChar char="•"/>
              <a:tabLst>
                <a:tab pos="292735" algn="l"/>
              </a:tabLst>
            </a:pPr>
            <a:r>
              <a:rPr sz="2400" b="1" dirty="0">
                <a:solidFill>
                  <a:srgbClr val="FF0000"/>
                </a:solidFill>
                <a:latin typeface="Lucida Sans Unicode"/>
                <a:cs typeface="Lucida Sans Unicode"/>
              </a:rPr>
              <a:t>Adjacency</a:t>
            </a:r>
            <a:r>
              <a:rPr sz="2400" b="1" spc="-50" dirty="0">
                <a:solidFill>
                  <a:srgbClr val="FF0000"/>
                </a:solidFill>
                <a:latin typeface="Lucida Sans Unicode"/>
                <a:cs typeface="Lucida Sans Unicode"/>
              </a:rPr>
              <a:t> </a:t>
            </a:r>
            <a:r>
              <a:rPr sz="2400" b="1" spc="5" dirty="0">
                <a:solidFill>
                  <a:srgbClr val="FF0000"/>
                </a:solidFill>
                <a:latin typeface="Lucida Sans Unicode"/>
                <a:cs typeface="Lucida Sans Unicode"/>
              </a:rPr>
              <a:t>list</a:t>
            </a:r>
            <a:endParaRPr sz="2400" dirty="0">
              <a:solidFill>
                <a:srgbClr val="FF0000"/>
              </a:solidFill>
              <a:latin typeface="Lucida Sans Unicode"/>
              <a:cs typeface="Lucida Sans Unicode"/>
            </a:endParaRPr>
          </a:p>
          <a:p>
            <a:pPr marL="749300" lvl="1" indent="-229235">
              <a:lnSpc>
                <a:spcPct val="100000"/>
              </a:lnSpc>
              <a:spcBef>
                <a:spcPts val="70"/>
              </a:spcBef>
              <a:buSzPct val="125000"/>
              <a:buFont typeface="Arial"/>
              <a:buChar char="•"/>
              <a:tabLst>
                <a:tab pos="749935" algn="l"/>
              </a:tabLst>
            </a:pPr>
            <a:r>
              <a:rPr sz="2000" dirty="0">
                <a:latin typeface="Lucida Sans Unicode"/>
                <a:cs typeface="Lucida Sans Unicode"/>
              </a:rPr>
              <a:t>Good for sparse </a:t>
            </a:r>
            <a:r>
              <a:rPr sz="2000" spc="-5" dirty="0">
                <a:latin typeface="Lucida Sans Unicode"/>
                <a:cs typeface="Lucida Sans Unicode"/>
              </a:rPr>
              <a:t>graphs </a:t>
            </a:r>
            <a:r>
              <a:rPr sz="2000" dirty="0">
                <a:latin typeface="Lucida Sans Unicode"/>
                <a:cs typeface="Lucida Sans Unicode"/>
              </a:rPr>
              <a:t>--</a:t>
            </a:r>
            <a:r>
              <a:rPr sz="2000" spc="-25" dirty="0">
                <a:latin typeface="Lucida Sans Unicode"/>
                <a:cs typeface="Lucida Sans Unicode"/>
              </a:rPr>
              <a:t> |</a:t>
            </a:r>
            <a:r>
              <a:rPr sz="2100" i="1" spc="-25" dirty="0">
                <a:latin typeface="Lucida Sans Unicode"/>
                <a:cs typeface="Lucida Sans Unicode"/>
              </a:rPr>
              <a:t>E</a:t>
            </a:r>
            <a:r>
              <a:rPr sz="2000" spc="-25" dirty="0">
                <a:latin typeface="Lucida Sans Unicode"/>
                <a:cs typeface="Lucida Sans Unicode"/>
              </a:rPr>
              <a:t>|~</a:t>
            </a:r>
            <a:r>
              <a:rPr sz="2100" i="1" spc="-25" dirty="0">
                <a:latin typeface="Lucida Sans Unicode"/>
                <a:cs typeface="Lucida Sans Unicode"/>
              </a:rPr>
              <a:t>O</a:t>
            </a:r>
            <a:r>
              <a:rPr sz="2000" spc="-25" dirty="0">
                <a:latin typeface="Lucida Sans Unicode"/>
                <a:cs typeface="Lucida Sans Unicode"/>
              </a:rPr>
              <a:t>(|</a:t>
            </a:r>
            <a:r>
              <a:rPr sz="2100" i="1" spc="-25" dirty="0">
                <a:latin typeface="Lucida Sans Unicode"/>
                <a:cs typeface="Lucida Sans Unicode"/>
              </a:rPr>
              <a:t>V</a:t>
            </a:r>
            <a:r>
              <a:rPr sz="2000" spc="-25" dirty="0">
                <a:latin typeface="Lucida Sans Unicode"/>
                <a:cs typeface="Lucida Sans Unicode"/>
              </a:rPr>
              <a:t>|)</a:t>
            </a:r>
            <a:endParaRPr sz="2000" dirty="0">
              <a:latin typeface="Lucida Sans Unicode"/>
              <a:cs typeface="Lucida Sans Unicode"/>
            </a:endParaRPr>
          </a:p>
          <a:p>
            <a:pPr marL="749300" lvl="1" indent="-229235">
              <a:lnSpc>
                <a:spcPct val="100000"/>
              </a:lnSpc>
              <a:spcBef>
                <a:spcPts val="15"/>
              </a:spcBef>
              <a:buSzPct val="125000"/>
              <a:buFont typeface="Arial"/>
              <a:buChar char="•"/>
              <a:tabLst>
                <a:tab pos="749935" algn="l"/>
              </a:tabLst>
            </a:pPr>
            <a:r>
              <a:rPr sz="2000" dirty="0">
                <a:latin typeface="Lucida Sans Unicode"/>
                <a:cs typeface="Lucida Sans Unicode"/>
              </a:rPr>
              <a:t>Memory </a:t>
            </a:r>
            <a:r>
              <a:rPr sz="2000" spc="-5" dirty="0">
                <a:latin typeface="Lucida Sans Unicode"/>
                <a:cs typeface="Lucida Sans Unicode"/>
              </a:rPr>
              <a:t>requirements: </a:t>
            </a:r>
            <a:r>
              <a:rPr sz="2100" i="1" spc="-55" dirty="0">
                <a:latin typeface="Lucida Sans Unicode"/>
                <a:cs typeface="Lucida Sans Unicode"/>
              </a:rPr>
              <a:t>O(|V| </a:t>
            </a:r>
            <a:r>
              <a:rPr sz="2100" i="1" spc="-80" dirty="0">
                <a:latin typeface="Lucida Sans Unicode"/>
                <a:cs typeface="Lucida Sans Unicode"/>
              </a:rPr>
              <a:t>+</a:t>
            </a:r>
            <a:r>
              <a:rPr sz="2100" i="1" spc="-45" dirty="0">
                <a:latin typeface="Lucida Sans Unicode"/>
                <a:cs typeface="Lucida Sans Unicode"/>
              </a:rPr>
              <a:t> </a:t>
            </a:r>
            <a:r>
              <a:rPr sz="2100" i="1" spc="-50" dirty="0">
                <a:latin typeface="Lucida Sans Unicode"/>
                <a:cs typeface="Lucida Sans Unicode"/>
              </a:rPr>
              <a:t>|E|)=O(|V|)</a:t>
            </a:r>
            <a:endParaRPr sz="2100" dirty="0">
              <a:latin typeface="Lucida Sans Unicode"/>
              <a:cs typeface="Lucida Sans Unicode"/>
            </a:endParaRPr>
          </a:p>
          <a:p>
            <a:pPr marL="749300" lvl="1" indent="-229235">
              <a:lnSpc>
                <a:spcPct val="100000"/>
              </a:lnSpc>
              <a:spcBef>
                <a:spcPts val="125"/>
              </a:spcBef>
              <a:buSzPct val="125000"/>
              <a:buFont typeface="Arial"/>
              <a:buChar char="•"/>
              <a:tabLst>
                <a:tab pos="749935" algn="l"/>
              </a:tabLst>
            </a:pPr>
            <a:r>
              <a:rPr sz="2000" spc="-5" dirty="0">
                <a:latin typeface="Lucida Sans Unicode"/>
                <a:cs typeface="Lucida Sans Unicode"/>
              </a:rPr>
              <a:t>Vertices adjacent to another vertex can be </a:t>
            </a:r>
            <a:r>
              <a:rPr sz="2000" dirty="0">
                <a:latin typeface="Lucida Sans Unicode"/>
                <a:cs typeface="Lucida Sans Unicode"/>
              </a:rPr>
              <a:t>found</a:t>
            </a:r>
            <a:r>
              <a:rPr sz="2000" spc="-30" dirty="0">
                <a:latin typeface="Lucida Sans Unicode"/>
                <a:cs typeface="Lucida Sans Unicode"/>
              </a:rPr>
              <a:t> </a:t>
            </a:r>
            <a:r>
              <a:rPr sz="2000" spc="-5" dirty="0">
                <a:latin typeface="Lucida Sans Unicode"/>
                <a:cs typeface="Lucida Sans Unicode"/>
              </a:rPr>
              <a:t>quickly</a:t>
            </a:r>
            <a:endParaRPr sz="2000" dirty="0">
              <a:latin typeface="Lucida Sans Unicode"/>
              <a:cs typeface="Lucida Sans Unicode"/>
            </a:endParaRPr>
          </a:p>
        </p:txBody>
      </p:sp>
      <p:sp>
        <p:nvSpPr>
          <p:cNvPr id="51" name="object 51"/>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2"/>
            <a:ext cx="7218477" cy="699359"/>
          </a:xfrm>
        </p:spPr>
        <p:txBody>
          <a:bodyPr/>
          <a:lstStyle/>
          <a:p>
            <a:pPr marL="12700" marR="5080">
              <a:lnSpc>
                <a:spcPts val="2700"/>
              </a:lnSpc>
              <a:spcBef>
                <a:spcPts val="105"/>
              </a:spcBef>
              <a:spcAft>
                <a:spcPts val="900"/>
              </a:spcAft>
              <a:tabLst>
                <a:tab pos="2309495" algn="l"/>
              </a:tabLst>
            </a:pPr>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Graph Operations</a:t>
            </a:r>
            <a:b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br>
            <a:endPar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945614" y="1524000"/>
            <a:ext cx="7321550" cy="2858603"/>
          </a:xfrm>
        </p:spPr>
        <p:txBody>
          <a:bodyPr/>
          <a:lstStyle/>
          <a:p>
            <a:pPr>
              <a:lnSpc>
                <a:spcPts val="2250"/>
              </a:lnSpc>
              <a:spcAft>
                <a:spcPts val="1200"/>
              </a:spcAft>
            </a:pPr>
            <a:r>
              <a:rPr lang="en-US" dirty="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The most common graph operations are:</a:t>
            </a:r>
            <a:endParaRPr lang="en-US" sz="1800"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250"/>
              </a:lnSpc>
              <a:spcBef>
                <a:spcPts val="0"/>
              </a:spcBef>
              <a:spcAft>
                <a:spcPts val="900"/>
              </a:spcAft>
              <a:buSzPts val="1000"/>
              <a:buFont typeface="Symbol" panose="05050102010706020507" pitchFamily="18" charset="2"/>
              <a:buChar char=""/>
              <a:tabLst>
                <a:tab pos="457200" algn="l"/>
              </a:tabLst>
            </a:pPr>
            <a:r>
              <a:rPr lang="en-US" dirty="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Check if the element is present in the graph</a:t>
            </a:r>
            <a:endParaRPr lang="en-US" sz="1800"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250"/>
              </a:lnSpc>
              <a:spcBef>
                <a:spcPts val="0"/>
              </a:spcBef>
              <a:spcAft>
                <a:spcPts val="900"/>
              </a:spcAft>
              <a:buSzPts val="1000"/>
              <a:buFont typeface="Symbol" panose="05050102010706020507" pitchFamily="18" charset="2"/>
              <a:buChar char=""/>
              <a:tabLst>
                <a:tab pos="457200" algn="l"/>
              </a:tabLst>
            </a:pPr>
            <a:r>
              <a:rPr lang="en-US" dirty="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Graph Traversal</a:t>
            </a:r>
            <a:endParaRPr lang="en-US" sz="1800"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250"/>
              </a:lnSpc>
              <a:spcBef>
                <a:spcPts val="0"/>
              </a:spcBef>
              <a:spcAft>
                <a:spcPts val="900"/>
              </a:spcAft>
              <a:buSzPts val="1000"/>
              <a:buFont typeface="Symbol" panose="05050102010706020507" pitchFamily="18" charset="2"/>
              <a:buChar char=""/>
              <a:tabLst>
                <a:tab pos="457200" algn="l"/>
              </a:tabLst>
            </a:pPr>
            <a:r>
              <a:rPr lang="en-US" dirty="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Add elements(vertex, edges) to graph</a:t>
            </a:r>
            <a:endParaRPr lang="en-US" sz="1800"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250"/>
              </a:lnSpc>
              <a:spcBef>
                <a:spcPts val="0"/>
              </a:spcBef>
              <a:spcAft>
                <a:spcPts val="900"/>
              </a:spcAft>
              <a:buSzPts val="1000"/>
              <a:buFont typeface="Symbol" panose="05050102010706020507" pitchFamily="18" charset="2"/>
              <a:buChar char=""/>
              <a:tabLst>
                <a:tab pos="457200" algn="l"/>
              </a:tabLst>
            </a:pPr>
            <a:r>
              <a:rPr lang="en-US" dirty="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Finding the path from one vertex to another</a:t>
            </a:r>
            <a:endParaRPr lang="en-US" sz="1800"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chemeClr val="tx2"/>
                </a:solidFill>
                <a:latin typeface="Calibri" panose="020F0502020204030204" pitchFamily="34" charset="0"/>
                <a:ea typeface="Calibri" panose="020F0502020204030204" pitchFamily="34" charset="0"/>
                <a:cs typeface="Times New Roman" panose="02020603050405020304" pitchFamily="18" charset="0"/>
              </a:rPr>
              <a:t> </a:t>
            </a:r>
          </a:p>
          <a:p>
            <a:endParaRPr lang="en-US" dirty="0">
              <a:solidFill>
                <a:schemeClr val="tx2"/>
              </a:solidFill>
            </a:endParaRPr>
          </a:p>
        </p:txBody>
      </p:sp>
    </p:spTree>
    <p:extLst>
      <p:ext uri="{BB962C8B-B14F-4D97-AF65-F5344CB8AC3E}">
        <p14:creationId xmlns:p14="http://schemas.microsoft.com/office/powerpoint/2010/main" val="3288335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34923" y="991870"/>
            <a:ext cx="4248150" cy="365934"/>
          </a:xfrm>
          <a:prstGeom prst="rect">
            <a:avLst/>
          </a:prstGeom>
          <a:solidFill>
            <a:schemeClr val="bg1"/>
          </a:solidFill>
        </p:spPr>
        <p:txBody>
          <a:bodyPr vert="horz" wrap="square" lIns="0" tIns="12700" rIns="0" bIns="0" rtlCol="0">
            <a:spAutoFit/>
          </a:bodyPr>
          <a:lstStyle/>
          <a:p>
            <a:pPr marL="12700" marR="5080">
              <a:lnSpc>
                <a:spcPts val="2700"/>
              </a:lnSpc>
              <a:spcBef>
                <a:spcPts val="105"/>
              </a:spcBef>
              <a:spcAft>
                <a:spcPts val="900"/>
              </a:spcAft>
              <a:tabLst>
                <a:tab pos="2309495" algn="l"/>
              </a:tabLst>
            </a:pPr>
            <a:r>
              <a:rPr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GRAPH SEARCHING</a:t>
            </a:r>
          </a:p>
        </p:txBody>
      </p:sp>
      <p:sp>
        <p:nvSpPr>
          <p:cNvPr id="4" name="object 4"/>
          <p:cNvSpPr/>
          <p:nvPr/>
        </p:nvSpPr>
        <p:spPr>
          <a:xfrm>
            <a:off x="691895" y="2116835"/>
            <a:ext cx="667511" cy="85343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49452" y="2215895"/>
            <a:ext cx="1691639" cy="74980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32332" y="2598420"/>
            <a:ext cx="1421892" cy="124967"/>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165604" y="2215895"/>
            <a:ext cx="571500" cy="749808"/>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2359151" y="2215895"/>
            <a:ext cx="6108192" cy="749808"/>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949452" y="2657855"/>
            <a:ext cx="5899404" cy="749808"/>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691895" y="3122676"/>
            <a:ext cx="667511" cy="853440"/>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949452" y="3221735"/>
            <a:ext cx="1744980" cy="749807"/>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132332" y="3604259"/>
            <a:ext cx="1475232" cy="124967"/>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2218944" y="3221735"/>
            <a:ext cx="571500" cy="749807"/>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2412492" y="3221735"/>
            <a:ext cx="1368552" cy="749807"/>
          </a:xfrm>
          <a:prstGeom prst="rect">
            <a:avLst/>
          </a:prstGeom>
          <a:blipFill>
            <a:blip r:embed="rId10" cstate="print"/>
            <a:stretch>
              <a:fillRect/>
            </a:stretch>
          </a:blipFill>
        </p:spPr>
        <p:txBody>
          <a:bodyPr wrap="square" lIns="0" tIns="0" rIns="0" bIns="0" rtlCol="0"/>
          <a:lstStyle/>
          <a:p>
            <a:endParaRPr/>
          </a:p>
        </p:txBody>
      </p:sp>
      <p:sp>
        <p:nvSpPr>
          <p:cNvPr id="15" name="object 15"/>
          <p:cNvSpPr/>
          <p:nvPr/>
        </p:nvSpPr>
        <p:spPr>
          <a:xfrm>
            <a:off x="3305555" y="3221735"/>
            <a:ext cx="652272" cy="749807"/>
          </a:xfrm>
          <a:prstGeom prst="rect">
            <a:avLst/>
          </a:prstGeom>
          <a:blipFill>
            <a:blip r:embed="rId11" cstate="print"/>
            <a:stretch>
              <a:fillRect/>
            </a:stretch>
          </a:blipFill>
        </p:spPr>
        <p:txBody>
          <a:bodyPr wrap="square" lIns="0" tIns="0" rIns="0" bIns="0" rtlCol="0"/>
          <a:lstStyle/>
          <a:p>
            <a:endParaRPr/>
          </a:p>
        </p:txBody>
      </p:sp>
      <p:sp>
        <p:nvSpPr>
          <p:cNvPr id="16" name="object 16"/>
          <p:cNvSpPr/>
          <p:nvPr/>
        </p:nvSpPr>
        <p:spPr>
          <a:xfrm>
            <a:off x="3482340" y="3221735"/>
            <a:ext cx="1121664" cy="749807"/>
          </a:xfrm>
          <a:prstGeom prst="rect">
            <a:avLst/>
          </a:prstGeom>
          <a:blipFill>
            <a:blip r:embed="rId12" cstate="print"/>
            <a:stretch>
              <a:fillRect/>
            </a:stretch>
          </a:blipFill>
        </p:spPr>
        <p:txBody>
          <a:bodyPr wrap="square" lIns="0" tIns="0" rIns="0" bIns="0" rtlCol="0"/>
          <a:lstStyle/>
          <a:p>
            <a:endParaRPr/>
          </a:p>
        </p:txBody>
      </p:sp>
      <p:sp>
        <p:nvSpPr>
          <p:cNvPr id="17" name="object 17"/>
          <p:cNvSpPr/>
          <p:nvPr/>
        </p:nvSpPr>
        <p:spPr>
          <a:xfrm>
            <a:off x="4128515" y="3221735"/>
            <a:ext cx="652272" cy="749807"/>
          </a:xfrm>
          <a:prstGeom prst="rect">
            <a:avLst/>
          </a:prstGeom>
          <a:blipFill>
            <a:blip r:embed="rId11" cstate="print"/>
            <a:stretch>
              <a:fillRect/>
            </a:stretch>
          </a:blipFill>
        </p:spPr>
        <p:txBody>
          <a:bodyPr wrap="square" lIns="0" tIns="0" rIns="0" bIns="0" rtlCol="0"/>
          <a:lstStyle/>
          <a:p>
            <a:endParaRPr/>
          </a:p>
        </p:txBody>
      </p:sp>
      <p:sp>
        <p:nvSpPr>
          <p:cNvPr id="18" name="object 18"/>
          <p:cNvSpPr/>
          <p:nvPr/>
        </p:nvSpPr>
        <p:spPr>
          <a:xfrm>
            <a:off x="4305300" y="3221735"/>
            <a:ext cx="1545336" cy="749807"/>
          </a:xfrm>
          <a:prstGeom prst="rect">
            <a:avLst/>
          </a:prstGeom>
          <a:blipFill>
            <a:blip r:embed="rId13" cstate="print"/>
            <a:stretch>
              <a:fillRect/>
            </a:stretch>
          </a:blipFill>
        </p:spPr>
        <p:txBody>
          <a:bodyPr wrap="square" lIns="0" tIns="0" rIns="0" bIns="0" rtlCol="0"/>
          <a:lstStyle/>
          <a:p>
            <a:endParaRPr/>
          </a:p>
        </p:txBody>
      </p:sp>
      <p:sp>
        <p:nvSpPr>
          <p:cNvPr id="19" name="object 19"/>
          <p:cNvSpPr/>
          <p:nvPr/>
        </p:nvSpPr>
        <p:spPr>
          <a:xfrm>
            <a:off x="5375147" y="3221735"/>
            <a:ext cx="1229868" cy="749807"/>
          </a:xfrm>
          <a:prstGeom prst="rect">
            <a:avLst/>
          </a:prstGeom>
          <a:blipFill>
            <a:blip r:embed="rId14" cstate="print"/>
            <a:stretch>
              <a:fillRect/>
            </a:stretch>
          </a:blipFill>
        </p:spPr>
        <p:txBody>
          <a:bodyPr wrap="square" lIns="0" tIns="0" rIns="0" bIns="0" rtlCol="0"/>
          <a:lstStyle/>
          <a:p>
            <a:endParaRPr/>
          </a:p>
        </p:txBody>
      </p:sp>
      <p:sp>
        <p:nvSpPr>
          <p:cNvPr id="20" name="object 20"/>
          <p:cNvSpPr/>
          <p:nvPr/>
        </p:nvSpPr>
        <p:spPr>
          <a:xfrm>
            <a:off x="6224015" y="3221735"/>
            <a:ext cx="2017776" cy="749807"/>
          </a:xfrm>
          <a:prstGeom prst="rect">
            <a:avLst/>
          </a:prstGeom>
          <a:blipFill>
            <a:blip r:embed="rId15" cstate="print"/>
            <a:stretch>
              <a:fillRect/>
            </a:stretch>
          </a:blipFill>
        </p:spPr>
        <p:txBody>
          <a:bodyPr wrap="square" lIns="0" tIns="0" rIns="0" bIns="0" rtlCol="0"/>
          <a:lstStyle/>
          <a:p>
            <a:endParaRPr/>
          </a:p>
        </p:txBody>
      </p:sp>
      <p:sp>
        <p:nvSpPr>
          <p:cNvPr id="21" name="object 21"/>
          <p:cNvSpPr/>
          <p:nvPr/>
        </p:nvSpPr>
        <p:spPr>
          <a:xfrm>
            <a:off x="7766304" y="3221735"/>
            <a:ext cx="652272" cy="749807"/>
          </a:xfrm>
          <a:prstGeom prst="rect">
            <a:avLst/>
          </a:prstGeom>
          <a:blipFill>
            <a:blip r:embed="rId11" cstate="print"/>
            <a:stretch>
              <a:fillRect/>
            </a:stretch>
          </a:blipFill>
        </p:spPr>
        <p:txBody>
          <a:bodyPr wrap="square" lIns="0" tIns="0" rIns="0" bIns="0" rtlCol="0"/>
          <a:lstStyle/>
          <a:p>
            <a:endParaRPr/>
          </a:p>
        </p:txBody>
      </p:sp>
      <p:sp>
        <p:nvSpPr>
          <p:cNvPr id="22" name="object 22"/>
          <p:cNvSpPr/>
          <p:nvPr/>
        </p:nvSpPr>
        <p:spPr>
          <a:xfrm>
            <a:off x="949452" y="3660647"/>
            <a:ext cx="1121663" cy="749807"/>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595627" y="3660647"/>
            <a:ext cx="652272" cy="749807"/>
          </a:xfrm>
          <a:prstGeom prst="rect">
            <a:avLst/>
          </a:prstGeom>
          <a:blipFill>
            <a:blip r:embed="rId11" cstate="print"/>
            <a:stretch>
              <a:fillRect/>
            </a:stretch>
          </a:blipFill>
        </p:spPr>
        <p:txBody>
          <a:bodyPr wrap="square" lIns="0" tIns="0" rIns="0" bIns="0" rtlCol="0"/>
          <a:lstStyle/>
          <a:p>
            <a:endParaRPr/>
          </a:p>
        </p:txBody>
      </p:sp>
      <p:sp>
        <p:nvSpPr>
          <p:cNvPr id="24" name="object 24"/>
          <p:cNvSpPr/>
          <p:nvPr/>
        </p:nvSpPr>
        <p:spPr>
          <a:xfrm>
            <a:off x="1772411" y="3660647"/>
            <a:ext cx="1545336" cy="749807"/>
          </a:xfrm>
          <a:prstGeom prst="rect">
            <a:avLst/>
          </a:prstGeom>
          <a:blipFill>
            <a:blip r:embed="rId13" cstate="print"/>
            <a:stretch>
              <a:fillRect/>
            </a:stretch>
          </a:blipFill>
        </p:spPr>
        <p:txBody>
          <a:bodyPr wrap="square" lIns="0" tIns="0" rIns="0" bIns="0" rtlCol="0"/>
          <a:lstStyle/>
          <a:p>
            <a:endParaRPr/>
          </a:p>
        </p:txBody>
      </p:sp>
      <p:sp>
        <p:nvSpPr>
          <p:cNvPr id="25" name="object 25"/>
          <p:cNvSpPr/>
          <p:nvPr/>
        </p:nvSpPr>
        <p:spPr>
          <a:xfrm>
            <a:off x="2842260" y="3660647"/>
            <a:ext cx="1176527" cy="749807"/>
          </a:xfrm>
          <a:prstGeom prst="rect">
            <a:avLst/>
          </a:prstGeom>
          <a:blipFill>
            <a:blip r:embed="rId16" cstate="print"/>
            <a:stretch>
              <a:fillRect/>
            </a:stretch>
          </a:blipFill>
        </p:spPr>
        <p:txBody>
          <a:bodyPr wrap="square" lIns="0" tIns="0" rIns="0" bIns="0" rtlCol="0"/>
          <a:lstStyle/>
          <a:p>
            <a:endParaRPr/>
          </a:p>
        </p:txBody>
      </p:sp>
      <p:sp>
        <p:nvSpPr>
          <p:cNvPr id="26" name="object 26"/>
          <p:cNvSpPr txBox="1"/>
          <p:nvPr/>
        </p:nvSpPr>
        <p:spPr>
          <a:xfrm>
            <a:off x="934923" y="2200416"/>
            <a:ext cx="7248525" cy="1929764"/>
          </a:xfrm>
          <a:prstGeom prst="rect">
            <a:avLst/>
          </a:prstGeom>
          <a:solidFill>
            <a:schemeClr val="bg1"/>
          </a:solidFill>
        </p:spPr>
        <p:txBody>
          <a:bodyPr vert="horz" wrap="square" lIns="0" tIns="19685" rIns="0" bIns="0" rtlCol="0">
            <a:spAutoFit/>
          </a:bodyPr>
          <a:lstStyle/>
          <a:p>
            <a:pPr marL="241300" marR="54610" indent="-228600">
              <a:lnSpc>
                <a:spcPct val="119300"/>
              </a:lnSpc>
              <a:spcBef>
                <a:spcPts val="155"/>
              </a:spcBef>
              <a:buSzPct val="120000"/>
              <a:buFont typeface="Arial"/>
              <a:buChar char="•"/>
              <a:tabLst>
                <a:tab pos="241300" algn="l"/>
                <a:tab pos="3190240" algn="l"/>
              </a:tabLst>
            </a:pPr>
            <a:r>
              <a:rPr sz="2500" i="1" u="heavy" spc="-55" dirty="0">
                <a:uFill>
                  <a:solidFill>
                    <a:srgbClr val="FFFFFF"/>
                  </a:solidFill>
                </a:uFill>
                <a:latin typeface="Lucida Sans Unicode"/>
                <a:cs typeface="Lucida Sans Unicode"/>
              </a:rPr>
              <a:t>Problem</a:t>
            </a:r>
            <a:r>
              <a:rPr sz="2400" u="heavy" spc="-55" dirty="0">
                <a:uFill>
                  <a:solidFill>
                    <a:srgbClr val="FFFFFF"/>
                  </a:solidFill>
                </a:uFill>
                <a:latin typeface="Lucida Sans Unicode"/>
                <a:cs typeface="Lucida Sans Unicode"/>
              </a:rPr>
              <a:t>:</a:t>
            </a:r>
            <a:r>
              <a:rPr sz="2400" spc="-55" dirty="0">
                <a:latin typeface="Lucida Sans Unicode"/>
                <a:cs typeface="Lucida Sans Unicode"/>
              </a:rPr>
              <a:t> </a:t>
            </a:r>
            <a:r>
              <a:rPr sz="2400" dirty="0">
                <a:latin typeface="Lucida Sans Unicode"/>
                <a:cs typeface="Lucida Sans Unicode"/>
              </a:rPr>
              <a:t>find a </a:t>
            </a:r>
            <a:r>
              <a:rPr sz="2400" spc="-5" dirty="0">
                <a:latin typeface="Lucida Sans Unicode"/>
                <a:cs typeface="Lucida Sans Unicode"/>
              </a:rPr>
              <a:t>path between two </a:t>
            </a:r>
            <a:r>
              <a:rPr sz="2400" dirty="0">
                <a:latin typeface="Lucida Sans Unicode"/>
                <a:cs typeface="Lucida Sans Unicode"/>
              </a:rPr>
              <a:t>nodes of </a:t>
            </a:r>
            <a:r>
              <a:rPr sz="2400" spc="-5" dirty="0">
                <a:latin typeface="Lucida Sans Unicode"/>
                <a:cs typeface="Lucida Sans Unicode"/>
              </a:rPr>
              <a:t>the  </a:t>
            </a:r>
            <a:r>
              <a:rPr sz="2400" dirty="0">
                <a:latin typeface="Lucida Sans Unicode"/>
                <a:cs typeface="Lucida Sans Unicode"/>
              </a:rPr>
              <a:t>graph</a:t>
            </a:r>
            <a:r>
              <a:rPr sz="2400" spc="5" dirty="0">
                <a:latin typeface="Lucida Sans Unicode"/>
                <a:cs typeface="Lucida Sans Unicode"/>
              </a:rPr>
              <a:t> </a:t>
            </a:r>
            <a:r>
              <a:rPr sz="2400" spc="-5" dirty="0">
                <a:latin typeface="Lucida Sans Unicode"/>
                <a:cs typeface="Lucida Sans Unicode"/>
              </a:rPr>
              <a:t>(e.g.,</a:t>
            </a:r>
            <a:r>
              <a:rPr sz="2400" spc="20" dirty="0">
                <a:latin typeface="Lucida Sans Unicode"/>
                <a:cs typeface="Lucida Sans Unicode"/>
              </a:rPr>
              <a:t> </a:t>
            </a:r>
            <a:r>
              <a:rPr sz="2400" dirty="0">
                <a:latin typeface="Lucida Sans Unicode"/>
                <a:cs typeface="Lucida Sans Unicode"/>
              </a:rPr>
              <a:t>Austin	</a:t>
            </a:r>
            <a:r>
              <a:rPr sz="2400" spc="-5" dirty="0">
                <a:latin typeface="Lucida Sans Unicode"/>
                <a:cs typeface="Lucida Sans Unicode"/>
              </a:rPr>
              <a:t>and Washington)</a:t>
            </a:r>
            <a:endParaRPr sz="2400" dirty="0">
              <a:latin typeface="Lucida Sans Unicode"/>
              <a:cs typeface="Lucida Sans Unicode"/>
            </a:endParaRPr>
          </a:p>
          <a:p>
            <a:pPr marL="241300" marR="5080" indent="-228600">
              <a:lnSpc>
                <a:spcPct val="118500"/>
              </a:lnSpc>
              <a:spcBef>
                <a:spcPts val="905"/>
              </a:spcBef>
              <a:buSzPct val="120000"/>
              <a:buFont typeface="Arial"/>
              <a:buChar char="•"/>
              <a:tabLst>
                <a:tab pos="241300" algn="l"/>
              </a:tabLst>
            </a:pPr>
            <a:r>
              <a:rPr sz="2500" i="1" u="heavy" spc="-60" dirty="0">
                <a:uFill>
                  <a:solidFill>
                    <a:srgbClr val="FFFFFF"/>
                  </a:solidFill>
                </a:uFill>
                <a:latin typeface="Lucida Sans Unicode"/>
                <a:cs typeface="Lucida Sans Unicode"/>
              </a:rPr>
              <a:t>Methods</a:t>
            </a:r>
            <a:r>
              <a:rPr sz="2400" u="heavy" spc="-60" dirty="0">
                <a:uFill>
                  <a:solidFill>
                    <a:srgbClr val="FFFFFF"/>
                  </a:solidFill>
                </a:uFill>
                <a:latin typeface="Lucida Sans Unicode"/>
                <a:cs typeface="Lucida Sans Unicode"/>
              </a:rPr>
              <a:t>:</a:t>
            </a:r>
            <a:r>
              <a:rPr sz="2400" spc="-60" dirty="0">
                <a:latin typeface="Lucida Sans Unicode"/>
                <a:cs typeface="Lucida Sans Unicode"/>
              </a:rPr>
              <a:t> </a:t>
            </a:r>
            <a:r>
              <a:rPr sz="2400" spc="-5" dirty="0">
                <a:latin typeface="Lucida Sans Unicode"/>
                <a:cs typeface="Lucida Sans Unicode"/>
              </a:rPr>
              <a:t>Depth-First-Search </a:t>
            </a:r>
            <a:r>
              <a:rPr sz="2400" spc="-5" dirty="0">
                <a:solidFill>
                  <a:srgbClr val="FFC000"/>
                </a:solidFill>
                <a:latin typeface="Lucida Sans Unicode"/>
                <a:cs typeface="Lucida Sans Unicode"/>
              </a:rPr>
              <a:t>(DFS) </a:t>
            </a:r>
            <a:r>
              <a:rPr sz="2400" spc="-5" dirty="0">
                <a:latin typeface="Lucida Sans Unicode"/>
                <a:cs typeface="Lucida Sans Unicode"/>
              </a:rPr>
              <a:t>or Breadth-  First-Search</a:t>
            </a:r>
            <a:r>
              <a:rPr sz="2400" spc="5" dirty="0">
                <a:latin typeface="Lucida Sans Unicode"/>
                <a:cs typeface="Lucida Sans Unicode"/>
              </a:rPr>
              <a:t> </a:t>
            </a:r>
            <a:r>
              <a:rPr sz="2400" spc="-5" dirty="0">
                <a:solidFill>
                  <a:srgbClr val="FFC000"/>
                </a:solidFill>
                <a:latin typeface="Lucida Sans Unicode"/>
                <a:cs typeface="Lucida Sans Unicode"/>
              </a:rPr>
              <a:t>(BFS)</a:t>
            </a:r>
            <a:endParaRPr sz="2400" dirty="0">
              <a:solidFill>
                <a:srgbClr val="FFC000"/>
              </a:solidFill>
              <a:latin typeface="Lucida Sans Unicode"/>
              <a:cs typeface="Lucida Sans Unicode"/>
            </a:endParaRPr>
          </a:p>
        </p:txBody>
      </p:sp>
      <p:sp>
        <p:nvSpPr>
          <p:cNvPr id="27" name="object 27"/>
          <p:cNvSpPr txBox="1">
            <a:spLocks noGrp="1"/>
          </p:cNvSpPr>
          <p:nvPr>
            <p:ph type="sldNum" sz="quarter" idx="7"/>
          </p:nvPr>
        </p:nvSpPr>
        <p:spPr>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dirty="0"/>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223" y="607822"/>
            <a:ext cx="7286853" cy="353110"/>
          </a:xfrm>
        </p:spPr>
        <p:txBody>
          <a:bodyPr/>
          <a:lstStyle/>
          <a:p>
            <a:pPr marL="12700" marR="5080">
              <a:lnSpc>
                <a:spcPts val="2700"/>
              </a:lnSpc>
              <a:spcBef>
                <a:spcPts val="105"/>
              </a:spcBef>
              <a:spcAft>
                <a:spcPts val="900"/>
              </a:spcAft>
              <a:tabLst>
                <a:tab pos="2309495" algn="l"/>
              </a:tabLst>
            </a:pPr>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GRAPH SEARCHING</a:t>
            </a:r>
          </a:p>
        </p:txBody>
      </p:sp>
      <p:sp>
        <p:nvSpPr>
          <p:cNvPr id="3" name="Text Placeholder 2"/>
          <p:cNvSpPr>
            <a:spLocks noGrp="1"/>
          </p:cNvSpPr>
          <p:nvPr>
            <p:ph type="body" idx="1"/>
          </p:nvPr>
        </p:nvSpPr>
        <p:spPr>
          <a:xfrm>
            <a:off x="922223" y="1371600"/>
            <a:ext cx="7321550" cy="4638899"/>
          </a:xfrm>
        </p:spPr>
        <p:txBody>
          <a:bodyPr/>
          <a:lstStyle/>
          <a:p>
            <a:pPr>
              <a:lnSpc>
                <a:spcPct val="107000"/>
              </a:lnSpc>
              <a:spcAft>
                <a:spcPts val="800"/>
              </a:spcAft>
            </a:pPr>
            <a:r>
              <a:rPr lang="en-US" b="1"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What is BFS Algorithm (Breadth-First Search)?</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sz="180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Breadth-first search (BFS) is an algorithm that is used to graph data or searching tree or traversing structures. The full form of BFS is the Breadth-first search.</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sz="180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The algorithm efficiently visits and marks all the key nodes in a graph in an accurate breadthwise fashion. This algorithm selects a single node (initial or source point) in a graph and then visits all the nodes adjacent to the selected node. Remember, BFS accesses these nodes one by one.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sz="180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Once the algorithm visits and marks the starting node, then it moves towards the nearest unvisited nodes and analyses them. Once visited, all nodes are marked. These iterations continue until all the nodes of the graph have been successfully visited and marked.</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US" sz="1800" dirty="0"/>
          </a:p>
        </p:txBody>
      </p:sp>
    </p:spTree>
    <p:extLst>
      <p:ext uri="{BB962C8B-B14F-4D97-AF65-F5344CB8AC3E}">
        <p14:creationId xmlns:p14="http://schemas.microsoft.com/office/powerpoint/2010/main" val="3599234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2"/>
            <a:ext cx="7218477" cy="714042"/>
          </a:xfrm>
        </p:spPr>
        <p:txBody>
          <a:bodyPr/>
          <a:lstStyle/>
          <a:p>
            <a:pPr marL="12700" marR="5080">
              <a:lnSpc>
                <a:spcPts val="2700"/>
              </a:lnSpc>
              <a:spcBef>
                <a:spcPts val="105"/>
              </a:spcBef>
              <a:spcAft>
                <a:spcPts val="900"/>
              </a:spcAft>
              <a:tabLst>
                <a:tab pos="2309495" algn="l"/>
              </a:tabLst>
            </a:pPr>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What is Graph traversals?</a:t>
            </a:r>
            <a:b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br>
            <a:endPar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922223" y="1848306"/>
            <a:ext cx="7321550" cy="1953740"/>
          </a:xfrm>
        </p:spPr>
        <p:txBody>
          <a:bodyPr/>
          <a:lstStyle/>
          <a:p>
            <a:pPr>
              <a:lnSpc>
                <a:spcPct val="107000"/>
              </a:lnSpc>
              <a:spcAft>
                <a:spcPts val="800"/>
              </a:spcAft>
            </a:pPr>
            <a:r>
              <a:rPr lang="en-US" sz="180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A graph traversal is a commonly used methodology for locating the vertex position in the graph. It is an advanced search algorithm that can analyze the graph with speed and precision along with marking the sequence of the visited vertices. This process enables you to quickly visit each node in a graph without being locked in an infinite loop.</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94925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88225"/>
            <a:ext cx="7086600" cy="549975"/>
          </a:xfrm>
        </p:spPr>
        <p:txBody>
          <a:bodyPr/>
          <a:lstStyle/>
          <a:p>
            <a:pPr marL="0" marR="0">
              <a:lnSpc>
                <a:spcPct val="107000"/>
              </a:lnSpc>
              <a:spcBef>
                <a:spcPts val="0"/>
              </a:spcBef>
              <a:spcAft>
                <a:spcPts val="800"/>
              </a:spcAft>
            </a:pPr>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The architecture of BFS algorithm</a:t>
            </a:r>
            <a:r>
              <a:rPr lang="en-US" sz="3200" dirty="0">
                <a:latin typeface="Calibri" panose="020F0502020204030204" pitchFamily="34" charset="0"/>
                <a:ea typeface="Calibri" panose="020F0502020204030204" pitchFamily="34" charset="0"/>
                <a:cs typeface="Times New Roman" panose="02020603050405020304" pitchFamily="18" charset="0"/>
              </a:rPr>
              <a:t/>
            </a:r>
            <a:br>
              <a:rPr lang="en-US" sz="3200" dirty="0">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1371600"/>
            <a:ext cx="7924800" cy="4572000"/>
          </a:xfrm>
          <a:prstGeom prst="rect">
            <a:avLst/>
          </a:prstGeom>
          <a:noFill/>
          <a:ln>
            <a:noFill/>
          </a:ln>
        </p:spPr>
      </p:pic>
    </p:spTree>
    <p:extLst>
      <p:ext uri="{BB962C8B-B14F-4D97-AF65-F5344CB8AC3E}">
        <p14:creationId xmlns:p14="http://schemas.microsoft.com/office/powerpoint/2010/main" val="2072494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2"/>
            <a:ext cx="7274153" cy="492443"/>
          </a:xfrm>
        </p:spPr>
        <p:txBody>
          <a:bodyPr/>
          <a:lstStyle/>
          <a:p>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BFS Algorithm (Breadth-First Search)</a:t>
            </a:r>
          </a:p>
        </p:txBody>
      </p:sp>
      <p:sp>
        <p:nvSpPr>
          <p:cNvPr id="3" name="Text Placeholder 2"/>
          <p:cNvSpPr>
            <a:spLocks noGrp="1"/>
          </p:cNvSpPr>
          <p:nvPr>
            <p:ph type="body" idx="1"/>
          </p:nvPr>
        </p:nvSpPr>
        <p:spPr>
          <a:xfrm>
            <a:off x="762000" y="1524000"/>
            <a:ext cx="7321550" cy="5101909"/>
          </a:xfrm>
        </p:spPr>
        <p:txBody>
          <a:bodyPr/>
          <a:lstStyle/>
          <a:p>
            <a:pPr marL="342900" marR="0" lvl="0" indent="-342900">
              <a:lnSpc>
                <a:spcPct val="107000"/>
              </a:lnSpc>
              <a:spcBef>
                <a:spcPts val="0"/>
              </a:spcBef>
              <a:spcAft>
                <a:spcPts val="800"/>
              </a:spcAft>
              <a:buFont typeface="Wingdings" panose="05000000000000000000" pitchFamily="2" charset="2"/>
              <a:buChar char="Ø"/>
              <a:tabLst>
                <a:tab pos="457200" algn="l"/>
              </a:tabLst>
            </a:pPr>
            <a:r>
              <a:rPr lang="en-US" sz="200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In the various levels of the data, you can mark any node as the starting or initial node to begin traversing. The BFS will visit the node and mark it as visited and places it in the queue</a:t>
            </a:r>
            <a:r>
              <a:rPr lang="en-US" sz="2000" dirty="0" smtClean="0">
                <a:solidFill>
                  <a:srgbClr val="222222"/>
                </a:solidFill>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07000"/>
              </a:lnSpc>
              <a:spcBef>
                <a:spcPts val="0"/>
              </a:spcBef>
              <a:spcAft>
                <a:spcPts val="800"/>
              </a:spcAft>
              <a:buFont typeface="Wingdings" panose="05000000000000000000" pitchFamily="2" charset="2"/>
              <a:buChar char="Ø"/>
              <a:tabLst>
                <a:tab pos="457200" algn="l"/>
              </a:tabLs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Ø"/>
              <a:tabLst>
                <a:tab pos="457200" algn="l"/>
              </a:tabLst>
            </a:pPr>
            <a:r>
              <a:rPr lang="en-US" sz="200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Now the BFS will visit the nearest and un-visited nodes and marks them. These </a:t>
            </a:r>
            <a:r>
              <a:rPr lang="en-US" sz="2000" dirty="0" smtClean="0">
                <a:solidFill>
                  <a:srgbClr val="222222"/>
                </a:solidFill>
                <a:latin typeface="Arial" panose="020B0604020202020204" pitchFamily="34" charset="0"/>
                <a:ea typeface="Times New Roman" panose="02020603050405020304" pitchFamily="18" charset="0"/>
                <a:cs typeface="Times New Roman" panose="02020603050405020304" pitchFamily="18" charset="0"/>
              </a:rPr>
              <a:t>values </a:t>
            </a:r>
            <a:r>
              <a:rPr lang="en-US" sz="200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are also added to the queue. The queue works on the FIFO model</a:t>
            </a:r>
            <a:r>
              <a:rPr lang="en-US" sz="2000" dirty="0" smtClean="0">
                <a:solidFill>
                  <a:srgbClr val="222222"/>
                </a:solidFill>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07000"/>
              </a:lnSpc>
              <a:spcBef>
                <a:spcPts val="0"/>
              </a:spcBef>
              <a:spcAft>
                <a:spcPts val="800"/>
              </a:spcAft>
              <a:buFont typeface="Wingdings" panose="05000000000000000000" pitchFamily="2" charset="2"/>
              <a:buChar char="Ø"/>
              <a:tabLst>
                <a:tab pos="457200" algn="l"/>
              </a:tabLs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Ø"/>
              <a:tabLst>
                <a:tab pos="457200" algn="l"/>
              </a:tabLst>
            </a:pPr>
            <a:r>
              <a:rPr lang="en-US" sz="200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In a similar manner, the remaining nearest and un-visited nodes on the </a:t>
            </a:r>
            <a:r>
              <a:rPr lang="en-US" sz="2000" dirty="0" smtClean="0">
                <a:solidFill>
                  <a:srgbClr val="222222"/>
                </a:solidFill>
                <a:latin typeface="Arial" panose="020B0604020202020204" pitchFamily="34" charset="0"/>
                <a:ea typeface="Times New Roman" panose="02020603050405020304" pitchFamily="18" charset="0"/>
                <a:cs typeface="Times New Roman" panose="02020603050405020304" pitchFamily="18" charset="0"/>
              </a:rPr>
              <a:t>graph are </a:t>
            </a:r>
            <a:r>
              <a:rPr lang="en-US" sz="200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analyzed marked and added to the queue. These items are deleted from the queue as receive and printed as the result.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US" sz="2000" dirty="0"/>
          </a:p>
        </p:txBody>
      </p:sp>
    </p:spTree>
    <p:extLst>
      <p:ext uri="{BB962C8B-B14F-4D97-AF65-F5344CB8AC3E}">
        <p14:creationId xmlns:p14="http://schemas.microsoft.com/office/powerpoint/2010/main" val="2701514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2"/>
            <a:ext cx="6456477" cy="1053878"/>
          </a:xfrm>
        </p:spPr>
        <p:txBody>
          <a:bodyPr/>
          <a:lstStyle/>
          <a:p>
            <a:pPr marL="0" marR="0">
              <a:lnSpc>
                <a:spcPct val="107000"/>
              </a:lnSpc>
              <a:spcBef>
                <a:spcPts val="0"/>
              </a:spcBef>
              <a:spcAft>
                <a:spcPts val="800"/>
              </a:spcAft>
            </a:pPr>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Why do we need BFS Algorithm</a:t>
            </a:r>
            <a:r>
              <a:rPr lang="en-US" sz="3200" b="1"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a:t>
            </a:r>
            <a:r>
              <a:rPr lang="en-US" sz="3200" dirty="0">
                <a:latin typeface="Calibri" panose="020F0502020204030204" pitchFamily="34" charset="0"/>
                <a:ea typeface="Calibri" panose="020F0502020204030204" pitchFamily="34" charset="0"/>
                <a:cs typeface="Times New Roman" panose="02020603050405020304" pitchFamily="18" charset="0"/>
              </a:rPr>
              <a:t/>
            </a:r>
            <a:br>
              <a:rPr lang="en-US" sz="3200" dirty="0">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3" name="Text Placeholder 2"/>
          <p:cNvSpPr>
            <a:spLocks noGrp="1"/>
          </p:cNvSpPr>
          <p:nvPr>
            <p:ph type="body" idx="1"/>
          </p:nvPr>
        </p:nvSpPr>
        <p:spPr>
          <a:xfrm>
            <a:off x="685800" y="1371600"/>
            <a:ext cx="7321550" cy="4875181"/>
          </a:xfrm>
        </p:spPr>
        <p:txBody>
          <a:bodyPr/>
          <a:lstStyle/>
          <a:p>
            <a:pPr>
              <a:lnSpc>
                <a:spcPct val="107000"/>
              </a:lnSpc>
              <a:spcAft>
                <a:spcPts val="800"/>
              </a:spcAft>
            </a:pPr>
            <a:r>
              <a:rPr lang="en-US" sz="200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There are numerous reasons to utilize the BFS Algorithm to use as searching for your dataset. Some of the most vital aspects that make this algorithm your first choice are: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r>
              <a:rPr lang="en-US" sz="200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BFS is useful for analyzing the nodes in a graph and constructing the shortest path of traversing through these.</a:t>
            </a:r>
            <a:endParaRPr lang="en-US" sz="2000" dirty="0">
              <a:solidFill>
                <a:srgbClr val="222222"/>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r>
              <a:rPr lang="en-US" sz="200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BFS can traverse through a graph in the smallest number of iterations.</a:t>
            </a:r>
            <a:endParaRPr lang="en-US" sz="2000" dirty="0">
              <a:solidFill>
                <a:srgbClr val="222222"/>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r>
              <a:rPr lang="en-US" sz="200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The architecture of the BFS algorithm is simple and robust.</a:t>
            </a:r>
            <a:endParaRPr lang="en-US" sz="2000" dirty="0">
              <a:solidFill>
                <a:srgbClr val="222222"/>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r>
              <a:rPr lang="en-US" sz="200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The result of the BFS algorithm holds a high level of accuracy in comparison to other algorithms.</a:t>
            </a:r>
            <a:endParaRPr lang="en-US" sz="2000" dirty="0">
              <a:solidFill>
                <a:srgbClr val="222222"/>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r>
              <a:rPr lang="en-US" sz="200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BFS iterations are seamless, and there is no possibility of this algorithm getting caught up in an infinite loop problem.</a:t>
            </a:r>
            <a:endParaRPr lang="en-US" sz="2000" dirty="0">
              <a:solidFill>
                <a:srgbClr val="222222"/>
              </a:solidFill>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1039629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2"/>
            <a:ext cx="6837477" cy="1015599"/>
          </a:xfrm>
        </p:spPr>
        <p:txBody>
          <a:bodyPr/>
          <a:lstStyle/>
          <a:p>
            <a:pPr marL="0" marR="0">
              <a:lnSpc>
                <a:spcPct val="107000"/>
              </a:lnSpc>
              <a:spcBef>
                <a:spcPts val="0"/>
              </a:spcBef>
              <a:spcAft>
                <a:spcPts val="800"/>
              </a:spcAft>
            </a:pPr>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How does BFS Algorithm Work?</a:t>
            </a:r>
            <a:b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br>
            <a:endPar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92886" y="1295400"/>
            <a:ext cx="7321550" cy="4628960"/>
          </a:xfrm>
        </p:spPr>
        <p:txBody>
          <a:bodyPr/>
          <a:lstStyle/>
          <a:p>
            <a:pPr marL="342900" indent="-342900">
              <a:lnSpc>
                <a:spcPct val="107000"/>
              </a:lnSpc>
              <a:spcAft>
                <a:spcPts val="800"/>
              </a:spcAft>
              <a:buFont typeface="Wingdings" panose="05000000000000000000" pitchFamily="2" charset="2"/>
              <a:buChar char="Ø"/>
            </a:pPr>
            <a:r>
              <a:rPr lang="en-US" sz="200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Graph traversal requires the algorithm to visit, check, and/or update every single un-visited node in a tree-like structure. Graph traversals are categorized by the order in which they visit the nodes on the graph.</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Ø"/>
            </a:pPr>
            <a:r>
              <a:rPr lang="en-US" sz="200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BFS algorithm starts the operation from the first or starting node in a graph and traverses it thoroughly. Once it successfully traverses the initial node, then the next non-traversed vertex in the graph is visited and marked.</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Ø"/>
            </a:pPr>
            <a:r>
              <a:rPr lang="en-US" sz="200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Hence, you can say that all the nodes adjacent to the current vertex are visited and traversed in the first iteration. A simple queue methodology is utilized to implement the working of a BFS algorithm, and it consists of the following steps: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19427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66800" y="452627"/>
            <a:ext cx="5257800" cy="56616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57084" y="512887"/>
            <a:ext cx="6245860" cy="505908"/>
          </a:xfrm>
          <a:prstGeom prst="rect">
            <a:avLst/>
          </a:prstGeom>
          <a:solidFill>
            <a:schemeClr val="bg1"/>
          </a:solidFill>
        </p:spPr>
        <p:txBody>
          <a:bodyPr vert="horz" wrap="square" lIns="0" tIns="13335" rIns="0" bIns="0" rtlCol="0">
            <a:spAutoFit/>
          </a:bodyPr>
          <a:lstStyle/>
          <a:p>
            <a:pPr marL="12700">
              <a:lnSpc>
                <a:spcPct val="100000"/>
              </a:lnSpc>
              <a:spcBef>
                <a:spcPts val="105"/>
              </a:spcBef>
            </a:pPr>
            <a:r>
              <a:rPr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WHAT IS A GRAPH?</a:t>
            </a:r>
          </a:p>
        </p:txBody>
      </p:sp>
      <p:sp>
        <p:nvSpPr>
          <p:cNvPr id="4" name="object 4"/>
          <p:cNvSpPr/>
          <p:nvPr/>
        </p:nvSpPr>
        <p:spPr>
          <a:xfrm>
            <a:off x="501395" y="1225296"/>
            <a:ext cx="720852" cy="92201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1331975"/>
            <a:ext cx="7072883" cy="80924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762000" y="1807464"/>
            <a:ext cx="1693164" cy="809243"/>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943100" y="1807464"/>
            <a:ext cx="1744979" cy="809243"/>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3176016" y="1807464"/>
            <a:ext cx="5526024" cy="809243"/>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762000" y="2284476"/>
            <a:ext cx="4332732" cy="809244"/>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501395" y="2778251"/>
            <a:ext cx="720852" cy="922020"/>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762000" y="2884932"/>
            <a:ext cx="7078980" cy="809244"/>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762000" y="3360420"/>
            <a:ext cx="3572255" cy="809243"/>
          </a:xfrm>
          <a:prstGeom prst="rect">
            <a:avLst/>
          </a:prstGeom>
          <a:blipFill>
            <a:blip r:embed="rId10" cstate="print"/>
            <a:stretch>
              <a:fillRect/>
            </a:stretch>
          </a:blipFill>
        </p:spPr>
        <p:txBody>
          <a:bodyPr wrap="square" lIns="0" tIns="0" rIns="0" bIns="0" rtlCol="0"/>
          <a:lstStyle/>
          <a:p>
            <a:endParaRPr/>
          </a:p>
        </p:txBody>
      </p:sp>
      <p:sp>
        <p:nvSpPr>
          <p:cNvPr id="13" name="object 13"/>
          <p:cNvSpPr txBox="1"/>
          <p:nvPr/>
        </p:nvSpPr>
        <p:spPr>
          <a:xfrm>
            <a:off x="764540" y="1359787"/>
            <a:ext cx="7578090" cy="2508885"/>
          </a:xfrm>
          <a:prstGeom prst="rect">
            <a:avLst/>
          </a:prstGeom>
          <a:solidFill>
            <a:schemeClr val="bg1"/>
          </a:solidFill>
        </p:spPr>
        <p:txBody>
          <a:bodyPr vert="horz" wrap="square" lIns="0" tIns="3810" rIns="0" bIns="0" rtlCol="0">
            <a:spAutoFit/>
          </a:bodyPr>
          <a:lstStyle/>
          <a:p>
            <a:pPr marL="241300" marR="5080" indent="-229235">
              <a:lnSpc>
                <a:spcPct val="116799"/>
              </a:lnSpc>
              <a:spcBef>
                <a:spcPts val="30"/>
              </a:spcBef>
              <a:buSzPct val="125000"/>
              <a:buFont typeface="Arial"/>
              <a:buChar char="•"/>
              <a:tabLst>
                <a:tab pos="241935" algn="l"/>
              </a:tabLst>
            </a:pPr>
            <a:r>
              <a:rPr sz="2600" dirty="0">
                <a:latin typeface="Lucida Sans Unicode"/>
                <a:cs typeface="Lucida Sans Unicode"/>
              </a:rPr>
              <a:t>A </a:t>
            </a:r>
            <a:r>
              <a:rPr sz="2600" spc="-5" dirty="0">
                <a:latin typeface="Lucida Sans Unicode"/>
                <a:cs typeface="Lucida Sans Unicode"/>
              </a:rPr>
              <a:t>data </a:t>
            </a:r>
            <a:r>
              <a:rPr sz="2600" dirty="0">
                <a:latin typeface="Lucida Sans Unicode"/>
                <a:cs typeface="Lucida Sans Unicode"/>
              </a:rPr>
              <a:t>structure </a:t>
            </a:r>
            <a:r>
              <a:rPr sz="2600" spc="-5" dirty="0">
                <a:latin typeface="Lucida Sans Unicode"/>
                <a:cs typeface="Lucida Sans Unicode"/>
              </a:rPr>
              <a:t>that </a:t>
            </a:r>
            <a:r>
              <a:rPr sz="2600" dirty="0">
                <a:latin typeface="Lucida Sans Unicode"/>
                <a:cs typeface="Lucida Sans Unicode"/>
              </a:rPr>
              <a:t>consists </a:t>
            </a:r>
            <a:r>
              <a:rPr sz="2600" spc="-5" dirty="0">
                <a:latin typeface="Lucida Sans Unicode"/>
                <a:cs typeface="Lucida Sans Unicode"/>
              </a:rPr>
              <a:t>of </a:t>
            </a:r>
            <a:r>
              <a:rPr sz="2600" dirty="0">
                <a:latin typeface="Lucida Sans Unicode"/>
                <a:cs typeface="Lucida Sans Unicode"/>
              </a:rPr>
              <a:t>a set </a:t>
            </a:r>
            <a:r>
              <a:rPr sz="2600" spc="-10" dirty="0">
                <a:latin typeface="Lucida Sans Unicode"/>
                <a:cs typeface="Lucida Sans Unicode"/>
              </a:rPr>
              <a:t>of  </a:t>
            </a:r>
            <a:r>
              <a:rPr sz="2600" dirty="0">
                <a:latin typeface="Lucida Sans Unicode"/>
                <a:cs typeface="Lucida Sans Unicode"/>
              </a:rPr>
              <a:t>nodes </a:t>
            </a:r>
            <a:r>
              <a:rPr sz="2600" spc="-60" dirty="0">
                <a:latin typeface="Lucida Sans Unicode"/>
                <a:cs typeface="Lucida Sans Unicode"/>
              </a:rPr>
              <a:t>(</a:t>
            </a:r>
            <a:r>
              <a:rPr sz="2750" i="1" spc="-60" dirty="0">
                <a:latin typeface="Lucida Sans Unicode"/>
                <a:cs typeface="Lucida Sans Unicode"/>
              </a:rPr>
              <a:t>vertices</a:t>
            </a:r>
            <a:r>
              <a:rPr sz="2600" spc="-60" dirty="0">
                <a:latin typeface="Lucida Sans Unicode"/>
                <a:cs typeface="Lucida Sans Unicode"/>
              </a:rPr>
              <a:t>) </a:t>
            </a:r>
            <a:r>
              <a:rPr sz="2600" dirty="0">
                <a:latin typeface="Lucida Sans Unicode"/>
                <a:cs typeface="Lucida Sans Unicode"/>
              </a:rPr>
              <a:t>and a set of </a:t>
            </a:r>
            <a:r>
              <a:rPr sz="2600" spc="-5" dirty="0">
                <a:latin typeface="Lucida Sans Unicode"/>
                <a:cs typeface="Lucida Sans Unicode"/>
              </a:rPr>
              <a:t>edges </a:t>
            </a:r>
            <a:r>
              <a:rPr sz="2600" dirty="0">
                <a:latin typeface="Lucida Sans Unicode"/>
                <a:cs typeface="Lucida Sans Unicode"/>
              </a:rPr>
              <a:t>that </a:t>
            </a:r>
            <a:r>
              <a:rPr sz="2600" spc="-5" dirty="0">
                <a:latin typeface="Lucida Sans Unicode"/>
                <a:cs typeface="Lucida Sans Unicode"/>
              </a:rPr>
              <a:t>relate  the </a:t>
            </a:r>
            <a:r>
              <a:rPr sz="2600" dirty="0">
                <a:latin typeface="Lucida Sans Unicode"/>
                <a:cs typeface="Lucida Sans Unicode"/>
              </a:rPr>
              <a:t>nodes </a:t>
            </a:r>
            <a:r>
              <a:rPr sz="2600" spc="-5" dirty="0">
                <a:latin typeface="Lucida Sans Unicode"/>
                <a:cs typeface="Lucida Sans Unicode"/>
              </a:rPr>
              <a:t>to each</a:t>
            </a:r>
            <a:r>
              <a:rPr sz="2600" dirty="0">
                <a:latin typeface="Lucida Sans Unicode"/>
                <a:cs typeface="Lucida Sans Unicode"/>
              </a:rPr>
              <a:t> </a:t>
            </a:r>
            <a:r>
              <a:rPr sz="2600" spc="-5" dirty="0">
                <a:latin typeface="Lucida Sans Unicode"/>
                <a:cs typeface="Lucida Sans Unicode"/>
              </a:rPr>
              <a:t>other</a:t>
            </a:r>
            <a:endParaRPr sz="2600" dirty="0">
              <a:latin typeface="Lucida Sans Unicode"/>
              <a:cs typeface="Lucida Sans Unicode"/>
            </a:endParaRPr>
          </a:p>
          <a:p>
            <a:pPr marL="241300" marR="863600" indent="-229235">
              <a:lnSpc>
                <a:spcPct val="120000"/>
              </a:lnSpc>
              <a:spcBef>
                <a:spcPts val="985"/>
              </a:spcBef>
              <a:buSzPct val="125000"/>
              <a:buFont typeface="Arial"/>
              <a:buChar char="•"/>
              <a:tabLst>
                <a:tab pos="241935" algn="l"/>
              </a:tabLst>
            </a:pPr>
            <a:r>
              <a:rPr sz="2600" spc="-5" dirty="0">
                <a:latin typeface="Lucida Sans Unicode"/>
                <a:cs typeface="Lucida Sans Unicode"/>
              </a:rPr>
              <a:t>The </a:t>
            </a:r>
            <a:r>
              <a:rPr sz="2600" dirty="0">
                <a:latin typeface="Lucida Sans Unicode"/>
                <a:cs typeface="Lucida Sans Unicode"/>
              </a:rPr>
              <a:t>set </a:t>
            </a:r>
            <a:r>
              <a:rPr sz="2600" spc="-5" dirty="0">
                <a:latin typeface="Lucida Sans Unicode"/>
                <a:cs typeface="Lucida Sans Unicode"/>
              </a:rPr>
              <a:t>of edges describes relationships  </a:t>
            </a:r>
            <a:r>
              <a:rPr sz="2600" dirty="0">
                <a:latin typeface="Lucida Sans Unicode"/>
                <a:cs typeface="Lucida Sans Unicode"/>
              </a:rPr>
              <a:t>among the</a:t>
            </a:r>
            <a:r>
              <a:rPr sz="2600" spc="-30" dirty="0">
                <a:latin typeface="Lucida Sans Unicode"/>
                <a:cs typeface="Lucida Sans Unicode"/>
              </a:rPr>
              <a:t> </a:t>
            </a:r>
            <a:r>
              <a:rPr sz="2600" dirty="0">
                <a:latin typeface="Lucida Sans Unicode"/>
                <a:cs typeface="Lucida Sans Unicode"/>
              </a:rPr>
              <a:t>vertices</a:t>
            </a:r>
          </a:p>
        </p:txBody>
      </p:sp>
      <p:sp>
        <p:nvSpPr>
          <p:cNvPr id="14" name="object 14"/>
          <p:cNvSpPr/>
          <p:nvPr/>
        </p:nvSpPr>
        <p:spPr>
          <a:xfrm>
            <a:off x="1066800" y="4030216"/>
            <a:ext cx="6096000" cy="2481072"/>
          </a:xfrm>
          <a:prstGeom prst="rect">
            <a:avLst/>
          </a:prstGeom>
          <a:blipFill>
            <a:blip r:embed="rId11" cstate="print"/>
            <a:stretch>
              <a:fillRect/>
            </a:stretch>
          </a:blipFill>
        </p:spPr>
        <p:txBody>
          <a:bodyPr wrap="square" lIns="0" tIns="0" rIns="0" bIns="0" rtlCol="0"/>
          <a:lstStyle/>
          <a:p>
            <a:endParaRPr/>
          </a:p>
        </p:txBody>
      </p:sp>
      <p:sp>
        <p:nvSpPr>
          <p:cNvPr id="15" name="object 15"/>
          <p:cNvSpPr txBox="1"/>
          <p:nvPr/>
        </p:nvSpPr>
        <p:spPr>
          <a:xfrm>
            <a:off x="8094471" y="5982618"/>
            <a:ext cx="125730" cy="175260"/>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050" dirty="0">
                <a:solidFill>
                  <a:srgbClr val="FFFFFF"/>
                </a:solidFill>
                <a:latin typeface="Arial"/>
                <a:cs typeface="Arial"/>
              </a:rPr>
              <a:t>3</a:t>
            </a:fld>
            <a:endParaRPr sz="105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3"/>
            <a:ext cx="6456477" cy="535177"/>
          </a:xfrm>
        </p:spPr>
        <p:txBody>
          <a:bodyPr/>
          <a:lstStyle/>
          <a:p>
            <a:pPr>
              <a:lnSpc>
                <a:spcPct val="107000"/>
              </a:lnSpc>
              <a:spcAft>
                <a:spcPts val="800"/>
              </a:spcAft>
            </a:pPr>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How does BFS Algorithm Work?</a:t>
            </a:r>
            <a:b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br>
            <a:endPar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922223" y="1848306"/>
            <a:ext cx="7321550" cy="867097"/>
          </a:xfrm>
        </p:spPr>
        <p:txBody>
          <a:bodyPr/>
          <a:lstStyle/>
          <a:p>
            <a:pPr>
              <a:lnSpc>
                <a:spcPct val="107000"/>
              </a:lnSpc>
              <a:spcAft>
                <a:spcPts val="800"/>
              </a:spcAft>
            </a:pPr>
            <a:r>
              <a:rPr lang="en-US" b="1"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Step 1)</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Picture 5"/>
          <p:cNvPicPr>
            <a:picLocks noChangeAspect="1"/>
          </p:cNvPicPr>
          <p:nvPr/>
        </p:nvPicPr>
        <p:blipFill>
          <a:blip r:embed="rId2"/>
          <a:stretch>
            <a:fillRect/>
          </a:stretch>
        </p:blipFill>
        <p:spPr>
          <a:xfrm>
            <a:off x="3325698" y="1848306"/>
            <a:ext cx="2514600" cy="3310758"/>
          </a:xfrm>
          <a:prstGeom prst="rect">
            <a:avLst/>
          </a:prstGeom>
        </p:spPr>
      </p:pic>
      <p:sp>
        <p:nvSpPr>
          <p:cNvPr id="7" name="Rectangle 6"/>
          <p:cNvSpPr/>
          <p:nvPr/>
        </p:nvSpPr>
        <p:spPr>
          <a:xfrm>
            <a:off x="1515947" y="5791200"/>
            <a:ext cx="6134102" cy="646331"/>
          </a:xfrm>
          <a:prstGeom prst="rect">
            <a:avLst/>
          </a:prstGeom>
        </p:spPr>
        <p:txBody>
          <a:bodyPr wrap="square">
            <a:spAutoFit/>
          </a:bodyPr>
          <a:lstStyle/>
          <a:p>
            <a:r>
              <a:rPr lang="en-US" dirty="0" smtClean="0">
                <a:solidFill>
                  <a:srgbClr val="222222"/>
                </a:solidFill>
                <a:effectLst/>
                <a:latin typeface="Arial" panose="020B0604020202020204" pitchFamily="34" charset="0"/>
                <a:ea typeface="Times New Roman" panose="02020603050405020304" pitchFamily="18" charset="0"/>
              </a:rPr>
              <a:t>Each vertex or node in the graph is known. For instance, you can mark the node as V.</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52918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3"/>
            <a:ext cx="6913677" cy="535177"/>
          </a:xfrm>
        </p:spPr>
        <p:txBody>
          <a:bodyPr/>
          <a:lstStyle/>
          <a:p>
            <a:pPr>
              <a:lnSpc>
                <a:spcPct val="107000"/>
              </a:lnSpc>
              <a:spcAft>
                <a:spcPts val="800"/>
              </a:spcAft>
            </a:pPr>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How does BFS Algorithm Work?</a:t>
            </a:r>
            <a:b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br>
            <a:endPar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748492" y="1600200"/>
            <a:ext cx="6557307" cy="3886200"/>
          </a:xfrm>
          <a:prstGeom prst="rect">
            <a:avLst/>
          </a:prstGeom>
        </p:spPr>
      </p:pic>
      <p:sp>
        <p:nvSpPr>
          <p:cNvPr id="5" name="Rectangle 4"/>
          <p:cNvSpPr/>
          <p:nvPr/>
        </p:nvSpPr>
        <p:spPr>
          <a:xfrm>
            <a:off x="1752600" y="5803289"/>
            <a:ext cx="6553200" cy="685059"/>
          </a:xfrm>
          <a:prstGeom prst="rect">
            <a:avLst/>
          </a:prstGeom>
        </p:spPr>
        <p:txBody>
          <a:bodyPr wrap="square">
            <a:spAutoFit/>
          </a:bodyPr>
          <a:lstStyle/>
          <a:p>
            <a:pPr>
              <a:lnSpc>
                <a:spcPct val="107000"/>
              </a:lnSpc>
              <a:spcAft>
                <a:spcPts val="800"/>
              </a:spcAft>
            </a:pPr>
            <a:r>
              <a:rPr lang="en-US" dirty="0" smtClean="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in case the vertex V is not accessed then add the vertex V into the BFS Queue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1151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3"/>
            <a:ext cx="6913677" cy="556677"/>
          </a:xfrm>
        </p:spPr>
        <p:txBody>
          <a:bodyPr/>
          <a:lstStyle/>
          <a:p>
            <a:pPr>
              <a:lnSpc>
                <a:spcPct val="107000"/>
              </a:lnSpc>
              <a:spcAft>
                <a:spcPts val="800"/>
              </a:spcAft>
            </a:pPr>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How does BFS Algorithm Work?</a:t>
            </a:r>
            <a:b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br>
            <a:endPar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1066800" y="13716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rPr>
              <a:t>Step 3)</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49" name="Picture 4" descr="https://www.guru99.com/images/1/020820_0543_BreadthFirs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1524000"/>
            <a:ext cx="2933700" cy="436169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1676400" y="5875862"/>
            <a:ext cx="65342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Start the BFS search, and after completion, Mark vertex V as visited.</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7395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3"/>
            <a:ext cx="6380277" cy="535177"/>
          </a:xfrm>
        </p:spPr>
        <p:txBody>
          <a:bodyPr/>
          <a:lstStyle/>
          <a:p>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How does BFS Algorithm Work?</a:t>
            </a:r>
            <a:r>
              <a:rPr lang="en-US" sz="3200" dirty="0">
                <a:latin typeface="Calibri" panose="020F0502020204030204" pitchFamily="34" charset="0"/>
                <a:ea typeface="Calibri" panose="020F0502020204030204" pitchFamily="34" charset="0"/>
                <a:cs typeface="Times New Roman" panose="02020603050405020304" pitchFamily="18" charset="0"/>
              </a:rPr>
              <a:t/>
            </a:r>
            <a:br>
              <a:rPr lang="en-US" sz="32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 Placeholder 2"/>
          <p:cNvSpPr>
            <a:spLocks noGrp="1"/>
          </p:cNvSpPr>
          <p:nvPr>
            <p:ph type="body" idx="1"/>
          </p:nvPr>
        </p:nvSpPr>
        <p:spPr>
          <a:xfrm>
            <a:off x="922223" y="1848306"/>
            <a:ext cx="7321550" cy="867097"/>
          </a:xfrm>
        </p:spPr>
        <p:txBody>
          <a:bodyPr/>
          <a:lstStyle/>
          <a:p>
            <a:pPr>
              <a:lnSpc>
                <a:spcPct val="107000"/>
              </a:lnSpc>
              <a:spcAft>
                <a:spcPts val="800"/>
              </a:spcAft>
            </a:pPr>
            <a:r>
              <a:rPr lang="en-US" b="1" dirty="0">
                <a:solidFill>
                  <a:schemeClr val="tx2"/>
                </a:solidFill>
                <a:latin typeface="Calibri" panose="020F0502020204030204" pitchFamily="34" charset="0"/>
                <a:ea typeface="Calibri" panose="020F0502020204030204" pitchFamily="34" charset="0"/>
                <a:cs typeface="Times New Roman" panose="02020603050405020304" pitchFamily="18" charset="0"/>
              </a:rPr>
              <a:t>Step 4)</a:t>
            </a:r>
            <a:endParaRPr lang="en-US"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tx2"/>
              </a:solidFill>
            </a:endParaRPr>
          </a:p>
        </p:txBody>
      </p:sp>
      <p:pic>
        <p:nvPicPr>
          <p:cNvPr id="4" name="Picture 3" descr="https://www.guru99.com/images/1/020820_0543_BreadthFirs5.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848306"/>
            <a:ext cx="3657599" cy="3581400"/>
          </a:xfrm>
          <a:prstGeom prst="rect">
            <a:avLst/>
          </a:prstGeom>
          <a:noFill/>
          <a:ln>
            <a:noFill/>
          </a:ln>
        </p:spPr>
      </p:pic>
      <p:sp>
        <p:nvSpPr>
          <p:cNvPr id="5" name="Rectangle 4"/>
          <p:cNvSpPr/>
          <p:nvPr/>
        </p:nvSpPr>
        <p:spPr>
          <a:xfrm>
            <a:off x="1676400" y="5792482"/>
            <a:ext cx="6809639" cy="685059"/>
          </a:xfrm>
          <a:prstGeom prst="rect">
            <a:avLst/>
          </a:prstGeom>
        </p:spPr>
        <p:txBody>
          <a:bodyPr wrap="square">
            <a:spAutoFit/>
          </a:bodyPr>
          <a:lstStyle/>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The BFS queue is still not empty, hence remove the vertex V of the graph from the queue.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6575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3"/>
            <a:ext cx="6608877" cy="458977"/>
          </a:xfrm>
        </p:spPr>
        <p:txBody>
          <a:bodyPr/>
          <a:lstStyle/>
          <a:p>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How does BFS Algorithm Work?</a:t>
            </a:r>
            <a:b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br>
            <a:endPar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922223" y="1848306"/>
            <a:ext cx="7321550" cy="867097"/>
          </a:xfrm>
        </p:spPr>
        <p:txBody>
          <a:bodyPr/>
          <a:lstStyle/>
          <a:p>
            <a:pPr>
              <a:lnSpc>
                <a:spcPct val="107000"/>
              </a:lnSpc>
              <a:spcAft>
                <a:spcPts val="800"/>
              </a:spcAft>
            </a:pPr>
            <a:r>
              <a:rPr lang="en-US" b="1" dirty="0">
                <a:solidFill>
                  <a:schemeClr val="tx2"/>
                </a:solidFill>
                <a:latin typeface="Calibri" panose="020F0502020204030204" pitchFamily="34" charset="0"/>
                <a:ea typeface="Calibri" panose="020F0502020204030204" pitchFamily="34" charset="0"/>
                <a:cs typeface="Times New Roman" panose="02020603050405020304" pitchFamily="18" charset="0"/>
              </a:rPr>
              <a:t>Step 5)</a:t>
            </a:r>
            <a:endParaRPr lang="en-US"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https://www.guru99.com/images/1/020820_0543_BreadthFirs6.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590801" y="1981200"/>
            <a:ext cx="3200399" cy="3200400"/>
          </a:xfrm>
          <a:prstGeom prst="rect">
            <a:avLst/>
          </a:prstGeom>
          <a:noFill/>
          <a:ln>
            <a:noFill/>
          </a:ln>
        </p:spPr>
      </p:pic>
      <p:sp>
        <p:nvSpPr>
          <p:cNvPr id="5" name="Rectangle 4"/>
          <p:cNvSpPr/>
          <p:nvPr/>
        </p:nvSpPr>
        <p:spPr>
          <a:xfrm>
            <a:off x="1600200" y="5754488"/>
            <a:ext cx="7086600" cy="750975"/>
          </a:xfrm>
          <a:prstGeom prst="rect">
            <a:avLst/>
          </a:prstGeom>
        </p:spPr>
        <p:txBody>
          <a:bodyPr wrap="square">
            <a:spAutoFit/>
          </a:bodyPr>
          <a:lstStyle/>
          <a:p>
            <a:pPr>
              <a:lnSpc>
                <a:spcPct val="107000"/>
              </a:lnSpc>
              <a:spcAft>
                <a:spcPts val="800"/>
              </a:spcAft>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Retrieve all the remaining vertices on the graph that are adjacent to the vertex V</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5562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3"/>
            <a:ext cx="6608877" cy="535177"/>
          </a:xfrm>
        </p:spPr>
        <p:txBody>
          <a:bodyPr/>
          <a:lstStyle/>
          <a:p>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How does BFS Algorithm Work?</a:t>
            </a:r>
            <a:b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br>
            <a:endPar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922223" y="1848306"/>
            <a:ext cx="7321550" cy="867097"/>
          </a:xfrm>
        </p:spPr>
        <p:txBody>
          <a:bodyPr/>
          <a:lstStyle/>
          <a:p>
            <a:pPr>
              <a:lnSpc>
                <a:spcPct val="107000"/>
              </a:lnSpc>
              <a:spcAft>
                <a:spcPts val="800"/>
              </a:spcAft>
            </a:pPr>
            <a:r>
              <a:rPr lang="en-US" b="1" dirty="0">
                <a:solidFill>
                  <a:schemeClr val="tx2"/>
                </a:solidFill>
                <a:latin typeface="Calibri" panose="020F0502020204030204" pitchFamily="34" charset="0"/>
                <a:ea typeface="Calibri" panose="020F0502020204030204" pitchFamily="34" charset="0"/>
                <a:cs typeface="Times New Roman" panose="02020603050405020304" pitchFamily="18" charset="0"/>
              </a:rPr>
              <a:t>Step 6)</a:t>
            </a:r>
            <a:endParaRPr lang="en-US"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https://www.guru99.com/images/1/020820_0543_BreadthFirs7.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314700" y="1757362"/>
            <a:ext cx="3390900" cy="3957638"/>
          </a:xfrm>
          <a:prstGeom prst="rect">
            <a:avLst/>
          </a:prstGeom>
          <a:noFill/>
          <a:ln>
            <a:noFill/>
          </a:ln>
        </p:spPr>
      </p:pic>
      <p:sp>
        <p:nvSpPr>
          <p:cNvPr id="5" name="Rectangle 4"/>
          <p:cNvSpPr/>
          <p:nvPr/>
        </p:nvSpPr>
        <p:spPr>
          <a:xfrm>
            <a:off x="1529130" y="5781949"/>
            <a:ext cx="6962039" cy="685059"/>
          </a:xfrm>
          <a:prstGeom prst="rect">
            <a:avLst/>
          </a:prstGeom>
        </p:spPr>
        <p:txBody>
          <a:bodyPr wrap="square">
            <a:spAutoFit/>
          </a:bodyPr>
          <a:lstStyle/>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For each adjacent vertex let's say V1, in case it is not visited yet then add V1 to the BFS queue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01726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3"/>
            <a:ext cx="6913677" cy="611377"/>
          </a:xfrm>
        </p:spPr>
        <p:txBody>
          <a:bodyPr/>
          <a:lstStyle/>
          <a:p>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How does BFS Algorithm Work?</a:t>
            </a:r>
            <a:b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br>
            <a:endPar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922223" y="1848306"/>
            <a:ext cx="7321550" cy="867097"/>
          </a:xfrm>
        </p:spPr>
        <p:txBody>
          <a:bodyPr/>
          <a:lstStyle/>
          <a:p>
            <a:pPr>
              <a:lnSpc>
                <a:spcPct val="107000"/>
              </a:lnSpc>
              <a:spcAft>
                <a:spcPts val="800"/>
              </a:spcAft>
            </a:pPr>
            <a:r>
              <a:rPr lang="en-US" b="1" dirty="0">
                <a:solidFill>
                  <a:schemeClr val="tx2"/>
                </a:solidFill>
                <a:latin typeface="Calibri" panose="020F0502020204030204" pitchFamily="34" charset="0"/>
                <a:ea typeface="Calibri" panose="020F0502020204030204" pitchFamily="34" charset="0"/>
                <a:cs typeface="Times New Roman" panose="02020603050405020304" pitchFamily="18" charset="0"/>
              </a:rPr>
              <a:t>Step 7)</a:t>
            </a:r>
            <a:endParaRPr lang="en-US"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https://www.guru99.com/images/1/020820_0543_BreadthFirs8.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314700" y="1743074"/>
            <a:ext cx="3467100" cy="3743325"/>
          </a:xfrm>
          <a:prstGeom prst="rect">
            <a:avLst/>
          </a:prstGeom>
          <a:noFill/>
          <a:ln>
            <a:noFill/>
          </a:ln>
        </p:spPr>
      </p:pic>
      <p:sp>
        <p:nvSpPr>
          <p:cNvPr id="5" name="Rectangle 4"/>
          <p:cNvSpPr/>
          <p:nvPr/>
        </p:nvSpPr>
        <p:spPr>
          <a:xfrm>
            <a:off x="1457459" y="5657315"/>
            <a:ext cx="7181581" cy="407035"/>
          </a:xfrm>
          <a:prstGeom prst="rect">
            <a:avLst/>
          </a:prstGeom>
        </p:spPr>
        <p:txBody>
          <a:bodyPr wrap="none">
            <a:spAutoFit/>
          </a:bodyPr>
          <a:lstStyle/>
          <a:p>
            <a:pPr>
              <a:lnSpc>
                <a:spcPct val="107000"/>
              </a:lnSpc>
              <a:spcAft>
                <a:spcPts val="800"/>
              </a:spcAft>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BFS will visit V1 and mark it as visited and delete it from the queue.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564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3"/>
            <a:ext cx="6608877" cy="535177"/>
          </a:xfrm>
        </p:spPr>
        <p:txBody>
          <a:bodyPr/>
          <a:lstStyle/>
          <a:p>
            <a:pPr marL="0" marR="0">
              <a:lnSpc>
                <a:spcPct val="107000"/>
              </a:lnSpc>
              <a:spcBef>
                <a:spcPts val="0"/>
              </a:spcBef>
              <a:spcAft>
                <a:spcPts val="800"/>
              </a:spcAft>
            </a:pPr>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Example BFS Algorithm</a:t>
            </a:r>
            <a:b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br>
            <a:endPar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934923" y="1447800"/>
            <a:ext cx="7321550" cy="867097"/>
          </a:xfrm>
        </p:spPr>
        <p:txBody>
          <a:bodyPr/>
          <a:lstStyle/>
          <a:p>
            <a:pPr>
              <a:lnSpc>
                <a:spcPct val="107000"/>
              </a:lnSpc>
              <a:spcAft>
                <a:spcPts val="800"/>
              </a:spcAft>
            </a:pPr>
            <a:r>
              <a:rPr lang="en-US" b="1" dirty="0">
                <a:solidFill>
                  <a:schemeClr val="tx2"/>
                </a:solidFill>
                <a:latin typeface="Calibri" panose="020F0502020204030204" pitchFamily="34" charset="0"/>
                <a:ea typeface="Calibri" panose="020F0502020204030204" pitchFamily="34" charset="0"/>
                <a:cs typeface="Times New Roman" panose="02020603050405020304" pitchFamily="18" charset="0"/>
              </a:rPr>
              <a:t>Step 1)</a:t>
            </a:r>
            <a:endParaRPr lang="en-US"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https://www.guru99.com/images/1/020820_0543_BreadthFirs9.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447800"/>
            <a:ext cx="3657600" cy="4267200"/>
          </a:xfrm>
          <a:prstGeom prst="rect">
            <a:avLst/>
          </a:prstGeom>
          <a:noFill/>
          <a:ln>
            <a:noFill/>
          </a:ln>
        </p:spPr>
      </p:pic>
      <p:sp>
        <p:nvSpPr>
          <p:cNvPr id="5" name="Rectangle 4"/>
          <p:cNvSpPr/>
          <p:nvPr/>
        </p:nvSpPr>
        <p:spPr>
          <a:xfrm>
            <a:off x="1676400" y="5908223"/>
            <a:ext cx="5328062" cy="375552"/>
          </a:xfrm>
          <a:prstGeom prst="rect">
            <a:avLst/>
          </a:prstGeom>
        </p:spPr>
        <p:txBody>
          <a:bodyPr wrap="none">
            <a:spAutoFit/>
          </a:bodyPr>
          <a:lstStyle/>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You have a graph of seven numbers ranging from 0 – 6.</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96124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3"/>
            <a:ext cx="6837477" cy="611377"/>
          </a:xfrm>
        </p:spPr>
        <p:txBody>
          <a:bodyPr/>
          <a:lstStyle/>
          <a:p>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Example BFS Algorithm</a:t>
            </a:r>
            <a:r>
              <a:rPr lang="en-US" sz="3200" b="1"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
            </a:r>
            <a:br>
              <a:rPr lang="en-US" sz="3200" b="1"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br>
            <a:endParaRPr lang="en-US" dirty="0"/>
          </a:p>
        </p:txBody>
      </p:sp>
      <p:sp>
        <p:nvSpPr>
          <p:cNvPr id="3" name="Text Placeholder 2"/>
          <p:cNvSpPr>
            <a:spLocks noGrp="1"/>
          </p:cNvSpPr>
          <p:nvPr>
            <p:ph type="body" idx="1"/>
          </p:nvPr>
        </p:nvSpPr>
        <p:spPr>
          <a:xfrm>
            <a:off x="922223" y="1848306"/>
            <a:ext cx="7321550" cy="867097"/>
          </a:xfrm>
        </p:spPr>
        <p:txBody>
          <a:bodyPr/>
          <a:lstStyle/>
          <a:p>
            <a:pPr>
              <a:lnSpc>
                <a:spcPct val="107000"/>
              </a:lnSpc>
              <a:spcAft>
                <a:spcPts val="800"/>
              </a:spcAft>
            </a:pPr>
            <a:r>
              <a:rPr lang="en-US" b="1" dirty="0">
                <a:solidFill>
                  <a:schemeClr val="tx2"/>
                </a:solidFill>
                <a:latin typeface="Calibri" panose="020F0502020204030204" pitchFamily="34" charset="0"/>
                <a:ea typeface="Calibri" panose="020F0502020204030204" pitchFamily="34" charset="0"/>
                <a:cs typeface="Times New Roman" panose="02020603050405020304" pitchFamily="18" charset="0"/>
              </a:rPr>
              <a:t>Step 2)</a:t>
            </a:r>
            <a:endParaRPr lang="en-US"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https://www.guru99.com/images/1/020820_0543_BreadthFirs10.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262312" y="1895474"/>
            <a:ext cx="3671888" cy="3362325"/>
          </a:xfrm>
          <a:prstGeom prst="rect">
            <a:avLst/>
          </a:prstGeom>
          <a:noFill/>
          <a:ln>
            <a:noFill/>
          </a:ln>
        </p:spPr>
      </p:pic>
      <p:sp>
        <p:nvSpPr>
          <p:cNvPr id="5" name="Rectangle 4"/>
          <p:cNvSpPr/>
          <p:nvPr/>
        </p:nvSpPr>
        <p:spPr>
          <a:xfrm>
            <a:off x="3053465" y="5486400"/>
            <a:ext cx="4132029" cy="375552"/>
          </a:xfrm>
          <a:prstGeom prst="rect">
            <a:avLst/>
          </a:prstGeom>
        </p:spPr>
        <p:txBody>
          <a:bodyPr wrap="none">
            <a:spAutoFit/>
          </a:bodyPr>
          <a:lstStyle/>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0 or zero has been marked as a root node.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3280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3"/>
            <a:ext cx="6456477" cy="535177"/>
          </a:xfrm>
        </p:spPr>
        <p:txBody>
          <a:bodyPr/>
          <a:lstStyle/>
          <a:p>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Example BFS Algorithm</a:t>
            </a:r>
            <a:b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br>
            <a:endPar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922223" y="1848306"/>
            <a:ext cx="7321550" cy="867097"/>
          </a:xfrm>
        </p:spPr>
        <p:txBody>
          <a:bodyPr/>
          <a:lstStyle/>
          <a:p>
            <a:pPr>
              <a:lnSpc>
                <a:spcPct val="107000"/>
              </a:lnSpc>
              <a:spcAft>
                <a:spcPts val="800"/>
              </a:spcAft>
            </a:pPr>
            <a:r>
              <a:rPr lang="en-US" b="1" dirty="0">
                <a:solidFill>
                  <a:schemeClr val="tx2"/>
                </a:solidFill>
                <a:latin typeface="Calibri" panose="020F0502020204030204" pitchFamily="34" charset="0"/>
                <a:ea typeface="Calibri" panose="020F0502020204030204" pitchFamily="34" charset="0"/>
                <a:cs typeface="Times New Roman" panose="02020603050405020304" pitchFamily="18" charset="0"/>
              </a:rPr>
              <a:t>Step 3)</a:t>
            </a:r>
            <a:endParaRPr lang="en-US"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https://www.guru99.com/images/1/020820_0543_BreadthFirs11.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262312" y="1848306"/>
            <a:ext cx="3748088" cy="3866694"/>
          </a:xfrm>
          <a:prstGeom prst="rect">
            <a:avLst/>
          </a:prstGeom>
          <a:noFill/>
          <a:ln>
            <a:noFill/>
          </a:ln>
        </p:spPr>
      </p:pic>
      <p:sp>
        <p:nvSpPr>
          <p:cNvPr id="5" name="Rectangle 4"/>
          <p:cNvSpPr/>
          <p:nvPr/>
        </p:nvSpPr>
        <p:spPr>
          <a:xfrm>
            <a:off x="2514600" y="5735246"/>
            <a:ext cx="5334000" cy="685059"/>
          </a:xfrm>
          <a:prstGeom prst="rect">
            <a:avLst/>
          </a:prstGeom>
        </p:spPr>
        <p:txBody>
          <a:bodyPr wrap="square">
            <a:spAutoFit/>
          </a:bodyPr>
          <a:lstStyle/>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0 is visited, marked, and inserted into the queue data structure</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6293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2"/>
            <a:ext cx="7274153" cy="492443"/>
          </a:xfrm>
        </p:spPr>
        <p:txBody>
          <a:bodyPr/>
          <a:lstStyle/>
          <a:p>
            <a:pPr marL="12700">
              <a:spcBef>
                <a:spcPts val="105"/>
              </a:spcBef>
            </a:pPr>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Example of graph data structure</a:t>
            </a:r>
          </a:p>
        </p:txBody>
      </p:sp>
      <p:pic>
        <p:nvPicPr>
          <p:cNvPr id="4" name="Picture 3" descr="graph data structure explained using facebook's example. Users, groups, pages, events, etc. are represented as nodes and their relationships - friend, joining a group, liking a page are represented as links between nodes"/>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647825"/>
            <a:ext cx="4800600" cy="3152775"/>
          </a:xfrm>
          <a:prstGeom prst="rect">
            <a:avLst/>
          </a:prstGeom>
          <a:noFill/>
          <a:ln>
            <a:noFill/>
          </a:ln>
        </p:spPr>
      </p:pic>
      <p:sp>
        <p:nvSpPr>
          <p:cNvPr id="5" name="Rectangle 4"/>
          <p:cNvSpPr/>
          <p:nvPr/>
        </p:nvSpPr>
        <p:spPr>
          <a:xfrm>
            <a:off x="1447800" y="5105400"/>
            <a:ext cx="7086600" cy="977191"/>
          </a:xfrm>
          <a:prstGeom prst="rect">
            <a:avLst/>
          </a:prstGeom>
        </p:spPr>
        <p:txBody>
          <a:bodyPr wrap="square">
            <a:spAutoFit/>
          </a:bodyPr>
          <a:lstStyle/>
          <a:p>
            <a:pPr>
              <a:lnSpc>
                <a:spcPts val="2250"/>
              </a:lnSpc>
              <a:spcAft>
                <a:spcPts val="1200"/>
              </a:spcAft>
            </a:pPr>
            <a:r>
              <a:rPr lang="en-US" sz="2000" dirty="0" smtClean="0">
                <a:effectLst/>
                <a:latin typeface="Helvetica" panose="020B0604020202020204" pitchFamily="34" charset="0"/>
                <a:ea typeface="Times New Roman" panose="02020603050405020304" pitchFamily="18" charset="0"/>
                <a:cs typeface="Times New Roman" panose="02020603050405020304" pitchFamily="18" charset="0"/>
              </a:rPr>
              <a:t>All of </a:t>
            </a:r>
            <a:r>
              <a:rPr lang="en-US" sz="2000" dirty="0" err="1" smtClean="0">
                <a:effectLst/>
                <a:latin typeface="Helvetica" panose="020B0604020202020204" pitchFamily="34" charset="0"/>
                <a:ea typeface="Times New Roman" panose="02020603050405020304" pitchFamily="18" charset="0"/>
                <a:cs typeface="Times New Roman" panose="02020603050405020304" pitchFamily="18" charset="0"/>
              </a:rPr>
              <a:t>facebook</a:t>
            </a:r>
            <a:r>
              <a:rPr lang="en-US" sz="2000" dirty="0" smtClean="0">
                <a:effectLst/>
                <a:latin typeface="Helvetica" panose="020B0604020202020204" pitchFamily="34" charset="0"/>
                <a:ea typeface="Times New Roman" panose="02020603050405020304" pitchFamily="18" charset="0"/>
                <a:cs typeface="Times New Roman" panose="02020603050405020304" pitchFamily="18" charset="0"/>
              </a:rPr>
              <a:t> is then a collection of these nodes and edges. This is because </a:t>
            </a:r>
            <a:r>
              <a:rPr lang="en-US" sz="2000" dirty="0" err="1" smtClean="0">
                <a:effectLst/>
                <a:latin typeface="Helvetica" panose="020B0604020202020204" pitchFamily="34" charset="0"/>
                <a:ea typeface="Times New Roman" panose="02020603050405020304" pitchFamily="18" charset="0"/>
                <a:cs typeface="Times New Roman" panose="02020603050405020304" pitchFamily="18" charset="0"/>
              </a:rPr>
              <a:t>facebook</a:t>
            </a:r>
            <a:r>
              <a:rPr lang="en-US" sz="2000" dirty="0" smtClean="0">
                <a:effectLst/>
                <a:latin typeface="Helvetica" panose="020B0604020202020204" pitchFamily="34" charset="0"/>
                <a:ea typeface="Times New Roman" panose="02020603050405020304" pitchFamily="18" charset="0"/>
                <a:cs typeface="Times New Roman" panose="02020603050405020304" pitchFamily="18" charset="0"/>
              </a:rPr>
              <a:t> uses a graph data structure to store its data.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8416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2"/>
            <a:ext cx="7274153" cy="492443"/>
          </a:xfrm>
        </p:spPr>
        <p:txBody>
          <a:bodyPr/>
          <a:lstStyle/>
          <a:p>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Example BFS Algorithm</a:t>
            </a:r>
          </a:p>
        </p:txBody>
      </p:sp>
      <p:sp>
        <p:nvSpPr>
          <p:cNvPr id="3" name="Text Placeholder 2"/>
          <p:cNvSpPr>
            <a:spLocks noGrp="1"/>
          </p:cNvSpPr>
          <p:nvPr>
            <p:ph type="body" idx="1"/>
          </p:nvPr>
        </p:nvSpPr>
        <p:spPr>
          <a:xfrm>
            <a:off x="922223" y="1848306"/>
            <a:ext cx="7321550" cy="867097"/>
          </a:xfrm>
        </p:spPr>
        <p:txBody>
          <a:bodyPr/>
          <a:lstStyle/>
          <a:p>
            <a:pPr>
              <a:lnSpc>
                <a:spcPct val="107000"/>
              </a:lnSpc>
              <a:spcAft>
                <a:spcPts val="800"/>
              </a:spcAft>
            </a:pPr>
            <a:r>
              <a:rPr lang="en-US" b="1" dirty="0">
                <a:solidFill>
                  <a:schemeClr val="tx2"/>
                </a:solidFill>
                <a:latin typeface="Calibri" panose="020F0502020204030204" pitchFamily="34" charset="0"/>
                <a:ea typeface="Calibri" panose="020F0502020204030204" pitchFamily="34" charset="0"/>
                <a:cs typeface="Times New Roman" panose="02020603050405020304" pitchFamily="18" charset="0"/>
              </a:rPr>
              <a:t>Step 4)</a:t>
            </a:r>
            <a:endParaRPr lang="en-US"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tx2"/>
              </a:solidFill>
            </a:endParaRPr>
          </a:p>
        </p:txBody>
      </p:sp>
      <p:pic>
        <p:nvPicPr>
          <p:cNvPr id="4" name="Picture 3" descr="https://www.guru99.com/images/1/020820_0543_BreadthFirs12.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262312" y="1490663"/>
            <a:ext cx="3214688" cy="3843338"/>
          </a:xfrm>
          <a:prstGeom prst="rect">
            <a:avLst/>
          </a:prstGeom>
          <a:noFill/>
          <a:ln>
            <a:noFill/>
          </a:ln>
        </p:spPr>
      </p:pic>
      <p:sp>
        <p:nvSpPr>
          <p:cNvPr id="5" name="Rectangle 4"/>
          <p:cNvSpPr/>
          <p:nvPr/>
        </p:nvSpPr>
        <p:spPr>
          <a:xfrm>
            <a:off x="2133600" y="5530428"/>
            <a:ext cx="6400800" cy="685059"/>
          </a:xfrm>
          <a:prstGeom prst="rect">
            <a:avLst/>
          </a:prstGeom>
        </p:spPr>
        <p:txBody>
          <a:bodyPr wrap="square">
            <a:spAutoFit/>
          </a:bodyPr>
          <a:lstStyle/>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Remaining 0 adjacent and unvisited nodes are visited, marked, and inserted into the queue.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9439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2"/>
            <a:ext cx="7274153" cy="492443"/>
          </a:xfrm>
        </p:spPr>
        <p:txBody>
          <a:bodyPr/>
          <a:lstStyle/>
          <a:p>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Example BFS Algorithm</a:t>
            </a:r>
          </a:p>
        </p:txBody>
      </p:sp>
      <p:sp>
        <p:nvSpPr>
          <p:cNvPr id="3" name="Text Placeholder 2"/>
          <p:cNvSpPr>
            <a:spLocks noGrp="1"/>
          </p:cNvSpPr>
          <p:nvPr>
            <p:ph type="body" idx="1"/>
          </p:nvPr>
        </p:nvSpPr>
        <p:spPr>
          <a:xfrm>
            <a:off x="922223" y="1848306"/>
            <a:ext cx="7321550" cy="867097"/>
          </a:xfrm>
        </p:spPr>
        <p:txBody>
          <a:bodyPr/>
          <a:lstStyle/>
          <a:p>
            <a:pPr>
              <a:lnSpc>
                <a:spcPct val="107000"/>
              </a:lnSpc>
              <a:spcAft>
                <a:spcPts val="800"/>
              </a:spcAft>
            </a:pPr>
            <a:r>
              <a:rPr lang="en-US" b="1" dirty="0">
                <a:solidFill>
                  <a:schemeClr val="tx2"/>
                </a:solidFill>
                <a:latin typeface="Calibri" panose="020F0502020204030204" pitchFamily="34" charset="0"/>
                <a:ea typeface="Calibri" panose="020F0502020204030204" pitchFamily="34" charset="0"/>
                <a:cs typeface="Times New Roman" panose="02020603050405020304" pitchFamily="18" charset="0"/>
              </a:rPr>
              <a:t>Step 5)</a:t>
            </a:r>
            <a:endParaRPr lang="en-US"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tx2"/>
              </a:solidFill>
            </a:endParaRPr>
          </a:p>
        </p:txBody>
      </p:sp>
      <p:pic>
        <p:nvPicPr>
          <p:cNvPr id="4" name="Picture 3" descr="https://www.guru99.com/images/1/020820_0543_BreadthFirs13.jpg"/>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848306"/>
            <a:ext cx="3276600" cy="4019094"/>
          </a:xfrm>
          <a:prstGeom prst="rect">
            <a:avLst/>
          </a:prstGeom>
          <a:noFill/>
          <a:ln>
            <a:noFill/>
          </a:ln>
        </p:spPr>
      </p:pic>
      <p:sp>
        <p:nvSpPr>
          <p:cNvPr id="5" name="Rectangle 4"/>
          <p:cNvSpPr/>
          <p:nvPr/>
        </p:nvSpPr>
        <p:spPr>
          <a:xfrm>
            <a:off x="1295400" y="6096000"/>
            <a:ext cx="5781711" cy="375552"/>
          </a:xfrm>
          <a:prstGeom prst="rect">
            <a:avLst/>
          </a:prstGeom>
        </p:spPr>
        <p:txBody>
          <a:bodyPr wrap="none">
            <a:spAutoFit/>
          </a:bodyPr>
          <a:lstStyle/>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Traversing iterations are repeated until all nodes are visited.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8333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2"/>
            <a:ext cx="7274153" cy="503599"/>
          </a:xfrm>
        </p:spPr>
        <p:txBody>
          <a:bodyPr/>
          <a:lstStyle/>
          <a:p>
            <a:pPr marL="0" marR="0">
              <a:lnSpc>
                <a:spcPct val="107000"/>
              </a:lnSpc>
              <a:spcBef>
                <a:spcPts val="0"/>
              </a:spcBef>
              <a:spcAft>
                <a:spcPts val="800"/>
              </a:spcAft>
            </a:pPr>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Rules of BFS Algorithm</a:t>
            </a:r>
          </a:p>
        </p:txBody>
      </p:sp>
      <p:sp>
        <p:nvSpPr>
          <p:cNvPr id="3" name="Text Placeholder 2"/>
          <p:cNvSpPr>
            <a:spLocks noGrp="1"/>
          </p:cNvSpPr>
          <p:nvPr>
            <p:ph type="body" idx="1"/>
          </p:nvPr>
        </p:nvSpPr>
        <p:spPr>
          <a:xfrm>
            <a:off x="911224" y="1295400"/>
            <a:ext cx="7321550" cy="5739007"/>
          </a:xfrm>
        </p:spPr>
        <p:txBody>
          <a:bodyPr/>
          <a:lstStyle/>
          <a:p>
            <a:pPr>
              <a:lnSpc>
                <a:spcPct val="107000"/>
              </a:lnSpc>
              <a:spcAft>
                <a:spcPts val="800"/>
              </a:spcAft>
            </a:pPr>
            <a:r>
              <a:rPr lang="en-US" sz="2000" dirty="0">
                <a:solidFill>
                  <a:schemeClr val="tx2"/>
                </a:solidFill>
                <a:latin typeface="Calibri" panose="020F0502020204030204" pitchFamily="34" charset="0"/>
                <a:ea typeface="Calibri" panose="020F0502020204030204" pitchFamily="34" charset="0"/>
                <a:cs typeface="Times New Roman" panose="02020603050405020304" pitchFamily="18" charset="0"/>
              </a:rPr>
              <a:t>Here, are important rules for using BFS algorithm:</a:t>
            </a:r>
          </a:p>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r>
              <a:rPr lang="en-US" sz="2000" dirty="0">
                <a:solidFill>
                  <a:schemeClr val="tx2"/>
                </a:solidFill>
                <a:latin typeface="Calibri" panose="020F0502020204030204" pitchFamily="34" charset="0"/>
                <a:ea typeface="Calibri" panose="020F0502020204030204" pitchFamily="34" charset="0"/>
                <a:cs typeface="Times New Roman" panose="02020603050405020304" pitchFamily="18" charset="0"/>
              </a:rPr>
              <a:t>A queue (FIFO-First in First Out) data structure is used by BFS.</a:t>
            </a:r>
          </a:p>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r>
              <a:rPr lang="en-US" sz="2000" dirty="0">
                <a:solidFill>
                  <a:schemeClr val="tx2"/>
                </a:solidFill>
                <a:latin typeface="Calibri" panose="020F0502020204030204" pitchFamily="34" charset="0"/>
                <a:ea typeface="Calibri" panose="020F0502020204030204" pitchFamily="34" charset="0"/>
                <a:cs typeface="Times New Roman" panose="02020603050405020304" pitchFamily="18" charset="0"/>
              </a:rPr>
              <a:t>You mark any node in the graph as root and start traversing the data from it.</a:t>
            </a:r>
          </a:p>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r>
              <a:rPr lang="en-US" sz="2000" dirty="0">
                <a:solidFill>
                  <a:schemeClr val="tx2"/>
                </a:solidFill>
                <a:latin typeface="Calibri" panose="020F0502020204030204" pitchFamily="34" charset="0"/>
                <a:ea typeface="Calibri" panose="020F0502020204030204" pitchFamily="34" charset="0"/>
                <a:cs typeface="Times New Roman" panose="02020603050405020304" pitchFamily="18" charset="0"/>
              </a:rPr>
              <a:t>BFS traverses all the nodes in the graph and keeps dropping them as completed.</a:t>
            </a:r>
          </a:p>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r>
              <a:rPr lang="en-US" sz="2000" dirty="0">
                <a:solidFill>
                  <a:schemeClr val="tx2"/>
                </a:solidFill>
                <a:latin typeface="Calibri" panose="020F0502020204030204" pitchFamily="34" charset="0"/>
                <a:ea typeface="Calibri" panose="020F0502020204030204" pitchFamily="34" charset="0"/>
                <a:cs typeface="Times New Roman" panose="02020603050405020304" pitchFamily="18" charset="0"/>
              </a:rPr>
              <a:t>BFS visits an adjacent unvisited node, marks it as done, and inserts it into a queue.</a:t>
            </a:r>
          </a:p>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r>
              <a:rPr lang="en-US" sz="2000" dirty="0">
                <a:solidFill>
                  <a:schemeClr val="tx2"/>
                </a:solidFill>
                <a:latin typeface="Calibri" panose="020F0502020204030204" pitchFamily="34" charset="0"/>
                <a:ea typeface="Calibri" panose="020F0502020204030204" pitchFamily="34" charset="0"/>
                <a:cs typeface="Times New Roman" panose="02020603050405020304" pitchFamily="18" charset="0"/>
              </a:rPr>
              <a:t>Removes the previous vertex from the queue in case no adjacent vertex is found.</a:t>
            </a:r>
          </a:p>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r>
              <a:rPr lang="en-US" sz="2000" dirty="0">
                <a:solidFill>
                  <a:schemeClr val="tx2"/>
                </a:solidFill>
                <a:latin typeface="Calibri" panose="020F0502020204030204" pitchFamily="34" charset="0"/>
                <a:ea typeface="Calibri" panose="020F0502020204030204" pitchFamily="34" charset="0"/>
                <a:cs typeface="Times New Roman" panose="02020603050405020304" pitchFamily="18" charset="0"/>
              </a:rPr>
              <a:t>BFS algorithm iterates until all the vertices in the graph are successfully traversed and marked as completed.</a:t>
            </a:r>
          </a:p>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r>
              <a:rPr lang="en-US" sz="2000" dirty="0">
                <a:solidFill>
                  <a:schemeClr val="tx2"/>
                </a:solidFill>
                <a:latin typeface="Calibri" panose="020F0502020204030204" pitchFamily="34" charset="0"/>
                <a:ea typeface="Calibri" panose="020F0502020204030204" pitchFamily="34" charset="0"/>
                <a:cs typeface="Times New Roman" panose="02020603050405020304" pitchFamily="18" charset="0"/>
              </a:rPr>
              <a:t>There are no loops caused by BFS during the traversing of data from any node.</a:t>
            </a:r>
          </a:p>
          <a:p>
            <a:endParaRPr lang="en-US" sz="2000" dirty="0"/>
          </a:p>
        </p:txBody>
      </p:sp>
    </p:spTree>
    <p:extLst>
      <p:ext uri="{BB962C8B-B14F-4D97-AF65-F5344CB8AC3E}">
        <p14:creationId xmlns:p14="http://schemas.microsoft.com/office/powerpoint/2010/main" val="34687961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2"/>
            <a:ext cx="7274153" cy="500393"/>
          </a:xfrm>
        </p:spPr>
        <p:txBody>
          <a:bodyPr/>
          <a:lstStyle/>
          <a:p>
            <a:pPr>
              <a:lnSpc>
                <a:spcPct val="107000"/>
              </a:lnSpc>
              <a:spcAft>
                <a:spcPts val="800"/>
              </a:spcAft>
            </a:pPr>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BFS pseudocode</a:t>
            </a:r>
          </a:p>
        </p:txBody>
      </p:sp>
      <p:sp>
        <p:nvSpPr>
          <p:cNvPr id="3" name="Text Placeholder 2"/>
          <p:cNvSpPr>
            <a:spLocks noGrp="1"/>
          </p:cNvSpPr>
          <p:nvPr>
            <p:ph type="body" idx="1"/>
          </p:nvPr>
        </p:nvSpPr>
        <p:spPr>
          <a:xfrm>
            <a:off x="922223" y="1848306"/>
            <a:ext cx="7321550" cy="2585323"/>
          </a:xfrm>
        </p:spPr>
        <p:txBody>
          <a:bodyPr/>
          <a:lstStyle/>
          <a:p>
            <a:r>
              <a:rPr lang="en-US" dirty="0">
                <a:solidFill>
                  <a:schemeClr val="tx2"/>
                </a:solidFill>
              </a:rPr>
              <a:t>create a queue Q </a:t>
            </a:r>
          </a:p>
          <a:p>
            <a:r>
              <a:rPr lang="en-US" dirty="0">
                <a:solidFill>
                  <a:schemeClr val="tx2"/>
                </a:solidFill>
              </a:rPr>
              <a:t>mark v as visited and put v into Q </a:t>
            </a:r>
          </a:p>
          <a:p>
            <a:r>
              <a:rPr lang="en-US" dirty="0">
                <a:solidFill>
                  <a:schemeClr val="tx2"/>
                </a:solidFill>
              </a:rPr>
              <a:t>while Q is non-empty </a:t>
            </a:r>
          </a:p>
          <a:p>
            <a:r>
              <a:rPr lang="en-US" dirty="0">
                <a:solidFill>
                  <a:schemeClr val="tx2"/>
                </a:solidFill>
              </a:rPr>
              <a:t>    remove the head u of Q </a:t>
            </a:r>
          </a:p>
          <a:p>
            <a:r>
              <a:rPr lang="en-US" dirty="0">
                <a:solidFill>
                  <a:schemeClr val="tx2"/>
                </a:solidFill>
              </a:rPr>
              <a:t>    mark and </a:t>
            </a:r>
            <a:r>
              <a:rPr lang="en-US" dirty="0" err="1">
                <a:solidFill>
                  <a:schemeClr val="tx2"/>
                </a:solidFill>
              </a:rPr>
              <a:t>enqueue</a:t>
            </a:r>
            <a:r>
              <a:rPr lang="en-US" dirty="0">
                <a:solidFill>
                  <a:schemeClr val="tx2"/>
                </a:solidFill>
              </a:rPr>
              <a:t> all (unvisited) </a:t>
            </a:r>
            <a:r>
              <a:rPr lang="en-US" dirty="0" err="1">
                <a:solidFill>
                  <a:schemeClr val="tx2"/>
                </a:solidFill>
              </a:rPr>
              <a:t>neighbours</a:t>
            </a:r>
            <a:r>
              <a:rPr lang="en-US" dirty="0">
                <a:solidFill>
                  <a:schemeClr val="tx2"/>
                </a:solidFill>
              </a:rPr>
              <a:t> of u</a:t>
            </a:r>
          </a:p>
          <a:p>
            <a:endParaRPr lang="en-US" dirty="0">
              <a:solidFill>
                <a:schemeClr val="tx2"/>
              </a:solidFill>
            </a:endParaRPr>
          </a:p>
        </p:txBody>
      </p:sp>
    </p:spTree>
    <p:extLst>
      <p:ext uri="{BB962C8B-B14F-4D97-AF65-F5344CB8AC3E}">
        <p14:creationId xmlns:p14="http://schemas.microsoft.com/office/powerpoint/2010/main" val="13170403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2"/>
            <a:ext cx="7274153" cy="500393"/>
          </a:xfrm>
        </p:spPr>
        <p:txBody>
          <a:bodyPr/>
          <a:lstStyle/>
          <a:p>
            <a:pPr marL="0" marR="0">
              <a:lnSpc>
                <a:spcPct val="107000"/>
              </a:lnSpc>
              <a:spcBef>
                <a:spcPts val="0"/>
              </a:spcBef>
              <a:spcAft>
                <a:spcPts val="800"/>
              </a:spcAft>
            </a:pPr>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BFS Algorithm Complexity</a:t>
            </a:r>
          </a:p>
        </p:txBody>
      </p:sp>
      <p:sp>
        <p:nvSpPr>
          <p:cNvPr id="3" name="Text Placeholder 2"/>
          <p:cNvSpPr>
            <a:spLocks noGrp="1"/>
          </p:cNvSpPr>
          <p:nvPr>
            <p:ph type="body" idx="1"/>
          </p:nvPr>
        </p:nvSpPr>
        <p:spPr>
          <a:xfrm>
            <a:off x="922223" y="1848306"/>
            <a:ext cx="7321550" cy="1846659"/>
          </a:xfrm>
        </p:spPr>
        <p:txBody>
          <a:bodyPr/>
          <a:lstStyle/>
          <a:p>
            <a:r>
              <a:rPr lang="en-US" sz="2000" dirty="0">
                <a:solidFill>
                  <a:schemeClr val="tx2"/>
                </a:solidFill>
              </a:rPr>
              <a:t>The time complexity of the BFS algorithm is represented in the form of O(V + E), where V is the number of nodes and E is the number of edges</a:t>
            </a:r>
            <a:r>
              <a:rPr lang="en-US" sz="2000" dirty="0" smtClean="0">
                <a:solidFill>
                  <a:schemeClr val="tx2"/>
                </a:solidFill>
              </a:rPr>
              <a:t>.</a:t>
            </a:r>
          </a:p>
          <a:p>
            <a:endParaRPr lang="en-US" sz="2000" dirty="0">
              <a:solidFill>
                <a:schemeClr val="tx2"/>
              </a:solidFill>
            </a:endParaRPr>
          </a:p>
          <a:p>
            <a:r>
              <a:rPr lang="en-US" sz="2000" dirty="0">
                <a:solidFill>
                  <a:schemeClr val="tx2"/>
                </a:solidFill>
              </a:rPr>
              <a:t>The space complexity of the algorithm is O(V).</a:t>
            </a:r>
          </a:p>
          <a:p>
            <a:endParaRPr lang="en-US" sz="2000" dirty="0">
              <a:solidFill>
                <a:schemeClr val="tx2"/>
              </a:solidFill>
            </a:endParaRPr>
          </a:p>
        </p:txBody>
      </p:sp>
    </p:spTree>
    <p:extLst>
      <p:ext uri="{BB962C8B-B14F-4D97-AF65-F5344CB8AC3E}">
        <p14:creationId xmlns:p14="http://schemas.microsoft.com/office/powerpoint/2010/main" val="36063836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81000"/>
            <a:ext cx="7274153" cy="364843"/>
          </a:xfrm>
        </p:spPr>
        <p:txBody>
          <a:bodyPr/>
          <a:lstStyle/>
          <a:p>
            <a:pPr marL="0" marR="0">
              <a:lnSpc>
                <a:spcPts val="2700"/>
              </a:lnSpc>
              <a:spcBef>
                <a:spcPts val="0"/>
              </a:spcBef>
              <a:spcAft>
                <a:spcPts val="900"/>
              </a:spcAft>
            </a:pPr>
            <a:r>
              <a:rPr lang="en-US" sz="3200" b="1"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BFS Algorithm Applications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Placeholder 2"/>
          <p:cNvSpPr>
            <a:spLocks noGrp="1"/>
          </p:cNvSpPr>
          <p:nvPr>
            <p:ph type="body" idx="1"/>
          </p:nvPr>
        </p:nvSpPr>
        <p:spPr>
          <a:xfrm>
            <a:off x="685800" y="1295400"/>
            <a:ext cx="7916977" cy="4431983"/>
          </a:xfrm>
        </p:spPr>
        <p:txBody>
          <a:bodyPr/>
          <a:lstStyle/>
          <a:p>
            <a:pPr marL="457200" indent="-457200">
              <a:buAutoNum type="arabicPeriod"/>
            </a:pPr>
            <a:r>
              <a:rPr lang="en-US" dirty="0" smtClean="0">
                <a:solidFill>
                  <a:schemeClr val="tx2"/>
                </a:solidFill>
              </a:rPr>
              <a:t>To </a:t>
            </a:r>
            <a:r>
              <a:rPr lang="en-US" dirty="0">
                <a:solidFill>
                  <a:schemeClr val="tx2"/>
                </a:solidFill>
              </a:rPr>
              <a:t>build index by search </a:t>
            </a:r>
            <a:r>
              <a:rPr lang="en-US" dirty="0" smtClean="0">
                <a:solidFill>
                  <a:schemeClr val="tx2"/>
                </a:solidFill>
              </a:rPr>
              <a:t>index</a:t>
            </a:r>
          </a:p>
          <a:p>
            <a:pPr marL="457200" indent="-457200">
              <a:buAutoNum type="arabicPeriod"/>
            </a:pPr>
            <a:endParaRPr lang="en-US" dirty="0">
              <a:solidFill>
                <a:schemeClr val="tx2"/>
              </a:solidFill>
            </a:endParaRPr>
          </a:p>
          <a:p>
            <a:pPr marL="457200" indent="-457200">
              <a:buAutoNum type="arabicPeriod" startAt="2"/>
            </a:pPr>
            <a:r>
              <a:rPr lang="en-US" dirty="0" smtClean="0">
                <a:solidFill>
                  <a:schemeClr val="tx2"/>
                </a:solidFill>
              </a:rPr>
              <a:t>For </a:t>
            </a:r>
            <a:r>
              <a:rPr lang="en-US" dirty="0">
                <a:solidFill>
                  <a:schemeClr val="tx2"/>
                </a:solidFill>
              </a:rPr>
              <a:t>GPS </a:t>
            </a:r>
            <a:r>
              <a:rPr lang="en-US" dirty="0" smtClean="0">
                <a:solidFill>
                  <a:schemeClr val="tx2"/>
                </a:solidFill>
              </a:rPr>
              <a:t>navigation</a:t>
            </a:r>
          </a:p>
          <a:p>
            <a:pPr marL="457200" indent="-457200">
              <a:buAutoNum type="arabicPeriod" startAt="2"/>
            </a:pPr>
            <a:endParaRPr lang="en-US" dirty="0">
              <a:solidFill>
                <a:schemeClr val="tx2"/>
              </a:solidFill>
            </a:endParaRPr>
          </a:p>
          <a:p>
            <a:pPr marL="457200" indent="-457200">
              <a:buAutoNum type="arabicPeriod" startAt="3"/>
            </a:pPr>
            <a:r>
              <a:rPr lang="en-US" dirty="0" smtClean="0">
                <a:solidFill>
                  <a:schemeClr val="tx2"/>
                </a:solidFill>
              </a:rPr>
              <a:t>Path </a:t>
            </a:r>
            <a:r>
              <a:rPr lang="en-US" dirty="0">
                <a:solidFill>
                  <a:schemeClr val="tx2"/>
                </a:solidFill>
              </a:rPr>
              <a:t>finding </a:t>
            </a:r>
            <a:r>
              <a:rPr lang="en-US" dirty="0" smtClean="0">
                <a:solidFill>
                  <a:schemeClr val="tx2"/>
                </a:solidFill>
              </a:rPr>
              <a:t>algorithms</a:t>
            </a:r>
          </a:p>
          <a:p>
            <a:pPr marL="457200" indent="-457200">
              <a:buAutoNum type="arabicPeriod" startAt="3"/>
            </a:pPr>
            <a:endParaRPr lang="en-US" dirty="0">
              <a:solidFill>
                <a:schemeClr val="tx2"/>
              </a:solidFill>
            </a:endParaRPr>
          </a:p>
          <a:p>
            <a:pPr marL="457200" indent="-457200">
              <a:buAutoNum type="arabicPeriod" startAt="4"/>
            </a:pPr>
            <a:r>
              <a:rPr lang="en-US" dirty="0" smtClean="0">
                <a:solidFill>
                  <a:schemeClr val="tx2"/>
                </a:solidFill>
              </a:rPr>
              <a:t>In </a:t>
            </a:r>
            <a:r>
              <a:rPr lang="en-US" dirty="0">
                <a:solidFill>
                  <a:schemeClr val="tx2"/>
                </a:solidFill>
              </a:rPr>
              <a:t>Ford-Fulkerson algorithm to find maximum flow in a </a:t>
            </a:r>
            <a:r>
              <a:rPr lang="en-US" dirty="0" smtClean="0">
                <a:solidFill>
                  <a:schemeClr val="tx2"/>
                </a:solidFill>
              </a:rPr>
              <a:t>network</a:t>
            </a:r>
          </a:p>
          <a:p>
            <a:pPr marL="457200" indent="-457200">
              <a:buAutoNum type="arabicPeriod" startAt="4"/>
            </a:pPr>
            <a:endParaRPr lang="en-US" dirty="0">
              <a:solidFill>
                <a:schemeClr val="tx2"/>
              </a:solidFill>
            </a:endParaRPr>
          </a:p>
          <a:p>
            <a:pPr marL="457200" indent="-457200">
              <a:buAutoNum type="arabicPeriod" startAt="5"/>
            </a:pPr>
            <a:r>
              <a:rPr lang="en-US" dirty="0" smtClean="0">
                <a:solidFill>
                  <a:schemeClr val="tx2"/>
                </a:solidFill>
              </a:rPr>
              <a:t>Cycle </a:t>
            </a:r>
            <a:r>
              <a:rPr lang="en-US" dirty="0">
                <a:solidFill>
                  <a:schemeClr val="tx2"/>
                </a:solidFill>
              </a:rPr>
              <a:t>detection in an undirected </a:t>
            </a:r>
            <a:r>
              <a:rPr lang="en-US" dirty="0" smtClean="0">
                <a:solidFill>
                  <a:schemeClr val="tx2"/>
                </a:solidFill>
              </a:rPr>
              <a:t>graph</a:t>
            </a:r>
          </a:p>
          <a:p>
            <a:pPr marL="457200" indent="-457200">
              <a:buAutoNum type="arabicPeriod" startAt="5"/>
            </a:pPr>
            <a:endParaRPr lang="en-US" dirty="0" smtClean="0">
              <a:solidFill>
                <a:schemeClr val="tx2"/>
              </a:solidFill>
            </a:endParaRPr>
          </a:p>
          <a:p>
            <a:pPr marL="457200" indent="-457200">
              <a:buAutoNum type="arabicPeriod" startAt="5"/>
            </a:pPr>
            <a:r>
              <a:rPr lang="en-US" dirty="0" smtClean="0">
                <a:solidFill>
                  <a:schemeClr val="tx2"/>
                </a:solidFill>
              </a:rPr>
              <a:t>In minimum Spanning Tree</a:t>
            </a:r>
            <a:endParaRPr lang="en-US" dirty="0">
              <a:solidFill>
                <a:schemeClr val="tx2"/>
              </a:solidFill>
            </a:endParaRPr>
          </a:p>
        </p:txBody>
      </p:sp>
    </p:spTree>
    <p:extLst>
      <p:ext uri="{BB962C8B-B14F-4D97-AF65-F5344CB8AC3E}">
        <p14:creationId xmlns:p14="http://schemas.microsoft.com/office/powerpoint/2010/main" val="2569762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2"/>
            <a:ext cx="7274153" cy="492443"/>
          </a:xfrm>
        </p:spPr>
        <p:txBody>
          <a:bodyPr/>
          <a:lstStyle/>
          <a:p>
            <a:pPr marL="12700">
              <a:spcBef>
                <a:spcPts val="105"/>
              </a:spcBef>
            </a:pPr>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Example of graph data structure</a:t>
            </a:r>
          </a:p>
        </p:txBody>
      </p:sp>
      <p:sp>
        <p:nvSpPr>
          <p:cNvPr id="3" name="Text Placeholder 2"/>
          <p:cNvSpPr>
            <a:spLocks noGrp="1"/>
          </p:cNvSpPr>
          <p:nvPr>
            <p:ph type="body" idx="1"/>
          </p:nvPr>
        </p:nvSpPr>
        <p:spPr>
          <a:xfrm>
            <a:off x="762000" y="1352585"/>
            <a:ext cx="7321550" cy="2228815"/>
          </a:xfrm>
        </p:spPr>
        <p:txBody>
          <a:bodyPr/>
          <a:lstStyle/>
          <a:p>
            <a:pPr>
              <a:lnSpc>
                <a:spcPts val="2250"/>
              </a:lnSpc>
              <a:spcAft>
                <a:spcPts val="1200"/>
              </a:spcAft>
            </a:pPr>
            <a:r>
              <a:rPr lang="en-US" dirty="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More precisely, a graph is a data structure (V, E) that consists of</a:t>
            </a:r>
            <a:endParaRPr lang="en-US" sz="1800"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250"/>
              </a:lnSpc>
              <a:spcBef>
                <a:spcPts val="0"/>
              </a:spcBef>
              <a:spcAft>
                <a:spcPts val="900"/>
              </a:spcAft>
              <a:buSzPts val="1000"/>
              <a:buFont typeface="Symbol" panose="05050102010706020507" pitchFamily="18" charset="2"/>
              <a:buChar char=""/>
              <a:tabLst>
                <a:tab pos="457200" algn="l"/>
              </a:tabLst>
            </a:pPr>
            <a:r>
              <a:rPr lang="en-US" dirty="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A collection of vertices V</a:t>
            </a:r>
            <a:endParaRPr lang="en-US" sz="1800"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250"/>
              </a:lnSpc>
              <a:spcBef>
                <a:spcPts val="0"/>
              </a:spcBef>
              <a:spcAft>
                <a:spcPts val="900"/>
              </a:spcAft>
              <a:buSzPts val="1000"/>
              <a:buFont typeface="Symbol" panose="05050102010706020507" pitchFamily="18" charset="2"/>
              <a:buChar char=""/>
              <a:tabLst>
                <a:tab pos="457200" algn="l"/>
              </a:tabLst>
            </a:pPr>
            <a:r>
              <a:rPr lang="en-US" dirty="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A collection of edges E, represented as ordered pairs of vertices (</a:t>
            </a:r>
            <a:r>
              <a:rPr lang="en-US" dirty="0" err="1">
                <a:solidFill>
                  <a:schemeClr val="tx2"/>
                </a:solidFill>
                <a:latin typeface="Helvetica" panose="020B0604020202020204" pitchFamily="34" charset="0"/>
                <a:ea typeface="Times New Roman" panose="02020603050405020304" pitchFamily="18" charset="0"/>
                <a:cs typeface="Times New Roman" panose="02020603050405020304" pitchFamily="18" charset="0"/>
              </a:rPr>
              <a:t>u,v</a:t>
            </a:r>
            <a:r>
              <a:rPr lang="en-US" dirty="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a:t>
            </a:r>
            <a:endParaRPr lang="en-US" sz="1800"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a graph contains vertices that are like points and edges that connect the points"/>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276600"/>
            <a:ext cx="2819400" cy="1676400"/>
          </a:xfrm>
          <a:prstGeom prst="rect">
            <a:avLst/>
          </a:prstGeom>
          <a:noFill/>
          <a:ln>
            <a:noFill/>
          </a:ln>
        </p:spPr>
      </p:pic>
      <p:sp>
        <p:nvSpPr>
          <p:cNvPr id="5" name="Rectangle 4"/>
          <p:cNvSpPr/>
          <p:nvPr/>
        </p:nvSpPr>
        <p:spPr>
          <a:xfrm rot="10800000" flipV="1">
            <a:off x="4038600" y="4742173"/>
            <a:ext cx="4475276" cy="421654"/>
          </a:xfrm>
          <a:prstGeom prst="rect">
            <a:avLst/>
          </a:prstGeom>
        </p:spPr>
        <p:txBody>
          <a:bodyPr wrap="square">
            <a:spAutoFit/>
          </a:bodyPr>
          <a:lstStyle/>
          <a:p>
            <a:pPr marL="914400" marR="0" indent="457200">
              <a:lnSpc>
                <a:spcPct val="107000"/>
              </a:lnSpc>
              <a:spcBef>
                <a:spcPts val="0"/>
              </a:spcBef>
              <a:spcAft>
                <a:spcPts val="800"/>
              </a:spcAft>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Vertices and edges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371601" y="4742173"/>
            <a:ext cx="5791200" cy="1540806"/>
          </a:xfrm>
          <a:prstGeom prst="rect">
            <a:avLst/>
          </a:prstGeom>
        </p:spPr>
        <p:txBody>
          <a:bodyPr wrap="square">
            <a:spAutoFit/>
          </a:bodyPr>
          <a:lstStyle/>
          <a:p>
            <a:pPr lvl="0">
              <a:lnSpc>
                <a:spcPct val="107000"/>
              </a:lnSpc>
              <a:spcAft>
                <a:spcPts val="800"/>
              </a:spcAft>
            </a:pPr>
            <a:r>
              <a:rPr kumimoji="0" lang="en-US" sz="2800" b="0" i="0" u="none" strike="noStrike" kern="0" cap="none" spc="0" normalizeH="0" baseline="0" noProof="0" dirty="0" smtClean="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In the graph,</a:t>
            </a:r>
          </a:p>
          <a:p>
            <a:pPr lvl="0">
              <a:lnSpc>
                <a:spcPts val="1500"/>
              </a:lnSpc>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sz="2000" b="0" i="0" u="none" strike="noStrike" kern="0" cap="none" spc="0" normalizeH="0" baseline="0" noProof="0" dirty="0" smtClean="0">
                <a:ln>
                  <a:noFill/>
                </a:ln>
                <a:solidFill>
                  <a:srgbClr val="25265E"/>
                </a:solidFill>
                <a:effectLst/>
                <a:uLnTx/>
                <a:uFillTx/>
                <a:latin typeface="Consolas" panose="020B0609020204030204" pitchFamily="49" charset="0"/>
                <a:ea typeface="Times New Roman" panose="02020603050405020304" pitchFamily="18" charset="0"/>
                <a:cs typeface="Courier New" panose="02070309020205020404" pitchFamily="49" charset="0"/>
              </a:rPr>
              <a:t>V = {0, 1, 2, 3}</a:t>
            </a:r>
            <a:endParaRPr kumimoji="0" lang="en-US" sz="2000" b="0" i="0" u="none" strike="noStrike" kern="0" cap="none" spc="0" normalizeH="0" baseline="0" noProof="0" dirty="0" smtClean="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lvl="0">
              <a:lnSpc>
                <a:spcPts val="1500"/>
              </a:lnSpc>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sz="2000" b="0" i="0" u="none" strike="noStrike" kern="0" cap="none" spc="0" normalizeH="0" baseline="0" noProof="0" dirty="0" smtClean="0">
                <a:ln>
                  <a:noFill/>
                </a:ln>
                <a:solidFill>
                  <a:srgbClr val="25265E"/>
                </a:solidFill>
                <a:effectLst/>
                <a:uLnTx/>
                <a:uFillTx/>
                <a:latin typeface="Consolas" panose="020B0609020204030204" pitchFamily="49" charset="0"/>
                <a:ea typeface="Times New Roman" panose="02020603050405020304" pitchFamily="18" charset="0"/>
                <a:cs typeface="Courier New" panose="02070309020205020404" pitchFamily="49" charset="0"/>
              </a:rPr>
              <a:t>E = {(0,1), (0,2), (0,3), (1,2)}</a:t>
            </a:r>
            <a:endParaRPr kumimoji="0" lang="en-US" sz="2000" b="0" i="0" u="none" strike="noStrike" kern="0" cap="none" spc="0" normalizeH="0" baseline="0" noProof="0" dirty="0" smtClean="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lvl="0">
              <a:lnSpc>
                <a:spcPts val="1500"/>
              </a:lnSpc>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sz="2000" b="0" i="0" u="none" strike="noStrike" kern="0" cap="none" spc="0" normalizeH="0" baseline="0" noProof="0" dirty="0" smtClean="0">
                <a:ln>
                  <a:noFill/>
                </a:ln>
                <a:solidFill>
                  <a:srgbClr val="25265E"/>
                </a:solidFill>
                <a:effectLst/>
                <a:uLnTx/>
                <a:uFillTx/>
                <a:latin typeface="Consolas" panose="020B0609020204030204" pitchFamily="49" charset="0"/>
                <a:ea typeface="Times New Roman" panose="02020603050405020304" pitchFamily="18" charset="0"/>
                <a:cs typeface="Courier New" panose="02070309020205020404" pitchFamily="49" charset="0"/>
              </a:rPr>
              <a:t>G = {V, E}</a:t>
            </a:r>
            <a:endParaRPr kumimoji="0" lang="en-US" sz="2000" b="0" i="0" u="none" strike="noStrike" kern="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5951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23316" y="885444"/>
            <a:ext cx="7886700" cy="109118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34923" y="994917"/>
            <a:ext cx="7228840" cy="505267"/>
          </a:xfrm>
          <a:prstGeom prst="rect">
            <a:avLst/>
          </a:prstGeom>
          <a:solidFill>
            <a:schemeClr val="bg1"/>
          </a:solidFill>
        </p:spPr>
        <p:txBody>
          <a:bodyPr vert="horz" wrap="square" lIns="0" tIns="12700" rIns="0" bIns="0" rtlCol="0">
            <a:spAutoFit/>
          </a:bodyPr>
          <a:lstStyle/>
          <a:p>
            <a:pPr marL="12700">
              <a:lnSpc>
                <a:spcPct val="100000"/>
              </a:lnSpc>
              <a:spcBef>
                <a:spcPts val="105"/>
              </a:spcBef>
            </a:pPr>
            <a:r>
              <a:rPr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FORMAL DEFINITION OF GRAPHS</a:t>
            </a:r>
          </a:p>
        </p:txBody>
      </p:sp>
      <p:sp>
        <p:nvSpPr>
          <p:cNvPr id="4" name="object 4"/>
          <p:cNvSpPr/>
          <p:nvPr/>
        </p:nvSpPr>
        <p:spPr>
          <a:xfrm>
            <a:off x="691895" y="2119883"/>
            <a:ext cx="667511" cy="8534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949452" y="2218944"/>
            <a:ext cx="1743456" cy="74980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217420" y="2218944"/>
            <a:ext cx="696468" cy="749808"/>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2535935" y="2218944"/>
            <a:ext cx="3598164" cy="749808"/>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3464052" y="2784348"/>
            <a:ext cx="1597152" cy="749808"/>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1635251" y="3349752"/>
            <a:ext cx="1190244" cy="749808"/>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2446020" y="3349752"/>
            <a:ext cx="5347715" cy="749808"/>
          </a:xfrm>
          <a:prstGeom prst="rect">
            <a:avLst/>
          </a:prstGeom>
          <a:blipFill>
            <a:blip r:embed="rId9" cstate="print"/>
            <a:stretch>
              <a:fillRect/>
            </a:stretch>
          </a:blipFill>
        </p:spPr>
        <p:txBody>
          <a:bodyPr wrap="square" lIns="0" tIns="0" rIns="0" bIns="0" rtlCol="0"/>
          <a:lstStyle/>
          <a:p>
            <a:endParaRPr/>
          </a:p>
        </p:txBody>
      </p:sp>
      <p:sp>
        <p:nvSpPr>
          <p:cNvPr id="11" name="object 11"/>
          <p:cNvSpPr/>
          <p:nvPr/>
        </p:nvSpPr>
        <p:spPr>
          <a:xfrm>
            <a:off x="1635251" y="3916679"/>
            <a:ext cx="1155191" cy="749807"/>
          </a:xfrm>
          <a:prstGeom prst="rect">
            <a:avLst/>
          </a:prstGeom>
          <a:blipFill>
            <a:blip r:embed="rId10" cstate="print"/>
            <a:stretch>
              <a:fillRect/>
            </a:stretch>
          </a:blipFill>
        </p:spPr>
        <p:txBody>
          <a:bodyPr wrap="square" lIns="0" tIns="0" rIns="0" bIns="0" rtlCol="0"/>
          <a:lstStyle/>
          <a:p>
            <a:endParaRPr/>
          </a:p>
        </p:txBody>
      </p:sp>
      <p:sp>
        <p:nvSpPr>
          <p:cNvPr id="12" name="object 12"/>
          <p:cNvSpPr/>
          <p:nvPr/>
        </p:nvSpPr>
        <p:spPr>
          <a:xfrm>
            <a:off x="2580378" y="3916679"/>
            <a:ext cx="5205983" cy="749807"/>
          </a:xfrm>
          <a:prstGeom prst="rect">
            <a:avLst/>
          </a:prstGeom>
          <a:blipFill>
            <a:blip r:embed="rId11" cstate="print"/>
            <a:stretch>
              <a:fillRect/>
            </a:stretch>
          </a:blipFill>
        </p:spPr>
        <p:txBody>
          <a:bodyPr wrap="square" lIns="0" tIns="0" rIns="0" bIns="0" rtlCol="0"/>
          <a:lstStyle/>
          <a:p>
            <a:endParaRPr/>
          </a:p>
        </p:txBody>
      </p:sp>
      <p:sp>
        <p:nvSpPr>
          <p:cNvPr id="13" name="object 13"/>
          <p:cNvSpPr txBox="1"/>
          <p:nvPr/>
        </p:nvSpPr>
        <p:spPr>
          <a:xfrm>
            <a:off x="934923" y="2100448"/>
            <a:ext cx="6625590" cy="2314095"/>
          </a:xfrm>
          <a:prstGeom prst="rect">
            <a:avLst/>
          </a:prstGeom>
          <a:solidFill>
            <a:schemeClr val="bg1"/>
          </a:solidFill>
        </p:spPr>
        <p:txBody>
          <a:bodyPr vert="horz" wrap="square" lIns="0" tIns="196215" rIns="0" bIns="0" rtlCol="0">
            <a:spAutoFit/>
          </a:bodyPr>
          <a:lstStyle/>
          <a:p>
            <a:pPr marL="241300" indent="-228600">
              <a:lnSpc>
                <a:spcPct val="100000"/>
              </a:lnSpc>
              <a:spcBef>
                <a:spcPts val="1545"/>
              </a:spcBef>
              <a:buSzPct val="125000"/>
              <a:buFont typeface="Arial"/>
              <a:buChar char="•"/>
              <a:tabLst>
                <a:tab pos="241300" algn="l"/>
              </a:tabLst>
            </a:pPr>
            <a:r>
              <a:rPr sz="2400" dirty="0">
                <a:latin typeface="Lucida Sans Unicode"/>
                <a:cs typeface="Lucida Sans Unicode"/>
              </a:rPr>
              <a:t>A graph </a:t>
            </a:r>
            <a:r>
              <a:rPr sz="2500" i="1" spc="-75" dirty="0">
                <a:latin typeface="Lucida Sans Unicode"/>
                <a:cs typeface="Lucida Sans Unicode"/>
              </a:rPr>
              <a:t>G </a:t>
            </a:r>
            <a:r>
              <a:rPr sz="2400" spc="-5" dirty="0">
                <a:latin typeface="Lucida Sans Unicode"/>
                <a:cs typeface="Lucida Sans Unicode"/>
              </a:rPr>
              <a:t>is defined as</a:t>
            </a:r>
            <a:r>
              <a:rPr sz="2400" spc="40" dirty="0">
                <a:latin typeface="Lucida Sans Unicode"/>
                <a:cs typeface="Lucida Sans Unicode"/>
              </a:rPr>
              <a:t> </a:t>
            </a:r>
            <a:r>
              <a:rPr sz="2400" spc="-5" dirty="0">
                <a:latin typeface="Lucida Sans Unicode"/>
                <a:cs typeface="Lucida Sans Unicode"/>
              </a:rPr>
              <a:t>follows:</a:t>
            </a:r>
            <a:endParaRPr sz="2400" dirty="0">
              <a:latin typeface="Lucida Sans Unicode"/>
              <a:cs typeface="Lucida Sans Unicode"/>
            </a:endParaRPr>
          </a:p>
          <a:p>
            <a:pPr marL="8255" algn="ctr">
              <a:lnSpc>
                <a:spcPct val="100000"/>
              </a:lnSpc>
              <a:spcBef>
                <a:spcPts val="1450"/>
              </a:spcBef>
            </a:pPr>
            <a:r>
              <a:rPr sz="2500" i="1" spc="-55" dirty="0">
                <a:latin typeface="Lucida Sans Unicode"/>
                <a:cs typeface="Lucida Sans Unicode"/>
              </a:rPr>
              <a:t>G=(V,E)</a:t>
            </a:r>
            <a:endParaRPr sz="2500" dirty="0">
              <a:latin typeface="Lucida Sans Unicode"/>
              <a:cs typeface="Lucida Sans Unicode"/>
            </a:endParaRPr>
          </a:p>
          <a:p>
            <a:pPr marL="927100">
              <a:lnSpc>
                <a:spcPct val="100000"/>
              </a:lnSpc>
              <a:spcBef>
                <a:spcPts val="1455"/>
              </a:spcBef>
            </a:pPr>
            <a:r>
              <a:rPr sz="2500" i="1" spc="-50" dirty="0">
                <a:latin typeface="Lucida Sans Unicode"/>
                <a:cs typeface="Lucida Sans Unicode"/>
              </a:rPr>
              <a:t>V(G): </a:t>
            </a:r>
            <a:r>
              <a:rPr sz="2400" dirty="0">
                <a:latin typeface="Lucida Sans Unicode"/>
                <a:cs typeface="Lucida Sans Unicode"/>
              </a:rPr>
              <a:t>a </a:t>
            </a:r>
            <a:r>
              <a:rPr sz="2400" spc="-5" dirty="0">
                <a:latin typeface="Lucida Sans Unicode"/>
                <a:cs typeface="Lucida Sans Unicode"/>
              </a:rPr>
              <a:t>finite, </a:t>
            </a:r>
            <a:r>
              <a:rPr sz="2400" dirty="0">
                <a:latin typeface="Lucida Sans Unicode"/>
                <a:cs typeface="Lucida Sans Unicode"/>
              </a:rPr>
              <a:t>nonempty set </a:t>
            </a:r>
            <a:r>
              <a:rPr sz="2400" spc="-5" dirty="0">
                <a:latin typeface="Lucida Sans Unicode"/>
                <a:cs typeface="Lucida Sans Unicode"/>
              </a:rPr>
              <a:t>of</a:t>
            </a:r>
            <a:r>
              <a:rPr sz="2400" spc="-35" dirty="0">
                <a:latin typeface="Lucida Sans Unicode"/>
                <a:cs typeface="Lucida Sans Unicode"/>
              </a:rPr>
              <a:t> </a:t>
            </a:r>
            <a:r>
              <a:rPr sz="2400" dirty="0">
                <a:latin typeface="Lucida Sans Unicode"/>
                <a:cs typeface="Lucida Sans Unicode"/>
              </a:rPr>
              <a:t>vertices</a:t>
            </a:r>
          </a:p>
          <a:p>
            <a:pPr marL="927100">
              <a:lnSpc>
                <a:spcPct val="100000"/>
              </a:lnSpc>
              <a:spcBef>
                <a:spcPts val="1465"/>
              </a:spcBef>
            </a:pPr>
            <a:r>
              <a:rPr sz="2500" i="1" spc="-45" dirty="0">
                <a:latin typeface="Lucida Sans Unicode"/>
                <a:cs typeface="Lucida Sans Unicode"/>
              </a:rPr>
              <a:t>E(G): </a:t>
            </a:r>
            <a:r>
              <a:rPr sz="2400" dirty="0">
                <a:latin typeface="Lucida Sans Unicode"/>
                <a:cs typeface="Lucida Sans Unicode"/>
              </a:rPr>
              <a:t>a set </a:t>
            </a:r>
            <a:r>
              <a:rPr sz="2400" spc="-5" dirty="0">
                <a:latin typeface="Lucida Sans Unicode"/>
                <a:cs typeface="Lucida Sans Unicode"/>
              </a:rPr>
              <a:t>of edges (pairs of</a:t>
            </a:r>
            <a:r>
              <a:rPr sz="2400" spc="-20" dirty="0">
                <a:latin typeface="Lucida Sans Unicode"/>
                <a:cs typeface="Lucida Sans Unicode"/>
              </a:rPr>
              <a:t> </a:t>
            </a:r>
            <a:r>
              <a:rPr sz="2400" dirty="0">
                <a:latin typeface="Lucida Sans Unicode"/>
                <a:cs typeface="Lucida Sans Unicode"/>
              </a:rPr>
              <a:t>vertices)</a:t>
            </a:r>
          </a:p>
        </p:txBody>
      </p:sp>
      <p:sp>
        <p:nvSpPr>
          <p:cNvPr id="14" name="object 14"/>
          <p:cNvSpPr/>
          <p:nvPr/>
        </p:nvSpPr>
        <p:spPr>
          <a:xfrm>
            <a:off x="3886200" y="4710798"/>
            <a:ext cx="1624584" cy="1607820"/>
          </a:xfrm>
          <a:prstGeom prst="rect">
            <a:avLst/>
          </a:prstGeom>
          <a:blipFill>
            <a:blip r:embed="rId12" cstate="print"/>
            <a:stretch>
              <a:fillRect/>
            </a:stretch>
          </a:blipFill>
          <a:ln>
            <a:noFill/>
          </a:ln>
        </p:spPr>
        <p:txBody>
          <a:bodyPr wrap="square" lIns="0" tIns="0" rIns="0" bIns="0" rtlCol="0"/>
          <a:lstStyle/>
          <a:p>
            <a:endParaRPr/>
          </a:p>
        </p:txBody>
      </p:sp>
      <p:sp>
        <p:nvSpPr>
          <p:cNvPr id="15" name="object 15"/>
          <p:cNvSpPr txBox="1"/>
          <p:nvPr/>
        </p:nvSpPr>
        <p:spPr>
          <a:xfrm>
            <a:off x="8094471" y="5982618"/>
            <a:ext cx="125730" cy="175260"/>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050" dirty="0">
                <a:solidFill>
                  <a:srgbClr val="FFFFFF"/>
                </a:solidFill>
                <a:latin typeface="Arial"/>
                <a:cs typeface="Arial"/>
              </a:rPr>
              <a:t>6</a:t>
            </a:fld>
            <a:endParaRPr sz="105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23" y="607822"/>
            <a:ext cx="6989877" cy="984885"/>
          </a:xfrm>
        </p:spPr>
        <p:txBody>
          <a:bodyPr/>
          <a:lstStyle/>
          <a:p>
            <a:pPr marL="12700" marR="0">
              <a:spcBef>
                <a:spcPts val="105"/>
              </a:spcBef>
              <a:spcAft>
                <a:spcPts val="900"/>
              </a:spcAft>
            </a:pPr>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Graph Terminology</a:t>
            </a:r>
            <a:b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br>
            <a:endPar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934923" y="1371600"/>
            <a:ext cx="7321550" cy="3613810"/>
          </a:xfrm>
        </p:spPr>
        <p:txBody>
          <a:bodyPr/>
          <a:lstStyle/>
          <a:p>
            <a:pPr marL="342900" marR="0" lvl="0" indent="-342900">
              <a:lnSpc>
                <a:spcPts val="2250"/>
              </a:lnSpc>
              <a:spcBef>
                <a:spcPts val="0"/>
              </a:spcBef>
              <a:spcAft>
                <a:spcPts val="0"/>
              </a:spcAft>
              <a:buSzPts val="1000"/>
              <a:buFont typeface="Symbol" panose="05050102010706020507" pitchFamily="18" charset="2"/>
              <a:buChar char=""/>
              <a:tabLst>
                <a:tab pos="457200" algn="l"/>
              </a:tabLst>
            </a:pPr>
            <a:r>
              <a:rPr lang="en-US" sz="1800" b="1" dirty="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Adjacency</a:t>
            </a:r>
            <a:r>
              <a:rPr lang="en-US" sz="1800" dirty="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 A vertex is said to be adjacent to another vertex if there is an edge connecting them. Vertices 2 and 3 are not adjacent because there is no edge between them</a:t>
            </a:r>
            <a:r>
              <a:rPr lang="en-US" sz="1800" dirty="0" smtClean="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a:t>
            </a:r>
          </a:p>
          <a:p>
            <a:pPr marL="342900" marR="0" lvl="0" indent="-342900">
              <a:lnSpc>
                <a:spcPts val="2250"/>
              </a:lnSpc>
              <a:spcBef>
                <a:spcPts val="0"/>
              </a:spcBef>
              <a:spcAft>
                <a:spcPts val="0"/>
              </a:spcAft>
              <a:buSzPts val="1000"/>
              <a:buFont typeface="Symbol" panose="05050102010706020507" pitchFamily="18" charset="2"/>
              <a:buChar char=""/>
              <a:tabLst>
                <a:tab pos="457200" algn="l"/>
              </a:tabLst>
            </a:pPr>
            <a:endParaRPr lang="en-US" sz="1800"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250"/>
              </a:lnSpc>
              <a:spcBef>
                <a:spcPts val="0"/>
              </a:spcBef>
              <a:spcAft>
                <a:spcPts val="0"/>
              </a:spcAft>
              <a:buSzPts val="1000"/>
              <a:buFont typeface="Symbol" panose="05050102010706020507" pitchFamily="18" charset="2"/>
              <a:buChar char=""/>
              <a:tabLst>
                <a:tab pos="457200" algn="l"/>
              </a:tabLst>
            </a:pPr>
            <a:r>
              <a:rPr lang="en-US" sz="1800" b="1" dirty="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Path</a:t>
            </a:r>
            <a:r>
              <a:rPr lang="en-US" sz="1800" dirty="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 A sequence of edges that allows you to go from vertex A to vertex B is called a path. 0-1, 1-2 and 0-2 are paths from vertex 0 to vertex 2</a:t>
            </a:r>
            <a:r>
              <a:rPr lang="en-US" sz="1800" dirty="0" smtClean="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a:t>
            </a:r>
          </a:p>
          <a:p>
            <a:pPr marL="342900" marR="0" lvl="0" indent="-342900">
              <a:lnSpc>
                <a:spcPts val="2250"/>
              </a:lnSpc>
              <a:spcBef>
                <a:spcPts val="0"/>
              </a:spcBef>
              <a:spcAft>
                <a:spcPts val="0"/>
              </a:spcAft>
              <a:buSzPts val="1000"/>
              <a:buFont typeface="Symbol" panose="05050102010706020507" pitchFamily="18" charset="2"/>
              <a:buChar char=""/>
              <a:tabLst>
                <a:tab pos="457200" algn="l"/>
              </a:tabLst>
            </a:pPr>
            <a:endParaRPr lang="en-US" sz="1800"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250"/>
              </a:lnSpc>
              <a:spcBef>
                <a:spcPts val="0"/>
              </a:spcBef>
              <a:spcAft>
                <a:spcPts val="0"/>
              </a:spcAft>
              <a:buSzPts val="1000"/>
              <a:buFont typeface="Symbol" panose="05050102010706020507" pitchFamily="18" charset="2"/>
              <a:buChar char=""/>
              <a:tabLst>
                <a:tab pos="457200" algn="l"/>
              </a:tabLst>
            </a:pPr>
            <a:r>
              <a:rPr lang="en-US" sz="1800" b="1" dirty="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Directed Graph</a:t>
            </a:r>
            <a:r>
              <a:rPr lang="en-US" sz="1800" dirty="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 A graph in which an edge (</a:t>
            </a:r>
            <a:r>
              <a:rPr lang="en-US" sz="1800" dirty="0" err="1">
                <a:solidFill>
                  <a:schemeClr val="tx2"/>
                </a:solidFill>
                <a:latin typeface="Helvetica" panose="020B0604020202020204" pitchFamily="34" charset="0"/>
                <a:ea typeface="Times New Roman" panose="02020603050405020304" pitchFamily="18" charset="0"/>
                <a:cs typeface="Times New Roman" panose="02020603050405020304" pitchFamily="18" charset="0"/>
              </a:rPr>
              <a:t>u,v</a:t>
            </a:r>
            <a:r>
              <a:rPr lang="en-US" sz="1800" dirty="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 doesn't necessarily mean that there is an edge (v, u) as well. The edges in such a graph are represented by arrows to show the direction of the edge.</a:t>
            </a:r>
            <a:endParaRPr lang="en-US" sz="1800"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tx2"/>
              </a:solidFill>
            </a:endParaRPr>
          </a:p>
        </p:txBody>
      </p:sp>
    </p:spTree>
    <p:extLst>
      <p:ext uri="{BB962C8B-B14F-4D97-AF65-F5344CB8AC3E}">
        <p14:creationId xmlns:p14="http://schemas.microsoft.com/office/powerpoint/2010/main" val="1306402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097" y="685800"/>
            <a:ext cx="6518504" cy="714042"/>
          </a:xfrm>
        </p:spPr>
        <p:txBody>
          <a:bodyPr/>
          <a:lstStyle/>
          <a:p>
            <a:pPr marL="12700">
              <a:lnSpc>
                <a:spcPts val="2700"/>
              </a:lnSpc>
              <a:spcBef>
                <a:spcPts val="105"/>
              </a:spcBef>
              <a:spcAft>
                <a:spcPts val="900"/>
              </a:spcAft>
            </a:pPr>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Graph Representation</a:t>
            </a:r>
            <a:b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br>
            <a:endPar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922223" y="1848306"/>
            <a:ext cx="7321550" cy="3129062"/>
          </a:xfrm>
        </p:spPr>
        <p:txBody>
          <a:bodyPr/>
          <a:lstStyle/>
          <a:p>
            <a:pPr>
              <a:lnSpc>
                <a:spcPts val="2250"/>
              </a:lnSpc>
              <a:spcAft>
                <a:spcPts val="1200"/>
              </a:spcAft>
            </a:pPr>
            <a:r>
              <a:rPr lang="en-US" dirty="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Graphs are commonly represented in two ways</a:t>
            </a:r>
            <a:r>
              <a:rPr lang="en-US" dirty="0" smtClean="0">
                <a:solidFill>
                  <a:schemeClr val="tx2"/>
                </a:solidFill>
                <a:latin typeface="Helvetica" panose="020B0604020202020204" pitchFamily="34" charset="0"/>
                <a:ea typeface="Times New Roman" panose="02020603050405020304" pitchFamily="18" charset="0"/>
                <a:cs typeface="Times New Roman" panose="02020603050405020304" pitchFamily="18" charset="0"/>
              </a:rPr>
              <a:t>:</a:t>
            </a:r>
            <a:endParaRPr lang="en-US" sz="2000"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a:lnSpc>
                <a:spcPts val="2250"/>
              </a:lnSpc>
              <a:spcAft>
                <a:spcPts val="1200"/>
              </a:spcAft>
            </a:pPr>
            <a:r>
              <a:rPr lang="en-US" sz="2000" dirty="0">
                <a:solidFill>
                  <a:schemeClr val="tx2"/>
                </a:solidFill>
                <a:latin typeface="Calibri" panose="020F0502020204030204" pitchFamily="34" charset="0"/>
                <a:ea typeface="Calibri" panose="020F0502020204030204" pitchFamily="34" charset="0"/>
                <a:cs typeface="Times New Roman" panose="02020603050405020304" pitchFamily="18" charset="0"/>
              </a:rPr>
              <a:t>1. Adjacency Matrix</a:t>
            </a:r>
          </a:p>
          <a:p>
            <a:pPr>
              <a:lnSpc>
                <a:spcPts val="2250"/>
              </a:lnSpc>
              <a:spcAft>
                <a:spcPts val="1200"/>
              </a:spcAft>
            </a:pPr>
            <a:r>
              <a:rPr lang="en-US" sz="2000" dirty="0">
                <a:solidFill>
                  <a:schemeClr val="tx2"/>
                </a:solidFill>
                <a:latin typeface="Calibri" panose="020F0502020204030204" pitchFamily="34" charset="0"/>
                <a:ea typeface="Calibri" panose="020F0502020204030204" pitchFamily="34" charset="0"/>
                <a:cs typeface="Times New Roman" panose="02020603050405020304" pitchFamily="18" charset="0"/>
              </a:rPr>
              <a:t>An adjacency matrix is a 2D array of V x V vertices. Each row and column represent a vertex.</a:t>
            </a:r>
          </a:p>
          <a:p>
            <a:pPr>
              <a:lnSpc>
                <a:spcPts val="2250"/>
              </a:lnSpc>
              <a:spcAft>
                <a:spcPts val="1200"/>
              </a:spcAft>
            </a:pPr>
            <a:r>
              <a:rPr lang="en-US" sz="2000" dirty="0">
                <a:solidFill>
                  <a:schemeClr val="tx2"/>
                </a:solidFill>
                <a:latin typeface="Calibri" panose="020F0502020204030204" pitchFamily="34" charset="0"/>
                <a:ea typeface="Calibri" panose="020F0502020204030204" pitchFamily="34" charset="0"/>
                <a:cs typeface="Times New Roman" panose="02020603050405020304" pitchFamily="18" charset="0"/>
              </a:rPr>
              <a:t>If the value of any element a[</a:t>
            </a:r>
            <a:r>
              <a:rPr lang="en-US" sz="2000" dirty="0" err="1">
                <a:solidFill>
                  <a:schemeClr val="tx2"/>
                </a:solidFill>
                <a:latin typeface="Calibri" panose="020F0502020204030204" pitchFamily="34" charset="0"/>
                <a:ea typeface="Calibri" panose="020F0502020204030204" pitchFamily="34" charset="0"/>
                <a:cs typeface="Times New Roman" panose="02020603050405020304" pitchFamily="18" charset="0"/>
              </a:rPr>
              <a:t>i</a:t>
            </a:r>
            <a:r>
              <a:rPr lang="en-US" sz="2000" dirty="0">
                <a:solidFill>
                  <a:schemeClr val="tx2"/>
                </a:solidFill>
                <a:latin typeface="Calibri" panose="020F0502020204030204" pitchFamily="34" charset="0"/>
                <a:ea typeface="Calibri" panose="020F0502020204030204" pitchFamily="34" charset="0"/>
                <a:cs typeface="Times New Roman" panose="02020603050405020304" pitchFamily="18" charset="0"/>
              </a:rPr>
              <a:t>][j] is 1, it represents that there is an edge connecting vertex </a:t>
            </a:r>
            <a:r>
              <a:rPr lang="en-US" sz="2000" dirty="0" err="1">
                <a:solidFill>
                  <a:schemeClr val="tx2"/>
                </a:solidFill>
                <a:latin typeface="Calibri" panose="020F0502020204030204" pitchFamily="34" charset="0"/>
                <a:ea typeface="Calibri" panose="020F0502020204030204" pitchFamily="34" charset="0"/>
                <a:cs typeface="Times New Roman" panose="02020603050405020304" pitchFamily="18" charset="0"/>
              </a:rPr>
              <a:t>i</a:t>
            </a:r>
            <a:r>
              <a:rPr lang="en-US" sz="2000" dirty="0">
                <a:solidFill>
                  <a:schemeClr val="tx2"/>
                </a:solidFill>
                <a:latin typeface="Calibri" panose="020F0502020204030204" pitchFamily="34" charset="0"/>
                <a:ea typeface="Calibri" panose="020F0502020204030204" pitchFamily="34" charset="0"/>
                <a:cs typeface="Times New Roman" panose="02020603050405020304" pitchFamily="18" charset="0"/>
              </a:rPr>
              <a:t> and vertex j.</a:t>
            </a:r>
          </a:p>
          <a:p>
            <a:pPr>
              <a:lnSpc>
                <a:spcPts val="2250"/>
              </a:lnSpc>
              <a:spcAft>
                <a:spcPts val="1200"/>
              </a:spcAft>
            </a:pPr>
            <a:endParaRPr lang="en-US" sz="2000"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a:lnSpc>
                <a:spcPts val="2250"/>
              </a:lnSpc>
              <a:spcAft>
                <a:spcPts val="1200"/>
              </a:spcAft>
            </a:pPr>
            <a:r>
              <a:rPr lang="en-US" sz="2000" dirty="0">
                <a:solidFill>
                  <a:schemeClr val="tx2"/>
                </a:solidFill>
                <a:latin typeface="Calibri" panose="020F0502020204030204" pitchFamily="34" charset="0"/>
                <a:ea typeface="Calibri" panose="020F0502020204030204" pitchFamily="34" charset="0"/>
                <a:cs typeface="Times New Roman" panose="02020603050405020304" pitchFamily="18" charset="0"/>
              </a:rPr>
              <a:t>The adjacency matrix for the graph we created above is</a:t>
            </a:r>
          </a:p>
        </p:txBody>
      </p:sp>
    </p:spTree>
    <p:extLst>
      <p:ext uri="{BB962C8B-B14F-4D97-AF65-F5344CB8AC3E}">
        <p14:creationId xmlns:p14="http://schemas.microsoft.com/office/powerpoint/2010/main" val="550154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7823"/>
            <a:ext cx="6705600" cy="699359"/>
          </a:xfrm>
        </p:spPr>
        <p:txBody>
          <a:bodyPr/>
          <a:lstStyle/>
          <a:p>
            <a:pPr marL="12700">
              <a:lnSpc>
                <a:spcPts val="2700"/>
              </a:lnSpc>
              <a:spcBef>
                <a:spcPts val="105"/>
              </a:spcBef>
              <a:spcAft>
                <a:spcPts val="900"/>
              </a:spcAft>
            </a:pPr>
            <a: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t>Graph Representation</a:t>
            </a:r>
            <a:br>
              <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rPr>
            </a:br>
            <a:endParaRPr lang="en-US" sz="3200" b="1" kern="1800" dirty="0">
              <a:solidFill>
                <a:srgbClr val="25265E"/>
              </a:solidFill>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219200" y="1583157"/>
            <a:ext cx="5345104" cy="2764936"/>
          </a:xfrm>
          <a:prstGeom prst="rect">
            <a:avLst/>
          </a:prstGeom>
        </p:spPr>
      </p:pic>
      <p:sp>
        <p:nvSpPr>
          <p:cNvPr id="3" name="Text Placeholder 2"/>
          <p:cNvSpPr>
            <a:spLocks noGrp="1"/>
          </p:cNvSpPr>
          <p:nvPr>
            <p:ph type="body" idx="1"/>
          </p:nvPr>
        </p:nvSpPr>
        <p:spPr>
          <a:xfrm>
            <a:off x="946027" y="1236450"/>
            <a:ext cx="7321550" cy="369332"/>
          </a:xfrm>
        </p:spPr>
        <p:txBody>
          <a:bodyPr/>
          <a:lstStyle/>
          <a:p>
            <a:r>
              <a:rPr lang="en-US" dirty="0">
                <a:solidFill>
                  <a:schemeClr val="tx2"/>
                </a:solidFill>
                <a:latin typeface="Calibri" panose="020F0502020204030204" pitchFamily="34" charset="0"/>
                <a:ea typeface="Calibri" panose="020F0502020204030204" pitchFamily="34" charset="0"/>
                <a:cs typeface="Times New Roman" panose="02020603050405020304" pitchFamily="18" charset="0"/>
              </a:rPr>
              <a:t>Graph adjacency matrix</a:t>
            </a:r>
            <a:endParaRPr lang="en-US" dirty="0">
              <a:solidFill>
                <a:schemeClr val="tx2"/>
              </a:solidFill>
            </a:endParaRPr>
          </a:p>
        </p:txBody>
      </p:sp>
      <p:sp>
        <p:nvSpPr>
          <p:cNvPr id="5" name="Rectangle 4"/>
          <p:cNvSpPr/>
          <p:nvPr/>
        </p:nvSpPr>
        <p:spPr>
          <a:xfrm>
            <a:off x="926283" y="4419600"/>
            <a:ext cx="7654273" cy="2310889"/>
          </a:xfrm>
          <a:prstGeom prst="rect">
            <a:avLst/>
          </a:prstGeom>
        </p:spPr>
        <p:txBody>
          <a:bodyPr wrap="square">
            <a:spAutoFit/>
          </a:bodyPr>
          <a:lstStyle/>
          <a:p>
            <a:pPr>
              <a:lnSpc>
                <a:spcPts val="2250"/>
              </a:lnSpc>
              <a:spcAft>
                <a:spcPts val="1200"/>
              </a:spcAft>
            </a:pPr>
            <a:r>
              <a:rPr lang="en-US" sz="2000" dirty="0" smtClean="0">
                <a:effectLst/>
                <a:latin typeface="Helvetica" panose="020B0604020202020204" pitchFamily="34" charset="0"/>
                <a:ea typeface="Times New Roman" panose="02020603050405020304" pitchFamily="18" charset="0"/>
                <a:cs typeface="Times New Roman" panose="02020603050405020304" pitchFamily="18" charset="0"/>
              </a:rPr>
              <a:t>Since it is an undirected graph, for edge (0,2), we also need to mark edge (2,0); making the adjacency matrix symmetric about the diagonal.</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ts val="2250"/>
              </a:lnSpc>
              <a:spcAft>
                <a:spcPts val="1200"/>
              </a:spcAft>
            </a:pPr>
            <a:r>
              <a:rPr lang="en-US" sz="2000" dirty="0" smtClean="0">
                <a:effectLst/>
                <a:latin typeface="Helvetica" panose="020B0604020202020204" pitchFamily="34" charset="0"/>
                <a:ea typeface="Times New Roman" panose="02020603050405020304" pitchFamily="18" charset="0"/>
                <a:cs typeface="Times New Roman" panose="02020603050405020304" pitchFamily="18" charset="0"/>
              </a:rPr>
              <a:t>Edge lookup(checking if an edge exists between vertex A and vertex B) is extremely fast in adjacency matrix representation but we have to reserve space for every possible link between all vertices(V x V), so it requires more space.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0433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CE2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TotalTime>
  <Words>2179</Words>
  <Application>Microsoft Office PowerPoint</Application>
  <PresentationFormat>On-screen Show (4:3)</PresentationFormat>
  <Paragraphs>210</Paragraphs>
  <Slides>45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vt:lpstr>
      <vt:lpstr>Arial Black</vt:lpstr>
      <vt:lpstr>Calibri</vt:lpstr>
      <vt:lpstr>Consolas</vt:lpstr>
      <vt:lpstr>Courier New</vt:lpstr>
      <vt:lpstr>Helvetica</vt:lpstr>
      <vt:lpstr>Lucida Sans Unicode</vt:lpstr>
      <vt:lpstr>Symbol</vt:lpstr>
      <vt:lpstr>Times New Roman</vt:lpstr>
      <vt:lpstr>Wingdings</vt:lpstr>
      <vt:lpstr>Office Theme</vt:lpstr>
      <vt:lpstr>GRAPHS DATA STRUCTURES</vt:lpstr>
      <vt:lpstr>Graph Data Stucture </vt:lpstr>
      <vt:lpstr>WHAT IS A GRAPH?</vt:lpstr>
      <vt:lpstr>Example of graph data structure</vt:lpstr>
      <vt:lpstr>Example of graph data structure</vt:lpstr>
      <vt:lpstr>FORMAL DEFINITION OF GRAPHS</vt:lpstr>
      <vt:lpstr>Graph Terminology </vt:lpstr>
      <vt:lpstr>Graph Representation </vt:lpstr>
      <vt:lpstr>Graph Representation </vt:lpstr>
      <vt:lpstr>2. Adjacency List </vt:lpstr>
      <vt:lpstr>DIRECTED VS. UNDIRECTED  GRAPHS</vt:lpstr>
      <vt:lpstr>TREES VS. GRAPHS</vt:lpstr>
      <vt:lpstr>GRAPH TERMINOLOGY</vt:lpstr>
      <vt:lpstr>GRAPH TERMINOLOGY  (CONT.)</vt:lpstr>
      <vt:lpstr>GRAPH TERMINOLOGY  (CONT.)</vt:lpstr>
      <vt:lpstr>GRAPH TERMINOLOGY  (CONT.)</vt:lpstr>
      <vt:lpstr>GRAPH IMPLEMENTATION</vt:lpstr>
      <vt:lpstr>ARRAY-BASED IMPLEMENTATION</vt:lpstr>
      <vt:lpstr>GRAPH IMPLEMENTATION (CONT.)</vt:lpstr>
      <vt:lpstr>LINKED-LIST IMPLEMENTATION</vt:lpstr>
      <vt:lpstr>ADJACENCY MATRIX VS.</vt:lpstr>
      <vt:lpstr>Graph Operations </vt:lpstr>
      <vt:lpstr>GRAPH SEARCHING</vt:lpstr>
      <vt:lpstr>GRAPH SEARCHING</vt:lpstr>
      <vt:lpstr>What is Graph traversals? </vt:lpstr>
      <vt:lpstr>The architecture of BFS algorithm </vt:lpstr>
      <vt:lpstr>BFS Algorithm (Breadth-First Search)</vt:lpstr>
      <vt:lpstr>Why do we need BFS Algorithm? </vt:lpstr>
      <vt:lpstr>How does BFS Algorithm Work? </vt:lpstr>
      <vt:lpstr>How does BFS Algorithm Work? </vt:lpstr>
      <vt:lpstr>How does BFS Algorithm Work? </vt:lpstr>
      <vt:lpstr>How does BFS Algorithm Work? </vt:lpstr>
      <vt:lpstr>How does BFS Algorithm Work? </vt:lpstr>
      <vt:lpstr>How does BFS Algorithm Work? </vt:lpstr>
      <vt:lpstr>How does BFS Algorithm Work? </vt:lpstr>
      <vt:lpstr>How does BFS Algorithm Work? </vt:lpstr>
      <vt:lpstr>Example BFS Algorithm </vt:lpstr>
      <vt:lpstr>Example BFS Algorithm </vt:lpstr>
      <vt:lpstr>Example BFS Algorithm </vt:lpstr>
      <vt:lpstr>Example BFS Algorithm</vt:lpstr>
      <vt:lpstr>Example BFS Algorithm</vt:lpstr>
      <vt:lpstr>Rules of BFS Algorithm</vt:lpstr>
      <vt:lpstr>BFS pseudocode</vt:lpstr>
      <vt:lpstr>BFS Algorithm Complexity</vt:lpstr>
      <vt:lpstr>BFS Algorithm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 DATA STRUCTURES</dc:title>
  <cp:lastModifiedBy>nnmr3</cp:lastModifiedBy>
  <cp:revision>20</cp:revision>
  <dcterms:created xsi:type="dcterms:W3CDTF">2020-05-16T02:56:59Z</dcterms:created>
  <dcterms:modified xsi:type="dcterms:W3CDTF">2020-05-16T05:18:33Z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2015-03-05T00:00:00Z</vt:filetime>
  </property>
  <property fmtid="{D5CDD505-2E9C-101B-9397-08002B2CF9AE}" pid="3" name="Creator">
    <vt:lpwstr>Microsoft® PowerPoint® 2013</vt:lpwstr>
  </property>
  <property fmtid="{D5CDD505-2E9C-101B-9397-08002B2CF9AE}" pid="4" name="LastSaved">
    <vt:filetime>2020-05-16T00:00:00Z</vt:filetime>
  </property>
</Properties>
</file>