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72" r:id="rId3"/>
  </p:sldMasterIdLst>
  <p:notesMasterIdLst>
    <p:notesMasterId r:id="rId51"/>
  </p:notesMasterIdLst>
  <p:sldIdLst>
    <p:sldId id="343" r:id="rId4"/>
    <p:sldId id="384" r:id="rId5"/>
    <p:sldId id="347" r:id="rId6"/>
    <p:sldId id="348" r:id="rId7"/>
    <p:sldId id="349" r:id="rId8"/>
    <p:sldId id="350" r:id="rId9"/>
    <p:sldId id="351" r:id="rId10"/>
    <p:sldId id="352" r:id="rId11"/>
    <p:sldId id="353" r:id="rId12"/>
    <p:sldId id="354" r:id="rId13"/>
    <p:sldId id="360" r:id="rId14"/>
    <p:sldId id="369" r:id="rId15"/>
    <p:sldId id="370" r:id="rId16"/>
    <p:sldId id="371" r:id="rId17"/>
    <p:sldId id="372" r:id="rId18"/>
    <p:sldId id="373" r:id="rId19"/>
    <p:sldId id="374" r:id="rId20"/>
    <p:sldId id="375" r:id="rId21"/>
    <p:sldId id="376" r:id="rId22"/>
    <p:sldId id="377" r:id="rId23"/>
    <p:sldId id="378" r:id="rId24"/>
    <p:sldId id="379" r:id="rId25"/>
    <p:sldId id="380" r:id="rId26"/>
    <p:sldId id="381" r:id="rId27"/>
    <p:sldId id="355" r:id="rId28"/>
    <p:sldId id="309" r:id="rId29"/>
    <p:sldId id="344" r:id="rId30"/>
    <p:sldId id="345" r:id="rId31"/>
    <p:sldId id="346" r:id="rId32"/>
    <p:sldId id="339" r:id="rId33"/>
    <p:sldId id="340" r:id="rId34"/>
    <p:sldId id="341" r:id="rId35"/>
    <p:sldId id="342" r:id="rId36"/>
    <p:sldId id="359" r:id="rId37"/>
    <p:sldId id="356" r:id="rId38"/>
    <p:sldId id="357" r:id="rId39"/>
    <p:sldId id="284" r:id="rId40"/>
    <p:sldId id="382" r:id="rId41"/>
    <p:sldId id="383" r:id="rId42"/>
    <p:sldId id="361" r:id="rId43"/>
    <p:sldId id="362" r:id="rId44"/>
    <p:sldId id="363" r:id="rId45"/>
    <p:sldId id="364" r:id="rId46"/>
    <p:sldId id="365" r:id="rId47"/>
    <p:sldId id="366" r:id="rId48"/>
    <p:sldId id="367" r:id="rId49"/>
    <p:sldId id="368" r:id="rId5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29BA035-5BD0-420B-AB23-6A7589E11B50}" type="datetimeFigureOut">
              <a:rPr lang="en-US" smtClean="0"/>
              <a:t>5/19/2020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D728AE3-E6CF-46CE-A0A9-31F76658CDA1}" type="slidenum">
              <a:rPr lang="en-US" smtClean="0"/>
              <a:t>‹#›</a:t>
            </a:fld>
            <a:endParaRPr lang="en-US"/>
          </a:p>
        </p:txBody>
      </p:sp>
    </p:spTree>
    <p:extLst>
      <p:ext uri="{BB962C8B-B14F-4D97-AF65-F5344CB8AC3E}">
        <p14:creationId xmlns:p14="http://schemas.microsoft.com/office/powerpoint/2010/main" val="1444451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728AE3-E6CF-46CE-A0A9-31F76658CDA1}" type="slidenum">
              <a:rPr lang="en-US" smtClean="0"/>
              <a:t>36</a:t>
            </a:fld>
            <a:endParaRPr lang="en-US"/>
          </a:p>
        </p:txBody>
      </p:sp>
    </p:spTree>
    <p:extLst>
      <p:ext uri="{BB962C8B-B14F-4D97-AF65-F5344CB8AC3E}">
        <p14:creationId xmlns:p14="http://schemas.microsoft.com/office/powerpoint/2010/main" val="5777422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62.png"/><Relationship Id="rId7" Type="http://schemas.openxmlformats.org/officeDocument/2006/relationships/image" Target="../media/image65.png"/><Relationship Id="rId12" Type="http://schemas.openxmlformats.org/officeDocument/2006/relationships/image" Target="../media/image67.png"/><Relationship Id="rId2" Type="http://schemas.openxmlformats.org/officeDocument/2006/relationships/image" Target="../media/image61.png"/><Relationship Id="rId1" Type="http://schemas.openxmlformats.org/officeDocument/2006/relationships/slideMaster" Target="../slideMasters/slideMaster3.xml"/><Relationship Id="rId6" Type="http://schemas.openxmlformats.org/officeDocument/2006/relationships/image" Target="../media/image64.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66.png"/><Relationship Id="rId4" Type="http://schemas.openxmlformats.org/officeDocument/2006/relationships/image" Target="../media/image63.png"/><Relationship Id="rId9" Type="http://schemas.openxmlformats.org/officeDocument/2006/relationships/image" Target="../media/image18.png"/><Relationship Id="rId14" Type="http://schemas.openxmlformats.org/officeDocument/2006/relationships/image" Target="../media/image2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62.png"/><Relationship Id="rId7" Type="http://schemas.openxmlformats.org/officeDocument/2006/relationships/image" Target="../media/image65.png"/><Relationship Id="rId12" Type="http://schemas.openxmlformats.org/officeDocument/2006/relationships/image" Target="../media/image67.png"/><Relationship Id="rId2" Type="http://schemas.openxmlformats.org/officeDocument/2006/relationships/image" Target="../media/image61.png"/><Relationship Id="rId1" Type="http://schemas.openxmlformats.org/officeDocument/2006/relationships/slideMaster" Target="../slideMasters/slideMaster2.xml"/><Relationship Id="rId6" Type="http://schemas.openxmlformats.org/officeDocument/2006/relationships/image" Target="../media/image64.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66.png"/><Relationship Id="rId4" Type="http://schemas.openxmlformats.org/officeDocument/2006/relationships/image" Target="../media/image63.png"/><Relationship Id="rId9" Type="http://schemas.openxmlformats.org/officeDocument/2006/relationships/image" Target="../media/image18.png"/><Relationship Id="rId14" Type="http://schemas.openxmlformats.org/officeDocument/2006/relationships/image" Target="../media/image2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16" name="bk object 16"/>
          <p:cNvSpPr/>
          <p:nvPr/>
        </p:nvSpPr>
        <p:spPr>
          <a:xfrm>
            <a:off x="0" y="0"/>
            <a:ext cx="9144000" cy="6857999"/>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1124711" y="4021835"/>
            <a:ext cx="190500" cy="188975"/>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938783" y="0"/>
            <a:ext cx="1335531" cy="2708148"/>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867155" y="4572"/>
            <a:ext cx="237744" cy="1089660"/>
          </a:xfrm>
          <a:prstGeom prst="rect">
            <a:avLst/>
          </a:prstGeom>
          <a:blipFill>
            <a:blip r:embed="rId5" cstate="print"/>
            <a:stretch>
              <a:fillRect/>
            </a:stretch>
          </a:blipFill>
        </p:spPr>
        <p:txBody>
          <a:bodyPr wrap="square" lIns="0" tIns="0" rIns="0" bIns="0" rtlCol="0"/>
          <a:lstStyle/>
          <a:p>
            <a:endParaRPr/>
          </a:p>
        </p:txBody>
      </p:sp>
      <p:sp>
        <p:nvSpPr>
          <p:cNvPr id="20" name="bk object 20"/>
          <p:cNvSpPr/>
          <p:nvPr/>
        </p:nvSpPr>
        <p:spPr>
          <a:xfrm>
            <a:off x="0" y="9144"/>
            <a:ext cx="524256" cy="4663439"/>
          </a:xfrm>
          <a:prstGeom prst="rect">
            <a:avLst/>
          </a:prstGeom>
          <a:blipFill>
            <a:blip r:embed="rId6" cstate="print"/>
            <a:stretch>
              <a:fillRect/>
            </a:stretch>
          </a:blipFill>
        </p:spPr>
        <p:txBody>
          <a:bodyPr wrap="square" lIns="0" tIns="0" rIns="0" bIns="0" rtlCol="0"/>
          <a:lstStyle/>
          <a:p>
            <a:endParaRPr/>
          </a:p>
        </p:txBody>
      </p:sp>
      <p:sp>
        <p:nvSpPr>
          <p:cNvPr id="21" name="bk object 21"/>
          <p:cNvSpPr/>
          <p:nvPr/>
        </p:nvSpPr>
        <p:spPr>
          <a:xfrm>
            <a:off x="562355" y="5480303"/>
            <a:ext cx="513588" cy="1373123"/>
          </a:xfrm>
          <a:prstGeom prst="rect">
            <a:avLst/>
          </a:prstGeom>
          <a:blipFill>
            <a:blip r:embed="rId7" cstate="print"/>
            <a:stretch>
              <a:fillRect/>
            </a:stretch>
          </a:blipFill>
        </p:spPr>
        <p:txBody>
          <a:bodyPr wrap="square" lIns="0" tIns="0" rIns="0" bIns="0" rtlCol="0"/>
          <a:lstStyle/>
          <a:p>
            <a:endParaRPr/>
          </a:p>
        </p:txBody>
      </p:sp>
      <p:sp>
        <p:nvSpPr>
          <p:cNvPr id="22" name="bk object 22"/>
          <p:cNvSpPr/>
          <p:nvPr/>
        </p:nvSpPr>
        <p:spPr>
          <a:xfrm>
            <a:off x="694944" y="4572"/>
            <a:ext cx="385572" cy="1740407"/>
          </a:xfrm>
          <a:prstGeom prst="rect">
            <a:avLst/>
          </a:prstGeom>
          <a:blipFill>
            <a:blip r:embed="rId8" cstate="print"/>
            <a:stretch>
              <a:fillRect/>
            </a:stretch>
          </a:blipFill>
        </p:spPr>
        <p:txBody>
          <a:bodyPr wrap="square" lIns="0" tIns="0" rIns="0" bIns="0" rtlCol="0"/>
          <a:lstStyle/>
          <a:p>
            <a:endParaRPr/>
          </a:p>
        </p:txBody>
      </p:sp>
      <p:sp>
        <p:nvSpPr>
          <p:cNvPr id="23" name="bk object 23"/>
          <p:cNvSpPr/>
          <p:nvPr/>
        </p:nvSpPr>
        <p:spPr>
          <a:xfrm>
            <a:off x="0" y="4881371"/>
            <a:ext cx="443484" cy="1958339"/>
          </a:xfrm>
          <a:prstGeom prst="rect">
            <a:avLst/>
          </a:prstGeom>
          <a:blipFill>
            <a:blip r:embed="rId9" cstate="print"/>
            <a:stretch>
              <a:fillRect/>
            </a:stretch>
          </a:blipFill>
        </p:spPr>
        <p:txBody>
          <a:bodyPr wrap="square" lIns="0" tIns="0" rIns="0" bIns="0" rtlCol="0"/>
          <a:lstStyle/>
          <a:p>
            <a:endParaRPr/>
          </a:p>
        </p:txBody>
      </p:sp>
      <p:sp>
        <p:nvSpPr>
          <p:cNvPr id="24" name="bk object 24"/>
          <p:cNvSpPr/>
          <p:nvPr/>
        </p:nvSpPr>
        <p:spPr>
          <a:xfrm>
            <a:off x="595883" y="4572"/>
            <a:ext cx="813816" cy="4026407"/>
          </a:xfrm>
          <a:prstGeom prst="rect">
            <a:avLst/>
          </a:prstGeom>
          <a:blipFill>
            <a:blip r:embed="rId10" cstate="print"/>
            <a:stretch>
              <a:fillRect/>
            </a:stretch>
          </a:blipFill>
        </p:spPr>
        <p:txBody>
          <a:bodyPr wrap="square" lIns="0" tIns="0" rIns="0" bIns="0" rtlCol="0"/>
          <a:lstStyle/>
          <a:p>
            <a:endParaRPr/>
          </a:p>
        </p:txBody>
      </p:sp>
      <p:sp>
        <p:nvSpPr>
          <p:cNvPr id="25" name="bk object 25"/>
          <p:cNvSpPr/>
          <p:nvPr/>
        </p:nvSpPr>
        <p:spPr>
          <a:xfrm>
            <a:off x="1319783" y="4867655"/>
            <a:ext cx="978819" cy="1990344"/>
          </a:xfrm>
          <a:prstGeom prst="rect">
            <a:avLst/>
          </a:prstGeom>
          <a:blipFill>
            <a:blip r:embed="rId11" cstate="print"/>
            <a:stretch>
              <a:fillRect/>
            </a:stretch>
          </a:blipFill>
        </p:spPr>
        <p:txBody>
          <a:bodyPr wrap="square" lIns="0" tIns="0" rIns="0" bIns="0" rtlCol="0"/>
          <a:lstStyle/>
          <a:p>
            <a:endParaRPr/>
          </a:p>
        </p:txBody>
      </p:sp>
      <p:sp>
        <p:nvSpPr>
          <p:cNvPr id="26" name="bk object 26"/>
          <p:cNvSpPr/>
          <p:nvPr/>
        </p:nvSpPr>
        <p:spPr>
          <a:xfrm>
            <a:off x="504444" y="9144"/>
            <a:ext cx="833628" cy="6835139"/>
          </a:xfrm>
          <a:prstGeom prst="rect">
            <a:avLst/>
          </a:prstGeom>
          <a:blipFill>
            <a:blip r:embed="rId12" cstate="print"/>
            <a:stretch>
              <a:fillRect/>
            </a:stretch>
          </a:blipFill>
        </p:spPr>
        <p:txBody>
          <a:bodyPr wrap="square" lIns="0" tIns="0" rIns="0" bIns="0" rtlCol="0"/>
          <a:lstStyle/>
          <a:p>
            <a:endParaRPr/>
          </a:p>
        </p:txBody>
      </p:sp>
      <p:sp>
        <p:nvSpPr>
          <p:cNvPr id="27" name="bk object 27"/>
          <p:cNvSpPr/>
          <p:nvPr/>
        </p:nvSpPr>
        <p:spPr>
          <a:xfrm>
            <a:off x="1565147" y="1359408"/>
            <a:ext cx="3255264" cy="1438656"/>
          </a:xfrm>
          <a:prstGeom prst="rect">
            <a:avLst/>
          </a:prstGeom>
          <a:blipFill>
            <a:blip r:embed="rId13" cstate="print"/>
            <a:stretch>
              <a:fillRect/>
            </a:stretch>
          </a:blipFill>
        </p:spPr>
        <p:txBody>
          <a:bodyPr wrap="square" lIns="0" tIns="0" rIns="0" bIns="0" rtlCol="0"/>
          <a:lstStyle/>
          <a:p>
            <a:endParaRPr/>
          </a:p>
        </p:txBody>
      </p:sp>
      <p:sp>
        <p:nvSpPr>
          <p:cNvPr id="28" name="bk object 28"/>
          <p:cNvSpPr/>
          <p:nvPr/>
        </p:nvSpPr>
        <p:spPr>
          <a:xfrm>
            <a:off x="1565147" y="2017776"/>
            <a:ext cx="2767583" cy="1438656"/>
          </a:xfrm>
          <a:prstGeom prst="rect">
            <a:avLst/>
          </a:prstGeom>
          <a:blipFill>
            <a:blip r:embed="rId14" cstate="print"/>
            <a:stretch>
              <a:fillRect/>
            </a:stretch>
          </a:blipFill>
        </p:spPr>
        <p:txBody>
          <a:bodyPr wrap="square" lIns="0" tIns="0" rIns="0" bIns="0" rtlCol="0"/>
          <a:lstStyle/>
          <a:p>
            <a:endParaRPr/>
          </a:p>
        </p:txBody>
      </p:sp>
      <p:sp>
        <p:nvSpPr>
          <p:cNvPr id="29" name="bk object 29"/>
          <p:cNvSpPr/>
          <p:nvPr/>
        </p:nvSpPr>
        <p:spPr>
          <a:xfrm>
            <a:off x="3442715" y="2017776"/>
            <a:ext cx="4684776" cy="1438656"/>
          </a:xfrm>
          <a:prstGeom prst="rect">
            <a:avLst/>
          </a:prstGeom>
          <a:blipFill>
            <a:blip r:embed="rId15"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463167" y="1503375"/>
            <a:ext cx="6217665" cy="1416050"/>
          </a:xfrm>
          <a:prstGeom prst="rect">
            <a:avLst/>
          </a:prstGeom>
        </p:spPr>
        <p:txBody>
          <a:bodyPr wrap="square" lIns="0" tIns="0" rIns="0" bIns="0">
            <a:spAutoFit/>
          </a:bodyPr>
          <a:lstStyle>
            <a:lvl1pPr>
              <a:defRPr sz="4800" b="1" i="0">
                <a:solidFill>
                  <a:schemeClr val="bg1"/>
                </a:solidFill>
                <a:latin typeface="Lucida Sans Unicode"/>
                <a:cs typeface="Lucida Sans Unicode"/>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5/19/2020</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Arial"/>
                <a:cs typeface="Arial"/>
              </a:defRPr>
            </a:lvl1pPr>
          </a:lstStyle>
          <a:p>
            <a:pPr marL="254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5/19/2020</a:t>
            </a:fld>
            <a:endParaRPr kumimoji="0"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Holder 4"/>
          <p:cNvSpPr>
            <a:spLocks noGrp="1"/>
          </p:cNvSpPr>
          <p:nvPr>
            <p:ph type="sldNum" sz="quarter" idx="7"/>
          </p:nvPr>
        </p:nvSpPr>
        <p:spPr/>
        <p:txBody>
          <a:bodyPr lIns="0" tIns="0" rIns="0" bIns="0"/>
          <a:lstStyle>
            <a:lvl1pPr>
              <a:defRPr sz="1050" b="0" i="0">
                <a:solidFill>
                  <a:schemeClr val="bg1"/>
                </a:solidFill>
                <a:latin typeface="Arial"/>
                <a:cs typeface="Arial"/>
              </a:defRPr>
            </a:lvl1p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3176906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7999"/>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7" name="bk object 17"/>
          <p:cNvSpPr/>
          <p:nvPr/>
        </p:nvSpPr>
        <p:spPr>
          <a:xfrm>
            <a:off x="1124711" y="4021835"/>
            <a:ext cx="190500" cy="188975"/>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bk object 18"/>
          <p:cNvSpPr/>
          <p:nvPr/>
        </p:nvSpPr>
        <p:spPr>
          <a:xfrm>
            <a:off x="938783" y="0"/>
            <a:ext cx="1335531" cy="2708148"/>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9" name="bk object 19"/>
          <p:cNvSpPr/>
          <p:nvPr/>
        </p:nvSpPr>
        <p:spPr>
          <a:xfrm>
            <a:off x="867155" y="4572"/>
            <a:ext cx="237744" cy="1089660"/>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bk object 20"/>
          <p:cNvSpPr/>
          <p:nvPr/>
        </p:nvSpPr>
        <p:spPr>
          <a:xfrm>
            <a:off x="0" y="9144"/>
            <a:ext cx="524256" cy="4663439"/>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1" name="bk object 21"/>
          <p:cNvSpPr/>
          <p:nvPr/>
        </p:nvSpPr>
        <p:spPr>
          <a:xfrm>
            <a:off x="562355" y="5480303"/>
            <a:ext cx="513588" cy="1373123"/>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bk object 22"/>
          <p:cNvSpPr/>
          <p:nvPr/>
        </p:nvSpPr>
        <p:spPr>
          <a:xfrm>
            <a:off x="694944" y="4572"/>
            <a:ext cx="385572" cy="1740407"/>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3" name="bk object 23"/>
          <p:cNvSpPr/>
          <p:nvPr/>
        </p:nvSpPr>
        <p:spPr>
          <a:xfrm>
            <a:off x="0" y="4881371"/>
            <a:ext cx="443484" cy="1958339"/>
          </a:xfrm>
          <a:prstGeom prst="rect">
            <a:avLst/>
          </a:prstGeom>
          <a:blipFill>
            <a:blip r:embed="rId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bk object 24"/>
          <p:cNvSpPr/>
          <p:nvPr/>
        </p:nvSpPr>
        <p:spPr>
          <a:xfrm>
            <a:off x="595883" y="4572"/>
            <a:ext cx="813816" cy="4026407"/>
          </a:xfrm>
          <a:prstGeom prst="rect">
            <a:avLst/>
          </a:prstGeom>
          <a:blipFill>
            <a:blip r:embed="rId1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bk object 25"/>
          <p:cNvSpPr/>
          <p:nvPr/>
        </p:nvSpPr>
        <p:spPr>
          <a:xfrm>
            <a:off x="1319783" y="4867655"/>
            <a:ext cx="978819" cy="1990344"/>
          </a:xfrm>
          <a:prstGeom prst="rect">
            <a:avLst/>
          </a:prstGeom>
          <a:blipFill>
            <a:blip r:embed="rId1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bk object 26"/>
          <p:cNvSpPr/>
          <p:nvPr/>
        </p:nvSpPr>
        <p:spPr>
          <a:xfrm>
            <a:off x="504444" y="9144"/>
            <a:ext cx="833628" cy="6835139"/>
          </a:xfrm>
          <a:prstGeom prst="rect">
            <a:avLst/>
          </a:prstGeom>
          <a:blipFill>
            <a:blip r:embed="rId1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bk object 27"/>
          <p:cNvSpPr/>
          <p:nvPr/>
        </p:nvSpPr>
        <p:spPr>
          <a:xfrm>
            <a:off x="1565147" y="1359408"/>
            <a:ext cx="3255264" cy="1438656"/>
          </a:xfrm>
          <a:prstGeom prst="rect">
            <a:avLst/>
          </a:prstGeom>
          <a:blipFill>
            <a:blip r:embed="rId1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bk object 28"/>
          <p:cNvSpPr/>
          <p:nvPr/>
        </p:nvSpPr>
        <p:spPr>
          <a:xfrm>
            <a:off x="1565147" y="2017776"/>
            <a:ext cx="2767583" cy="1438656"/>
          </a:xfrm>
          <a:prstGeom prst="rect">
            <a:avLst/>
          </a:prstGeom>
          <a:blipFill>
            <a:blip r:embed="rId1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bk object 29"/>
          <p:cNvSpPr/>
          <p:nvPr/>
        </p:nvSpPr>
        <p:spPr>
          <a:xfrm>
            <a:off x="3442715" y="2017776"/>
            <a:ext cx="4684776" cy="1438656"/>
          </a:xfrm>
          <a:prstGeom prst="rect">
            <a:avLst/>
          </a:prstGeom>
          <a:blipFill>
            <a:blip r:embed="rId1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 name="Holder 2"/>
          <p:cNvSpPr>
            <a:spLocks noGrp="1"/>
          </p:cNvSpPr>
          <p:nvPr>
            <p:ph type="ctrTitle"/>
          </p:nvPr>
        </p:nvSpPr>
        <p:spPr>
          <a:xfrm>
            <a:off x="1463167" y="1503375"/>
            <a:ext cx="6217665" cy="1416050"/>
          </a:xfrm>
          <a:prstGeom prst="rect">
            <a:avLst/>
          </a:prstGeom>
        </p:spPr>
        <p:txBody>
          <a:bodyPr wrap="square" lIns="0" tIns="0" rIns="0" bIns="0">
            <a:spAutoFit/>
          </a:bodyPr>
          <a:lstStyle>
            <a:lvl1pPr>
              <a:defRPr sz="4800" b="1" i="0">
                <a:solidFill>
                  <a:schemeClr val="bg1"/>
                </a:solidFill>
                <a:latin typeface="Lucida Sans Unicode"/>
                <a:cs typeface="Lucida Sans Unicode"/>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5/19/2020</a:t>
            </a:fld>
            <a:endParaRPr kumimoji="0"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Holder 6"/>
          <p:cNvSpPr>
            <a:spLocks noGrp="1"/>
          </p:cNvSpPr>
          <p:nvPr>
            <p:ph type="sldNum" sz="quarter" idx="7"/>
          </p:nvPr>
        </p:nvSpPr>
        <p:spPr/>
        <p:txBody>
          <a:bodyPr lIns="0" tIns="0" rIns="0" bIns="0"/>
          <a:lstStyle>
            <a:lvl1pPr>
              <a:defRPr sz="1050" b="0" i="0">
                <a:solidFill>
                  <a:schemeClr val="bg1"/>
                </a:solidFill>
                <a:latin typeface="Arial"/>
                <a:cs typeface="Arial"/>
              </a:defRPr>
            </a:lvl1p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3814877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rgbClr val="FFFF00"/>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2400" b="0" i="0">
                <a:solidFill>
                  <a:schemeClr val="bg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5/19/2020</a:t>
            </a:fld>
            <a:endParaRPr kumimoji="0"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Holder 6"/>
          <p:cNvSpPr>
            <a:spLocks noGrp="1"/>
          </p:cNvSpPr>
          <p:nvPr>
            <p:ph type="sldNum" sz="quarter" idx="7"/>
          </p:nvPr>
        </p:nvSpPr>
        <p:spPr/>
        <p:txBody>
          <a:bodyPr lIns="0" tIns="0" rIns="0" bIns="0"/>
          <a:lstStyle>
            <a:lvl1pPr>
              <a:defRPr sz="1050" b="0" i="0">
                <a:solidFill>
                  <a:schemeClr val="bg1"/>
                </a:solidFill>
                <a:latin typeface="Arial"/>
                <a:cs typeface="Arial"/>
              </a:defRPr>
            </a:lvl1p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4051169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rgbClr val="FFFF00"/>
                </a:solidFill>
                <a:latin typeface="Arial Black"/>
                <a:cs typeface="Arial Black"/>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5/19/2020</a:t>
            </a:fld>
            <a:endParaRPr kumimoji="0"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Holder 7"/>
          <p:cNvSpPr>
            <a:spLocks noGrp="1"/>
          </p:cNvSpPr>
          <p:nvPr>
            <p:ph type="sldNum" sz="quarter" idx="7"/>
          </p:nvPr>
        </p:nvSpPr>
        <p:spPr/>
        <p:txBody>
          <a:bodyPr lIns="0" tIns="0" rIns="0" bIns="0"/>
          <a:lstStyle>
            <a:lvl1pPr>
              <a:defRPr sz="1050" b="0" i="0">
                <a:solidFill>
                  <a:schemeClr val="bg1"/>
                </a:solidFill>
                <a:latin typeface="Arial"/>
                <a:cs typeface="Arial"/>
              </a:defRPr>
            </a:lvl1p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935631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rgbClr val="FFFF00"/>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5/19/2020</a:t>
            </a:fld>
            <a:endParaRPr kumimoji="0"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Holder 5"/>
          <p:cNvSpPr>
            <a:spLocks noGrp="1"/>
          </p:cNvSpPr>
          <p:nvPr>
            <p:ph type="sldNum" sz="quarter" idx="7"/>
          </p:nvPr>
        </p:nvSpPr>
        <p:spPr/>
        <p:txBody>
          <a:bodyPr lIns="0" tIns="0" rIns="0" bIns="0"/>
          <a:lstStyle>
            <a:lvl1pPr>
              <a:defRPr sz="1050" b="0" i="0">
                <a:solidFill>
                  <a:schemeClr val="bg1"/>
                </a:solidFill>
                <a:latin typeface="Arial"/>
                <a:cs typeface="Arial"/>
              </a:defRPr>
            </a:lvl1p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117283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5/19/2020</a:t>
            </a:fld>
            <a:endParaRPr kumimoji="0"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Holder 4"/>
          <p:cNvSpPr>
            <a:spLocks noGrp="1"/>
          </p:cNvSpPr>
          <p:nvPr>
            <p:ph type="sldNum" sz="quarter" idx="7"/>
          </p:nvPr>
        </p:nvSpPr>
        <p:spPr/>
        <p:txBody>
          <a:bodyPr lIns="0" tIns="0" rIns="0" bIns="0"/>
          <a:lstStyle>
            <a:lvl1pPr>
              <a:defRPr sz="1050" b="0" i="0">
                <a:solidFill>
                  <a:schemeClr val="bg1"/>
                </a:solidFill>
                <a:latin typeface="Arial"/>
                <a:cs typeface="Arial"/>
              </a:defRPr>
            </a:lvl1p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2543007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rgbClr val="FFFF00"/>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2400" b="0" i="0">
                <a:solidFill>
                  <a:schemeClr val="bg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5/19/2020</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Arial"/>
                <a:cs typeface="Arial"/>
              </a:defRPr>
            </a:lvl1pPr>
          </a:lstStyle>
          <a:p>
            <a:pPr marL="254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rgbClr val="FFFF00"/>
                </a:solidFill>
                <a:latin typeface="Arial Black"/>
                <a:cs typeface="Arial Black"/>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5/19/2020</a:t>
            </a:fld>
            <a:endParaRPr lang="en-US"/>
          </a:p>
        </p:txBody>
      </p:sp>
      <p:sp>
        <p:nvSpPr>
          <p:cNvPr id="7" name="Holder 7"/>
          <p:cNvSpPr>
            <a:spLocks noGrp="1"/>
          </p:cNvSpPr>
          <p:nvPr>
            <p:ph type="sldNum" sz="quarter" idx="7"/>
          </p:nvPr>
        </p:nvSpPr>
        <p:spPr/>
        <p:txBody>
          <a:bodyPr lIns="0" tIns="0" rIns="0" bIns="0"/>
          <a:lstStyle>
            <a:lvl1pPr>
              <a:defRPr sz="1050" b="0" i="0">
                <a:solidFill>
                  <a:schemeClr val="bg1"/>
                </a:solidFill>
                <a:latin typeface="Arial"/>
                <a:cs typeface="Arial"/>
              </a:defRPr>
            </a:lvl1pPr>
          </a:lstStyle>
          <a:p>
            <a:pPr marL="254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rgbClr val="FFFF00"/>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5/19/2020</a:t>
            </a:fld>
            <a:endParaRPr lang="en-US"/>
          </a:p>
        </p:txBody>
      </p:sp>
      <p:sp>
        <p:nvSpPr>
          <p:cNvPr id="5" name="Holder 5"/>
          <p:cNvSpPr>
            <a:spLocks noGrp="1"/>
          </p:cNvSpPr>
          <p:nvPr>
            <p:ph type="sldNum" sz="quarter" idx="7"/>
          </p:nvPr>
        </p:nvSpPr>
        <p:spPr/>
        <p:txBody>
          <a:bodyPr lIns="0" tIns="0" rIns="0" bIns="0"/>
          <a:lstStyle>
            <a:lvl1pPr>
              <a:defRPr sz="1050" b="0" i="0">
                <a:solidFill>
                  <a:schemeClr val="bg1"/>
                </a:solidFill>
                <a:latin typeface="Arial"/>
                <a:cs typeface="Arial"/>
              </a:defRPr>
            </a:lvl1pPr>
          </a:lstStyle>
          <a:p>
            <a:pPr marL="254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5/19/2020</a:t>
            </a:fld>
            <a:endParaRPr lang="en-US"/>
          </a:p>
        </p:txBody>
      </p:sp>
      <p:sp>
        <p:nvSpPr>
          <p:cNvPr id="4" name="Holder 4"/>
          <p:cNvSpPr>
            <a:spLocks noGrp="1"/>
          </p:cNvSpPr>
          <p:nvPr>
            <p:ph type="sldNum" sz="quarter" idx="7"/>
          </p:nvPr>
        </p:nvSpPr>
        <p:spPr/>
        <p:txBody>
          <a:bodyPr lIns="0" tIns="0" rIns="0" bIns="0"/>
          <a:lstStyle>
            <a:lvl1pPr>
              <a:defRPr sz="1050" b="0" i="0">
                <a:solidFill>
                  <a:schemeClr val="bg1"/>
                </a:solidFill>
                <a:latin typeface="Arial"/>
                <a:cs typeface="Arial"/>
              </a:defRPr>
            </a:lvl1pPr>
          </a:lstStyle>
          <a:p>
            <a:pPr marL="254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7999"/>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7" name="bk object 17"/>
          <p:cNvSpPr/>
          <p:nvPr/>
        </p:nvSpPr>
        <p:spPr>
          <a:xfrm>
            <a:off x="1124711" y="4021835"/>
            <a:ext cx="190500" cy="188975"/>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bk object 18"/>
          <p:cNvSpPr/>
          <p:nvPr/>
        </p:nvSpPr>
        <p:spPr>
          <a:xfrm>
            <a:off x="938783" y="0"/>
            <a:ext cx="1335531" cy="2708148"/>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9" name="bk object 19"/>
          <p:cNvSpPr/>
          <p:nvPr/>
        </p:nvSpPr>
        <p:spPr>
          <a:xfrm>
            <a:off x="867155" y="4572"/>
            <a:ext cx="237744" cy="1089660"/>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bk object 20"/>
          <p:cNvSpPr/>
          <p:nvPr/>
        </p:nvSpPr>
        <p:spPr>
          <a:xfrm>
            <a:off x="0" y="9144"/>
            <a:ext cx="524256" cy="4663439"/>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1" name="bk object 21"/>
          <p:cNvSpPr/>
          <p:nvPr/>
        </p:nvSpPr>
        <p:spPr>
          <a:xfrm>
            <a:off x="562355" y="5480303"/>
            <a:ext cx="513588" cy="1373123"/>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bk object 22"/>
          <p:cNvSpPr/>
          <p:nvPr/>
        </p:nvSpPr>
        <p:spPr>
          <a:xfrm>
            <a:off x="694944" y="4572"/>
            <a:ext cx="385572" cy="1740407"/>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3" name="bk object 23"/>
          <p:cNvSpPr/>
          <p:nvPr/>
        </p:nvSpPr>
        <p:spPr>
          <a:xfrm>
            <a:off x="0" y="4881371"/>
            <a:ext cx="443484" cy="1958339"/>
          </a:xfrm>
          <a:prstGeom prst="rect">
            <a:avLst/>
          </a:prstGeom>
          <a:blipFill>
            <a:blip r:embed="rId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bk object 24"/>
          <p:cNvSpPr/>
          <p:nvPr/>
        </p:nvSpPr>
        <p:spPr>
          <a:xfrm>
            <a:off x="595883" y="4572"/>
            <a:ext cx="813816" cy="4026407"/>
          </a:xfrm>
          <a:prstGeom prst="rect">
            <a:avLst/>
          </a:prstGeom>
          <a:blipFill>
            <a:blip r:embed="rId1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bk object 25"/>
          <p:cNvSpPr/>
          <p:nvPr/>
        </p:nvSpPr>
        <p:spPr>
          <a:xfrm>
            <a:off x="1319783" y="4867655"/>
            <a:ext cx="978819" cy="1990344"/>
          </a:xfrm>
          <a:prstGeom prst="rect">
            <a:avLst/>
          </a:prstGeom>
          <a:blipFill>
            <a:blip r:embed="rId1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bk object 26"/>
          <p:cNvSpPr/>
          <p:nvPr/>
        </p:nvSpPr>
        <p:spPr>
          <a:xfrm>
            <a:off x="504444" y="9144"/>
            <a:ext cx="833628" cy="6835139"/>
          </a:xfrm>
          <a:prstGeom prst="rect">
            <a:avLst/>
          </a:prstGeom>
          <a:blipFill>
            <a:blip r:embed="rId1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bk object 27"/>
          <p:cNvSpPr/>
          <p:nvPr/>
        </p:nvSpPr>
        <p:spPr>
          <a:xfrm>
            <a:off x="1565147" y="1359408"/>
            <a:ext cx="3255264" cy="1438656"/>
          </a:xfrm>
          <a:prstGeom prst="rect">
            <a:avLst/>
          </a:prstGeom>
          <a:blipFill>
            <a:blip r:embed="rId1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bk object 28"/>
          <p:cNvSpPr/>
          <p:nvPr/>
        </p:nvSpPr>
        <p:spPr>
          <a:xfrm>
            <a:off x="1565147" y="2017776"/>
            <a:ext cx="2767583" cy="1438656"/>
          </a:xfrm>
          <a:prstGeom prst="rect">
            <a:avLst/>
          </a:prstGeom>
          <a:blipFill>
            <a:blip r:embed="rId1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bk object 29"/>
          <p:cNvSpPr/>
          <p:nvPr/>
        </p:nvSpPr>
        <p:spPr>
          <a:xfrm>
            <a:off x="3442715" y="2017776"/>
            <a:ext cx="4684776" cy="1438656"/>
          </a:xfrm>
          <a:prstGeom prst="rect">
            <a:avLst/>
          </a:prstGeom>
          <a:blipFill>
            <a:blip r:embed="rId1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 name="Holder 2"/>
          <p:cNvSpPr>
            <a:spLocks noGrp="1"/>
          </p:cNvSpPr>
          <p:nvPr>
            <p:ph type="ctrTitle"/>
          </p:nvPr>
        </p:nvSpPr>
        <p:spPr>
          <a:xfrm>
            <a:off x="1463167" y="1503375"/>
            <a:ext cx="6217665" cy="1416050"/>
          </a:xfrm>
          <a:prstGeom prst="rect">
            <a:avLst/>
          </a:prstGeom>
        </p:spPr>
        <p:txBody>
          <a:bodyPr wrap="square" lIns="0" tIns="0" rIns="0" bIns="0">
            <a:spAutoFit/>
          </a:bodyPr>
          <a:lstStyle>
            <a:lvl1pPr>
              <a:defRPr sz="4800" b="1" i="0">
                <a:solidFill>
                  <a:schemeClr val="bg1"/>
                </a:solidFill>
                <a:latin typeface="Lucida Sans Unicode"/>
                <a:cs typeface="Lucida Sans Unicode"/>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5/19/2020</a:t>
            </a:fld>
            <a:endParaRPr kumimoji="0"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Holder 6"/>
          <p:cNvSpPr>
            <a:spLocks noGrp="1"/>
          </p:cNvSpPr>
          <p:nvPr>
            <p:ph type="sldNum" sz="quarter" idx="7"/>
          </p:nvPr>
        </p:nvSpPr>
        <p:spPr/>
        <p:txBody>
          <a:bodyPr lIns="0" tIns="0" rIns="0" bIns="0"/>
          <a:lstStyle>
            <a:lvl1pPr>
              <a:defRPr sz="1050" b="0" i="0">
                <a:solidFill>
                  <a:schemeClr val="bg1"/>
                </a:solidFill>
                <a:latin typeface="Arial"/>
                <a:cs typeface="Arial"/>
              </a:defRPr>
            </a:lvl1p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171634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rgbClr val="FFFF00"/>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2400" b="0" i="0">
                <a:solidFill>
                  <a:schemeClr val="bg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5/19/2020</a:t>
            </a:fld>
            <a:endParaRPr kumimoji="0"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Holder 6"/>
          <p:cNvSpPr>
            <a:spLocks noGrp="1"/>
          </p:cNvSpPr>
          <p:nvPr>
            <p:ph type="sldNum" sz="quarter" idx="7"/>
          </p:nvPr>
        </p:nvSpPr>
        <p:spPr/>
        <p:txBody>
          <a:bodyPr lIns="0" tIns="0" rIns="0" bIns="0"/>
          <a:lstStyle>
            <a:lvl1pPr>
              <a:defRPr sz="1050" b="0" i="0">
                <a:solidFill>
                  <a:schemeClr val="bg1"/>
                </a:solidFill>
                <a:latin typeface="Arial"/>
                <a:cs typeface="Arial"/>
              </a:defRPr>
            </a:lvl1p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23104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rgbClr val="FFFF00"/>
                </a:solidFill>
                <a:latin typeface="Arial Black"/>
                <a:cs typeface="Arial Black"/>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5/19/2020</a:t>
            </a:fld>
            <a:endParaRPr kumimoji="0"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Holder 7"/>
          <p:cNvSpPr>
            <a:spLocks noGrp="1"/>
          </p:cNvSpPr>
          <p:nvPr>
            <p:ph type="sldNum" sz="quarter" idx="7"/>
          </p:nvPr>
        </p:nvSpPr>
        <p:spPr/>
        <p:txBody>
          <a:bodyPr lIns="0" tIns="0" rIns="0" bIns="0"/>
          <a:lstStyle>
            <a:lvl1pPr>
              <a:defRPr sz="1050" b="0" i="0">
                <a:solidFill>
                  <a:schemeClr val="bg1"/>
                </a:solidFill>
                <a:latin typeface="Arial"/>
                <a:cs typeface="Arial"/>
              </a:defRPr>
            </a:lvl1p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2494234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rgbClr val="FFFF00"/>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5/19/2020</a:t>
            </a:fld>
            <a:endParaRPr kumimoji="0"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Holder 5"/>
          <p:cNvSpPr>
            <a:spLocks noGrp="1"/>
          </p:cNvSpPr>
          <p:nvPr>
            <p:ph type="sldNum" sz="quarter" idx="7"/>
          </p:nvPr>
        </p:nvSpPr>
        <p:spPr/>
        <p:txBody>
          <a:bodyPr lIns="0" tIns="0" rIns="0" bIns="0"/>
          <a:lstStyle>
            <a:lvl1pPr>
              <a:defRPr sz="1050" b="0" i="0">
                <a:solidFill>
                  <a:schemeClr val="bg1"/>
                </a:solidFill>
                <a:latin typeface="Arial"/>
                <a:cs typeface="Arial"/>
              </a:defRPr>
            </a:lvl1p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3035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jpg"/><Relationship Id="rId12"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26" Type="http://schemas.openxmlformats.org/officeDocument/2006/relationships/image" Target="../media/image43.png"/><Relationship Id="rId39" Type="http://schemas.openxmlformats.org/officeDocument/2006/relationships/image" Target="../media/image56.png"/><Relationship Id="rId3" Type="http://schemas.openxmlformats.org/officeDocument/2006/relationships/slideLayout" Target="../slideLayouts/slideLayout8.xml"/><Relationship Id="rId21" Type="http://schemas.openxmlformats.org/officeDocument/2006/relationships/image" Target="../media/image38.png"/><Relationship Id="rId34" Type="http://schemas.openxmlformats.org/officeDocument/2006/relationships/image" Target="../media/image51.png"/><Relationship Id="rId42" Type="http://schemas.openxmlformats.org/officeDocument/2006/relationships/image" Target="../media/image59.png"/><Relationship Id="rId7" Type="http://schemas.openxmlformats.org/officeDocument/2006/relationships/image" Target="../media/image1.jpg"/><Relationship Id="rId12" Type="http://schemas.openxmlformats.org/officeDocument/2006/relationships/image" Target="../media/image29.png"/><Relationship Id="rId17" Type="http://schemas.openxmlformats.org/officeDocument/2006/relationships/image" Target="../media/image34.png"/><Relationship Id="rId25" Type="http://schemas.openxmlformats.org/officeDocument/2006/relationships/image" Target="../media/image42.png"/><Relationship Id="rId33" Type="http://schemas.openxmlformats.org/officeDocument/2006/relationships/image" Target="../media/image50.png"/><Relationship Id="rId38" Type="http://schemas.openxmlformats.org/officeDocument/2006/relationships/image" Target="../media/image55.png"/><Relationship Id="rId2" Type="http://schemas.openxmlformats.org/officeDocument/2006/relationships/slideLayout" Target="../slideLayouts/slideLayout7.xml"/><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6.png"/><Relationship Id="rId41" Type="http://schemas.openxmlformats.org/officeDocument/2006/relationships/image" Target="../media/image58.png"/><Relationship Id="rId1" Type="http://schemas.openxmlformats.org/officeDocument/2006/relationships/slideLayout" Target="../slideLayouts/slideLayout6.xml"/><Relationship Id="rId6" Type="http://schemas.openxmlformats.org/officeDocument/2006/relationships/theme" Target="../theme/theme2.xml"/><Relationship Id="rId11" Type="http://schemas.openxmlformats.org/officeDocument/2006/relationships/image" Target="../media/image28.png"/><Relationship Id="rId24" Type="http://schemas.openxmlformats.org/officeDocument/2006/relationships/image" Target="../media/image41.png"/><Relationship Id="rId32" Type="http://schemas.openxmlformats.org/officeDocument/2006/relationships/image" Target="../media/image49.png"/><Relationship Id="rId37" Type="http://schemas.openxmlformats.org/officeDocument/2006/relationships/image" Target="../media/image54.png"/><Relationship Id="rId40" Type="http://schemas.openxmlformats.org/officeDocument/2006/relationships/image" Target="../media/image57.png"/><Relationship Id="rId5" Type="http://schemas.openxmlformats.org/officeDocument/2006/relationships/slideLayout" Target="../slideLayouts/slideLayout10.xml"/><Relationship Id="rId15" Type="http://schemas.openxmlformats.org/officeDocument/2006/relationships/image" Target="../media/image32.png"/><Relationship Id="rId23" Type="http://schemas.openxmlformats.org/officeDocument/2006/relationships/image" Target="../media/image40.png"/><Relationship Id="rId28" Type="http://schemas.openxmlformats.org/officeDocument/2006/relationships/image" Target="../media/image45.png"/><Relationship Id="rId36" Type="http://schemas.openxmlformats.org/officeDocument/2006/relationships/image" Target="../media/image53.png"/><Relationship Id="rId10" Type="http://schemas.openxmlformats.org/officeDocument/2006/relationships/image" Target="../media/image27.png"/><Relationship Id="rId19" Type="http://schemas.openxmlformats.org/officeDocument/2006/relationships/image" Target="../media/image36.png"/><Relationship Id="rId31" Type="http://schemas.openxmlformats.org/officeDocument/2006/relationships/image" Target="../media/image48.png"/><Relationship Id="rId44" Type="http://schemas.openxmlformats.org/officeDocument/2006/relationships/image" Target="../media/image10.png"/><Relationship Id="rId4" Type="http://schemas.openxmlformats.org/officeDocument/2006/relationships/slideLayout" Target="../slideLayouts/slideLayout9.xml"/><Relationship Id="rId9" Type="http://schemas.openxmlformats.org/officeDocument/2006/relationships/image" Target="../media/image26.png"/><Relationship Id="rId14" Type="http://schemas.openxmlformats.org/officeDocument/2006/relationships/image" Target="../media/image31.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 Id="rId35" Type="http://schemas.openxmlformats.org/officeDocument/2006/relationships/image" Target="../media/image52.png"/><Relationship Id="rId43" Type="http://schemas.openxmlformats.org/officeDocument/2006/relationships/image" Target="../media/image60.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26" Type="http://schemas.openxmlformats.org/officeDocument/2006/relationships/image" Target="../media/image43.png"/><Relationship Id="rId39" Type="http://schemas.openxmlformats.org/officeDocument/2006/relationships/image" Target="../media/image56.png"/><Relationship Id="rId3" Type="http://schemas.openxmlformats.org/officeDocument/2006/relationships/slideLayout" Target="../slideLayouts/slideLayout13.xml"/><Relationship Id="rId21" Type="http://schemas.openxmlformats.org/officeDocument/2006/relationships/image" Target="../media/image38.png"/><Relationship Id="rId34" Type="http://schemas.openxmlformats.org/officeDocument/2006/relationships/image" Target="../media/image51.png"/><Relationship Id="rId42" Type="http://schemas.openxmlformats.org/officeDocument/2006/relationships/image" Target="../media/image59.png"/><Relationship Id="rId7" Type="http://schemas.openxmlformats.org/officeDocument/2006/relationships/image" Target="../media/image1.jpg"/><Relationship Id="rId12" Type="http://schemas.openxmlformats.org/officeDocument/2006/relationships/image" Target="../media/image29.png"/><Relationship Id="rId17" Type="http://schemas.openxmlformats.org/officeDocument/2006/relationships/image" Target="../media/image34.png"/><Relationship Id="rId25" Type="http://schemas.openxmlformats.org/officeDocument/2006/relationships/image" Target="../media/image42.png"/><Relationship Id="rId33" Type="http://schemas.openxmlformats.org/officeDocument/2006/relationships/image" Target="../media/image50.png"/><Relationship Id="rId38" Type="http://schemas.openxmlformats.org/officeDocument/2006/relationships/image" Target="../media/image55.png"/><Relationship Id="rId2" Type="http://schemas.openxmlformats.org/officeDocument/2006/relationships/slideLayout" Target="../slideLayouts/slideLayout12.xml"/><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6.png"/><Relationship Id="rId41" Type="http://schemas.openxmlformats.org/officeDocument/2006/relationships/image" Target="../media/image58.png"/><Relationship Id="rId1" Type="http://schemas.openxmlformats.org/officeDocument/2006/relationships/slideLayout" Target="../slideLayouts/slideLayout11.xml"/><Relationship Id="rId6" Type="http://schemas.openxmlformats.org/officeDocument/2006/relationships/theme" Target="../theme/theme3.xml"/><Relationship Id="rId11" Type="http://schemas.openxmlformats.org/officeDocument/2006/relationships/image" Target="../media/image28.png"/><Relationship Id="rId24" Type="http://schemas.openxmlformats.org/officeDocument/2006/relationships/image" Target="../media/image41.png"/><Relationship Id="rId32" Type="http://schemas.openxmlformats.org/officeDocument/2006/relationships/image" Target="../media/image49.png"/><Relationship Id="rId37" Type="http://schemas.openxmlformats.org/officeDocument/2006/relationships/image" Target="../media/image54.png"/><Relationship Id="rId40" Type="http://schemas.openxmlformats.org/officeDocument/2006/relationships/image" Target="../media/image57.png"/><Relationship Id="rId5" Type="http://schemas.openxmlformats.org/officeDocument/2006/relationships/slideLayout" Target="../slideLayouts/slideLayout15.xml"/><Relationship Id="rId15" Type="http://schemas.openxmlformats.org/officeDocument/2006/relationships/image" Target="../media/image32.png"/><Relationship Id="rId23" Type="http://schemas.openxmlformats.org/officeDocument/2006/relationships/image" Target="../media/image40.png"/><Relationship Id="rId28" Type="http://schemas.openxmlformats.org/officeDocument/2006/relationships/image" Target="../media/image45.png"/><Relationship Id="rId36" Type="http://schemas.openxmlformats.org/officeDocument/2006/relationships/image" Target="../media/image53.png"/><Relationship Id="rId10" Type="http://schemas.openxmlformats.org/officeDocument/2006/relationships/image" Target="../media/image27.png"/><Relationship Id="rId19" Type="http://schemas.openxmlformats.org/officeDocument/2006/relationships/image" Target="../media/image36.png"/><Relationship Id="rId31" Type="http://schemas.openxmlformats.org/officeDocument/2006/relationships/image" Target="../media/image48.png"/><Relationship Id="rId44" Type="http://schemas.openxmlformats.org/officeDocument/2006/relationships/image" Target="../media/image10.png"/><Relationship Id="rId4" Type="http://schemas.openxmlformats.org/officeDocument/2006/relationships/slideLayout" Target="../slideLayouts/slideLayout14.xml"/><Relationship Id="rId9" Type="http://schemas.openxmlformats.org/officeDocument/2006/relationships/image" Target="../media/image26.png"/><Relationship Id="rId14" Type="http://schemas.openxmlformats.org/officeDocument/2006/relationships/image" Target="../media/image31.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 Id="rId35" Type="http://schemas.openxmlformats.org/officeDocument/2006/relationships/image" Target="../media/image52.png"/><Relationship Id="rId43" Type="http://schemas.openxmlformats.org/officeDocument/2006/relationships/image" Target="../media/image60.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7999"/>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9144" y="0"/>
            <a:ext cx="1166352" cy="2366772"/>
          </a:xfrm>
          <a:prstGeom prst="rect">
            <a:avLst/>
          </a:prstGeom>
          <a:blipFill>
            <a:blip r:embed="rId8" cstate="print"/>
            <a:stretch>
              <a:fillRect/>
            </a:stretch>
          </a:blipFill>
        </p:spPr>
        <p:txBody>
          <a:bodyPr wrap="square" lIns="0" tIns="0" rIns="0" bIns="0" rtlCol="0"/>
          <a:lstStyle/>
          <a:p>
            <a:endParaRPr/>
          </a:p>
        </p:txBody>
      </p:sp>
      <p:sp>
        <p:nvSpPr>
          <p:cNvPr id="18" name="bk object 18"/>
          <p:cNvSpPr/>
          <p:nvPr/>
        </p:nvSpPr>
        <p:spPr>
          <a:xfrm>
            <a:off x="0" y="3549396"/>
            <a:ext cx="219456" cy="661415"/>
          </a:xfrm>
          <a:prstGeom prst="rect">
            <a:avLst/>
          </a:prstGeom>
          <a:blipFill>
            <a:blip r:embed="rId9" cstate="print"/>
            <a:stretch>
              <a:fillRect/>
            </a:stretch>
          </a:blipFill>
        </p:spPr>
        <p:txBody>
          <a:bodyPr wrap="square" lIns="0" tIns="0" rIns="0" bIns="0" rtlCol="0"/>
          <a:lstStyle/>
          <a:p>
            <a:endParaRPr/>
          </a:p>
        </p:txBody>
      </p:sp>
      <p:sp>
        <p:nvSpPr>
          <p:cNvPr id="19" name="bk object 19"/>
          <p:cNvSpPr/>
          <p:nvPr/>
        </p:nvSpPr>
        <p:spPr>
          <a:xfrm>
            <a:off x="0" y="4482084"/>
            <a:ext cx="242315" cy="2362200"/>
          </a:xfrm>
          <a:prstGeom prst="rect">
            <a:avLst/>
          </a:prstGeom>
          <a:blipFill>
            <a:blip r:embed="rId10" cstate="print"/>
            <a:stretch>
              <a:fillRect/>
            </a:stretch>
          </a:blipFill>
        </p:spPr>
        <p:txBody>
          <a:bodyPr wrap="square" lIns="0" tIns="0" rIns="0" bIns="0" rtlCol="0"/>
          <a:lstStyle/>
          <a:p>
            <a:endParaRPr/>
          </a:p>
        </p:txBody>
      </p:sp>
      <p:sp>
        <p:nvSpPr>
          <p:cNvPr id="20" name="bk object 20"/>
          <p:cNvSpPr/>
          <p:nvPr/>
        </p:nvSpPr>
        <p:spPr>
          <a:xfrm>
            <a:off x="224027" y="4867655"/>
            <a:ext cx="975844" cy="1990343"/>
          </a:xfrm>
          <a:prstGeom prst="rect">
            <a:avLst/>
          </a:prstGeom>
          <a:blipFill>
            <a:blip r:embed="rId11" cstate="print"/>
            <a:stretch>
              <a:fillRect/>
            </a:stretch>
          </a:blipFill>
        </p:spPr>
        <p:txBody>
          <a:bodyPr wrap="square" lIns="0" tIns="0" rIns="0" bIns="0" rtlCol="0"/>
          <a:lstStyle/>
          <a:p>
            <a:endParaRPr/>
          </a:p>
        </p:txBody>
      </p:sp>
      <p:sp>
        <p:nvSpPr>
          <p:cNvPr id="21" name="bk object 21"/>
          <p:cNvSpPr/>
          <p:nvPr/>
        </p:nvSpPr>
        <p:spPr>
          <a:xfrm>
            <a:off x="8360187" y="0"/>
            <a:ext cx="529304" cy="626363"/>
          </a:xfrm>
          <a:prstGeom prst="rect">
            <a:avLst/>
          </a:prstGeom>
          <a:blipFill>
            <a:blip r:embed="rId12" cstate="print"/>
            <a:stretch>
              <a:fillRect/>
            </a:stretch>
          </a:blipFill>
        </p:spPr>
        <p:txBody>
          <a:bodyPr wrap="square" lIns="0" tIns="0" rIns="0" bIns="0" rtlCol="0"/>
          <a:lstStyle/>
          <a:p>
            <a:endParaRPr/>
          </a:p>
        </p:txBody>
      </p:sp>
      <p:sp>
        <p:nvSpPr>
          <p:cNvPr id="22" name="bk object 22"/>
          <p:cNvSpPr/>
          <p:nvPr/>
        </p:nvSpPr>
        <p:spPr>
          <a:xfrm>
            <a:off x="8519159" y="5551932"/>
            <a:ext cx="509016" cy="1296923"/>
          </a:xfrm>
          <a:prstGeom prst="rect">
            <a:avLst/>
          </a:prstGeom>
          <a:blipFill>
            <a:blip r:embed="rId13" cstate="print"/>
            <a:stretch>
              <a:fillRect/>
            </a:stretch>
          </a:blipFill>
        </p:spPr>
        <p:txBody>
          <a:bodyPr wrap="square" lIns="0" tIns="0" rIns="0" bIns="0" rtlCol="0"/>
          <a:lstStyle/>
          <a:p>
            <a:endParaRPr/>
          </a:p>
        </p:txBody>
      </p:sp>
      <p:sp>
        <p:nvSpPr>
          <p:cNvPr id="23" name="bk object 23"/>
          <p:cNvSpPr/>
          <p:nvPr/>
        </p:nvSpPr>
        <p:spPr>
          <a:xfrm>
            <a:off x="8619743" y="4572"/>
            <a:ext cx="384048" cy="1725167"/>
          </a:xfrm>
          <a:prstGeom prst="rect">
            <a:avLst/>
          </a:prstGeom>
          <a:blipFill>
            <a:blip r:embed="rId14" cstate="print"/>
            <a:stretch>
              <a:fillRect/>
            </a:stretch>
          </a:blipFill>
        </p:spPr>
        <p:txBody>
          <a:bodyPr wrap="square" lIns="0" tIns="0" rIns="0" bIns="0" rtlCol="0"/>
          <a:lstStyle/>
          <a:p>
            <a:endParaRPr/>
          </a:p>
        </p:txBody>
      </p:sp>
      <p:sp>
        <p:nvSpPr>
          <p:cNvPr id="24" name="bk object 24"/>
          <p:cNvSpPr/>
          <p:nvPr/>
        </p:nvSpPr>
        <p:spPr>
          <a:xfrm>
            <a:off x="8429243" y="4867655"/>
            <a:ext cx="384048" cy="1981199"/>
          </a:xfrm>
          <a:prstGeom prst="rect">
            <a:avLst/>
          </a:prstGeom>
          <a:blipFill>
            <a:blip r:embed="rId15" cstate="print"/>
            <a:stretch>
              <a:fillRect/>
            </a:stretch>
          </a:blipFill>
        </p:spPr>
        <p:txBody>
          <a:bodyPr wrap="square" lIns="0" tIns="0" rIns="0" bIns="0" rtlCol="0"/>
          <a:lstStyle/>
          <a:p>
            <a:endParaRPr/>
          </a:p>
        </p:txBody>
      </p:sp>
      <p:sp>
        <p:nvSpPr>
          <p:cNvPr id="25" name="bk object 25"/>
          <p:cNvSpPr/>
          <p:nvPr/>
        </p:nvSpPr>
        <p:spPr>
          <a:xfrm>
            <a:off x="0" y="0"/>
            <a:ext cx="9144000" cy="6857999"/>
          </a:xfrm>
          <a:prstGeom prst="rect">
            <a:avLst/>
          </a:prstGeom>
          <a:blipFill>
            <a:blip r:embed="rId16" cstate="print"/>
            <a:stretch>
              <a:fillRect/>
            </a:stretch>
          </a:blipFill>
        </p:spPr>
        <p:txBody>
          <a:bodyPr wrap="square" lIns="0" tIns="0" rIns="0" bIns="0" rtlCol="0"/>
          <a:lstStyle/>
          <a:p>
            <a:endParaRPr/>
          </a:p>
        </p:txBody>
      </p:sp>
      <p:sp>
        <p:nvSpPr>
          <p:cNvPr id="2" name="Holder 2"/>
          <p:cNvSpPr>
            <a:spLocks noGrp="1"/>
          </p:cNvSpPr>
          <p:nvPr>
            <p:ph type="title"/>
          </p:nvPr>
        </p:nvSpPr>
        <p:spPr>
          <a:xfrm>
            <a:off x="934923" y="607822"/>
            <a:ext cx="7274153" cy="1356995"/>
          </a:xfrm>
          <a:prstGeom prst="rect">
            <a:avLst/>
          </a:prstGeom>
        </p:spPr>
        <p:txBody>
          <a:bodyPr wrap="square" lIns="0" tIns="0" rIns="0" bIns="0">
            <a:spAutoFit/>
          </a:bodyPr>
          <a:lstStyle>
            <a:lvl1pPr>
              <a:defRPr sz="4600" b="0" i="0">
                <a:solidFill>
                  <a:srgbClr val="FFFF00"/>
                </a:solidFill>
                <a:latin typeface="Arial Black"/>
                <a:cs typeface="Arial Black"/>
              </a:defRPr>
            </a:lvl1pPr>
          </a:lstStyle>
          <a:p>
            <a:endParaRPr/>
          </a:p>
        </p:txBody>
      </p:sp>
      <p:sp>
        <p:nvSpPr>
          <p:cNvPr id="3" name="Holder 3"/>
          <p:cNvSpPr>
            <a:spLocks noGrp="1"/>
          </p:cNvSpPr>
          <p:nvPr>
            <p:ph type="body" idx="1"/>
          </p:nvPr>
        </p:nvSpPr>
        <p:spPr>
          <a:xfrm>
            <a:off x="922223" y="1848306"/>
            <a:ext cx="7321550" cy="4085590"/>
          </a:xfrm>
          <a:prstGeom prst="rect">
            <a:avLst/>
          </a:prstGeom>
        </p:spPr>
        <p:txBody>
          <a:bodyPr wrap="square" lIns="0" tIns="0" rIns="0" bIns="0">
            <a:spAutoFit/>
          </a:bodyPr>
          <a:lstStyle>
            <a:lvl1pPr>
              <a:defRPr sz="2400" b="0" i="0">
                <a:solidFill>
                  <a:schemeClr val="bg1"/>
                </a:solidFill>
                <a:latin typeface="Lucida Sans Unicode"/>
                <a:cs typeface="Lucida Sans Unicode"/>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5/19/2020</a:t>
            </a:fld>
            <a:endParaRPr lang="en-US"/>
          </a:p>
        </p:txBody>
      </p:sp>
      <p:sp>
        <p:nvSpPr>
          <p:cNvPr id="6" name="Holder 6"/>
          <p:cNvSpPr>
            <a:spLocks noGrp="1"/>
          </p:cNvSpPr>
          <p:nvPr>
            <p:ph type="sldNum" sz="quarter" idx="7"/>
          </p:nvPr>
        </p:nvSpPr>
        <p:spPr>
          <a:xfrm>
            <a:off x="8019795" y="5982618"/>
            <a:ext cx="200659" cy="175260"/>
          </a:xfrm>
          <a:prstGeom prst="rect">
            <a:avLst/>
          </a:prstGeom>
        </p:spPr>
        <p:txBody>
          <a:bodyPr wrap="square" lIns="0" tIns="0" rIns="0" bIns="0">
            <a:spAutoFit/>
          </a:bodyPr>
          <a:lstStyle>
            <a:lvl1pPr>
              <a:defRPr sz="1050" b="0" i="0">
                <a:solidFill>
                  <a:schemeClr val="bg1"/>
                </a:solidFill>
                <a:latin typeface="Arial"/>
                <a:cs typeface="Arial"/>
              </a:defRPr>
            </a:lvl1pPr>
          </a:lstStyle>
          <a:p>
            <a:pPr marL="25400">
              <a:lnSpc>
                <a:spcPct val="100000"/>
              </a:lnSpc>
              <a:spcBef>
                <a:spcPts val="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7999"/>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7" name="bk object 17"/>
          <p:cNvSpPr/>
          <p:nvPr/>
        </p:nvSpPr>
        <p:spPr>
          <a:xfrm>
            <a:off x="114300" y="4572"/>
            <a:ext cx="24384" cy="2180843"/>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bk object 18"/>
          <p:cNvSpPr/>
          <p:nvPr/>
        </p:nvSpPr>
        <p:spPr>
          <a:xfrm>
            <a:off x="33528" y="2176272"/>
            <a:ext cx="190500" cy="190500"/>
          </a:xfrm>
          <a:prstGeom prst="rect">
            <a:avLst/>
          </a:prstGeom>
          <a:blipFill>
            <a:blip r:embed="rId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9" name="bk object 19"/>
          <p:cNvSpPr/>
          <p:nvPr/>
        </p:nvSpPr>
        <p:spPr>
          <a:xfrm>
            <a:off x="28955" y="4021835"/>
            <a:ext cx="190500" cy="188975"/>
          </a:xfrm>
          <a:prstGeom prst="rect">
            <a:avLst/>
          </a:prstGeom>
          <a:blipFill>
            <a:blip r:embed="rId1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bk object 20"/>
          <p:cNvSpPr/>
          <p:nvPr/>
        </p:nvSpPr>
        <p:spPr>
          <a:xfrm>
            <a:off x="199644" y="4572"/>
            <a:ext cx="370332" cy="1812036"/>
          </a:xfrm>
          <a:prstGeom prst="rect">
            <a:avLst/>
          </a:prstGeom>
          <a:blipFill>
            <a:blip r:embed="rId1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1" name="bk object 21"/>
          <p:cNvSpPr/>
          <p:nvPr/>
        </p:nvSpPr>
        <p:spPr>
          <a:xfrm>
            <a:off x="502919" y="1801367"/>
            <a:ext cx="190500" cy="188976"/>
          </a:xfrm>
          <a:prstGeom prst="rect">
            <a:avLst/>
          </a:prstGeom>
          <a:blipFill>
            <a:blip r:embed="rId1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bk object 22"/>
          <p:cNvSpPr/>
          <p:nvPr/>
        </p:nvSpPr>
        <p:spPr>
          <a:xfrm>
            <a:off x="286511" y="4572"/>
            <a:ext cx="368808" cy="1431036"/>
          </a:xfrm>
          <a:prstGeom prst="rect">
            <a:avLst/>
          </a:prstGeom>
          <a:blipFill>
            <a:blip r:embed="rId1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3" name="bk object 23"/>
          <p:cNvSpPr/>
          <p:nvPr/>
        </p:nvSpPr>
        <p:spPr>
          <a:xfrm>
            <a:off x="545591" y="0"/>
            <a:ext cx="152400" cy="912876"/>
          </a:xfrm>
          <a:prstGeom prst="rect">
            <a:avLst/>
          </a:prstGeom>
          <a:blipFill>
            <a:blip r:embed="rId1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bk object 24"/>
          <p:cNvSpPr/>
          <p:nvPr/>
        </p:nvSpPr>
        <p:spPr>
          <a:xfrm>
            <a:off x="588263" y="1420367"/>
            <a:ext cx="190500" cy="190500"/>
          </a:xfrm>
          <a:prstGeom prst="rect">
            <a:avLst/>
          </a:prstGeom>
          <a:blipFill>
            <a:blip r:embed="rId1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bk object 25"/>
          <p:cNvSpPr/>
          <p:nvPr/>
        </p:nvSpPr>
        <p:spPr>
          <a:xfrm>
            <a:off x="588263" y="903732"/>
            <a:ext cx="190500" cy="190500"/>
          </a:xfrm>
          <a:prstGeom prst="rect">
            <a:avLst/>
          </a:prstGeom>
          <a:blipFill>
            <a:blip r:embed="rId1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bk object 26"/>
          <p:cNvSpPr/>
          <p:nvPr/>
        </p:nvSpPr>
        <p:spPr>
          <a:xfrm>
            <a:off x="641604" y="0"/>
            <a:ext cx="422148" cy="527303"/>
          </a:xfrm>
          <a:prstGeom prst="rect">
            <a:avLst/>
          </a:prstGeom>
          <a:blipFill>
            <a:blip r:embed="rId1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bk object 27"/>
          <p:cNvSpPr/>
          <p:nvPr/>
        </p:nvSpPr>
        <p:spPr>
          <a:xfrm>
            <a:off x="1028207" y="489204"/>
            <a:ext cx="147288" cy="147828"/>
          </a:xfrm>
          <a:prstGeom prst="rect">
            <a:avLst/>
          </a:prstGeom>
          <a:blipFill>
            <a:blip r:embed="rId1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bk object 28"/>
          <p:cNvSpPr/>
          <p:nvPr/>
        </p:nvSpPr>
        <p:spPr>
          <a:xfrm>
            <a:off x="9144" y="1801367"/>
            <a:ext cx="124968" cy="128016"/>
          </a:xfrm>
          <a:prstGeom prst="rect">
            <a:avLst/>
          </a:prstGeom>
          <a:blipFill>
            <a:blip r:embed="rId1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bk object 29"/>
          <p:cNvSpPr/>
          <p:nvPr/>
        </p:nvSpPr>
        <p:spPr>
          <a:xfrm>
            <a:off x="0" y="3549396"/>
            <a:ext cx="138684" cy="481583"/>
          </a:xfrm>
          <a:prstGeom prst="rect">
            <a:avLst/>
          </a:prstGeom>
          <a:blipFill>
            <a:blip r:embed="rId2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0" name="bk object 30"/>
          <p:cNvSpPr/>
          <p:nvPr/>
        </p:nvSpPr>
        <p:spPr>
          <a:xfrm>
            <a:off x="128015" y="1382267"/>
            <a:ext cx="143256" cy="477012"/>
          </a:xfrm>
          <a:prstGeom prst="rect">
            <a:avLst/>
          </a:prstGeom>
          <a:blipFill>
            <a:blip r:embed="rId2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bk object 31"/>
          <p:cNvSpPr/>
          <p:nvPr/>
        </p:nvSpPr>
        <p:spPr>
          <a:xfrm>
            <a:off x="204215" y="1850135"/>
            <a:ext cx="114300" cy="106679"/>
          </a:xfrm>
          <a:prstGeom prst="rect">
            <a:avLst/>
          </a:prstGeom>
          <a:blipFill>
            <a:blip r:embed="rId2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bk object 32"/>
          <p:cNvSpPr/>
          <p:nvPr/>
        </p:nvSpPr>
        <p:spPr>
          <a:xfrm>
            <a:off x="134112" y="4661915"/>
            <a:ext cx="22860" cy="2182368"/>
          </a:xfrm>
          <a:prstGeom prst="rect">
            <a:avLst/>
          </a:prstGeom>
          <a:blipFill>
            <a:blip r:embed="rId2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3" name="bk object 33"/>
          <p:cNvSpPr/>
          <p:nvPr/>
        </p:nvSpPr>
        <p:spPr>
          <a:xfrm>
            <a:off x="224027" y="5041391"/>
            <a:ext cx="370331" cy="1802890"/>
          </a:xfrm>
          <a:prstGeom prst="rect">
            <a:avLst/>
          </a:prstGeom>
          <a:blipFill>
            <a:blip r:embed="rId2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4" name="bk object 34"/>
          <p:cNvSpPr/>
          <p:nvPr/>
        </p:nvSpPr>
        <p:spPr>
          <a:xfrm>
            <a:off x="51815" y="4482084"/>
            <a:ext cx="190499" cy="190500"/>
          </a:xfrm>
          <a:prstGeom prst="rect">
            <a:avLst/>
          </a:prstGeom>
          <a:blipFill>
            <a:blip r:embed="rId2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5" name="bk object 35"/>
          <p:cNvSpPr/>
          <p:nvPr/>
        </p:nvSpPr>
        <p:spPr>
          <a:xfrm>
            <a:off x="0" y="5628132"/>
            <a:ext cx="71628" cy="1216152"/>
          </a:xfrm>
          <a:prstGeom prst="rect">
            <a:avLst/>
          </a:prstGeom>
          <a:blipFill>
            <a:blip r:embed="rId2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6" name="bk object 36"/>
          <p:cNvSpPr/>
          <p:nvPr/>
        </p:nvSpPr>
        <p:spPr>
          <a:xfrm>
            <a:off x="527304" y="4867655"/>
            <a:ext cx="190500" cy="188975"/>
          </a:xfrm>
          <a:prstGeom prst="rect">
            <a:avLst/>
          </a:prstGeom>
          <a:blipFill>
            <a:blip r:embed="rId2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7" name="bk object 37"/>
          <p:cNvSpPr/>
          <p:nvPr/>
        </p:nvSpPr>
        <p:spPr>
          <a:xfrm>
            <a:off x="309372" y="5422391"/>
            <a:ext cx="374904" cy="1426463"/>
          </a:xfrm>
          <a:prstGeom prst="rect">
            <a:avLst/>
          </a:prstGeom>
          <a:blipFill>
            <a:blip r:embed="rId2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8" name="bk object 38"/>
          <p:cNvSpPr/>
          <p:nvPr/>
        </p:nvSpPr>
        <p:spPr>
          <a:xfrm>
            <a:off x="569976" y="5945123"/>
            <a:ext cx="152400" cy="912875"/>
          </a:xfrm>
          <a:prstGeom prst="rect">
            <a:avLst/>
          </a:prstGeom>
          <a:blipFill>
            <a:blip r:embed="rId2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9" name="bk object 39"/>
          <p:cNvSpPr/>
          <p:nvPr/>
        </p:nvSpPr>
        <p:spPr>
          <a:xfrm>
            <a:off x="612648" y="5247132"/>
            <a:ext cx="190500" cy="190500"/>
          </a:xfrm>
          <a:prstGeom prst="rect">
            <a:avLst/>
          </a:prstGeom>
          <a:blipFill>
            <a:blip r:embed="rId3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0" name="bk object 40"/>
          <p:cNvSpPr/>
          <p:nvPr/>
        </p:nvSpPr>
        <p:spPr>
          <a:xfrm>
            <a:off x="612648" y="5763767"/>
            <a:ext cx="190500" cy="190500"/>
          </a:xfrm>
          <a:prstGeom prst="rect">
            <a:avLst/>
          </a:prstGeom>
          <a:blipFill>
            <a:blip r:embed="rId3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1" name="bk object 41"/>
          <p:cNvSpPr/>
          <p:nvPr/>
        </p:nvSpPr>
        <p:spPr>
          <a:xfrm>
            <a:off x="670559" y="6330696"/>
            <a:ext cx="417576" cy="518159"/>
          </a:xfrm>
          <a:prstGeom prst="rect">
            <a:avLst/>
          </a:prstGeom>
          <a:blipFill>
            <a:blip r:embed="rId3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2" name="bk object 42"/>
          <p:cNvSpPr/>
          <p:nvPr/>
        </p:nvSpPr>
        <p:spPr>
          <a:xfrm>
            <a:off x="1050036" y="6220967"/>
            <a:ext cx="149835" cy="147827"/>
          </a:xfrm>
          <a:prstGeom prst="rect">
            <a:avLst/>
          </a:prstGeom>
          <a:blipFill>
            <a:blip r:embed="rId3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3" name="bk object 43"/>
          <p:cNvSpPr/>
          <p:nvPr/>
        </p:nvSpPr>
        <p:spPr>
          <a:xfrm>
            <a:off x="8471916" y="0"/>
            <a:ext cx="417575" cy="512063"/>
          </a:xfrm>
          <a:prstGeom prst="rect">
            <a:avLst/>
          </a:prstGeom>
          <a:blipFill>
            <a:blip r:embed="rId3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4" name="bk object 44"/>
          <p:cNvSpPr/>
          <p:nvPr/>
        </p:nvSpPr>
        <p:spPr>
          <a:xfrm>
            <a:off x="8360187" y="473963"/>
            <a:ext cx="149828" cy="152400"/>
          </a:xfrm>
          <a:prstGeom prst="rect">
            <a:avLst/>
          </a:prstGeom>
          <a:blipFill>
            <a:blip r:embed="rId3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5" name="bk object 45"/>
          <p:cNvSpPr/>
          <p:nvPr/>
        </p:nvSpPr>
        <p:spPr>
          <a:xfrm>
            <a:off x="8619743" y="1539239"/>
            <a:ext cx="188975" cy="190500"/>
          </a:xfrm>
          <a:prstGeom prst="rect">
            <a:avLst/>
          </a:prstGeom>
          <a:blipFill>
            <a:blip r:embed="rId3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6" name="bk object 46"/>
          <p:cNvSpPr/>
          <p:nvPr/>
        </p:nvSpPr>
        <p:spPr>
          <a:xfrm>
            <a:off x="8519159" y="5693664"/>
            <a:ext cx="298704" cy="1155191"/>
          </a:xfrm>
          <a:prstGeom prst="rect">
            <a:avLst/>
          </a:prstGeom>
          <a:blipFill>
            <a:blip r:embed="rId3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7" name="bk object 47"/>
          <p:cNvSpPr/>
          <p:nvPr/>
        </p:nvSpPr>
        <p:spPr>
          <a:xfrm>
            <a:off x="8761476" y="5551932"/>
            <a:ext cx="156972" cy="155448"/>
          </a:xfrm>
          <a:prstGeom prst="rect">
            <a:avLst/>
          </a:prstGeom>
          <a:blipFill>
            <a:blip r:embed="rId3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8" name="bk object 48"/>
          <p:cNvSpPr/>
          <p:nvPr/>
        </p:nvSpPr>
        <p:spPr>
          <a:xfrm>
            <a:off x="8698992" y="4572"/>
            <a:ext cx="304800" cy="1545336"/>
          </a:xfrm>
          <a:prstGeom prst="rect">
            <a:avLst/>
          </a:prstGeom>
          <a:blipFill>
            <a:blip r:embed="rId3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9" name="bk object 49"/>
          <p:cNvSpPr/>
          <p:nvPr/>
        </p:nvSpPr>
        <p:spPr>
          <a:xfrm>
            <a:off x="8624316" y="4867655"/>
            <a:ext cx="188975" cy="188975"/>
          </a:xfrm>
          <a:prstGeom prst="rect">
            <a:avLst/>
          </a:prstGeom>
          <a:blipFill>
            <a:blip r:embed="rId4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50" name="bk object 50"/>
          <p:cNvSpPr/>
          <p:nvPr/>
        </p:nvSpPr>
        <p:spPr>
          <a:xfrm>
            <a:off x="8429243" y="5045964"/>
            <a:ext cx="307848" cy="1802891"/>
          </a:xfrm>
          <a:prstGeom prst="rect">
            <a:avLst/>
          </a:prstGeom>
          <a:blipFill>
            <a:blip r:embed="rId4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51" name="bk object 51"/>
          <p:cNvSpPr/>
          <p:nvPr/>
        </p:nvSpPr>
        <p:spPr>
          <a:xfrm>
            <a:off x="8837676" y="6416040"/>
            <a:ext cx="190500" cy="188975"/>
          </a:xfrm>
          <a:prstGeom prst="rect">
            <a:avLst/>
          </a:prstGeom>
          <a:blipFill>
            <a:blip r:embed="rId4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52" name="bk object 52"/>
          <p:cNvSpPr/>
          <p:nvPr/>
        </p:nvSpPr>
        <p:spPr>
          <a:xfrm>
            <a:off x="8927592" y="6595871"/>
            <a:ext cx="24383" cy="252984"/>
          </a:xfrm>
          <a:prstGeom prst="rect">
            <a:avLst/>
          </a:prstGeom>
          <a:blipFill>
            <a:blip r:embed="rId4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53" name="bk object 53"/>
          <p:cNvSpPr/>
          <p:nvPr/>
        </p:nvSpPr>
        <p:spPr>
          <a:xfrm>
            <a:off x="0" y="0"/>
            <a:ext cx="9144000" cy="6857999"/>
          </a:xfrm>
          <a:prstGeom prst="rect">
            <a:avLst/>
          </a:prstGeom>
          <a:blipFill>
            <a:blip r:embed="rId4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 name="Holder 2"/>
          <p:cNvSpPr>
            <a:spLocks noGrp="1"/>
          </p:cNvSpPr>
          <p:nvPr>
            <p:ph type="title"/>
          </p:nvPr>
        </p:nvSpPr>
        <p:spPr>
          <a:xfrm>
            <a:off x="934923" y="607822"/>
            <a:ext cx="7274153" cy="1356995"/>
          </a:xfrm>
          <a:prstGeom prst="rect">
            <a:avLst/>
          </a:prstGeom>
        </p:spPr>
        <p:txBody>
          <a:bodyPr wrap="square" lIns="0" tIns="0" rIns="0" bIns="0">
            <a:spAutoFit/>
          </a:bodyPr>
          <a:lstStyle>
            <a:lvl1pPr>
              <a:defRPr sz="4600" b="0" i="0">
                <a:solidFill>
                  <a:srgbClr val="FFFF00"/>
                </a:solidFill>
                <a:latin typeface="Arial Black"/>
                <a:cs typeface="Arial Black"/>
              </a:defRPr>
            </a:lvl1pPr>
          </a:lstStyle>
          <a:p>
            <a:endParaRPr/>
          </a:p>
        </p:txBody>
      </p:sp>
      <p:sp>
        <p:nvSpPr>
          <p:cNvPr id="3" name="Holder 3"/>
          <p:cNvSpPr>
            <a:spLocks noGrp="1"/>
          </p:cNvSpPr>
          <p:nvPr>
            <p:ph type="body" idx="1"/>
          </p:nvPr>
        </p:nvSpPr>
        <p:spPr>
          <a:xfrm>
            <a:off x="922223" y="1848306"/>
            <a:ext cx="7321550" cy="4085590"/>
          </a:xfrm>
          <a:prstGeom prst="rect">
            <a:avLst/>
          </a:prstGeom>
        </p:spPr>
        <p:txBody>
          <a:bodyPr wrap="square" lIns="0" tIns="0" rIns="0" bIns="0">
            <a:spAutoFit/>
          </a:bodyPr>
          <a:lstStyle>
            <a:lvl1pPr>
              <a:defRPr sz="2400" b="0" i="0">
                <a:solidFill>
                  <a:schemeClr val="bg1"/>
                </a:solidFill>
                <a:latin typeface="Lucida Sans Unicode"/>
                <a:cs typeface="Lucida Sans Unicode"/>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5/19/2020</a:t>
            </a:fld>
            <a:endParaRPr kumimoji="0"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Holder 6"/>
          <p:cNvSpPr>
            <a:spLocks noGrp="1"/>
          </p:cNvSpPr>
          <p:nvPr>
            <p:ph type="sldNum" sz="quarter" idx="7"/>
          </p:nvPr>
        </p:nvSpPr>
        <p:spPr>
          <a:xfrm>
            <a:off x="8007095" y="5982618"/>
            <a:ext cx="226059" cy="175260"/>
          </a:xfrm>
          <a:prstGeom prst="rect">
            <a:avLst/>
          </a:prstGeom>
        </p:spPr>
        <p:txBody>
          <a:bodyPr wrap="square" lIns="0" tIns="0" rIns="0" bIns="0">
            <a:spAutoFit/>
          </a:bodyPr>
          <a:lstStyle>
            <a:lvl1pPr>
              <a:defRPr sz="1050" b="0" i="0">
                <a:solidFill>
                  <a:schemeClr val="bg1"/>
                </a:solidFill>
                <a:latin typeface="Arial"/>
                <a:cs typeface="Arial"/>
              </a:defRPr>
            </a:lvl1p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74747329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7999"/>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7" name="bk object 17"/>
          <p:cNvSpPr/>
          <p:nvPr/>
        </p:nvSpPr>
        <p:spPr>
          <a:xfrm>
            <a:off x="114300" y="4572"/>
            <a:ext cx="24384" cy="2180843"/>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bk object 18"/>
          <p:cNvSpPr/>
          <p:nvPr/>
        </p:nvSpPr>
        <p:spPr>
          <a:xfrm>
            <a:off x="33528" y="2176272"/>
            <a:ext cx="190500" cy="190500"/>
          </a:xfrm>
          <a:prstGeom prst="rect">
            <a:avLst/>
          </a:prstGeom>
          <a:blipFill>
            <a:blip r:embed="rId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9" name="bk object 19"/>
          <p:cNvSpPr/>
          <p:nvPr/>
        </p:nvSpPr>
        <p:spPr>
          <a:xfrm>
            <a:off x="28955" y="4021835"/>
            <a:ext cx="190500" cy="188975"/>
          </a:xfrm>
          <a:prstGeom prst="rect">
            <a:avLst/>
          </a:prstGeom>
          <a:blipFill>
            <a:blip r:embed="rId1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bk object 20"/>
          <p:cNvSpPr/>
          <p:nvPr/>
        </p:nvSpPr>
        <p:spPr>
          <a:xfrm>
            <a:off x="199644" y="4572"/>
            <a:ext cx="370332" cy="1812036"/>
          </a:xfrm>
          <a:prstGeom prst="rect">
            <a:avLst/>
          </a:prstGeom>
          <a:blipFill>
            <a:blip r:embed="rId1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1" name="bk object 21"/>
          <p:cNvSpPr/>
          <p:nvPr/>
        </p:nvSpPr>
        <p:spPr>
          <a:xfrm>
            <a:off x="502919" y="1801367"/>
            <a:ext cx="190500" cy="188976"/>
          </a:xfrm>
          <a:prstGeom prst="rect">
            <a:avLst/>
          </a:prstGeom>
          <a:blipFill>
            <a:blip r:embed="rId1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bk object 22"/>
          <p:cNvSpPr/>
          <p:nvPr/>
        </p:nvSpPr>
        <p:spPr>
          <a:xfrm>
            <a:off x="286511" y="4572"/>
            <a:ext cx="368808" cy="1431036"/>
          </a:xfrm>
          <a:prstGeom prst="rect">
            <a:avLst/>
          </a:prstGeom>
          <a:blipFill>
            <a:blip r:embed="rId1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3" name="bk object 23"/>
          <p:cNvSpPr/>
          <p:nvPr/>
        </p:nvSpPr>
        <p:spPr>
          <a:xfrm>
            <a:off x="545591" y="0"/>
            <a:ext cx="152400" cy="912876"/>
          </a:xfrm>
          <a:prstGeom prst="rect">
            <a:avLst/>
          </a:prstGeom>
          <a:blipFill>
            <a:blip r:embed="rId1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bk object 24"/>
          <p:cNvSpPr/>
          <p:nvPr/>
        </p:nvSpPr>
        <p:spPr>
          <a:xfrm>
            <a:off x="588263" y="1420367"/>
            <a:ext cx="190500" cy="190500"/>
          </a:xfrm>
          <a:prstGeom prst="rect">
            <a:avLst/>
          </a:prstGeom>
          <a:blipFill>
            <a:blip r:embed="rId1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bk object 25"/>
          <p:cNvSpPr/>
          <p:nvPr/>
        </p:nvSpPr>
        <p:spPr>
          <a:xfrm>
            <a:off x="588263" y="903732"/>
            <a:ext cx="190500" cy="190500"/>
          </a:xfrm>
          <a:prstGeom prst="rect">
            <a:avLst/>
          </a:prstGeom>
          <a:blipFill>
            <a:blip r:embed="rId1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bk object 26"/>
          <p:cNvSpPr/>
          <p:nvPr/>
        </p:nvSpPr>
        <p:spPr>
          <a:xfrm>
            <a:off x="641604" y="0"/>
            <a:ext cx="422148" cy="527303"/>
          </a:xfrm>
          <a:prstGeom prst="rect">
            <a:avLst/>
          </a:prstGeom>
          <a:blipFill>
            <a:blip r:embed="rId1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bk object 27"/>
          <p:cNvSpPr/>
          <p:nvPr/>
        </p:nvSpPr>
        <p:spPr>
          <a:xfrm>
            <a:off x="1028207" y="489204"/>
            <a:ext cx="147288" cy="147828"/>
          </a:xfrm>
          <a:prstGeom prst="rect">
            <a:avLst/>
          </a:prstGeom>
          <a:blipFill>
            <a:blip r:embed="rId1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bk object 28"/>
          <p:cNvSpPr/>
          <p:nvPr/>
        </p:nvSpPr>
        <p:spPr>
          <a:xfrm>
            <a:off x="9144" y="1801367"/>
            <a:ext cx="124968" cy="128016"/>
          </a:xfrm>
          <a:prstGeom prst="rect">
            <a:avLst/>
          </a:prstGeom>
          <a:blipFill>
            <a:blip r:embed="rId1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bk object 29"/>
          <p:cNvSpPr/>
          <p:nvPr/>
        </p:nvSpPr>
        <p:spPr>
          <a:xfrm>
            <a:off x="0" y="3549396"/>
            <a:ext cx="138684" cy="481583"/>
          </a:xfrm>
          <a:prstGeom prst="rect">
            <a:avLst/>
          </a:prstGeom>
          <a:blipFill>
            <a:blip r:embed="rId2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0" name="bk object 30"/>
          <p:cNvSpPr/>
          <p:nvPr/>
        </p:nvSpPr>
        <p:spPr>
          <a:xfrm>
            <a:off x="128015" y="1382267"/>
            <a:ext cx="143256" cy="477012"/>
          </a:xfrm>
          <a:prstGeom prst="rect">
            <a:avLst/>
          </a:prstGeom>
          <a:blipFill>
            <a:blip r:embed="rId2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bk object 31"/>
          <p:cNvSpPr/>
          <p:nvPr/>
        </p:nvSpPr>
        <p:spPr>
          <a:xfrm>
            <a:off x="204215" y="1850135"/>
            <a:ext cx="114300" cy="106679"/>
          </a:xfrm>
          <a:prstGeom prst="rect">
            <a:avLst/>
          </a:prstGeom>
          <a:blipFill>
            <a:blip r:embed="rId2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bk object 32"/>
          <p:cNvSpPr/>
          <p:nvPr/>
        </p:nvSpPr>
        <p:spPr>
          <a:xfrm>
            <a:off x="134112" y="4661915"/>
            <a:ext cx="22860" cy="2182368"/>
          </a:xfrm>
          <a:prstGeom prst="rect">
            <a:avLst/>
          </a:prstGeom>
          <a:blipFill>
            <a:blip r:embed="rId2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3" name="bk object 33"/>
          <p:cNvSpPr/>
          <p:nvPr/>
        </p:nvSpPr>
        <p:spPr>
          <a:xfrm>
            <a:off x="224027" y="5041391"/>
            <a:ext cx="370331" cy="1802890"/>
          </a:xfrm>
          <a:prstGeom prst="rect">
            <a:avLst/>
          </a:prstGeom>
          <a:blipFill>
            <a:blip r:embed="rId2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4" name="bk object 34"/>
          <p:cNvSpPr/>
          <p:nvPr/>
        </p:nvSpPr>
        <p:spPr>
          <a:xfrm>
            <a:off x="51815" y="4482084"/>
            <a:ext cx="190499" cy="190500"/>
          </a:xfrm>
          <a:prstGeom prst="rect">
            <a:avLst/>
          </a:prstGeom>
          <a:blipFill>
            <a:blip r:embed="rId2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5" name="bk object 35"/>
          <p:cNvSpPr/>
          <p:nvPr/>
        </p:nvSpPr>
        <p:spPr>
          <a:xfrm>
            <a:off x="0" y="5628132"/>
            <a:ext cx="71628" cy="1216152"/>
          </a:xfrm>
          <a:prstGeom prst="rect">
            <a:avLst/>
          </a:prstGeom>
          <a:blipFill>
            <a:blip r:embed="rId2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6" name="bk object 36"/>
          <p:cNvSpPr/>
          <p:nvPr/>
        </p:nvSpPr>
        <p:spPr>
          <a:xfrm>
            <a:off x="527304" y="4867655"/>
            <a:ext cx="190500" cy="188975"/>
          </a:xfrm>
          <a:prstGeom prst="rect">
            <a:avLst/>
          </a:prstGeom>
          <a:blipFill>
            <a:blip r:embed="rId2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7" name="bk object 37"/>
          <p:cNvSpPr/>
          <p:nvPr/>
        </p:nvSpPr>
        <p:spPr>
          <a:xfrm>
            <a:off x="309372" y="5422391"/>
            <a:ext cx="374904" cy="1426463"/>
          </a:xfrm>
          <a:prstGeom prst="rect">
            <a:avLst/>
          </a:prstGeom>
          <a:blipFill>
            <a:blip r:embed="rId2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8" name="bk object 38"/>
          <p:cNvSpPr/>
          <p:nvPr/>
        </p:nvSpPr>
        <p:spPr>
          <a:xfrm>
            <a:off x="569976" y="5945123"/>
            <a:ext cx="152400" cy="912875"/>
          </a:xfrm>
          <a:prstGeom prst="rect">
            <a:avLst/>
          </a:prstGeom>
          <a:blipFill>
            <a:blip r:embed="rId2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9" name="bk object 39"/>
          <p:cNvSpPr/>
          <p:nvPr/>
        </p:nvSpPr>
        <p:spPr>
          <a:xfrm>
            <a:off x="612648" y="5247132"/>
            <a:ext cx="190500" cy="190500"/>
          </a:xfrm>
          <a:prstGeom prst="rect">
            <a:avLst/>
          </a:prstGeom>
          <a:blipFill>
            <a:blip r:embed="rId3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0" name="bk object 40"/>
          <p:cNvSpPr/>
          <p:nvPr/>
        </p:nvSpPr>
        <p:spPr>
          <a:xfrm>
            <a:off x="612648" y="5763767"/>
            <a:ext cx="190500" cy="190500"/>
          </a:xfrm>
          <a:prstGeom prst="rect">
            <a:avLst/>
          </a:prstGeom>
          <a:blipFill>
            <a:blip r:embed="rId3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1" name="bk object 41"/>
          <p:cNvSpPr/>
          <p:nvPr/>
        </p:nvSpPr>
        <p:spPr>
          <a:xfrm>
            <a:off x="670559" y="6330696"/>
            <a:ext cx="417576" cy="518159"/>
          </a:xfrm>
          <a:prstGeom prst="rect">
            <a:avLst/>
          </a:prstGeom>
          <a:blipFill>
            <a:blip r:embed="rId3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2" name="bk object 42"/>
          <p:cNvSpPr/>
          <p:nvPr/>
        </p:nvSpPr>
        <p:spPr>
          <a:xfrm>
            <a:off x="1050036" y="6220967"/>
            <a:ext cx="149835" cy="147827"/>
          </a:xfrm>
          <a:prstGeom prst="rect">
            <a:avLst/>
          </a:prstGeom>
          <a:blipFill>
            <a:blip r:embed="rId3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3" name="bk object 43"/>
          <p:cNvSpPr/>
          <p:nvPr/>
        </p:nvSpPr>
        <p:spPr>
          <a:xfrm>
            <a:off x="8471916" y="0"/>
            <a:ext cx="417575" cy="512063"/>
          </a:xfrm>
          <a:prstGeom prst="rect">
            <a:avLst/>
          </a:prstGeom>
          <a:blipFill>
            <a:blip r:embed="rId3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4" name="bk object 44"/>
          <p:cNvSpPr/>
          <p:nvPr/>
        </p:nvSpPr>
        <p:spPr>
          <a:xfrm>
            <a:off x="8360187" y="473963"/>
            <a:ext cx="149828" cy="152400"/>
          </a:xfrm>
          <a:prstGeom prst="rect">
            <a:avLst/>
          </a:prstGeom>
          <a:blipFill>
            <a:blip r:embed="rId3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5" name="bk object 45"/>
          <p:cNvSpPr/>
          <p:nvPr/>
        </p:nvSpPr>
        <p:spPr>
          <a:xfrm>
            <a:off x="8619743" y="1539239"/>
            <a:ext cx="188975" cy="190500"/>
          </a:xfrm>
          <a:prstGeom prst="rect">
            <a:avLst/>
          </a:prstGeom>
          <a:blipFill>
            <a:blip r:embed="rId3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6" name="bk object 46"/>
          <p:cNvSpPr/>
          <p:nvPr/>
        </p:nvSpPr>
        <p:spPr>
          <a:xfrm>
            <a:off x="8519159" y="5693664"/>
            <a:ext cx="298704" cy="1155191"/>
          </a:xfrm>
          <a:prstGeom prst="rect">
            <a:avLst/>
          </a:prstGeom>
          <a:blipFill>
            <a:blip r:embed="rId3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7" name="bk object 47"/>
          <p:cNvSpPr/>
          <p:nvPr/>
        </p:nvSpPr>
        <p:spPr>
          <a:xfrm>
            <a:off x="8761476" y="5551932"/>
            <a:ext cx="156972" cy="155448"/>
          </a:xfrm>
          <a:prstGeom prst="rect">
            <a:avLst/>
          </a:prstGeom>
          <a:blipFill>
            <a:blip r:embed="rId3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8" name="bk object 48"/>
          <p:cNvSpPr/>
          <p:nvPr/>
        </p:nvSpPr>
        <p:spPr>
          <a:xfrm>
            <a:off x="8698992" y="4572"/>
            <a:ext cx="304800" cy="1545336"/>
          </a:xfrm>
          <a:prstGeom prst="rect">
            <a:avLst/>
          </a:prstGeom>
          <a:blipFill>
            <a:blip r:embed="rId3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49" name="bk object 49"/>
          <p:cNvSpPr/>
          <p:nvPr/>
        </p:nvSpPr>
        <p:spPr>
          <a:xfrm>
            <a:off x="8624316" y="4867655"/>
            <a:ext cx="188975" cy="188975"/>
          </a:xfrm>
          <a:prstGeom prst="rect">
            <a:avLst/>
          </a:prstGeom>
          <a:blipFill>
            <a:blip r:embed="rId4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50" name="bk object 50"/>
          <p:cNvSpPr/>
          <p:nvPr/>
        </p:nvSpPr>
        <p:spPr>
          <a:xfrm>
            <a:off x="8429243" y="5045964"/>
            <a:ext cx="307848" cy="1802891"/>
          </a:xfrm>
          <a:prstGeom prst="rect">
            <a:avLst/>
          </a:prstGeom>
          <a:blipFill>
            <a:blip r:embed="rId4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51" name="bk object 51"/>
          <p:cNvSpPr/>
          <p:nvPr/>
        </p:nvSpPr>
        <p:spPr>
          <a:xfrm>
            <a:off x="8837676" y="6416040"/>
            <a:ext cx="190500" cy="188975"/>
          </a:xfrm>
          <a:prstGeom prst="rect">
            <a:avLst/>
          </a:prstGeom>
          <a:blipFill>
            <a:blip r:embed="rId4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52" name="bk object 52"/>
          <p:cNvSpPr/>
          <p:nvPr/>
        </p:nvSpPr>
        <p:spPr>
          <a:xfrm>
            <a:off x="8927592" y="6595871"/>
            <a:ext cx="24383" cy="252984"/>
          </a:xfrm>
          <a:prstGeom prst="rect">
            <a:avLst/>
          </a:prstGeom>
          <a:blipFill>
            <a:blip r:embed="rId4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53" name="bk object 53"/>
          <p:cNvSpPr/>
          <p:nvPr/>
        </p:nvSpPr>
        <p:spPr>
          <a:xfrm>
            <a:off x="0" y="0"/>
            <a:ext cx="9144000" cy="6857999"/>
          </a:xfrm>
          <a:prstGeom prst="rect">
            <a:avLst/>
          </a:prstGeom>
          <a:blipFill>
            <a:blip r:embed="rId4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 name="Holder 2"/>
          <p:cNvSpPr>
            <a:spLocks noGrp="1"/>
          </p:cNvSpPr>
          <p:nvPr>
            <p:ph type="title"/>
          </p:nvPr>
        </p:nvSpPr>
        <p:spPr>
          <a:xfrm>
            <a:off x="934923" y="607822"/>
            <a:ext cx="7274153" cy="1356995"/>
          </a:xfrm>
          <a:prstGeom prst="rect">
            <a:avLst/>
          </a:prstGeom>
        </p:spPr>
        <p:txBody>
          <a:bodyPr wrap="square" lIns="0" tIns="0" rIns="0" bIns="0">
            <a:spAutoFit/>
          </a:bodyPr>
          <a:lstStyle>
            <a:lvl1pPr>
              <a:defRPr sz="4600" b="0" i="0">
                <a:solidFill>
                  <a:srgbClr val="FFFF00"/>
                </a:solidFill>
                <a:latin typeface="Arial Black"/>
                <a:cs typeface="Arial Black"/>
              </a:defRPr>
            </a:lvl1pPr>
          </a:lstStyle>
          <a:p>
            <a:endParaRPr/>
          </a:p>
        </p:txBody>
      </p:sp>
      <p:sp>
        <p:nvSpPr>
          <p:cNvPr id="3" name="Holder 3"/>
          <p:cNvSpPr>
            <a:spLocks noGrp="1"/>
          </p:cNvSpPr>
          <p:nvPr>
            <p:ph type="body" idx="1"/>
          </p:nvPr>
        </p:nvSpPr>
        <p:spPr>
          <a:xfrm>
            <a:off x="922223" y="1848306"/>
            <a:ext cx="7321550" cy="4085590"/>
          </a:xfrm>
          <a:prstGeom prst="rect">
            <a:avLst/>
          </a:prstGeom>
        </p:spPr>
        <p:txBody>
          <a:bodyPr wrap="square" lIns="0" tIns="0" rIns="0" bIns="0">
            <a:spAutoFit/>
          </a:bodyPr>
          <a:lstStyle>
            <a:lvl1pPr>
              <a:defRPr sz="2400" b="0" i="0">
                <a:solidFill>
                  <a:schemeClr val="bg1"/>
                </a:solidFill>
                <a:latin typeface="Lucida Sans Unicode"/>
                <a:cs typeface="Lucida Sans Unicode"/>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5/19/2020</a:t>
            </a:fld>
            <a:endParaRPr kumimoji="0"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Holder 6"/>
          <p:cNvSpPr>
            <a:spLocks noGrp="1"/>
          </p:cNvSpPr>
          <p:nvPr>
            <p:ph type="sldNum" sz="quarter" idx="7"/>
          </p:nvPr>
        </p:nvSpPr>
        <p:spPr>
          <a:xfrm>
            <a:off x="8007095" y="5982618"/>
            <a:ext cx="226059" cy="175260"/>
          </a:xfrm>
          <a:prstGeom prst="rect">
            <a:avLst/>
          </a:prstGeom>
        </p:spPr>
        <p:txBody>
          <a:bodyPr wrap="square" lIns="0" tIns="0" rIns="0" bIns="0">
            <a:spAutoFit/>
          </a:bodyPr>
          <a:lstStyle>
            <a:lvl1pPr>
              <a:defRPr sz="1050" b="0" i="0">
                <a:solidFill>
                  <a:schemeClr val="bg1"/>
                </a:solidFill>
                <a:latin typeface="Arial"/>
                <a:cs typeface="Arial"/>
              </a:defRPr>
            </a:lvl1p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2223390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image" Target="../media/image85.png"/><Relationship Id="rId18" Type="http://schemas.openxmlformats.org/officeDocument/2006/relationships/image" Target="../media/image90.png"/><Relationship Id="rId26" Type="http://schemas.openxmlformats.org/officeDocument/2006/relationships/image" Target="../media/image98.png"/><Relationship Id="rId39" Type="http://schemas.openxmlformats.org/officeDocument/2006/relationships/image" Target="../media/image111.png"/><Relationship Id="rId21" Type="http://schemas.openxmlformats.org/officeDocument/2006/relationships/image" Target="../media/image93.png"/><Relationship Id="rId34" Type="http://schemas.openxmlformats.org/officeDocument/2006/relationships/image" Target="../media/image106.png"/><Relationship Id="rId42" Type="http://schemas.openxmlformats.org/officeDocument/2006/relationships/image" Target="../media/image114.png"/><Relationship Id="rId47" Type="http://schemas.openxmlformats.org/officeDocument/2006/relationships/image" Target="../media/image119.png"/><Relationship Id="rId50" Type="http://schemas.openxmlformats.org/officeDocument/2006/relationships/image" Target="../media/image122.png"/><Relationship Id="rId55" Type="http://schemas.openxmlformats.org/officeDocument/2006/relationships/image" Target="../media/image127.png"/><Relationship Id="rId63" Type="http://schemas.openxmlformats.org/officeDocument/2006/relationships/image" Target="../media/image135.png"/><Relationship Id="rId68" Type="http://schemas.openxmlformats.org/officeDocument/2006/relationships/image" Target="../media/image140.png"/><Relationship Id="rId76" Type="http://schemas.openxmlformats.org/officeDocument/2006/relationships/image" Target="../media/image148.png"/><Relationship Id="rId7" Type="http://schemas.openxmlformats.org/officeDocument/2006/relationships/image" Target="../media/image79.png"/><Relationship Id="rId71" Type="http://schemas.openxmlformats.org/officeDocument/2006/relationships/image" Target="../media/image143.png"/><Relationship Id="rId2" Type="http://schemas.openxmlformats.org/officeDocument/2006/relationships/image" Target="../media/image74.png"/><Relationship Id="rId16" Type="http://schemas.openxmlformats.org/officeDocument/2006/relationships/image" Target="../media/image88.png"/><Relationship Id="rId29" Type="http://schemas.openxmlformats.org/officeDocument/2006/relationships/image" Target="../media/image101.png"/><Relationship Id="rId11" Type="http://schemas.openxmlformats.org/officeDocument/2006/relationships/image" Target="../media/image83.png"/><Relationship Id="rId24" Type="http://schemas.openxmlformats.org/officeDocument/2006/relationships/image" Target="../media/image96.png"/><Relationship Id="rId32" Type="http://schemas.openxmlformats.org/officeDocument/2006/relationships/image" Target="../media/image104.png"/><Relationship Id="rId37" Type="http://schemas.openxmlformats.org/officeDocument/2006/relationships/image" Target="../media/image109.png"/><Relationship Id="rId40" Type="http://schemas.openxmlformats.org/officeDocument/2006/relationships/image" Target="../media/image112.png"/><Relationship Id="rId45" Type="http://schemas.openxmlformats.org/officeDocument/2006/relationships/image" Target="../media/image117.png"/><Relationship Id="rId53" Type="http://schemas.openxmlformats.org/officeDocument/2006/relationships/image" Target="../media/image125.png"/><Relationship Id="rId58" Type="http://schemas.openxmlformats.org/officeDocument/2006/relationships/image" Target="../media/image130.png"/><Relationship Id="rId66" Type="http://schemas.openxmlformats.org/officeDocument/2006/relationships/image" Target="../media/image138.png"/><Relationship Id="rId74" Type="http://schemas.openxmlformats.org/officeDocument/2006/relationships/image" Target="../media/image146.png"/><Relationship Id="rId79" Type="http://schemas.openxmlformats.org/officeDocument/2006/relationships/image" Target="../media/image151.png"/><Relationship Id="rId5" Type="http://schemas.openxmlformats.org/officeDocument/2006/relationships/image" Target="../media/image77.png"/><Relationship Id="rId61" Type="http://schemas.openxmlformats.org/officeDocument/2006/relationships/image" Target="../media/image133.png"/><Relationship Id="rId10" Type="http://schemas.openxmlformats.org/officeDocument/2006/relationships/image" Target="../media/image82.png"/><Relationship Id="rId19" Type="http://schemas.openxmlformats.org/officeDocument/2006/relationships/image" Target="../media/image91.png"/><Relationship Id="rId31" Type="http://schemas.openxmlformats.org/officeDocument/2006/relationships/image" Target="../media/image103.png"/><Relationship Id="rId44" Type="http://schemas.openxmlformats.org/officeDocument/2006/relationships/image" Target="../media/image116.png"/><Relationship Id="rId52" Type="http://schemas.openxmlformats.org/officeDocument/2006/relationships/image" Target="../media/image124.png"/><Relationship Id="rId60" Type="http://schemas.openxmlformats.org/officeDocument/2006/relationships/image" Target="../media/image132.png"/><Relationship Id="rId65" Type="http://schemas.openxmlformats.org/officeDocument/2006/relationships/image" Target="../media/image137.png"/><Relationship Id="rId73" Type="http://schemas.openxmlformats.org/officeDocument/2006/relationships/image" Target="../media/image145.png"/><Relationship Id="rId78" Type="http://schemas.openxmlformats.org/officeDocument/2006/relationships/image" Target="../media/image150.png"/><Relationship Id="rId4" Type="http://schemas.openxmlformats.org/officeDocument/2006/relationships/image" Target="../media/image76.png"/><Relationship Id="rId9" Type="http://schemas.openxmlformats.org/officeDocument/2006/relationships/image" Target="../media/image81.png"/><Relationship Id="rId14" Type="http://schemas.openxmlformats.org/officeDocument/2006/relationships/image" Target="../media/image86.png"/><Relationship Id="rId22" Type="http://schemas.openxmlformats.org/officeDocument/2006/relationships/image" Target="../media/image94.png"/><Relationship Id="rId27" Type="http://schemas.openxmlformats.org/officeDocument/2006/relationships/image" Target="../media/image99.png"/><Relationship Id="rId30" Type="http://schemas.openxmlformats.org/officeDocument/2006/relationships/image" Target="../media/image102.png"/><Relationship Id="rId35" Type="http://schemas.openxmlformats.org/officeDocument/2006/relationships/image" Target="../media/image107.png"/><Relationship Id="rId43" Type="http://schemas.openxmlformats.org/officeDocument/2006/relationships/image" Target="../media/image115.png"/><Relationship Id="rId48" Type="http://schemas.openxmlformats.org/officeDocument/2006/relationships/image" Target="../media/image120.png"/><Relationship Id="rId56" Type="http://schemas.openxmlformats.org/officeDocument/2006/relationships/image" Target="../media/image128.png"/><Relationship Id="rId64" Type="http://schemas.openxmlformats.org/officeDocument/2006/relationships/image" Target="../media/image136.png"/><Relationship Id="rId69" Type="http://schemas.openxmlformats.org/officeDocument/2006/relationships/image" Target="../media/image141.png"/><Relationship Id="rId77" Type="http://schemas.openxmlformats.org/officeDocument/2006/relationships/image" Target="../media/image149.png"/><Relationship Id="rId8" Type="http://schemas.openxmlformats.org/officeDocument/2006/relationships/image" Target="../media/image80.png"/><Relationship Id="rId51" Type="http://schemas.openxmlformats.org/officeDocument/2006/relationships/image" Target="../media/image123.png"/><Relationship Id="rId72" Type="http://schemas.openxmlformats.org/officeDocument/2006/relationships/image" Target="../media/image144.png"/><Relationship Id="rId3" Type="http://schemas.openxmlformats.org/officeDocument/2006/relationships/image" Target="../media/image75.png"/><Relationship Id="rId12" Type="http://schemas.openxmlformats.org/officeDocument/2006/relationships/image" Target="../media/image84.png"/><Relationship Id="rId17" Type="http://schemas.openxmlformats.org/officeDocument/2006/relationships/image" Target="../media/image89.png"/><Relationship Id="rId25" Type="http://schemas.openxmlformats.org/officeDocument/2006/relationships/image" Target="../media/image97.png"/><Relationship Id="rId33" Type="http://schemas.openxmlformats.org/officeDocument/2006/relationships/image" Target="../media/image105.png"/><Relationship Id="rId38" Type="http://schemas.openxmlformats.org/officeDocument/2006/relationships/image" Target="../media/image110.png"/><Relationship Id="rId46" Type="http://schemas.openxmlformats.org/officeDocument/2006/relationships/image" Target="../media/image118.png"/><Relationship Id="rId59" Type="http://schemas.openxmlformats.org/officeDocument/2006/relationships/image" Target="../media/image131.png"/><Relationship Id="rId67" Type="http://schemas.openxmlformats.org/officeDocument/2006/relationships/image" Target="../media/image139.png"/><Relationship Id="rId20" Type="http://schemas.openxmlformats.org/officeDocument/2006/relationships/image" Target="../media/image92.png"/><Relationship Id="rId41" Type="http://schemas.openxmlformats.org/officeDocument/2006/relationships/image" Target="../media/image113.png"/><Relationship Id="rId54" Type="http://schemas.openxmlformats.org/officeDocument/2006/relationships/image" Target="../media/image126.png"/><Relationship Id="rId62" Type="http://schemas.openxmlformats.org/officeDocument/2006/relationships/image" Target="../media/image134.png"/><Relationship Id="rId70" Type="http://schemas.openxmlformats.org/officeDocument/2006/relationships/image" Target="../media/image142.png"/><Relationship Id="rId75" Type="http://schemas.openxmlformats.org/officeDocument/2006/relationships/image" Target="../media/image147.png"/><Relationship Id="rId1" Type="http://schemas.openxmlformats.org/officeDocument/2006/relationships/slideLayout" Target="../slideLayouts/slideLayout2.xml"/><Relationship Id="rId6" Type="http://schemas.openxmlformats.org/officeDocument/2006/relationships/image" Target="../media/image78.png"/><Relationship Id="rId15" Type="http://schemas.openxmlformats.org/officeDocument/2006/relationships/image" Target="../media/image87.png"/><Relationship Id="rId23" Type="http://schemas.openxmlformats.org/officeDocument/2006/relationships/image" Target="../media/image95.png"/><Relationship Id="rId28" Type="http://schemas.openxmlformats.org/officeDocument/2006/relationships/image" Target="../media/image100.png"/><Relationship Id="rId36" Type="http://schemas.openxmlformats.org/officeDocument/2006/relationships/image" Target="../media/image108.png"/><Relationship Id="rId49" Type="http://schemas.openxmlformats.org/officeDocument/2006/relationships/image" Target="../media/image121.png"/><Relationship Id="rId57" Type="http://schemas.openxmlformats.org/officeDocument/2006/relationships/image" Target="../media/image129.png"/></Relationships>
</file>

<file path=ppt/slides/_rels/slide12.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hyperlink" Target="https://www.programiz.com/dsa/spanning-tree-and-minimum-spanning-tre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66.png"/><Relationship Id="rId13" Type="http://schemas.openxmlformats.org/officeDocument/2006/relationships/image" Target="../media/image171.png"/><Relationship Id="rId3" Type="http://schemas.openxmlformats.org/officeDocument/2006/relationships/image" Target="../media/image161.png"/><Relationship Id="rId7" Type="http://schemas.openxmlformats.org/officeDocument/2006/relationships/image" Target="../media/image165.png"/><Relationship Id="rId12" Type="http://schemas.openxmlformats.org/officeDocument/2006/relationships/image" Target="../media/image170.png"/><Relationship Id="rId2" Type="http://schemas.openxmlformats.org/officeDocument/2006/relationships/image" Target="../media/image160.png"/><Relationship Id="rId16" Type="http://schemas.openxmlformats.org/officeDocument/2006/relationships/image" Target="../media/image174.png"/><Relationship Id="rId1" Type="http://schemas.openxmlformats.org/officeDocument/2006/relationships/slideLayout" Target="../slideLayouts/slideLayout2.xml"/><Relationship Id="rId6" Type="http://schemas.openxmlformats.org/officeDocument/2006/relationships/image" Target="../media/image164.png"/><Relationship Id="rId11" Type="http://schemas.openxmlformats.org/officeDocument/2006/relationships/image" Target="../media/image169.png"/><Relationship Id="rId5" Type="http://schemas.openxmlformats.org/officeDocument/2006/relationships/image" Target="../media/image163.png"/><Relationship Id="rId15" Type="http://schemas.openxmlformats.org/officeDocument/2006/relationships/image" Target="../media/image173.png"/><Relationship Id="rId10" Type="http://schemas.openxmlformats.org/officeDocument/2006/relationships/image" Target="../media/image168.png"/><Relationship Id="rId4" Type="http://schemas.openxmlformats.org/officeDocument/2006/relationships/image" Target="../media/image162.png"/><Relationship Id="rId9" Type="http://schemas.openxmlformats.org/officeDocument/2006/relationships/image" Target="../media/image167.png"/><Relationship Id="rId14" Type="http://schemas.openxmlformats.org/officeDocument/2006/relationships/image" Target="../media/image172.png"/></Relationships>
</file>

<file path=ppt/slides/_rels/slide35.xml.rels><?xml version="1.0" encoding="UTF-8" standalone="yes"?>
<Relationships xmlns="http://schemas.openxmlformats.org/package/2006/relationships"><Relationship Id="rId2" Type="http://schemas.openxmlformats.org/officeDocument/2006/relationships/image" Target="../media/image17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3" Type="http://schemas.openxmlformats.org/officeDocument/2006/relationships/image" Target="../media/image185.png"/><Relationship Id="rId18" Type="http://schemas.openxmlformats.org/officeDocument/2006/relationships/image" Target="../media/image190.png"/><Relationship Id="rId26" Type="http://schemas.openxmlformats.org/officeDocument/2006/relationships/image" Target="../media/image198.png"/><Relationship Id="rId39" Type="http://schemas.openxmlformats.org/officeDocument/2006/relationships/image" Target="../media/image210.png"/><Relationship Id="rId3" Type="http://schemas.openxmlformats.org/officeDocument/2006/relationships/image" Target="../media/image176.png"/><Relationship Id="rId21" Type="http://schemas.openxmlformats.org/officeDocument/2006/relationships/image" Target="../media/image193.png"/><Relationship Id="rId34" Type="http://schemas.openxmlformats.org/officeDocument/2006/relationships/image" Target="../media/image205.png"/><Relationship Id="rId42" Type="http://schemas.openxmlformats.org/officeDocument/2006/relationships/image" Target="../media/image213.png"/><Relationship Id="rId47" Type="http://schemas.openxmlformats.org/officeDocument/2006/relationships/image" Target="../media/image218.png"/><Relationship Id="rId50" Type="http://schemas.openxmlformats.org/officeDocument/2006/relationships/image" Target="../media/image221.png"/><Relationship Id="rId7" Type="http://schemas.openxmlformats.org/officeDocument/2006/relationships/image" Target="../media/image180.png"/><Relationship Id="rId12" Type="http://schemas.openxmlformats.org/officeDocument/2006/relationships/image" Target="../media/image184.png"/><Relationship Id="rId17" Type="http://schemas.openxmlformats.org/officeDocument/2006/relationships/image" Target="../media/image189.png"/><Relationship Id="rId25" Type="http://schemas.openxmlformats.org/officeDocument/2006/relationships/image" Target="../media/image197.png"/><Relationship Id="rId33" Type="http://schemas.openxmlformats.org/officeDocument/2006/relationships/image" Target="../media/image204.png"/><Relationship Id="rId38" Type="http://schemas.openxmlformats.org/officeDocument/2006/relationships/image" Target="../media/image209.png"/><Relationship Id="rId46" Type="http://schemas.openxmlformats.org/officeDocument/2006/relationships/image" Target="../media/image217.png"/><Relationship Id="rId2" Type="http://schemas.openxmlformats.org/officeDocument/2006/relationships/image" Target="../media/image164.png"/><Relationship Id="rId16" Type="http://schemas.openxmlformats.org/officeDocument/2006/relationships/image" Target="../media/image188.png"/><Relationship Id="rId20" Type="http://schemas.openxmlformats.org/officeDocument/2006/relationships/image" Target="../media/image192.png"/><Relationship Id="rId29" Type="http://schemas.openxmlformats.org/officeDocument/2006/relationships/image" Target="../media/image200.png"/><Relationship Id="rId41" Type="http://schemas.openxmlformats.org/officeDocument/2006/relationships/image" Target="../media/image212.png"/><Relationship Id="rId54" Type="http://schemas.openxmlformats.org/officeDocument/2006/relationships/image" Target="../media/image225.png"/><Relationship Id="rId1" Type="http://schemas.openxmlformats.org/officeDocument/2006/relationships/slideLayout" Target="../slideLayouts/slideLayout2.xml"/><Relationship Id="rId6" Type="http://schemas.openxmlformats.org/officeDocument/2006/relationships/image" Target="../media/image179.png"/><Relationship Id="rId11" Type="http://schemas.openxmlformats.org/officeDocument/2006/relationships/image" Target="../media/image183.png"/><Relationship Id="rId24" Type="http://schemas.openxmlformats.org/officeDocument/2006/relationships/image" Target="../media/image196.png"/><Relationship Id="rId32" Type="http://schemas.openxmlformats.org/officeDocument/2006/relationships/image" Target="../media/image203.png"/><Relationship Id="rId37" Type="http://schemas.openxmlformats.org/officeDocument/2006/relationships/image" Target="../media/image208.png"/><Relationship Id="rId40" Type="http://schemas.openxmlformats.org/officeDocument/2006/relationships/image" Target="../media/image211.png"/><Relationship Id="rId45" Type="http://schemas.openxmlformats.org/officeDocument/2006/relationships/image" Target="../media/image216.png"/><Relationship Id="rId53" Type="http://schemas.openxmlformats.org/officeDocument/2006/relationships/image" Target="../media/image224.png"/><Relationship Id="rId5" Type="http://schemas.openxmlformats.org/officeDocument/2006/relationships/image" Target="../media/image178.png"/><Relationship Id="rId15" Type="http://schemas.openxmlformats.org/officeDocument/2006/relationships/image" Target="../media/image187.png"/><Relationship Id="rId23" Type="http://schemas.openxmlformats.org/officeDocument/2006/relationships/image" Target="../media/image195.png"/><Relationship Id="rId28" Type="http://schemas.openxmlformats.org/officeDocument/2006/relationships/image" Target="../media/image80.png"/><Relationship Id="rId36" Type="http://schemas.openxmlformats.org/officeDocument/2006/relationships/image" Target="../media/image207.png"/><Relationship Id="rId49" Type="http://schemas.openxmlformats.org/officeDocument/2006/relationships/image" Target="../media/image220.png"/><Relationship Id="rId10" Type="http://schemas.openxmlformats.org/officeDocument/2006/relationships/image" Target="../media/image182.png"/><Relationship Id="rId19" Type="http://schemas.openxmlformats.org/officeDocument/2006/relationships/image" Target="../media/image191.png"/><Relationship Id="rId31" Type="http://schemas.openxmlformats.org/officeDocument/2006/relationships/image" Target="../media/image202.png"/><Relationship Id="rId44" Type="http://schemas.openxmlformats.org/officeDocument/2006/relationships/image" Target="../media/image215.png"/><Relationship Id="rId52" Type="http://schemas.openxmlformats.org/officeDocument/2006/relationships/image" Target="../media/image223.png"/><Relationship Id="rId4" Type="http://schemas.openxmlformats.org/officeDocument/2006/relationships/image" Target="../media/image177.png"/><Relationship Id="rId9" Type="http://schemas.openxmlformats.org/officeDocument/2006/relationships/image" Target="../media/image74.png"/><Relationship Id="rId14" Type="http://schemas.openxmlformats.org/officeDocument/2006/relationships/image" Target="../media/image186.png"/><Relationship Id="rId22" Type="http://schemas.openxmlformats.org/officeDocument/2006/relationships/image" Target="../media/image194.png"/><Relationship Id="rId27" Type="http://schemas.openxmlformats.org/officeDocument/2006/relationships/image" Target="../media/image199.png"/><Relationship Id="rId30" Type="http://schemas.openxmlformats.org/officeDocument/2006/relationships/image" Target="../media/image201.png"/><Relationship Id="rId35" Type="http://schemas.openxmlformats.org/officeDocument/2006/relationships/image" Target="../media/image206.png"/><Relationship Id="rId43" Type="http://schemas.openxmlformats.org/officeDocument/2006/relationships/image" Target="../media/image214.png"/><Relationship Id="rId48" Type="http://schemas.openxmlformats.org/officeDocument/2006/relationships/image" Target="../media/image219.png"/><Relationship Id="rId8" Type="http://schemas.openxmlformats.org/officeDocument/2006/relationships/image" Target="../media/image181.png"/><Relationship Id="rId51" Type="http://schemas.openxmlformats.org/officeDocument/2006/relationships/image" Target="../media/image2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2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2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2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2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2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3"/>
            <a:ext cx="6913677" cy="458978"/>
          </a:xfrm>
        </p:spPr>
        <p:txBody>
          <a:bodyPr/>
          <a:lstStyle/>
          <a:p>
            <a:pPr marL="0" marR="0">
              <a:lnSpc>
                <a:spcPts val="4050"/>
              </a:lnSpc>
              <a:spcBef>
                <a:spcPts val="0"/>
              </a:spcBef>
              <a:spcAft>
                <a:spcPts val="1500"/>
              </a:spcAft>
            </a:pPr>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Breadth first search</a:t>
            </a:r>
            <a:r>
              <a:rPr lang="en-US" sz="2000" dirty="0">
                <a:latin typeface="Calibri" panose="020F0502020204030204" pitchFamily="34" charset="0"/>
                <a:ea typeface="Calibri" panose="020F0502020204030204" pitchFamily="34" charset="0"/>
                <a:cs typeface="Times New Roman" panose="02020603050405020304" pitchFamily="18" charset="0"/>
              </a:rPr>
              <a:t/>
            </a:r>
            <a:br>
              <a:rPr lang="en-US" sz="20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 Placeholder 2"/>
          <p:cNvSpPr>
            <a:spLocks noGrp="1"/>
          </p:cNvSpPr>
          <p:nvPr>
            <p:ph type="body" idx="1"/>
          </p:nvPr>
        </p:nvSpPr>
        <p:spPr>
          <a:xfrm>
            <a:off x="922223" y="1848306"/>
            <a:ext cx="7321550" cy="4626908"/>
          </a:xfrm>
        </p:spPr>
        <p:txBody>
          <a:bodyPr/>
          <a:lstStyle/>
          <a:p>
            <a:pPr>
              <a:lnSpc>
                <a:spcPts val="2250"/>
              </a:lnSpc>
              <a:spcAft>
                <a:spcPts val="1200"/>
              </a:spcAft>
            </a:pPr>
            <a:r>
              <a:rPr lang="en-US" sz="1800"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Traversal means visiting all the nodes of a graph. Breadth first traversal or Breadth first Search is a recursive algorithm for searching all the vertices of a graph or tree data structure</a:t>
            </a:r>
            <a:r>
              <a:rPr lang="en-US" sz="1800" dirty="0" smtClean="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a:t>
            </a:r>
          </a:p>
          <a:p>
            <a:pPr>
              <a:lnSpc>
                <a:spcPts val="2700"/>
              </a:lnSpc>
              <a:spcAft>
                <a:spcPts val="900"/>
              </a:spcAft>
            </a:pPr>
            <a:r>
              <a:rPr lang="en-US" sz="1800" b="1"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BFS algorithm</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ts val="2250"/>
              </a:lnSpc>
              <a:spcAft>
                <a:spcPts val="1200"/>
              </a:spcAft>
            </a:pPr>
            <a:r>
              <a:rPr lang="en-US" sz="1800"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A standard BFS implementation puts each vertex of the graph into one of two categories:</a:t>
            </a:r>
            <a:endPar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250"/>
              </a:lnSpc>
              <a:spcBef>
                <a:spcPts val="0"/>
              </a:spcBef>
              <a:spcAft>
                <a:spcPts val="900"/>
              </a:spcAft>
              <a:tabLst>
                <a:tab pos="457200" algn="l"/>
              </a:tabLst>
            </a:pPr>
            <a:r>
              <a:rPr lang="en-US" sz="1800"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250"/>
              </a:lnSpc>
              <a:spcBef>
                <a:spcPts val="0"/>
              </a:spcBef>
              <a:spcAft>
                <a:spcPts val="900"/>
              </a:spcAft>
              <a:tabLst>
                <a:tab pos="457200" algn="l"/>
              </a:tabLst>
            </a:pPr>
            <a:r>
              <a:rPr lang="en-US" sz="1800"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Not Visited</a:t>
            </a:r>
            <a:endPar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ts val="2250"/>
              </a:lnSpc>
              <a:spcAft>
                <a:spcPts val="1200"/>
              </a:spcAft>
            </a:pPr>
            <a:r>
              <a:rPr lang="en-US" sz="1800"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The purpose of the algorithm is to mark each vertex as visited while avoiding cycles.</a:t>
            </a:r>
            <a:endPar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ts val="2250"/>
              </a:lnSpc>
              <a:spcAft>
                <a:spcPts val="1200"/>
              </a:spcAft>
            </a:pP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tx1"/>
              </a:solidFill>
            </a:endParaRPr>
          </a:p>
        </p:txBody>
      </p:sp>
    </p:spTree>
    <p:extLst>
      <p:ext uri="{BB962C8B-B14F-4D97-AF65-F5344CB8AC3E}">
        <p14:creationId xmlns:p14="http://schemas.microsoft.com/office/powerpoint/2010/main" val="2596443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66800" y="381000"/>
            <a:ext cx="6019800" cy="457200"/>
          </a:xfrm>
        </p:spPr>
        <p:txBody>
          <a:bodyPr/>
          <a:lstStyle/>
          <a:p>
            <a:pPr marL="0" marR="0">
              <a:lnSpc>
                <a:spcPts val="2700"/>
              </a:lnSpc>
              <a:spcBef>
                <a:spcPts val="0"/>
              </a:spcBef>
              <a:spcAft>
                <a:spcPts val="900"/>
              </a:spcAft>
            </a:pPr>
            <a:r>
              <a:rPr lang="en-US" sz="3200" b="1"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BFS pseudocode</a:t>
            </a:r>
            <a:r>
              <a:rPr lang="en-US" sz="3200" dirty="0">
                <a:latin typeface="Calibri" panose="020F0502020204030204" pitchFamily="34" charset="0"/>
                <a:ea typeface="Calibri" panose="020F0502020204030204" pitchFamily="34" charset="0"/>
                <a:cs typeface="Times New Roman" panose="02020603050405020304" pitchFamily="18" charset="0"/>
              </a:rPr>
              <a:t/>
            </a:r>
            <a:br>
              <a:rPr lang="en-US" sz="3200" dirty="0">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14" name="Rectangle 10"/>
          <p:cNvSpPr>
            <a:spLocks noChangeArrowheads="1"/>
          </p:cNvSpPr>
          <p:nvPr/>
        </p:nvSpPr>
        <p:spPr bwMode="auto">
          <a:xfrm>
            <a:off x="533400" y="1204555"/>
            <a:ext cx="8077200" cy="4401205"/>
          </a:xfrm>
          <a:prstGeom prst="rect">
            <a:avLst/>
          </a:prstGeom>
          <a:solidFill>
            <a:srgbClr val="FF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FF"/>
                </a:solidFill>
                <a:effectLst/>
                <a:latin typeface="Arial Unicode MS"/>
              </a:rPr>
              <a:t>Set all nodes to </a:t>
            </a:r>
            <a:r>
              <a:rPr kumimoji="0" lang="en-US" altLang="en-US" sz="2000" b="1" i="0" u="none" strike="noStrike" cap="none" normalizeH="0" baseline="0" dirty="0" smtClean="0">
                <a:ln>
                  <a:noFill/>
                </a:ln>
                <a:solidFill>
                  <a:srgbClr val="FF0000"/>
                </a:solidFill>
                <a:effectLst/>
                <a:latin typeface="Arial Unicode MS"/>
              </a:rPr>
              <a:t>"not visited"</a:t>
            </a:r>
            <a:r>
              <a:rPr kumimoji="0" lang="en-US" altLang="en-US" sz="2000" b="1" i="0" u="none" strike="noStrike" cap="none" normalizeH="0" baseline="0" dirty="0" smtClean="0">
                <a:ln>
                  <a:noFill/>
                </a:ln>
                <a:solidFill>
                  <a:srgbClr val="0000FF"/>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FF00FF"/>
                </a:solidFill>
                <a:effectLst/>
                <a:latin typeface="Arial Unicode MS"/>
              </a:rPr>
              <a:t>q</a:t>
            </a:r>
            <a:r>
              <a:rPr kumimoji="0" lang="en-US" altLang="en-US" sz="2000" b="1" i="0" u="none" strike="noStrike" cap="none" normalizeH="0" baseline="0" dirty="0" smtClean="0">
                <a:ln>
                  <a:noFill/>
                </a:ln>
                <a:solidFill>
                  <a:srgbClr val="0000FF"/>
                </a:solidFill>
                <a:effectLst/>
                <a:latin typeface="Arial Unicode MS"/>
              </a:rPr>
              <a:t> = </a:t>
            </a:r>
            <a:r>
              <a:rPr kumimoji="0" lang="en-US" altLang="en-US" sz="2000" b="1" i="0" u="none" strike="noStrike" cap="none" normalizeH="0" baseline="0" dirty="0" smtClean="0">
                <a:ln>
                  <a:noFill/>
                </a:ln>
                <a:solidFill>
                  <a:srgbClr val="FF0000"/>
                </a:solidFill>
                <a:effectLst/>
                <a:latin typeface="Arial Unicode MS"/>
              </a:rPr>
              <a:t>new Queue()</a:t>
            </a:r>
            <a:r>
              <a:rPr kumimoji="0" lang="en-US" altLang="en-US" sz="2000" b="1" i="0" u="none" strike="noStrike" cap="none" normalizeH="0" baseline="0" dirty="0" smtClean="0">
                <a:ln>
                  <a:noFill/>
                </a:ln>
                <a:solidFill>
                  <a:srgbClr val="0000FF"/>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FF00FF"/>
                </a:solidFill>
                <a:effectLst/>
                <a:latin typeface="Arial Unicode MS"/>
              </a:rPr>
              <a:t>q</a:t>
            </a:r>
            <a:r>
              <a:rPr kumimoji="0" lang="en-US" altLang="en-US" sz="2000" b="1" i="0" u="none" strike="noStrike" cap="none" normalizeH="0" baseline="0" dirty="0" err="1" smtClean="0">
                <a:ln>
                  <a:noFill/>
                </a:ln>
                <a:solidFill>
                  <a:srgbClr val="0000FF"/>
                </a:solidFill>
                <a:effectLst/>
                <a:latin typeface="Arial Unicode MS"/>
              </a:rPr>
              <a:t>.enqueue</a:t>
            </a:r>
            <a:r>
              <a:rPr kumimoji="0" lang="en-US" altLang="en-US" sz="2000" b="1" i="0" u="none" strike="noStrike" cap="none" normalizeH="0" baseline="0" dirty="0" smtClean="0">
                <a:ln>
                  <a:noFill/>
                </a:ln>
                <a:solidFill>
                  <a:srgbClr val="0000FF"/>
                </a:solidFill>
                <a:effectLst/>
                <a:latin typeface="Arial Unicode MS"/>
              </a:rPr>
              <a:t>(</a:t>
            </a:r>
            <a:r>
              <a:rPr kumimoji="0" lang="en-US" altLang="en-US" sz="2000" b="1" i="0" u="none" strike="noStrike" cap="none" normalizeH="0" baseline="0" dirty="0" smtClean="0">
                <a:ln>
                  <a:noFill/>
                </a:ln>
                <a:solidFill>
                  <a:srgbClr val="FF0000"/>
                </a:solidFill>
                <a:effectLst/>
                <a:latin typeface="Arial Unicode MS"/>
              </a:rPr>
              <a:t>initial node</a:t>
            </a:r>
            <a:r>
              <a:rPr kumimoji="0" lang="en-US" altLang="en-US" sz="2000" b="1" i="0" u="none" strike="noStrike" cap="none" normalizeH="0" baseline="0" dirty="0" smtClean="0">
                <a:ln>
                  <a:noFill/>
                </a:ln>
                <a:solidFill>
                  <a:srgbClr val="0000FF"/>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FF"/>
                </a:solidFill>
                <a:effectLst/>
                <a:latin typeface="Arial Unicode MS"/>
              </a:rPr>
              <a:t>while ( </a:t>
            </a:r>
            <a:r>
              <a:rPr kumimoji="0" lang="en-US" altLang="en-US" sz="2000" b="1" i="0" u="none" strike="noStrike" cap="none" normalizeH="0" baseline="0" dirty="0" smtClean="0">
                <a:ln>
                  <a:noFill/>
                </a:ln>
                <a:solidFill>
                  <a:srgbClr val="FF00FF"/>
                </a:solidFill>
                <a:effectLst/>
                <a:latin typeface="Arial Unicode MS"/>
              </a:rPr>
              <a:t>q</a:t>
            </a:r>
            <a:r>
              <a:rPr kumimoji="0" lang="en-US" altLang="en-US" sz="2000" b="1" i="0" u="none" strike="noStrike" cap="none" normalizeH="0" baseline="0" dirty="0" smtClean="0">
                <a:ln>
                  <a:noFill/>
                </a:ln>
                <a:solidFill>
                  <a:srgbClr val="FF0000"/>
                </a:solidFill>
                <a:effectLst/>
                <a:latin typeface="Arial Unicode MS"/>
              </a:rPr>
              <a:t> ≠ empty</a:t>
            </a:r>
            <a:r>
              <a:rPr kumimoji="0" lang="en-US" altLang="en-US" sz="2000" b="1" i="0" u="none" strike="noStrike" cap="none" normalizeH="0" baseline="0" dirty="0" smtClean="0">
                <a:ln>
                  <a:noFill/>
                </a:ln>
                <a:solidFill>
                  <a:srgbClr val="0000FF"/>
                </a:solidFill>
                <a:effectLst/>
                <a:latin typeface="Arial Unicode MS"/>
              </a:rPr>
              <a:t> ) do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FF"/>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000FF"/>
                </a:solidFill>
                <a:latin typeface="Arial Unicode MS"/>
              </a:rPr>
              <a:t>	</a:t>
            </a:r>
            <a:r>
              <a:rPr kumimoji="0" lang="en-US" altLang="en-US" sz="2000" b="1" i="0" u="none" strike="noStrike" cap="none" normalizeH="0" baseline="0" dirty="0" smtClean="0">
                <a:ln>
                  <a:noFill/>
                </a:ln>
                <a:solidFill>
                  <a:srgbClr val="0000FF"/>
                </a:solidFill>
                <a:effectLst/>
                <a:latin typeface="Arial Unicode MS"/>
              </a:rPr>
              <a:t>x = </a:t>
            </a:r>
            <a:r>
              <a:rPr kumimoji="0" lang="en-US" altLang="en-US" sz="2000" b="1" i="0" u="none" strike="noStrike" cap="none" normalizeH="0" baseline="0" dirty="0" err="1" smtClean="0">
                <a:ln>
                  <a:noFill/>
                </a:ln>
                <a:solidFill>
                  <a:srgbClr val="FF00FF"/>
                </a:solidFill>
                <a:effectLst/>
                <a:latin typeface="Arial Unicode MS"/>
              </a:rPr>
              <a:t>q</a:t>
            </a:r>
            <a:r>
              <a:rPr kumimoji="0" lang="en-US" altLang="en-US" sz="2000" b="1" i="0" u="none" strike="noStrike" cap="none" normalizeH="0" baseline="0" dirty="0" err="1" smtClean="0">
                <a:ln>
                  <a:noFill/>
                </a:ln>
                <a:solidFill>
                  <a:srgbClr val="0000FF"/>
                </a:solidFill>
                <a:effectLst/>
                <a:latin typeface="Arial Unicode MS"/>
              </a:rPr>
              <a:t>.dequeue</a:t>
            </a:r>
            <a:r>
              <a:rPr kumimoji="0" lang="en-US" altLang="en-US" sz="2000" b="1" i="0" u="none" strike="noStrike" cap="none" normalizeH="0" baseline="0" dirty="0" smtClean="0">
                <a:ln>
                  <a:noFill/>
                </a:ln>
                <a:solidFill>
                  <a:srgbClr val="0000FF"/>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000FF"/>
                </a:solidFill>
                <a:latin typeface="Arial Unicode MS"/>
              </a:rPr>
              <a:t>	</a:t>
            </a:r>
            <a:r>
              <a:rPr kumimoji="0" lang="en-US" altLang="en-US" sz="2000" b="1" i="0" u="none" strike="noStrike" cap="none" normalizeH="0" baseline="0" dirty="0" smtClean="0">
                <a:ln>
                  <a:noFill/>
                </a:ln>
                <a:solidFill>
                  <a:srgbClr val="0000FF"/>
                </a:solidFill>
                <a:effectLst/>
                <a:latin typeface="Arial Unicode MS"/>
              </a:rPr>
              <a:t>if ( </a:t>
            </a:r>
            <a:r>
              <a:rPr kumimoji="0" lang="en-US" altLang="en-US" sz="2000" b="1" i="0" u="none" strike="noStrike" cap="none" normalizeH="0" baseline="0" dirty="0" smtClean="0">
                <a:ln>
                  <a:noFill/>
                </a:ln>
                <a:solidFill>
                  <a:srgbClr val="FF0000"/>
                </a:solidFill>
                <a:effectLst/>
                <a:latin typeface="Arial Unicode MS"/>
              </a:rPr>
              <a:t>x has not been visited</a:t>
            </a:r>
            <a:r>
              <a:rPr kumimoji="0" lang="en-US" altLang="en-US" sz="2000" b="1" i="0" u="none" strike="noStrike" cap="none" normalizeH="0" baseline="0" dirty="0" smtClean="0">
                <a:ln>
                  <a:noFill/>
                </a:ln>
                <a:solidFill>
                  <a:srgbClr val="0000FF"/>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000FF"/>
                </a:solidFill>
                <a:latin typeface="Arial Unicode MS"/>
              </a:rPr>
              <a:t>	</a:t>
            </a:r>
            <a:r>
              <a:rPr kumimoji="0" lang="en-US" altLang="en-US" sz="2000" b="1" i="0" u="none" strike="noStrike" cap="none" normalizeH="0" baseline="0" dirty="0" smtClean="0">
                <a:ln>
                  <a:noFill/>
                </a:ln>
                <a:solidFill>
                  <a:srgbClr val="0000FF"/>
                </a:solidFill>
                <a:effectLst/>
                <a:latin typeface="Arial Unicode MS"/>
              </a:rPr>
              <a:t>{</a:t>
            </a:r>
            <a:r>
              <a:rPr kumimoji="0" lang="en-US" altLang="en-US" sz="2000" b="1" i="0" u="none" strike="noStrike" cap="none" normalizeH="0" baseline="0" dirty="0" smtClean="0">
                <a:ln>
                  <a:noFill/>
                </a:ln>
                <a:solidFill>
                  <a:srgbClr val="0064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06400"/>
                </a:solidFill>
                <a:latin typeface="Arial Unicode MS"/>
              </a:rPr>
              <a:t>	</a:t>
            </a:r>
            <a:r>
              <a:rPr lang="en-US" altLang="en-US" sz="2000" b="1" dirty="0" smtClean="0">
                <a:solidFill>
                  <a:srgbClr val="006400"/>
                </a:solidFill>
                <a:latin typeface="Arial Unicode MS"/>
              </a:rPr>
              <a:t>	</a:t>
            </a:r>
            <a:r>
              <a:rPr kumimoji="0" lang="en-US" altLang="en-US" sz="2000" b="1" i="0" u="none" strike="noStrike" cap="none" normalizeH="0" baseline="0" dirty="0" smtClean="0">
                <a:ln>
                  <a:noFill/>
                </a:ln>
                <a:solidFill>
                  <a:srgbClr val="006400"/>
                </a:solidFill>
                <a:effectLst/>
                <a:latin typeface="Arial Unicode MS"/>
              </a:rPr>
              <a:t>visited[x] = true;</a:t>
            </a:r>
            <a:r>
              <a:rPr kumimoji="0" lang="en-US" altLang="en-US" sz="2000" b="1" i="0" u="none" strike="noStrike" cap="none" normalizeH="0" baseline="0" dirty="0" smtClean="0">
                <a:ln>
                  <a:noFill/>
                </a:ln>
                <a:solidFill>
                  <a:srgbClr val="0000FF"/>
                </a:solidFill>
                <a:effectLst/>
                <a:latin typeface="Arial Unicode MS"/>
              </a:rPr>
              <a:t> // Visit node x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000FF"/>
                </a:solidFill>
                <a:latin typeface="Arial Unicode MS"/>
              </a:rPr>
              <a:t>	</a:t>
            </a:r>
            <a:r>
              <a:rPr lang="en-US" altLang="en-US" sz="2000" b="1" dirty="0" smtClean="0">
                <a:solidFill>
                  <a:srgbClr val="0000FF"/>
                </a:solidFill>
                <a:latin typeface="Arial Unicode MS"/>
              </a:rPr>
              <a:t>	</a:t>
            </a:r>
            <a:r>
              <a:rPr kumimoji="0" lang="en-US" altLang="en-US" sz="2000" b="1" i="0" u="none" strike="noStrike" cap="none" normalizeH="0" baseline="0" dirty="0" smtClean="0">
                <a:ln>
                  <a:noFill/>
                </a:ln>
                <a:solidFill>
                  <a:srgbClr val="0000FF"/>
                </a:solidFill>
                <a:effectLst/>
                <a:latin typeface="Arial Unicode MS"/>
              </a:rPr>
              <a:t>for ( </a:t>
            </a:r>
            <a:r>
              <a:rPr kumimoji="0" lang="en-US" altLang="en-US" sz="2000" b="1" i="0" u="none" strike="noStrike" cap="none" normalizeH="0" baseline="0" dirty="0" smtClean="0">
                <a:ln>
                  <a:noFill/>
                </a:ln>
                <a:solidFill>
                  <a:srgbClr val="FF0000"/>
                </a:solidFill>
                <a:effectLst/>
                <a:latin typeface="Arial Unicode MS"/>
              </a:rPr>
              <a:t>every edge (x, y)</a:t>
            </a:r>
            <a:r>
              <a:rPr kumimoji="0" lang="en-US" altLang="en-US" sz="2000" b="1" i="0" u="none" strike="noStrike" cap="none" normalizeH="0" baseline="0" dirty="0" smtClean="0">
                <a:ln>
                  <a:noFill/>
                </a:ln>
                <a:solidFill>
                  <a:srgbClr val="0000FF"/>
                </a:solidFill>
                <a:effectLst/>
                <a:latin typeface="Arial Unicode MS"/>
              </a:rPr>
              <a:t> /* we are using all edges ! */ ) 		</a:t>
            </a:r>
            <a:r>
              <a:rPr kumimoji="0" lang="en-US" altLang="en-US" sz="2000" b="1" i="0" u="none" strike="noStrike" cap="none" normalizeH="0" dirty="0" smtClean="0">
                <a:ln>
                  <a:noFill/>
                </a:ln>
                <a:solidFill>
                  <a:srgbClr val="0000FF"/>
                </a:solidFill>
                <a:effectLst/>
                <a:latin typeface="Arial Unicode MS"/>
              </a:rPr>
              <a:t>    </a:t>
            </a:r>
            <a:r>
              <a:rPr kumimoji="0" lang="en-US" altLang="en-US" sz="2000" b="1" i="0" u="none" strike="noStrike" cap="none" normalizeH="0" baseline="0" dirty="0" smtClean="0">
                <a:ln>
                  <a:noFill/>
                </a:ln>
                <a:solidFill>
                  <a:srgbClr val="0000FF"/>
                </a:solidFill>
                <a:effectLst/>
                <a:latin typeface="Arial Unicode MS"/>
              </a:rPr>
              <a:t>if ( </a:t>
            </a:r>
            <a:r>
              <a:rPr kumimoji="0" lang="en-US" altLang="en-US" sz="2000" b="1" i="0" u="none" strike="noStrike" cap="none" normalizeH="0" baseline="0" dirty="0" smtClean="0">
                <a:ln>
                  <a:noFill/>
                </a:ln>
                <a:solidFill>
                  <a:srgbClr val="FF0000"/>
                </a:solidFill>
                <a:effectLst/>
                <a:latin typeface="Arial Unicode MS"/>
              </a:rPr>
              <a:t>y</a:t>
            </a:r>
            <a:r>
              <a:rPr kumimoji="0" lang="en-US" altLang="en-US" sz="2000" b="1" i="0" u="none" strike="noStrike" cap="none" normalizeH="0" baseline="0" dirty="0" smtClean="0">
                <a:ln>
                  <a:noFill/>
                </a:ln>
                <a:solidFill>
                  <a:srgbClr val="0000FF"/>
                </a:solidFill>
                <a:effectLst/>
                <a:latin typeface="Arial Unicode MS"/>
              </a:rPr>
              <a:t> has </a:t>
            </a:r>
            <a:r>
              <a:rPr kumimoji="0" lang="en-US" altLang="en-US" sz="2000" b="1" i="0" u="none" strike="noStrike" cap="none" normalizeH="0" baseline="0" dirty="0" smtClean="0">
                <a:ln>
                  <a:noFill/>
                </a:ln>
                <a:solidFill>
                  <a:srgbClr val="FF0000"/>
                </a:solidFill>
                <a:effectLst/>
                <a:latin typeface="Arial Unicode MS"/>
              </a:rPr>
              <a:t>not been visited</a:t>
            </a:r>
            <a:r>
              <a:rPr kumimoji="0" lang="en-US" altLang="en-US" sz="2000" b="1" i="0" u="none" strike="noStrike" cap="none" normalizeH="0" baseline="0" dirty="0" smtClean="0">
                <a:ln>
                  <a:noFill/>
                </a:ln>
                <a:solidFill>
                  <a:srgbClr val="0000FF"/>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000FF"/>
                </a:solidFill>
                <a:latin typeface="Arial Unicode MS"/>
              </a:rPr>
              <a:t>	</a:t>
            </a:r>
            <a:r>
              <a:rPr lang="en-US" altLang="en-US" sz="2000" b="1" dirty="0" smtClean="0">
                <a:solidFill>
                  <a:srgbClr val="0000FF"/>
                </a:solidFill>
                <a:latin typeface="Arial Unicode MS"/>
              </a:rPr>
              <a:t>		</a:t>
            </a:r>
            <a:r>
              <a:rPr kumimoji="0" lang="en-US" altLang="en-US" sz="2000" b="1" i="0" u="none" strike="noStrike" cap="none" normalizeH="0" baseline="0" dirty="0" err="1" smtClean="0">
                <a:ln>
                  <a:noFill/>
                </a:ln>
                <a:solidFill>
                  <a:srgbClr val="FF00FF"/>
                </a:solidFill>
                <a:effectLst/>
                <a:latin typeface="Arial Unicode MS"/>
              </a:rPr>
              <a:t>q</a:t>
            </a:r>
            <a:r>
              <a:rPr kumimoji="0" lang="en-US" altLang="en-US" sz="2000" b="1" i="0" u="none" strike="noStrike" cap="none" normalizeH="0" baseline="0" dirty="0" err="1" smtClean="0">
                <a:ln>
                  <a:noFill/>
                </a:ln>
                <a:solidFill>
                  <a:srgbClr val="0000FF"/>
                </a:solidFill>
                <a:effectLst/>
                <a:latin typeface="Arial Unicode MS"/>
              </a:rPr>
              <a:t>.enqueue</a:t>
            </a:r>
            <a:r>
              <a:rPr kumimoji="0" lang="en-US" altLang="en-US" sz="2000" b="1" i="0" u="none" strike="noStrike" cap="none" normalizeH="0" baseline="0" dirty="0" smtClean="0">
                <a:ln>
                  <a:noFill/>
                </a:ln>
                <a:solidFill>
                  <a:srgbClr val="0000FF"/>
                </a:solidFill>
                <a:effectLst/>
                <a:latin typeface="Arial Unicode MS"/>
              </a:rPr>
              <a:t>(</a:t>
            </a:r>
            <a:r>
              <a:rPr kumimoji="0" lang="en-US" altLang="en-US" sz="2000" b="1" i="0" u="none" strike="noStrike" cap="none" normalizeH="0" baseline="0" dirty="0" smtClean="0">
                <a:ln>
                  <a:noFill/>
                </a:ln>
                <a:solidFill>
                  <a:srgbClr val="FF0000"/>
                </a:solidFill>
                <a:effectLst/>
                <a:latin typeface="Arial Unicode MS"/>
              </a:rPr>
              <a:t>y</a:t>
            </a:r>
            <a:r>
              <a:rPr kumimoji="0" lang="en-US" altLang="en-US" sz="2000" b="1" i="0" u="none" strike="noStrike" cap="none" normalizeH="0" baseline="0" dirty="0" smtClean="0">
                <a:ln>
                  <a:noFill/>
                </a:ln>
                <a:solidFill>
                  <a:srgbClr val="0000FF"/>
                </a:solidFill>
                <a:effectLst/>
                <a:latin typeface="Arial Unicode MS"/>
              </a:rPr>
              <a:t>); // </a:t>
            </a:r>
            <a:r>
              <a:rPr kumimoji="0" lang="en-US" altLang="en-US" sz="2000" b="1" i="0" u="none" strike="noStrike" cap="none" normalizeH="0" baseline="0" dirty="0" smtClean="0">
                <a:ln>
                  <a:noFill/>
                </a:ln>
                <a:solidFill>
                  <a:srgbClr val="006400"/>
                </a:solidFill>
                <a:effectLst/>
                <a:latin typeface="Arial Unicode MS"/>
              </a:rPr>
              <a:t>Use the edge (</a:t>
            </a:r>
            <a:r>
              <a:rPr kumimoji="0" lang="en-US" altLang="en-US" sz="2000" b="1" i="0" u="none" strike="noStrike" cap="none" normalizeH="0" baseline="0" dirty="0" err="1" smtClean="0">
                <a:ln>
                  <a:noFill/>
                </a:ln>
                <a:solidFill>
                  <a:srgbClr val="006400"/>
                </a:solidFill>
                <a:effectLst/>
                <a:latin typeface="Arial Unicode MS"/>
              </a:rPr>
              <a:t>x,y</a:t>
            </a:r>
            <a:r>
              <a:rPr kumimoji="0" lang="en-US" altLang="en-US" sz="2000" b="1" i="0" u="none" strike="noStrike" cap="none" normalizeH="0" baseline="0" dirty="0" smtClean="0">
                <a:ln>
                  <a:noFill/>
                </a:ln>
                <a:solidFill>
                  <a:srgbClr val="006400"/>
                </a:solidFill>
                <a:effectLst/>
                <a:latin typeface="Arial Unicode MS"/>
              </a:rPr>
              <a:t>) !!!</a:t>
            </a:r>
            <a:r>
              <a:rPr kumimoji="0" lang="en-US" altLang="en-US" sz="2000" b="1" i="0" u="none" strike="noStrike" cap="none" normalizeH="0" baseline="0" dirty="0" smtClean="0">
                <a:ln>
                  <a:noFill/>
                </a:ln>
                <a:solidFill>
                  <a:srgbClr val="0000FF"/>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000FF"/>
                </a:solidFill>
                <a:latin typeface="Arial Unicode MS"/>
              </a:rPr>
              <a:t>	</a:t>
            </a:r>
            <a:r>
              <a:rPr kumimoji="0" lang="en-US" altLang="en-US" sz="2000" b="1" i="0" u="none" strike="noStrike" cap="none" normalizeH="0" baseline="0" dirty="0" smtClean="0">
                <a:ln>
                  <a:noFill/>
                </a:ln>
                <a:solidFill>
                  <a:srgbClr val="0000FF"/>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FF"/>
                </a:solidFill>
                <a:effectLst/>
                <a:latin typeface="Arial Unicode MS"/>
              </a:rPr>
              <a: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5934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61020" y="502629"/>
            <a:ext cx="6019165" cy="452120"/>
          </a:xfrm>
          <a:prstGeom prst="rect">
            <a:avLst/>
          </a:prstGeom>
          <a:solidFill>
            <a:schemeClr val="bg1"/>
          </a:solidFill>
        </p:spPr>
        <p:txBody>
          <a:bodyPr vert="horz" wrap="square" lIns="0" tIns="12065" rIns="0" bIns="0" rtlCol="0">
            <a:spAutoFit/>
          </a:bodyPr>
          <a:lstStyle/>
          <a:p>
            <a:pPr marL="12700">
              <a:lnSpc>
                <a:spcPct val="100000"/>
              </a:lnSpc>
              <a:spcBef>
                <a:spcPts val="95"/>
              </a:spcBef>
            </a:pPr>
            <a:r>
              <a:rPr sz="2800" spc="-10" dirty="0">
                <a:solidFill>
                  <a:schemeClr val="tx1"/>
                </a:solidFill>
              </a:rPr>
              <a:t>BREADTH </a:t>
            </a:r>
            <a:r>
              <a:rPr sz="2800" spc="-5" dirty="0">
                <a:solidFill>
                  <a:schemeClr val="tx1"/>
                </a:solidFill>
              </a:rPr>
              <a:t>FIRST</a:t>
            </a:r>
            <a:r>
              <a:rPr sz="2800" spc="40" dirty="0">
                <a:solidFill>
                  <a:schemeClr val="tx1"/>
                </a:solidFill>
              </a:rPr>
              <a:t> </a:t>
            </a:r>
            <a:r>
              <a:rPr sz="2800" spc="-15" dirty="0">
                <a:solidFill>
                  <a:schemeClr val="tx1"/>
                </a:solidFill>
              </a:rPr>
              <a:t>SEARCH(BFS)</a:t>
            </a:r>
            <a:endParaRPr sz="2800" dirty="0">
              <a:solidFill>
                <a:schemeClr val="tx1"/>
              </a:solidFill>
            </a:endParaRPr>
          </a:p>
        </p:txBody>
      </p:sp>
      <p:sp>
        <p:nvSpPr>
          <p:cNvPr id="4" name="object 4"/>
          <p:cNvSpPr/>
          <p:nvPr/>
        </p:nvSpPr>
        <p:spPr>
          <a:xfrm>
            <a:off x="751331" y="1888235"/>
            <a:ext cx="512063" cy="65074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02791" y="1961388"/>
            <a:ext cx="1184148" cy="5715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895855" y="1961388"/>
            <a:ext cx="1527047" cy="5715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131820" y="1961388"/>
            <a:ext cx="1743456" cy="57150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4582667" y="1961388"/>
            <a:ext cx="918972" cy="571500"/>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751331" y="2345435"/>
            <a:ext cx="512063" cy="650748"/>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02791" y="2418588"/>
            <a:ext cx="2109216" cy="571500"/>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2746248" y="2418588"/>
            <a:ext cx="437388" cy="571500"/>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228344" y="2750820"/>
            <a:ext cx="457200" cy="582167"/>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476755" y="2817876"/>
            <a:ext cx="909828" cy="512063"/>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2122932" y="2817876"/>
            <a:ext cx="490728" cy="512063"/>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2350007" y="2817876"/>
            <a:ext cx="760476" cy="512063"/>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2849879" y="2817876"/>
            <a:ext cx="999744" cy="512063"/>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3584447" y="2817876"/>
            <a:ext cx="387096" cy="512063"/>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3642359" y="2817876"/>
            <a:ext cx="393191" cy="512063"/>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3706367" y="2817876"/>
            <a:ext cx="441960" cy="512063"/>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3819144" y="2817876"/>
            <a:ext cx="393191" cy="512063"/>
          </a:xfrm>
          <a:prstGeom prst="rect">
            <a:avLst/>
          </a:prstGeom>
          <a:blipFill>
            <a:blip r:embed="rId15" cstate="print"/>
            <a:stretch>
              <a:fillRect/>
            </a:stretch>
          </a:blipFill>
        </p:spPr>
        <p:txBody>
          <a:bodyPr wrap="square" lIns="0" tIns="0" rIns="0" bIns="0" rtlCol="0"/>
          <a:lstStyle/>
          <a:p>
            <a:endParaRPr/>
          </a:p>
        </p:txBody>
      </p:sp>
      <p:sp>
        <p:nvSpPr>
          <p:cNvPr id="21" name="object 21"/>
          <p:cNvSpPr/>
          <p:nvPr/>
        </p:nvSpPr>
        <p:spPr>
          <a:xfrm>
            <a:off x="3883152" y="2817876"/>
            <a:ext cx="393191" cy="512063"/>
          </a:xfrm>
          <a:prstGeom prst="rect">
            <a:avLst/>
          </a:prstGeom>
          <a:blipFill>
            <a:blip r:embed="rId17" cstate="print"/>
            <a:stretch>
              <a:fillRect/>
            </a:stretch>
          </a:blipFill>
        </p:spPr>
        <p:txBody>
          <a:bodyPr wrap="square" lIns="0" tIns="0" rIns="0" bIns="0" rtlCol="0"/>
          <a:lstStyle/>
          <a:p>
            <a:endParaRPr/>
          </a:p>
        </p:txBody>
      </p:sp>
      <p:sp>
        <p:nvSpPr>
          <p:cNvPr id="22" name="object 22"/>
          <p:cNvSpPr/>
          <p:nvPr/>
        </p:nvSpPr>
        <p:spPr>
          <a:xfrm>
            <a:off x="4017264" y="2817876"/>
            <a:ext cx="746760" cy="512063"/>
          </a:xfrm>
          <a:prstGeom prst="rect">
            <a:avLst/>
          </a:prstGeom>
          <a:blipFill>
            <a:blip r:embed="rId18" cstate="print"/>
            <a:stretch>
              <a:fillRect/>
            </a:stretch>
          </a:blipFill>
        </p:spPr>
        <p:txBody>
          <a:bodyPr wrap="square" lIns="0" tIns="0" rIns="0" bIns="0" rtlCol="0"/>
          <a:lstStyle/>
          <a:p>
            <a:endParaRPr/>
          </a:p>
        </p:txBody>
      </p:sp>
      <p:sp>
        <p:nvSpPr>
          <p:cNvPr id="23" name="object 23"/>
          <p:cNvSpPr/>
          <p:nvPr/>
        </p:nvSpPr>
        <p:spPr>
          <a:xfrm>
            <a:off x="4501896" y="2817876"/>
            <a:ext cx="1397508" cy="512063"/>
          </a:xfrm>
          <a:prstGeom prst="rect">
            <a:avLst/>
          </a:prstGeom>
          <a:blipFill>
            <a:blip r:embed="rId19" cstate="print"/>
            <a:stretch>
              <a:fillRect/>
            </a:stretch>
          </a:blipFill>
        </p:spPr>
        <p:txBody>
          <a:bodyPr wrap="square" lIns="0" tIns="0" rIns="0" bIns="0" rtlCol="0"/>
          <a:lstStyle/>
          <a:p>
            <a:endParaRPr/>
          </a:p>
        </p:txBody>
      </p:sp>
      <p:sp>
        <p:nvSpPr>
          <p:cNvPr id="24" name="object 24"/>
          <p:cNvSpPr/>
          <p:nvPr/>
        </p:nvSpPr>
        <p:spPr>
          <a:xfrm>
            <a:off x="5635752" y="2817876"/>
            <a:ext cx="580644" cy="512063"/>
          </a:xfrm>
          <a:prstGeom prst="rect">
            <a:avLst/>
          </a:prstGeom>
          <a:blipFill>
            <a:blip r:embed="rId20" cstate="print"/>
            <a:stretch>
              <a:fillRect/>
            </a:stretch>
          </a:blipFill>
        </p:spPr>
        <p:txBody>
          <a:bodyPr wrap="square" lIns="0" tIns="0" rIns="0" bIns="0" rtlCol="0"/>
          <a:lstStyle/>
          <a:p>
            <a:endParaRPr/>
          </a:p>
        </p:txBody>
      </p:sp>
      <p:sp>
        <p:nvSpPr>
          <p:cNvPr id="25" name="object 25"/>
          <p:cNvSpPr/>
          <p:nvPr/>
        </p:nvSpPr>
        <p:spPr>
          <a:xfrm>
            <a:off x="5954267" y="2817876"/>
            <a:ext cx="516636" cy="512063"/>
          </a:xfrm>
          <a:prstGeom prst="rect">
            <a:avLst/>
          </a:prstGeom>
          <a:blipFill>
            <a:blip r:embed="rId21" cstate="print"/>
            <a:stretch>
              <a:fillRect/>
            </a:stretch>
          </a:blipFill>
        </p:spPr>
        <p:txBody>
          <a:bodyPr wrap="square" lIns="0" tIns="0" rIns="0" bIns="0" rtlCol="0"/>
          <a:lstStyle/>
          <a:p>
            <a:endParaRPr/>
          </a:p>
        </p:txBody>
      </p:sp>
      <p:sp>
        <p:nvSpPr>
          <p:cNvPr id="26" name="object 26"/>
          <p:cNvSpPr/>
          <p:nvPr/>
        </p:nvSpPr>
        <p:spPr>
          <a:xfrm>
            <a:off x="6207252" y="2817876"/>
            <a:ext cx="696468" cy="512063"/>
          </a:xfrm>
          <a:prstGeom prst="rect">
            <a:avLst/>
          </a:prstGeom>
          <a:blipFill>
            <a:blip r:embed="rId22" cstate="print"/>
            <a:stretch>
              <a:fillRect/>
            </a:stretch>
          </a:blipFill>
        </p:spPr>
        <p:txBody>
          <a:bodyPr wrap="square" lIns="0" tIns="0" rIns="0" bIns="0" rtlCol="0"/>
          <a:lstStyle/>
          <a:p>
            <a:endParaRPr/>
          </a:p>
        </p:txBody>
      </p:sp>
      <p:sp>
        <p:nvSpPr>
          <p:cNvPr id="27" name="object 27"/>
          <p:cNvSpPr/>
          <p:nvPr/>
        </p:nvSpPr>
        <p:spPr>
          <a:xfrm>
            <a:off x="751331" y="3157727"/>
            <a:ext cx="512063" cy="650748"/>
          </a:xfrm>
          <a:prstGeom prst="rect">
            <a:avLst/>
          </a:prstGeom>
          <a:blipFill>
            <a:blip r:embed="rId2" cstate="print"/>
            <a:stretch>
              <a:fillRect/>
            </a:stretch>
          </a:blipFill>
        </p:spPr>
        <p:txBody>
          <a:bodyPr wrap="square" lIns="0" tIns="0" rIns="0" bIns="0" rtlCol="0"/>
          <a:lstStyle/>
          <a:p>
            <a:endParaRPr/>
          </a:p>
        </p:txBody>
      </p:sp>
      <p:sp>
        <p:nvSpPr>
          <p:cNvPr id="28" name="object 28"/>
          <p:cNvSpPr/>
          <p:nvPr/>
        </p:nvSpPr>
        <p:spPr>
          <a:xfrm>
            <a:off x="1002791" y="3230879"/>
            <a:ext cx="1484375" cy="571500"/>
          </a:xfrm>
          <a:prstGeom prst="rect">
            <a:avLst/>
          </a:prstGeom>
          <a:blipFill>
            <a:blip r:embed="rId23" cstate="print"/>
            <a:stretch>
              <a:fillRect/>
            </a:stretch>
          </a:blipFill>
        </p:spPr>
        <p:txBody>
          <a:bodyPr wrap="square" lIns="0" tIns="0" rIns="0" bIns="0" rtlCol="0"/>
          <a:lstStyle/>
          <a:p>
            <a:endParaRPr/>
          </a:p>
        </p:txBody>
      </p:sp>
      <p:sp>
        <p:nvSpPr>
          <p:cNvPr id="29" name="object 29"/>
          <p:cNvSpPr/>
          <p:nvPr/>
        </p:nvSpPr>
        <p:spPr>
          <a:xfrm>
            <a:off x="1139952" y="3518915"/>
            <a:ext cx="1997964" cy="102108"/>
          </a:xfrm>
          <a:prstGeom prst="rect">
            <a:avLst/>
          </a:prstGeom>
          <a:blipFill>
            <a:blip r:embed="rId24" cstate="print"/>
            <a:stretch>
              <a:fillRect/>
            </a:stretch>
          </a:blipFill>
        </p:spPr>
        <p:txBody>
          <a:bodyPr wrap="square" lIns="0" tIns="0" rIns="0" bIns="0" rtlCol="0"/>
          <a:lstStyle/>
          <a:p>
            <a:endParaRPr/>
          </a:p>
        </p:txBody>
      </p:sp>
      <p:sp>
        <p:nvSpPr>
          <p:cNvPr id="30" name="object 30"/>
          <p:cNvSpPr/>
          <p:nvPr/>
        </p:nvSpPr>
        <p:spPr>
          <a:xfrm>
            <a:off x="2196083" y="3230879"/>
            <a:ext cx="589788" cy="571500"/>
          </a:xfrm>
          <a:prstGeom prst="rect">
            <a:avLst/>
          </a:prstGeom>
          <a:blipFill>
            <a:blip r:embed="rId25" cstate="print"/>
            <a:stretch>
              <a:fillRect/>
            </a:stretch>
          </a:blipFill>
        </p:spPr>
        <p:txBody>
          <a:bodyPr wrap="square" lIns="0" tIns="0" rIns="0" bIns="0" rtlCol="0"/>
          <a:lstStyle/>
          <a:p>
            <a:endParaRPr/>
          </a:p>
        </p:txBody>
      </p:sp>
      <p:sp>
        <p:nvSpPr>
          <p:cNvPr id="31" name="object 31"/>
          <p:cNvSpPr/>
          <p:nvPr/>
        </p:nvSpPr>
        <p:spPr>
          <a:xfrm>
            <a:off x="2493264" y="3230879"/>
            <a:ext cx="781812" cy="571500"/>
          </a:xfrm>
          <a:prstGeom prst="rect">
            <a:avLst/>
          </a:prstGeom>
          <a:blipFill>
            <a:blip r:embed="rId26" cstate="print"/>
            <a:stretch>
              <a:fillRect/>
            </a:stretch>
          </a:blipFill>
        </p:spPr>
        <p:txBody>
          <a:bodyPr wrap="square" lIns="0" tIns="0" rIns="0" bIns="0" rtlCol="0"/>
          <a:lstStyle/>
          <a:p>
            <a:endParaRPr/>
          </a:p>
        </p:txBody>
      </p:sp>
      <p:sp>
        <p:nvSpPr>
          <p:cNvPr id="32" name="object 32"/>
          <p:cNvSpPr/>
          <p:nvPr/>
        </p:nvSpPr>
        <p:spPr>
          <a:xfrm>
            <a:off x="1228344" y="3563111"/>
            <a:ext cx="457200" cy="582168"/>
          </a:xfrm>
          <a:prstGeom prst="rect">
            <a:avLst/>
          </a:prstGeom>
          <a:blipFill>
            <a:blip r:embed="rId9" cstate="print"/>
            <a:stretch>
              <a:fillRect/>
            </a:stretch>
          </a:blipFill>
        </p:spPr>
        <p:txBody>
          <a:bodyPr wrap="square" lIns="0" tIns="0" rIns="0" bIns="0" rtlCol="0"/>
          <a:lstStyle/>
          <a:p>
            <a:endParaRPr/>
          </a:p>
        </p:txBody>
      </p:sp>
      <p:sp>
        <p:nvSpPr>
          <p:cNvPr id="33" name="object 33"/>
          <p:cNvSpPr/>
          <p:nvPr/>
        </p:nvSpPr>
        <p:spPr>
          <a:xfrm>
            <a:off x="1476755" y="3630167"/>
            <a:ext cx="1271016" cy="512063"/>
          </a:xfrm>
          <a:prstGeom prst="rect">
            <a:avLst/>
          </a:prstGeom>
          <a:blipFill>
            <a:blip r:embed="rId27" cstate="print"/>
            <a:stretch>
              <a:fillRect/>
            </a:stretch>
          </a:blipFill>
        </p:spPr>
        <p:txBody>
          <a:bodyPr wrap="square" lIns="0" tIns="0" rIns="0" bIns="0" rtlCol="0"/>
          <a:lstStyle/>
          <a:p>
            <a:endParaRPr/>
          </a:p>
        </p:txBody>
      </p:sp>
      <p:sp>
        <p:nvSpPr>
          <p:cNvPr id="34" name="object 34"/>
          <p:cNvSpPr/>
          <p:nvPr/>
        </p:nvSpPr>
        <p:spPr>
          <a:xfrm>
            <a:off x="1598675" y="3884676"/>
            <a:ext cx="1091184" cy="96012"/>
          </a:xfrm>
          <a:prstGeom prst="rect">
            <a:avLst/>
          </a:prstGeom>
          <a:blipFill>
            <a:blip r:embed="rId28" cstate="print"/>
            <a:stretch>
              <a:fillRect/>
            </a:stretch>
          </a:blipFill>
        </p:spPr>
        <p:txBody>
          <a:bodyPr wrap="square" lIns="0" tIns="0" rIns="0" bIns="0" rtlCol="0"/>
          <a:lstStyle/>
          <a:p>
            <a:endParaRPr/>
          </a:p>
        </p:txBody>
      </p:sp>
      <p:sp>
        <p:nvSpPr>
          <p:cNvPr id="35" name="object 35"/>
          <p:cNvSpPr/>
          <p:nvPr/>
        </p:nvSpPr>
        <p:spPr>
          <a:xfrm>
            <a:off x="2418588" y="3630167"/>
            <a:ext cx="393192" cy="512063"/>
          </a:xfrm>
          <a:prstGeom prst="rect">
            <a:avLst/>
          </a:prstGeom>
          <a:blipFill>
            <a:blip r:embed="rId29" cstate="print"/>
            <a:stretch>
              <a:fillRect/>
            </a:stretch>
          </a:blipFill>
        </p:spPr>
        <p:txBody>
          <a:bodyPr wrap="square" lIns="0" tIns="0" rIns="0" bIns="0" rtlCol="0"/>
          <a:lstStyle/>
          <a:p>
            <a:endParaRPr/>
          </a:p>
        </p:txBody>
      </p:sp>
      <p:sp>
        <p:nvSpPr>
          <p:cNvPr id="36" name="object 36"/>
          <p:cNvSpPr/>
          <p:nvPr/>
        </p:nvSpPr>
        <p:spPr>
          <a:xfrm>
            <a:off x="2552700" y="3630167"/>
            <a:ext cx="870203" cy="512063"/>
          </a:xfrm>
          <a:prstGeom prst="rect">
            <a:avLst/>
          </a:prstGeom>
          <a:blipFill>
            <a:blip r:embed="rId30" cstate="print"/>
            <a:stretch>
              <a:fillRect/>
            </a:stretch>
          </a:blipFill>
        </p:spPr>
        <p:txBody>
          <a:bodyPr wrap="square" lIns="0" tIns="0" rIns="0" bIns="0" rtlCol="0"/>
          <a:lstStyle/>
          <a:p>
            <a:endParaRPr/>
          </a:p>
        </p:txBody>
      </p:sp>
      <p:sp>
        <p:nvSpPr>
          <p:cNvPr id="37" name="object 37"/>
          <p:cNvSpPr/>
          <p:nvPr/>
        </p:nvSpPr>
        <p:spPr>
          <a:xfrm>
            <a:off x="3160776" y="3630167"/>
            <a:ext cx="457200" cy="512063"/>
          </a:xfrm>
          <a:prstGeom prst="rect">
            <a:avLst/>
          </a:prstGeom>
          <a:blipFill>
            <a:blip r:embed="rId31" cstate="print"/>
            <a:stretch>
              <a:fillRect/>
            </a:stretch>
          </a:blipFill>
        </p:spPr>
        <p:txBody>
          <a:bodyPr wrap="square" lIns="0" tIns="0" rIns="0" bIns="0" rtlCol="0"/>
          <a:lstStyle/>
          <a:p>
            <a:endParaRPr/>
          </a:p>
        </p:txBody>
      </p:sp>
      <p:sp>
        <p:nvSpPr>
          <p:cNvPr id="38" name="object 38"/>
          <p:cNvSpPr/>
          <p:nvPr/>
        </p:nvSpPr>
        <p:spPr>
          <a:xfrm>
            <a:off x="3354323" y="3630167"/>
            <a:ext cx="490727" cy="512063"/>
          </a:xfrm>
          <a:prstGeom prst="rect">
            <a:avLst/>
          </a:prstGeom>
          <a:blipFill>
            <a:blip r:embed="rId32" cstate="print"/>
            <a:stretch>
              <a:fillRect/>
            </a:stretch>
          </a:blipFill>
        </p:spPr>
        <p:txBody>
          <a:bodyPr wrap="square" lIns="0" tIns="0" rIns="0" bIns="0" rtlCol="0"/>
          <a:lstStyle/>
          <a:p>
            <a:endParaRPr/>
          </a:p>
        </p:txBody>
      </p:sp>
      <p:sp>
        <p:nvSpPr>
          <p:cNvPr id="39" name="object 39"/>
          <p:cNvSpPr/>
          <p:nvPr/>
        </p:nvSpPr>
        <p:spPr>
          <a:xfrm>
            <a:off x="3581400" y="3630167"/>
            <a:ext cx="900684" cy="512063"/>
          </a:xfrm>
          <a:prstGeom prst="rect">
            <a:avLst/>
          </a:prstGeom>
          <a:blipFill>
            <a:blip r:embed="rId33" cstate="print"/>
            <a:stretch>
              <a:fillRect/>
            </a:stretch>
          </a:blipFill>
        </p:spPr>
        <p:txBody>
          <a:bodyPr wrap="square" lIns="0" tIns="0" rIns="0" bIns="0" rtlCol="0"/>
          <a:lstStyle/>
          <a:p>
            <a:endParaRPr/>
          </a:p>
        </p:txBody>
      </p:sp>
      <p:sp>
        <p:nvSpPr>
          <p:cNvPr id="40" name="object 40"/>
          <p:cNvSpPr/>
          <p:nvPr/>
        </p:nvSpPr>
        <p:spPr>
          <a:xfrm>
            <a:off x="1228344" y="3919728"/>
            <a:ext cx="457200" cy="582168"/>
          </a:xfrm>
          <a:prstGeom prst="rect">
            <a:avLst/>
          </a:prstGeom>
          <a:blipFill>
            <a:blip r:embed="rId9" cstate="print"/>
            <a:stretch>
              <a:fillRect/>
            </a:stretch>
          </a:blipFill>
        </p:spPr>
        <p:txBody>
          <a:bodyPr wrap="square" lIns="0" tIns="0" rIns="0" bIns="0" rtlCol="0"/>
          <a:lstStyle/>
          <a:p>
            <a:endParaRPr/>
          </a:p>
        </p:txBody>
      </p:sp>
      <p:sp>
        <p:nvSpPr>
          <p:cNvPr id="41" name="object 41"/>
          <p:cNvSpPr/>
          <p:nvPr/>
        </p:nvSpPr>
        <p:spPr>
          <a:xfrm>
            <a:off x="1476755" y="3986784"/>
            <a:ext cx="816863" cy="512063"/>
          </a:xfrm>
          <a:prstGeom prst="rect">
            <a:avLst/>
          </a:prstGeom>
          <a:blipFill>
            <a:blip r:embed="rId34" cstate="print"/>
            <a:stretch>
              <a:fillRect/>
            </a:stretch>
          </a:blipFill>
        </p:spPr>
        <p:txBody>
          <a:bodyPr wrap="square" lIns="0" tIns="0" rIns="0" bIns="0" rtlCol="0"/>
          <a:lstStyle/>
          <a:p>
            <a:endParaRPr/>
          </a:p>
        </p:txBody>
      </p:sp>
      <p:sp>
        <p:nvSpPr>
          <p:cNvPr id="42" name="object 42"/>
          <p:cNvSpPr/>
          <p:nvPr/>
        </p:nvSpPr>
        <p:spPr>
          <a:xfrm>
            <a:off x="1598675" y="4241291"/>
            <a:ext cx="637032" cy="96012"/>
          </a:xfrm>
          <a:prstGeom prst="rect">
            <a:avLst/>
          </a:prstGeom>
          <a:blipFill>
            <a:blip r:embed="rId35" cstate="print"/>
            <a:stretch>
              <a:fillRect/>
            </a:stretch>
          </a:blipFill>
        </p:spPr>
        <p:txBody>
          <a:bodyPr wrap="square" lIns="0" tIns="0" rIns="0" bIns="0" rtlCol="0"/>
          <a:lstStyle/>
          <a:p>
            <a:endParaRPr/>
          </a:p>
        </p:txBody>
      </p:sp>
      <p:sp>
        <p:nvSpPr>
          <p:cNvPr id="43" name="object 43"/>
          <p:cNvSpPr/>
          <p:nvPr/>
        </p:nvSpPr>
        <p:spPr>
          <a:xfrm>
            <a:off x="1964435" y="3986784"/>
            <a:ext cx="393192" cy="512063"/>
          </a:xfrm>
          <a:prstGeom prst="rect">
            <a:avLst/>
          </a:prstGeom>
          <a:blipFill>
            <a:blip r:embed="rId29" cstate="print"/>
            <a:stretch>
              <a:fillRect/>
            </a:stretch>
          </a:blipFill>
        </p:spPr>
        <p:txBody>
          <a:bodyPr wrap="square" lIns="0" tIns="0" rIns="0" bIns="0" rtlCol="0"/>
          <a:lstStyle/>
          <a:p>
            <a:endParaRPr/>
          </a:p>
        </p:txBody>
      </p:sp>
      <p:sp>
        <p:nvSpPr>
          <p:cNvPr id="44" name="object 44"/>
          <p:cNvSpPr/>
          <p:nvPr/>
        </p:nvSpPr>
        <p:spPr>
          <a:xfrm>
            <a:off x="2097023" y="3986784"/>
            <a:ext cx="457200" cy="512063"/>
          </a:xfrm>
          <a:prstGeom prst="rect">
            <a:avLst/>
          </a:prstGeom>
          <a:blipFill>
            <a:blip r:embed="rId36" cstate="print"/>
            <a:stretch>
              <a:fillRect/>
            </a:stretch>
          </a:blipFill>
        </p:spPr>
        <p:txBody>
          <a:bodyPr wrap="square" lIns="0" tIns="0" rIns="0" bIns="0" rtlCol="0"/>
          <a:lstStyle/>
          <a:p>
            <a:endParaRPr/>
          </a:p>
        </p:txBody>
      </p:sp>
      <p:sp>
        <p:nvSpPr>
          <p:cNvPr id="45" name="object 45"/>
          <p:cNvSpPr/>
          <p:nvPr/>
        </p:nvSpPr>
        <p:spPr>
          <a:xfrm>
            <a:off x="2225039" y="3986784"/>
            <a:ext cx="908303" cy="512063"/>
          </a:xfrm>
          <a:prstGeom prst="rect">
            <a:avLst/>
          </a:prstGeom>
          <a:blipFill>
            <a:blip r:embed="rId37" cstate="print"/>
            <a:stretch>
              <a:fillRect/>
            </a:stretch>
          </a:blipFill>
        </p:spPr>
        <p:txBody>
          <a:bodyPr wrap="square" lIns="0" tIns="0" rIns="0" bIns="0" rtlCol="0"/>
          <a:lstStyle/>
          <a:p>
            <a:endParaRPr/>
          </a:p>
        </p:txBody>
      </p:sp>
      <p:sp>
        <p:nvSpPr>
          <p:cNvPr id="46" name="object 46"/>
          <p:cNvSpPr/>
          <p:nvPr/>
        </p:nvSpPr>
        <p:spPr>
          <a:xfrm>
            <a:off x="2845307" y="4002023"/>
            <a:ext cx="333756" cy="370331"/>
          </a:xfrm>
          <a:prstGeom prst="rect">
            <a:avLst/>
          </a:prstGeom>
          <a:blipFill>
            <a:blip r:embed="rId38" cstate="print"/>
            <a:stretch>
              <a:fillRect/>
            </a:stretch>
          </a:blipFill>
        </p:spPr>
        <p:txBody>
          <a:bodyPr wrap="square" lIns="0" tIns="0" rIns="0" bIns="0" rtlCol="0"/>
          <a:lstStyle/>
          <a:p>
            <a:endParaRPr/>
          </a:p>
        </p:txBody>
      </p:sp>
      <p:sp>
        <p:nvSpPr>
          <p:cNvPr id="47" name="object 47"/>
          <p:cNvSpPr/>
          <p:nvPr/>
        </p:nvSpPr>
        <p:spPr>
          <a:xfrm>
            <a:off x="2889504" y="3986784"/>
            <a:ext cx="618744" cy="512063"/>
          </a:xfrm>
          <a:prstGeom prst="rect">
            <a:avLst/>
          </a:prstGeom>
          <a:blipFill>
            <a:blip r:embed="rId39" cstate="print"/>
            <a:stretch>
              <a:fillRect/>
            </a:stretch>
          </a:blipFill>
        </p:spPr>
        <p:txBody>
          <a:bodyPr wrap="square" lIns="0" tIns="0" rIns="0" bIns="0" rtlCol="0"/>
          <a:lstStyle/>
          <a:p>
            <a:endParaRPr/>
          </a:p>
        </p:txBody>
      </p:sp>
      <p:sp>
        <p:nvSpPr>
          <p:cNvPr id="48" name="object 48"/>
          <p:cNvSpPr/>
          <p:nvPr/>
        </p:nvSpPr>
        <p:spPr>
          <a:xfrm>
            <a:off x="3220211" y="4002023"/>
            <a:ext cx="333756" cy="370331"/>
          </a:xfrm>
          <a:prstGeom prst="rect">
            <a:avLst/>
          </a:prstGeom>
          <a:blipFill>
            <a:blip r:embed="rId40" cstate="print"/>
            <a:stretch>
              <a:fillRect/>
            </a:stretch>
          </a:blipFill>
        </p:spPr>
        <p:txBody>
          <a:bodyPr wrap="square" lIns="0" tIns="0" rIns="0" bIns="0" rtlCol="0"/>
          <a:lstStyle/>
          <a:p>
            <a:endParaRPr/>
          </a:p>
        </p:txBody>
      </p:sp>
      <p:sp>
        <p:nvSpPr>
          <p:cNvPr id="49" name="object 49"/>
          <p:cNvSpPr/>
          <p:nvPr/>
        </p:nvSpPr>
        <p:spPr>
          <a:xfrm>
            <a:off x="3264408" y="3986784"/>
            <a:ext cx="490727" cy="512063"/>
          </a:xfrm>
          <a:prstGeom prst="rect">
            <a:avLst/>
          </a:prstGeom>
          <a:blipFill>
            <a:blip r:embed="rId41" cstate="print"/>
            <a:stretch>
              <a:fillRect/>
            </a:stretch>
          </a:blipFill>
        </p:spPr>
        <p:txBody>
          <a:bodyPr wrap="square" lIns="0" tIns="0" rIns="0" bIns="0" rtlCol="0"/>
          <a:lstStyle/>
          <a:p>
            <a:endParaRPr/>
          </a:p>
        </p:txBody>
      </p:sp>
      <p:sp>
        <p:nvSpPr>
          <p:cNvPr id="50" name="object 50"/>
          <p:cNvSpPr/>
          <p:nvPr/>
        </p:nvSpPr>
        <p:spPr>
          <a:xfrm>
            <a:off x="3425952" y="3986784"/>
            <a:ext cx="531876" cy="512063"/>
          </a:xfrm>
          <a:prstGeom prst="rect">
            <a:avLst/>
          </a:prstGeom>
          <a:blipFill>
            <a:blip r:embed="rId42" cstate="print"/>
            <a:stretch>
              <a:fillRect/>
            </a:stretch>
          </a:blipFill>
        </p:spPr>
        <p:txBody>
          <a:bodyPr wrap="square" lIns="0" tIns="0" rIns="0" bIns="0" rtlCol="0"/>
          <a:lstStyle/>
          <a:p>
            <a:endParaRPr/>
          </a:p>
        </p:txBody>
      </p:sp>
      <p:sp>
        <p:nvSpPr>
          <p:cNvPr id="51" name="object 51"/>
          <p:cNvSpPr/>
          <p:nvPr/>
        </p:nvSpPr>
        <p:spPr>
          <a:xfrm>
            <a:off x="3698747" y="3986784"/>
            <a:ext cx="490727" cy="512063"/>
          </a:xfrm>
          <a:prstGeom prst="rect">
            <a:avLst/>
          </a:prstGeom>
          <a:blipFill>
            <a:blip r:embed="rId41" cstate="print"/>
            <a:stretch>
              <a:fillRect/>
            </a:stretch>
          </a:blipFill>
        </p:spPr>
        <p:txBody>
          <a:bodyPr wrap="square" lIns="0" tIns="0" rIns="0" bIns="0" rtlCol="0"/>
          <a:lstStyle/>
          <a:p>
            <a:endParaRPr/>
          </a:p>
        </p:txBody>
      </p:sp>
      <p:sp>
        <p:nvSpPr>
          <p:cNvPr id="52" name="object 52"/>
          <p:cNvSpPr/>
          <p:nvPr/>
        </p:nvSpPr>
        <p:spPr>
          <a:xfrm>
            <a:off x="3860291" y="3986784"/>
            <a:ext cx="457200" cy="512063"/>
          </a:xfrm>
          <a:prstGeom prst="rect">
            <a:avLst/>
          </a:prstGeom>
          <a:blipFill>
            <a:blip r:embed="rId43" cstate="print"/>
            <a:stretch>
              <a:fillRect/>
            </a:stretch>
          </a:blipFill>
        </p:spPr>
        <p:txBody>
          <a:bodyPr wrap="square" lIns="0" tIns="0" rIns="0" bIns="0" rtlCol="0"/>
          <a:lstStyle/>
          <a:p>
            <a:endParaRPr/>
          </a:p>
        </p:txBody>
      </p:sp>
      <p:sp>
        <p:nvSpPr>
          <p:cNvPr id="53" name="object 53"/>
          <p:cNvSpPr/>
          <p:nvPr/>
        </p:nvSpPr>
        <p:spPr>
          <a:xfrm>
            <a:off x="4029455" y="4002023"/>
            <a:ext cx="333755" cy="370331"/>
          </a:xfrm>
          <a:prstGeom prst="rect">
            <a:avLst/>
          </a:prstGeom>
          <a:blipFill>
            <a:blip r:embed="rId44" cstate="print"/>
            <a:stretch>
              <a:fillRect/>
            </a:stretch>
          </a:blipFill>
        </p:spPr>
        <p:txBody>
          <a:bodyPr wrap="square" lIns="0" tIns="0" rIns="0" bIns="0" rtlCol="0"/>
          <a:lstStyle/>
          <a:p>
            <a:endParaRPr/>
          </a:p>
        </p:txBody>
      </p:sp>
      <p:sp>
        <p:nvSpPr>
          <p:cNvPr id="54" name="object 54"/>
          <p:cNvSpPr/>
          <p:nvPr/>
        </p:nvSpPr>
        <p:spPr>
          <a:xfrm>
            <a:off x="4140708" y="3986784"/>
            <a:ext cx="490727" cy="512063"/>
          </a:xfrm>
          <a:prstGeom prst="rect">
            <a:avLst/>
          </a:prstGeom>
          <a:blipFill>
            <a:blip r:embed="rId41" cstate="print"/>
            <a:stretch>
              <a:fillRect/>
            </a:stretch>
          </a:blipFill>
        </p:spPr>
        <p:txBody>
          <a:bodyPr wrap="square" lIns="0" tIns="0" rIns="0" bIns="0" rtlCol="0"/>
          <a:lstStyle/>
          <a:p>
            <a:endParaRPr/>
          </a:p>
        </p:txBody>
      </p:sp>
      <p:sp>
        <p:nvSpPr>
          <p:cNvPr id="55" name="object 55"/>
          <p:cNvSpPr/>
          <p:nvPr/>
        </p:nvSpPr>
        <p:spPr>
          <a:xfrm>
            <a:off x="4367784" y="3986784"/>
            <a:ext cx="650748" cy="512063"/>
          </a:xfrm>
          <a:prstGeom prst="rect">
            <a:avLst/>
          </a:prstGeom>
          <a:blipFill>
            <a:blip r:embed="rId45" cstate="print"/>
            <a:stretch>
              <a:fillRect/>
            </a:stretch>
          </a:blipFill>
        </p:spPr>
        <p:txBody>
          <a:bodyPr wrap="square" lIns="0" tIns="0" rIns="0" bIns="0" rtlCol="0"/>
          <a:lstStyle/>
          <a:p>
            <a:endParaRPr/>
          </a:p>
        </p:txBody>
      </p:sp>
      <p:sp>
        <p:nvSpPr>
          <p:cNvPr id="56" name="object 56"/>
          <p:cNvSpPr/>
          <p:nvPr/>
        </p:nvSpPr>
        <p:spPr>
          <a:xfrm>
            <a:off x="4730496" y="4002023"/>
            <a:ext cx="333755" cy="370331"/>
          </a:xfrm>
          <a:prstGeom prst="rect">
            <a:avLst/>
          </a:prstGeom>
          <a:blipFill>
            <a:blip r:embed="rId44" cstate="print"/>
            <a:stretch>
              <a:fillRect/>
            </a:stretch>
          </a:blipFill>
        </p:spPr>
        <p:txBody>
          <a:bodyPr wrap="square" lIns="0" tIns="0" rIns="0" bIns="0" rtlCol="0"/>
          <a:lstStyle/>
          <a:p>
            <a:endParaRPr/>
          </a:p>
        </p:txBody>
      </p:sp>
      <p:sp>
        <p:nvSpPr>
          <p:cNvPr id="57" name="object 57"/>
          <p:cNvSpPr/>
          <p:nvPr/>
        </p:nvSpPr>
        <p:spPr>
          <a:xfrm>
            <a:off x="4774691" y="3986784"/>
            <a:ext cx="446532" cy="512063"/>
          </a:xfrm>
          <a:prstGeom prst="rect">
            <a:avLst/>
          </a:prstGeom>
          <a:blipFill>
            <a:blip r:embed="rId46" cstate="print"/>
            <a:stretch>
              <a:fillRect/>
            </a:stretch>
          </a:blipFill>
        </p:spPr>
        <p:txBody>
          <a:bodyPr wrap="square" lIns="0" tIns="0" rIns="0" bIns="0" rtlCol="0"/>
          <a:lstStyle/>
          <a:p>
            <a:endParaRPr/>
          </a:p>
        </p:txBody>
      </p:sp>
      <p:sp>
        <p:nvSpPr>
          <p:cNvPr id="58" name="object 58"/>
          <p:cNvSpPr/>
          <p:nvPr/>
        </p:nvSpPr>
        <p:spPr>
          <a:xfrm>
            <a:off x="4892040" y="3986784"/>
            <a:ext cx="457200" cy="512063"/>
          </a:xfrm>
          <a:prstGeom prst="rect">
            <a:avLst/>
          </a:prstGeom>
          <a:blipFill>
            <a:blip r:embed="rId36" cstate="print"/>
            <a:stretch>
              <a:fillRect/>
            </a:stretch>
          </a:blipFill>
        </p:spPr>
        <p:txBody>
          <a:bodyPr wrap="square" lIns="0" tIns="0" rIns="0" bIns="0" rtlCol="0"/>
          <a:lstStyle/>
          <a:p>
            <a:endParaRPr/>
          </a:p>
        </p:txBody>
      </p:sp>
      <p:sp>
        <p:nvSpPr>
          <p:cNvPr id="59" name="object 59"/>
          <p:cNvSpPr/>
          <p:nvPr/>
        </p:nvSpPr>
        <p:spPr>
          <a:xfrm>
            <a:off x="5020055" y="3986784"/>
            <a:ext cx="394715" cy="512063"/>
          </a:xfrm>
          <a:prstGeom prst="rect">
            <a:avLst/>
          </a:prstGeom>
          <a:blipFill>
            <a:blip r:embed="rId47" cstate="print"/>
            <a:stretch>
              <a:fillRect/>
            </a:stretch>
          </a:blipFill>
        </p:spPr>
        <p:txBody>
          <a:bodyPr wrap="square" lIns="0" tIns="0" rIns="0" bIns="0" rtlCol="0"/>
          <a:lstStyle/>
          <a:p>
            <a:endParaRPr/>
          </a:p>
        </p:txBody>
      </p:sp>
      <p:sp>
        <p:nvSpPr>
          <p:cNvPr id="60" name="object 60"/>
          <p:cNvSpPr/>
          <p:nvPr/>
        </p:nvSpPr>
        <p:spPr>
          <a:xfrm>
            <a:off x="5155691" y="3986784"/>
            <a:ext cx="490727" cy="512063"/>
          </a:xfrm>
          <a:prstGeom prst="rect">
            <a:avLst/>
          </a:prstGeom>
          <a:blipFill>
            <a:blip r:embed="rId11" cstate="print"/>
            <a:stretch>
              <a:fillRect/>
            </a:stretch>
          </a:blipFill>
        </p:spPr>
        <p:txBody>
          <a:bodyPr wrap="square" lIns="0" tIns="0" rIns="0" bIns="0" rtlCol="0"/>
          <a:lstStyle/>
          <a:p>
            <a:endParaRPr/>
          </a:p>
        </p:txBody>
      </p:sp>
      <p:sp>
        <p:nvSpPr>
          <p:cNvPr id="61" name="object 61"/>
          <p:cNvSpPr/>
          <p:nvPr/>
        </p:nvSpPr>
        <p:spPr>
          <a:xfrm>
            <a:off x="5382767" y="3986784"/>
            <a:ext cx="679703" cy="512063"/>
          </a:xfrm>
          <a:prstGeom prst="rect">
            <a:avLst/>
          </a:prstGeom>
          <a:blipFill>
            <a:blip r:embed="rId48" cstate="print"/>
            <a:stretch>
              <a:fillRect/>
            </a:stretch>
          </a:blipFill>
        </p:spPr>
        <p:txBody>
          <a:bodyPr wrap="square" lIns="0" tIns="0" rIns="0" bIns="0" rtlCol="0"/>
          <a:lstStyle/>
          <a:p>
            <a:endParaRPr/>
          </a:p>
        </p:txBody>
      </p:sp>
      <p:sp>
        <p:nvSpPr>
          <p:cNvPr id="62" name="object 62"/>
          <p:cNvSpPr/>
          <p:nvPr/>
        </p:nvSpPr>
        <p:spPr>
          <a:xfrm>
            <a:off x="5774435" y="4002023"/>
            <a:ext cx="441960" cy="370331"/>
          </a:xfrm>
          <a:prstGeom prst="rect">
            <a:avLst/>
          </a:prstGeom>
          <a:blipFill>
            <a:blip r:embed="rId49" cstate="print"/>
            <a:stretch>
              <a:fillRect/>
            </a:stretch>
          </a:blipFill>
        </p:spPr>
        <p:txBody>
          <a:bodyPr wrap="square" lIns="0" tIns="0" rIns="0" bIns="0" rtlCol="0"/>
          <a:lstStyle/>
          <a:p>
            <a:endParaRPr/>
          </a:p>
        </p:txBody>
      </p:sp>
      <p:sp>
        <p:nvSpPr>
          <p:cNvPr id="63" name="object 63"/>
          <p:cNvSpPr/>
          <p:nvPr/>
        </p:nvSpPr>
        <p:spPr>
          <a:xfrm>
            <a:off x="5967984" y="4002023"/>
            <a:ext cx="333756" cy="370331"/>
          </a:xfrm>
          <a:prstGeom prst="rect">
            <a:avLst/>
          </a:prstGeom>
          <a:blipFill>
            <a:blip r:embed="rId50" cstate="print"/>
            <a:stretch>
              <a:fillRect/>
            </a:stretch>
          </a:blipFill>
        </p:spPr>
        <p:txBody>
          <a:bodyPr wrap="square" lIns="0" tIns="0" rIns="0" bIns="0" rtlCol="0"/>
          <a:lstStyle/>
          <a:p>
            <a:endParaRPr/>
          </a:p>
        </p:txBody>
      </p:sp>
      <p:sp>
        <p:nvSpPr>
          <p:cNvPr id="64" name="object 64"/>
          <p:cNvSpPr/>
          <p:nvPr/>
        </p:nvSpPr>
        <p:spPr>
          <a:xfrm>
            <a:off x="6012179" y="3986784"/>
            <a:ext cx="394715" cy="512063"/>
          </a:xfrm>
          <a:prstGeom prst="rect">
            <a:avLst/>
          </a:prstGeom>
          <a:blipFill>
            <a:blip r:embed="rId47" cstate="print"/>
            <a:stretch>
              <a:fillRect/>
            </a:stretch>
          </a:blipFill>
        </p:spPr>
        <p:txBody>
          <a:bodyPr wrap="square" lIns="0" tIns="0" rIns="0" bIns="0" rtlCol="0"/>
          <a:lstStyle/>
          <a:p>
            <a:endParaRPr/>
          </a:p>
        </p:txBody>
      </p:sp>
      <p:sp>
        <p:nvSpPr>
          <p:cNvPr id="65" name="object 65"/>
          <p:cNvSpPr/>
          <p:nvPr/>
        </p:nvSpPr>
        <p:spPr>
          <a:xfrm>
            <a:off x="1228344" y="4276344"/>
            <a:ext cx="457200" cy="582168"/>
          </a:xfrm>
          <a:prstGeom prst="rect">
            <a:avLst/>
          </a:prstGeom>
          <a:blipFill>
            <a:blip r:embed="rId9" cstate="print"/>
            <a:stretch>
              <a:fillRect/>
            </a:stretch>
          </a:blipFill>
        </p:spPr>
        <p:txBody>
          <a:bodyPr wrap="square" lIns="0" tIns="0" rIns="0" bIns="0" rtlCol="0"/>
          <a:lstStyle/>
          <a:p>
            <a:endParaRPr/>
          </a:p>
        </p:txBody>
      </p:sp>
      <p:sp>
        <p:nvSpPr>
          <p:cNvPr id="66" name="object 66"/>
          <p:cNvSpPr/>
          <p:nvPr/>
        </p:nvSpPr>
        <p:spPr>
          <a:xfrm>
            <a:off x="1476755" y="4343400"/>
            <a:ext cx="894588" cy="512063"/>
          </a:xfrm>
          <a:prstGeom prst="rect">
            <a:avLst/>
          </a:prstGeom>
          <a:blipFill>
            <a:blip r:embed="rId51" cstate="print"/>
            <a:stretch>
              <a:fillRect/>
            </a:stretch>
          </a:blipFill>
        </p:spPr>
        <p:txBody>
          <a:bodyPr wrap="square" lIns="0" tIns="0" rIns="0" bIns="0" rtlCol="0"/>
          <a:lstStyle/>
          <a:p>
            <a:endParaRPr/>
          </a:p>
        </p:txBody>
      </p:sp>
      <p:sp>
        <p:nvSpPr>
          <p:cNvPr id="67" name="object 67"/>
          <p:cNvSpPr/>
          <p:nvPr/>
        </p:nvSpPr>
        <p:spPr>
          <a:xfrm>
            <a:off x="1598675" y="4597908"/>
            <a:ext cx="714756" cy="96012"/>
          </a:xfrm>
          <a:prstGeom prst="rect">
            <a:avLst/>
          </a:prstGeom>
          <a:blipFill>
            <a:blip r:embed="rId52" cstate="print"/>
            <a:stretch>
              <a:fillRect/>
            </a:stretch>
          </a:blipFill>
        </p:spPr>
        <p:txBody>
          <a:bodyPr wrap="square" lIns="0" tIns="0" rIns="0" bIns="0" rtlCol="0"/>
          <a:lstStyle/>
          <a:p>
            <a:endParaRPr/>
          </a:p>
        </p:txBody>
      </p:sp>
      <p:sp>
        <p:nvSpPr>
          <p:cNvPr id="68" name="object 68"/>
          <p:cNvSpPr/>
          <p:nvPr/>
        </p:nvSpPr>
        <p:spPr>
          <a:xfrm>
            <a:off x="2042160" y="4343400"/>
            <a:ext cx="393192" cy="512063"/>
          </a:xfrm>
          <a:prstGeom prst="rect">
            <a:avLst/>
          </a:prstGeom>
          <a:blipFill>
            <a:blip r:embed="rId29" cstate="print"/>
            <a:stretch>
              <a:fillRect/>
            </a:stretch>
          </a:blipFill>
        </p:spPr>
        <p:txBody>
          <a:bodyPr wrap="square" lIns="0" tIns="0" rIns="0" bIns="0" rtlCol="0"/>
          <a:lstStyle/>
          <a:p>
            <a:endParaRPr/>
          </a:p>
        </p:txBody>
      </p:sp>
      <p:sp>
        <p:nvSpPr>
          <p:cNvPr id="69" name="object 69"/>
          <p:cNvSpPr/>
          <p:nvPr/>
        </p:nvSpPr>
        <p:spPr>
          <a:xfrm>
            <a:off x="2174748" y="4343400"/>
            <a:ext cx="679704" cy="512063"/>
          </a:xfrm>
          <a:prstGeom prst="rect">
            <a:avLst/>
          </a:prstGeom>
          <a:blipFill>
            <a:blip r:embed="rId53" cstate="print"/>
            <a:stretch>
              <a:fillRect/>
            </a:stretch>
          </a:blipFill>
        </p:spPr>
        <p:txBody>
          <a:bodyPr wrap="square" lIns="0" tIns="0" rIns="0" bIns="0" rtlCol="0"/>
          <a:lstStyle/>
          <a:p>
            <a:endParaRPr/>
          </a:p>
        </p:txBody>
      </p:sp>
      <p:sp>
        <p:nvSpPr>
          <p:cNvPr id="70" name="object 70"/>
          <p:cNvSpPr/>
          <p:nvPr/>
        </p:nvSpPr>
        <p:spPr>
          <a:xfrm>
            <a:off x="2566416" y="4358640"/>
            <a:ext cx="441959" cy="370331"/>
          </a:xfrm>
          <a:prstGeom prst="rect">
            <a:avLst/>
          </a:prstGeom>
          <a:blipFill>
            <a:blip r:embed="rId54" cstate="print"/>
            <a:stretch>
              <a:fillRect/>
            </a:stretch>
          </a:blipFill>
        </p:spPr>
        <p:txBody>
          <a:bodyPr wrap="square" lIns="0" tIns="0" rIns="0" bIns="0" rtlCol="0"/>
          <a:lstStyle/>
          <a:p>
            <a:endParaRPr/>
          </a:p>
        </p:txBody>
      </p:sp>
      <p:sp>
        <p:nvSpPr>
          <p:cNvPr id="71" name="object 71"/>
          <p:cNvSpPr/>
          <p:nvPr/>
        </p:nvSpPr>
        <p:spPr>
          <a:xfrm>
            <a:off x="2759964" y="4358640"/>
            <a:ext cx="333756" cy="370331"/>
          </a:xfrm>
          <a:prstGeom prst="rect">
            <a:avLst/>
          </a:prstGeom>
          <a:blipFill>
            <a:blip r:embed="rId55" cstate="print"/>
            <a:stretch>
              <a:fillRect/>
            </a:stretch>
          </a:blipFill>
        </p:spPr>
        <p:txBody>
          <a:bodyPr wrap="square" lIns="0" tIns="0" rIns="0" bIns="0" rtlCol="0"/>
          <a:lstStyle/>
          <a:p>
            <a:endParaRPr/>
          </a:p>
        </p:txBody>
      </p:sp>
      <p:sp>
        <p:nvSpPr>
          <p:cNvPr id="72" name="object 72"/>
          <p:cNvSpPr/>
          <p:nvPr/>
        </p:nvSpPr>
        <p:spPr>
          <a:xfrm>
            <a:off x="2804160" y="4343400"/>
            <a:ext cx="394715" cy="512063"/>
          </a:xfrm>
          <a:prstGeom prst="rect">
            <a:avLst/>
          </a:prstGeom>
          <a:blipFill>
            <a:blip r:embed="rId56" cstate="print"/>
            <a:stretch>
              <a:fillRect/>
            </a:stretch>
          </a:blipFill>
        </p:spPr>
        <p:txBody>
          <a:bodyPr wrap="square" lIns="0" tIns="0" rIns="0" bIns="0" rtlCol="0"/>
          <a:lstStyle/>
          <a:p>
            <a:endParaRPr/>
          </a:p>
        </p:txBody>
      </p:sp>
      <p:sp>
        <p:nvSpPr>
          <p:cNvPr id="73" name="object 73"/>
          <p:cNvSpPr/>
          <p:nvPr/>
        </p:nvSpPr>
        <p:spPr>
          <a:xfrm>
            <a:off x="2938272" y="4343400"/>
            <a:ext cx="970788" cy="512063"/>
          </a:xfrm>
          <a:prstGeom prst="rect">
            <a:avLst/>
          </a:prstGeom>
          <a:blipFill>
            <a:blip r:embed="rId57" cstate="print"/>
            <a:stretch>
              <a:fillRect/>
            </a:stretch>
          </a:blipFill>
        </p:spPr>
        <p:txBody>
          <a:bodyPr wrap="square" lIns="0" tIns="0" rIns="0" bIns="0" rtlCol="0"/>
          <a:lstStyle/>
          <a:p>
            <a:endParaRPr/>
          </a:p>
        </p:txBody>
      </p:sp>
      <p:sp>
        <p:nvSpPr>
          <p:cNvPr id="74" name="object 74"/>
          <p:cNvSpPr/>
          <p:nvPr/>
        </p:nvSpPr>
        <p:spPr>
          <a:xfrm>
            <a:off x="3646932" y="4343400"/>
            <a:ext cx="847343" cy="512063"/>
          </a:xfrm>
          <a:prstGeom prst="rect">
            <a:avLst/>
          </a:prstGeom>
          <a:blipFill>
            <a:blip r:embed="rId58" cstate="print"/>
            <a:stretch>
              <a:fillRect/>
            </a:stretch>
          </a:blipFill>
        </p:spPr>
        <p:txBody>
          <a:bodyPr wrap="square" lIns="0" tIns="0" rIns="0" bIns="0" rtlCol="0"/>
          <a:lstStyle/>
          <a:p>
            <a:endParaRPr/>
          </a:p>
        </p:txBody>
      </p:sp>
      <p:sp>
        <p:nvSpPr>
          <p:cNvPr id="75" name="object 75"/>
          <p:cNvSpPr/>
          <p:nvPr/>
        </p:nvSpPr>
        <p:spPr>
          <a:xfrm>
            <a:off x="4230623" y="4343400"/>
            <a:ext cx="821436" cy="512063"/>
          </a:xfrm>
          <a:prstGeom prst="rect">
            <a:avLst/>
          </a:prstGeom>
          <a:blipFill>
            <a:blip r:embed="rId59" cstate="print"/>
            <a:stretch>
              <a:fillRect/>
            </a:stretch>
          </a:blipFill>
        </p:spPr>
        <p:txBody>
          <a:bodyPr wrap="square" lIns="0" tIns="0" rIns="0" bIns="0" rtlCol="0"/>
          <a:lstStyle/>
          <a:p>
            <a:endParaRPr/>
          </a:p>
        </p:txBody>
      </p:sp>
      <p:sp>
        <p:nvSpPr>
          <p:cNvPr id="76" name="object 76"/>
          <p:cNvSpPr/>
          <p:nvPr/>
        </p:nvSpPr>
        <p:spPr>
          <a:xfrm>
            <a:off x="4788408" y="4343400"/>
            <a:ext cx="513588" cy="512063"/>
          </a:xfrm>
          <a:prstGeom prst="rect">
            <a:avLst/>
          </a:prstGeom>
          <a:blipFill>
            <a:blip r:embed="rId60" cstate="print"/>
            <a:stretch>
              <a:fillRect/>
            </a:stretch>
          </a:blipFill>
        </p:spPr>
        <p:txBody>
          <a:bodyPr wrap="square" lIns="0" tIns="0" rIns="0" bIns="0" rtlCol="0"/>
          <a:lstStyle/>
          <a:p>
            <a:endParaRPr/>
          </a:p>
        </p:txBody>
      </p:sp>
      <p:sp>
        <p:nvSpPr>
          <p:cNvPr id="77" name="object 77"/>
          <p:cNvSpPr/>
          <p:nvPr/>
        </p:nvSpPr>
        <p:spPr>
          <a:xfrm>
            <a:off x="5036820" y="4343400"/>
            <a:ext cx="1197864" cy="512063"/>
          </a:xfrm>
          <a:prstGeom prst="rect">
            <a:avLst/>
          </a:prstGeom>
          <a:blipFill>
            <a:blip r:embed="rId61" cstate="print"/>
            <a:stretch>
              <a:fillRect/>
            </a:stretch>
          </a:blipFill>
        </p:spPr>
        <p:txBody>
          <a:bodyPr wrap="square" lIns="0" tIns="0" rIns="0" bIns="0" rtlCol="0"/>
          <a:lstStyle/>
          <a:p>
            <a:endParaRPr/>
          </a:p>
        </p:txBody>
      </p:sp>
      <p:sp>
        <p:nvSpPr>
          <p:cNvPr id="78" name="object 78"/>
          <p:cNvSpPr/>
          <p:nvPr/>
        </p:nvSpPr>
        <p:spPr>
          <a:xfrm>
            <a:off x="1705355" y="4645152"/>
            <a:ext cx="405383" cy="515112"/>
          </a:xfrm>
          <a:prstGeom prst="rect">
            <a:avLst/>
          </a:prstGeom>
          <a:blipFill>
            <a:blip r:embed="rId62" cstate="print"/>
            <a:stretch>
              <a:fillRect/>
            </a:stretch>
          </a:blipFill>
        </p:spPr>
        <p:txBody>
          <a:bodyPr wrap="square" lIns="0" tIns="0" rIns="0" bIns="0" rtlCol="0"/>
          <a:lstStyle/>
          <a:p>
            <a:endParaRPr/>
          </a:p>
        </p:txBody>
      </p:sp>
      <p:sp>
        <p:nvSpPr>
          <p:cNvPr id="81" name="object 81"/>
          <p:cNvSpPr/>
          <p:nvPr/>
        </p:nvSpPr>
        <p:spPr>
          <a:xfrm>
            <a:off x="3713988" y="4703064"/>
            <a:ext cx="390143" cy="452628"/>
          </a:xfrm>
          <a:prstGeom prst="rect">
            <a:avLst/>
          </a:prstGeom>
          <a:blipFill>
            <a:blip r:embed="rId63" cstate="print"/>
            <a:stretch>
              <a:fillRect/>
            </a:stretch>
          </a:blipFill>
        </p:spPr>
        <p:txBody>
          <a:bodyPr wrap="square" lIns="0" tIns="0" rIns="0" bIns="0" rtlCol="0"/>
          <a:lstStyle/>
          <a:p>
            <a:endParaRPr/>
          </a:p>
        </p:txBody>
      </p:sp>
      <p:sp>
        <p:nvSpPr>
          <p:cNvPr id="82" name="object 82"/>
          <p:cNvSpPr/>
          <p:nvPr/>
        </p:nvSpPr>
        <p:spPr>
          <a:xfrm>
            <a:off x="3930396" y="4703064"/>
            <a:ext cx="627888" cy="452628"/>
          </a:xfrm>
          <a:prstGeom prst="rect">
            <a:avLst/>
          </a:prstGeom>
          <a:blipFill>
            <a:blip r:embed="rId64" cstate="print"/>
            <a:stretch>
              <a:fillRect/>
            </a:stretch>
          </a:blipFill>
        </p:spPr>
        <p:txBody>
          <a:bodyPr wrap="square" lIns="0" tIns="0" rIns="0" bIns="0" rtlCol="0"/>
          <a:lstStyle/>
          <a:p>
            <a:endParaRPr/>
          </a:p>
        </p:txBody>
      </p:sp>
      <p:sp>
        <p:nvSpPr>
          <p:cNvPr id="83" name="object 83"/>
          <p:cNvSpPr/>
          <p:nvPr/>
        </p:nvSpPr>
        <p:spPr>
          <a:xfrm>
            <a:off x="4386071" y="4703064"/>
            <a:ext cx="656844" cy="452628"/>
          </a:xfrm>
          <a:prstGeom prst="rect">
            <a:avLst/>
          </a:prstGeom>
          <a:blipFill>
            <a:blip r:embed="rId65" cstate="print"/>
            <a:stretch>
              <a:fillRect/>
            </a:stretch>
          </a:blipFill>
        </p:spPr>
        <p:txBody>
          <a:bodyPr wrap="square" lIns="0" tIns="0" rIns="0" bIns="0" rtlCol="0"/>
          <a:lstStyle/>
          <a:p>
            <a:endParaRPr/>
          </a:p>
        </p:txBody>
      </p:sp>
      <p:sp>
        <p:nvSpPr>
          <p:cNvPr id="85" name="object 85"/>
          <p:cNvSpPr/>
          <p:nvPr/>
        </p:nvSpPr>
        <p:spPr>
          <a:xfrm>
            <a:off x="5859779" y="4703064"/>
            <a:ext cx="794003" cy="452628"/>
          </a:xfrm>
          <a:prstGeom prst="rect">
            <a:avLst/>
          </a:prstGeom>
          <a:blipFill>
            <a:blip r:embed="rId66" cstate="print"/>
            <a:stretch>
              <a:fillRect/>
            </a:stretch>
          </a:blipFill>
        </p:spPr>
        <p:txBody>
          <a:bodyPr wrap="square" lIns="0" tIns="0" rIns="0" bIns="0" rtlCol="0"/>
          <a:lstStyle/>
          <a:p>
            <a:endParaRPr/>
          </a:p>
        </p:txBody>
      </p:sp>
      <p:sp>
        <p:nvSpPr>
          <p:cNvPr id="86" name="object 86"/>
          <p:cNvSpPr/>
          <p:nvPr/>
        </p:nvSpPr>
        <p:spPr>
          <a:xfrm>
            <a:off x="6480047" y="4703064"/>
            <a:ext cx="405383" cy="452628"/>
          </a:xfrm>
          <a:prstGeom prst="rect">
            <a:avLst/>
          </a:prstGeom>
          <a:blipFill>
            <a:blip r:embed="rId67" cstate="print"/>
            <a:stretch>
              <a:fillRect/>
            </a:stretch>
          </a:blipFill>
        </p:spPr>
        <p:txBody>
          <a:bodyPr wrap="square" lIns="0" tIns="0" rIns="0" bIns="0" rtlCol="0"/>
          <a:lstStyle/>
          <a:p>
            <a:endParaRPr/>
          </a:p>
        </p:txBody>
      </p:sp>
      <p:sp>
        <p:nvSpPr>
          <p:cNvPr id="87" name="object 87"/>
          <p:cNvSpPr/>
          <p:nvPr/>
        </p:nvSpPr>
        <p:spPr>
          <a:xfrm>
            <a:off x="6713219" y="4703064"/>
            <a:ext cx="612648" cy="452628"/>
          </a:xfrm>
          <a:prstGeom prst="rect">
            <a:avLst/>
          </a:prstGeom>
          <a:blipFill>
            <a:blip r:embed="rId68" cstate="print"/>
            <a:stretch>
              <a:fillRect/>
            </a:stretch>
          </a:blipFill>
        </p:spPr>
        <p:txBody>
          <a:bodyPr wrap="square" lIns="0" tIns="0" rIns="0" bIns="0" rtlCol="0"/>
          <a:lstStyle/>
          <a:p>
            <a:endParaRPr/>
          </a:p>
        </p:txBody>
      </p:sp>
      <p:sp>
        <p:nvSpPr>
          <p:cNvPr id="89" name="object 89"/>
          <p:cNvSpPr/>
          <p:nvPr/>
        </p:nvSpPr>
        <p:spPr>
          <a:xfrm>
            <a:off x="7775447" y="4703064"/>
            <a:ext cx="515111" cy="452628"/>
          </a:xfrm>
          <a:prstGeom prst="rect">
            <a:avLst/>
          </a:prstGeom>
          <a:blipFill>
            <a:blip r:embed="rId69" cstate="print"/>
            <a:stretch>
              <a:fillRect/>
            </a:stretch>
          </a:blipFill>
        </p:spPr>
        <p:txBody>
          <a:bodyPr wrap="square" lIns="0" tIns="0" rIns="0" bIns="0" rtlCol="0"/>
          <a:lstStyle/>
          <a:p>
            <a:endParaRPr/>
          </a:p>
        </p:txBody>
      </p:sp>
      <p:sp>
        <p:nvSpPr>
          <p:cNvPr id="90" name="object 90"/>
          <p:cNvSpPr/>
          <p:nvPr/>
        </p:nvSpPr>
        <p:spPr>
          <a:xfrm>
            <a:off x="7997952" y="4703064"/>
            <a:ext cx="348996" cy="452628"/>
          </a:xfrm>
          <a:prstGeom prst="rect">
            <a:avLst/>
          </a:prstGeom>
          <a:blipFill>
            <a:blip r:embed="rId70" cstate="print"/>
            <a:stretch>
              <a:fillRect/>
            </a:stretch>
          </a:blipFill>
        </p:spPr>
        <p:txBody>
          <a:bodyPr wrap="square" lIns="0" tIns="0" rIns="0" bIns="0" rtlCol="0"/>
          <a:lstStyle/>
          <a:p>
            <a:endParaRPr/>
          </a:p>
        </p:txBody>
      </p:sp>
      <p:sp>
        <p:nvSpPr>
          <p:cNvPr id="113" name="object 113"/>
          <p:cNvSpPr txBox="1"/>
          <p:nvPr/>
        </p:nvSpPr>
        <p:spPr>
          <a:xfrm>
            <a:off x="920622" y="1108076"/>
            <a:ext cx="7324090" cy="3844925"/>
          </a:xfrm>
          <a:prstGeom prst="rect">
            <a:avLst/>
          </a:prstGeom>
          <a:solidFill>
            <a:schemeClr val="bg1"/>
          </a:solidFill>
        </p:spPr>
        <p:txBody>
          <a:bodyPr vert="horz" wrap="square" lIns="0" tIns="113030" rIns="0" bIns="0" rtlCol="0">
            <a:spAutoFit/>
          </a:bodyPr>
          <a:lstStyle/>
          <a:p>
            <a:pPr marL="266700" indent="-228600">
              <a:lnSpc>
                <a:spcPct val="100000"/>
              </a:lnSpc>
              <a:spcBef>
                <a:spcPts val="890"/>
              </a:spcBef>
              <a:buSzPct val="125000"/>
              <a:buFont typeface="Arial"/>
              <a:buChar char="•"/>
              <a:tabLst>
                <a:tab pos="266065" algn="l"/>
                <a:tab pos="266700" algn="l"/>
              </a:tabLst>
            </a:pPr>
            <a:r>
              <a:rPr sz="1800" spc="-5" dirty="0">
                <a:latin typeface="Lucida Sans Unicode"/>
                <a:cs typeface="Lucida Sans Unicode"/>
              </a:rPr>
              <a:t>Expand shallowest unexpanded</a:t>
            </a:r>
            <a:r>
              <a:rPr sz="1800" spc="30" dirty="0">
                <a:latin typeface="Lucida Sans Unicode"/>
                <a:cs typeface="Lucida Sans Unicode"/>
              </a:rPr>
              <a:t> </a:t>
            </a:r>
            <a:r>
              <a:rPr sz="1800" spc="-5" dirty="0">
                <a:latin typeface="Lucida Sans Unicode"/>
                <a:cs typeface="Lucida Sans Unicode"/>
              </a:rPr>
              <a:t>node</a:t>
            </a:r>
            <a:endParaRPr sz="1800" dirty="0">
              <a:latin typeface="Lucida Sans Unicode"/>
              <a:cs typeface="Lucida Sans Unicode"/>
            </a:endParaRPr>
          </a:p>
          <a:p>
            <a:pPr marL="266700" indent="-228600">
              <a:lnSpc>
                <a:spcPct val="100000"/>
              </a:lnSpc>
              <a:spcBef>
                <a:spcPts val="1440"/>
              </a:spcBef>
              <a:buSzPct val="125000"/>
              <a:buFont typeface="Arial"/>
              <a:buChar char="•"/>
              <a:tabLst>
                <a:tab pos="266065" algn="l"/>
                <a:tab pos="266700" algn="l"/>
              </a:tabLst>
            </a:pPr>
            <a:r>
              <a:rPr sz="1800" spc="-5" dirty="0">
                <a:latin typeface="Lucida Sans Unicode"/>
                <a:cs typeface="Lucida Sans Unicode"/>
              </a:rPr>
              <a:t>Implementation:</a:t>
            </a:r>
            <a:endParaRPr sz="1800" dirty="0">
              <a:latin typeface="Lucida Sans Unicode"/>
              <a:cs typeface="Lucida Sans Unicode"/>
            </a:endParaRPr>
          </a:p>
          <a:p>
            <a:pPr marL="723900" lvl="1" indent="-229235">
              <a:lnSpc>
                <a:spcPct val="100000"/>
              </a:lnSpc>
              <a:spcBef>
                <a:spcPts val="869"/>
              </a:spcBef>
              <a:buSzPct val="121212"/>
              <a:buFont typeface="Arial"/>
              <a:buChar char="•"/>
              <a:tabLst>
                <a:tab pos="723265" algn="l"/>
                <a:tab pos="724535" algn="l"/>
              </a:tabLst>
            </a:pPr>
            <a:r>
              <a:rPr sz="1650" i="1" spc="-30" dirty="0">
                <a:latin typeface="Lucida Sans Unicode"/>
                <a:cs typeface="Lucida Sans Unicode"/>
              </a:rPr>
              <a:t>fringe </a:t>
            </a:r>
            <a:r>
              <a:rPr sz="1600" spc="-5" dirty="0">
                <a:latin typeface="Lucida Sans Unicode"/>
                <a:cs typeface="Lucida Sans Unicode"/>
              </a:rPr>
              <a:t>= </a:t>
            </a:r>
            <a:r>
              <a:rPr sz="1600" spc="-10" dirty="0">
                <a:latin typeface="Lucida Sans Unicode"/>
                <a:cs typeface="Lucida Sans Unicode"/>
              </a:rPr>
              <a:t>FIFO </a:t>
            </a:r>
            <a:r>
              <a:rPr sz="1600" spc="-5" dirty="0">
                <a:latin typeface="Lucida Sans Unicode"/>
                <a:cs typeface="Lucida Sans Unicode"/>
              </a:rPr>
              <a:t>queue, </a:t>
            </a:r>
            <a:r>
              <a:rPr sz="1600" spc="-10" dirty="0">
                <a:latin typeface="Lucida Sans Unicode"/>
                <a:cs typeface="Lucida Sans Unicode"/>
              </a:rPr>
              <a:t>i.e., </a:t>
            </a:r>
            <a:r>
              <a:rPr sz="1600" spc="-5" dirty="0">
                <a:latin typeface="Lucida Sans Unicode"/>
                <a:cs typeface="Lucida Sans Unicode"/>
              </a:rPr>
              <a:t>New successors go </a:t>
            </a:r>
            <a:r>
              <a:rPr sz="1600" spc="-10" dirty="0">
                <a:latin typeface="Lucida Sans Unicode"/>
                <a:cs typeface="Lucida Sans Unicode"/>
              </a:rPr>
              <a:t>at</a:t>
            </a:r>
            <a:r>
              <a:rPr sz="1600" spc="195" dirty="0">
                <a:latin typeface="Lucida Sans Unicode"/>
                <a:cs typeface="Lucida Sans Unicode"/>
              </a:rPr>
              <a:t> </a:t>
            </a:r>
            <a:r>
              <a:rPr sz="1600" spc="-10" dirty="0">
                <a:latin typeface="Lucida Sans Unicode"/>
                <a:cs typeface="Lucida Sans Unicode"/>
              </a:rPr>
              <a:t>end</a:t>
            </a:r>
            <a:endParaRPr sz="1600" dirty="0">
              <a:latin typeface="Lucida Sans Unicode"/>
              <a:cs typeface="Lucida Sans Unicode"/>
            </a:endParaRPr>
          </a:p>
          <a:p>
            <a:pPr marL="266700" indent="-228600">
              <a:lnSpc>
                <a:spcPct val="100000"/>
              </a:lnSpc>
              <a:spcBef>
                <a:spcPts val="1390"/>
              </a:spcBef>
              <a:buSzPct val="125000"/>
              <a:buFont typeface="Arial"/>
              <a:buChar char="•"/>
              <a:tabLst>
                <a:tab pos="266065" algn="l"/>
                <a:tab pos="266700" algn="l"/>
              </a:tabLst>
            </a:pPr>
            <a:r>
              <a:rPr sz="1800" u="sng" spc="-5" dirty="0">
                <a:uFill>
                  <a:solidFill>
                    <a:srgbClr val="FFFF00"/>
                  </a:solidFill>
                </a:uFill>
                <a:latin typeface="Lucida Sans Unicode"/>
                <a:cs typeface="Lucida Sans Unicode"/>
              </a:rPr>
              <a:t>Properties of</a:t>
            </a:r>
            <a:r>
              <a:rPr sz="1800" u="sng" spc="15" dirty="0">
                <a:uFill>
                  <a:solidFill>
                    <a:srgbClr val="FFFF00"/>
                  </a:solidFill>
                </a:uFill>
                <a:latin typeface="Lucida Sans Unicode"/>
                <a:cs typeface="Lucida Sans Unicode"/>
              </a:rPr>
              <a:t> </a:t>
            </a:r>
            <a:r>
              <a:rPr sz="1800" u="sng" spc="-5" dirty="0">
                <a:uFill>
                  <a:solidFill>
                    <a:srgbClr val="FFFF00"/>
                  </a:solidFill>
                </a:uFill>
                <a:latin typeface="Lucida Sans Unicode"/>
                <a:cs typeface="Lucida Sans Unicode"/>
              </a:rPr>
              <a:t>DFS</a:t>
            </a:r>
            <a:endParaRPr sz="1800" dirty="0">
              <a:latin typeface="Lucida Sans Unicode"/>
              <a:cs typeface="Lucida Sans Unicode"/>
            </a:endParaRPr>
          </a:p>
          <a:p>
            <a:pPr marL="723900" lvl="1" indent="-229235">
              <a:lnSpc>
                <a:spcPct val="100000"/>
              </a:lnSpc>
              <a:spcBef>
                <a:spcPts val="919"/>
              </a:spcBef>
              <a:buSzPct val="125000"/>
              <a:buFont typeface="Arial"/>
              <a:buChar char="•"/>
              <a:tabLst>
                <a:tab pos="723265" algn="l"/>
                <a:tab pos="724535" algn="l"/>
              </a:tabLst>
            </a:pPr>
            <a:r>
              <a:rPr sz="1600" u="sng" spc="-5" dirty="0">
                <a:uFill>
                  <a:solidFill>
                    <a:srgbClr val="FFFF00"/>
                  </a:solidFill>
                </a:uFill>
                <a:latin typeface="Lucida Sans Unicode"/>
                <a:cs typeface="Lucida Sans Unicode"/>
              </a:rPr>
              <a:t>Complete:</a:t>
            </a:r>
            <a:r>
              <a:rPr sz="1600" spc="-5" dirty="0">
                <a:latin typeface="Lucida Sans Unicode"/>
                <a:cs typeface="Lucida Sans Unicode"/>
              </a:rPr>
              <a:t> </a:t>
            </a:r>
            <a:r>
              <a:rPr sz="1600" spc="-10" dirty="0">
                <a:latin typeface="Lucida Sans Unicode"/>
                <a:cs typeface="Lucida Sans Unicode"/>
              </a:rPr>
              <a:t>Yes(if </a:t>
            </a:r>
            <a:r>
              <a:rPr sz="1600" spc="-5" dirty="0">
                <a:latin typeface="Lucida Sans Unicode"/>
                <a:cs typeface="Lucida Sans Unicode"/>
              </a:rPr>
              <a:t>b </a:t>
            </a:r>
            <a:r>
              <a:rPr sz="1600" spc="-10" dirty="0">
                <a:latin typeface="Lucida Sans Unicode"/>
                <a:cs typeface="Lucida Sans Unicode"/>
              </a:rPr>
              <a:t>is</a:t>
            </a:r>
            <a:r>
              <a:rPr sz="1600" spc="95" dirty="0">
                <a:latin typeface="Lucida Sans Unicode"/>
                <a:cs typeface="Lucida Sans Unicode"/>
              </a:rPr>
              <a:t> </a:t>
            </a:r>
            <a:r>
              <a:rPr sz="1600" spc="-5" dirty="0">
                <a:latin typeface="Lucida Sans Unicode"/>
                <a:cs typeface="Lucida Sans Unicode"/>
              </a:rPr>
              <a:t>finite)</a:t>
            </a:r>
            <a:endParaRPr sz="1600" dirty="0">
              <a:latin typeface="Lucida Sans Unicode"/>
              <a:cs typeface="Lucida Sans Unicode"/>
            </a:endParaRPr>
          </a:p>
          <a:p>
            <a:pPr marL="723900" lvl="1" indent="-229235">
              <a:lnSpc>
                <a:spcPct val="100000"/>
              </a:lnSpc>
              <a:spcBef>
                <a:spcPts val="840"/>
              </a:spcBef>
              <a:buSzPct val="125000"/>
              <a:buFont typeface="Arial"/>
              <a:buChar char="•"/>
              <a:tabLst>
                <a:tab pos="723265" algn="l"/>
                <a:tab pos="724535" algn="l"/>
              </a:tabLst>
            </a:pPr>
            <a:r>
              <a:rPr sz="1600" u="sng" spc="-10" dirty="0">
                <a:uFill>
                  <a:solidFill>
                    <a:srgbClr val="FFFF00"/>
                  </a:solidFill>
                </a:uFill>
                <a:latin typeface="Lucida Sans Unicode"/>
                <a:cs typeface="Lucida Sans Unicode"/>
              </a:rPr>
              <a:t>Time:</a:t>
            </a:r>
            <a:r>
              <a:rPr sz="1600" spc="-10" dirty="0">
                <a:latin typeface="Lucida Sans Unicode"/>
                <a:cs typeface="Lucida Sans Unicode"/>
              </a:rPr>
              <a:t> </a:t>
            </a:r>
            <a:r>
              <a:rPr sz="1650" i="1" spc="-30" dirty="0">
                <a:latin typeface="Lucida Sans Unicode"/>
                <a:cs typeface="Lucida Sans Unicode"/>
              </a:rPr>
              <a:t>1+b+b</a:t>
            </a:r>
            <a:r>
              <a:rPr sz="1650" i="1" spc="-44" baseline="25252" dirty="0">
                <a:latin typeface="Lucida Sans Unicode"/>
                <a:cs typeface="Lucida Sans Unicode"/>
              </a:rPr>
              <a:t>2</a:t>
            </a:r>
            <a:r>
              <a:rPr sz="1650" i="1" spc="-30" dirty="0">
                <a:latin typeface="Lucida Sans Unicode"/>
                <a:cs typeface="Lucida Sans Unicode"/>
              </a:rPr>
              <a:t>+b</a:t>
            </a:r>
            <a:r>
              <a:rPr sz="1650" i="1" spc="-44" baseline="25252" dirty="0">
                <a:latin typeface="Lucida Sans Unicode"/>
                <a:cs typeface="Lucida Sans Unicode"/>
              </a:rPr>
              <a:t>3</a:t>
            </a:r>
            <a:r>
              <a:rPr sz="1600" spc="-30" dirty="0">
                <a:latin typeface="Lucida Sans Unicode"/>
                <a:cs typeface="Lucida Sans Unicode"/>
              </a:rPr>
              <a:t>+… </a:t>
            </a:r>
            <a:r>
              <a:rPr sz="1600" spc="-20" dirty="0">
                <a:latin typeface="Lucida Sans Unicode"/>
                <a:cs typeface="Lucida Sans Unicode"/>
              </a:rPr>
              <a:t>+</a:t>
            </a:r>
            <a:r>
              <a:rPr sz="1650" i="1" spc="-20" dirty="0">
                <a:latin typeface="Lucida Sans Unicode"/>
                <a:cs typeface="Lucida Sans Unicode"/>
              </a:rPr>
              <a:t>b</a:t>
            </a:r>
            <a:r>
              <a:rPr sz="1650" i="1" spc="-30" baseline="25252" dirty="0">
                <a:latin typeface="Lucida Sans Unicode"/>
                <a:cs typeface="Lucida Sans Unicode"/>
              </a:rPr>
              <a:t>d </a:t>
            </a:r>
            <a:r>
              <a:rPr sz="1600" spc="-5" dirty="0">
                <a:latin typeface="Lucida Sans Unicode"/>
                <a:cs typeface="Lucida Sans Unicode"/>
              </a:rPr>
              <a:t>+ </a:t>
            </a:r>
            <a:r>
              <a:rPr sz="1650" i="1" spc="-30" dirty="0">
                <a:latin typeface="Lucida Sans Unicode"/>
                <a:cs typeface="Lucida Sans Unicode"/>
              </a:rPr>
              <a:t>b(b</a:t>
            </a:r>
            <a:r>
              <a:rPr sz="1650" i="1" spc="-44" baseline="25252" dirty="0">
                <a:latin typeface="Lucida Sans Unicode"/>
                <a:cs typeface="Lucida Sans Unicode"/>
              </a:rPr>
              <a:t>d</a:t>
            </a:r>
            <a:r>
              <a:rPr sz="1650" i="1" spc="-30" dirty="0">
                <a:latin typeface="Lucida Sans Unicode"/>
                <a:cs typeface="Lucida Sans Unicode"/>
              </a:rPr>
              <a:t>-1</a:t>
            </a:r>
            <a:r>
              <a:rPr sz="1600" spc="-30" dirty="0">
                <a:latin typeface="Lucida Sans Unicode"/>
                <a:cs typeface="Lucida Sans Unicode"/>
              </a:rPr>
              <a:t>) </a:t>
            </a:r>
            <a:r>
              <a:rPr sz="1600" spc="-5" dirty="0">
                <a:latin typeface="Lucida Sans Unicode"/>
                <a:cs typeface="Lucida Sans Unicode"/>
              </a:rPr>
              <a:t>=</a:t>
            </a:r>
            <a:r>
              <a:rPr sz="1600" spc="70" dirty="0">
                <a:latin typeface="Lucida Sans Unicode"/>
                <a:cs typeface="Lucida Sans Unicode"/>
              </a:rPr>
              <a:t> </a:t>
            </a:r>
            <a:r>
              <a:rPr sz="1600" dirty="0">
                <a:latin typeface="Lucida Sans Unicode"/>
                <a:cs typeface="Lucida Sans Unicode"/>
              </a:rPr>
              <a:t>O(b</a:t>
            </a:r>
            <a:r>
              <a:rPr sz="1575" baseline="26455" dirty="0">
                <a:latin typeface="Lucida Sans Unicode"/>
                <a:cs typeface="Lucida Sans Unicode"/>
              </a:rPr>
              <a:t>d+1</a:t>
            </a:r>
            <a:r>
              <a:rPr sz="1600" dirty="0">
                <a:latin typeface="Lucida Sans Unicode"/>
                <a:cs typeface="Lucida Sans Unicode"/>
              </a:rPr>
              <a:t>)</a:t>
            </a:r>
          </a:p>
          <a:p>
            <a:pPr marL="723900" lvl="1" indent="-229235">
              <a:lnSpc>
                <a:spcPct val="100000"/>
              </a:lnSpc>
              <a:spcBef>
                <a:spcPts val="825"/>
              </a:spcBef>
              <a:buSzPct val="125000"/>
              <a:buFont typeface="Arial"/>
              <a:buChar char="•"/>
              <a:tabLst>
                <a:tab pos="723265" algn="l"/>
                <a:tab pos="724535" algn="l"/>
              </a:tabLst>
            </a:pPr>
            <a:r>
              <a:rPr sz="1600" u="sng" spc="-5" dirty="0">
                <a:uFill>
                  <a:solidFill>
                    <a:srgbClr val="FFFF00"/>
                  </a:solidFill>
                </a:uFill>
                <a:latin typeface="Lucida Sans Unicode"/>
                <a:cs typeface="Lucida Sans Unicode"/>
              </a:rPr>
              <a:t>Space:</a:t>
            </a:r>
            <a:r>
              <a:rPr sz="1600" spc="-5" dirty="0">
                <a:latin typeface="Lucida Sans Unicode"/>
                <a:cs typeface="Lucida Sans Unicode"/>
              </a:rPr>
              <a:t> </a:t>
            </a:r>
            <a:r>
              <a:rPr sz="1650" i="1" spc="-30" dirty="0">
                <a:latin typeface="Lucida Sans Unicode"/>
                <a:cs typeface="Lucida Sans Unicode"/>
              </a:rPr>
              <a:t>O(b</a:t>
            </a:r>
            <a:r>
              <a:rPr sz="1650" i="1" spc="-44" baseline="25252" dirty="0">
                <a:latin typeface="Lucida Sans Unicode"/>
                <a:cs typeface="Lucida Sans Unicode"/>
              </a:rPr>
              <a:t>d+1</a:t>
            </a:r>
            <a:r>
              <a:rPr sz="1650" i="1" spc="-30" dirty="0">
                <a:latin typeface="Lucida Sans Unicode"/>
                <a:cs typeface="Lucida Sans Unicode"/>
              </a:rPr>
              <a:t>) </a:t>
            </a:r>
            <a:r>
              <a:rPr sz="1600" spc="-10" dirty="0">
                <a:latin typeface="Lucida Sans Unicode"/>
                <a:cs typeface="Lucida Sans Unicode"/>
              </a:rPr>
              <a:t>(keeps </a:t>
            </a:r>
            <a:r>
              <a:rPr sz="1600" spc="-10" dirty="0">
                <a:solidFill>
                  <a:srgbClr val="FFFFFF"/>
                </a:solidFill>
                <a:latin typeface="Lucida Sans Unicode"/>
                <a:cs typeface="Lucida Sans Unicode"/>
              </a:rPr>
              <a:t>every </a:t>
            </a:r>
            <a:r>
              <a:rPr sz="1600" dirty="0">
                <a:solidFill>
                  <a:srgbClr val="FFFFFF"/>
                </a:solidFill>
                <a:latin typeface="Lucida Sans Unicode"/>
                <a:cs typeface="Lucida Sans Unicode"/>
              </a:rPr>
              <a:t>node </a:t>
            </a:r>
            <a:r>
              <a:rPr sz="1600" spc="-10" dirty="0">
                <a:solidFill>
                  <a:srgbClr val="FFFFFF"/>
                </a:solidFill>
                <a:latin typeface="Lucida Sans Unicode"/>
                <a:cs typeface="Lucida Sans Unicode"/>
              </a:rPr>
              <a:t>in</a:t>
            </a:r>
            <a:r>
              <a:rPr sz="1600" spc="110" dirty="0">
                <a:solidFill>
                  <a:srgbClr val="FFFFFF"/>
                </a:solidFill>
                <a:latin typeface="Lucida Sans Unicode"/>
                <a:cs typeface="Lucida Sans Unicode"/>
              </a:rPr>
              <a:t> </a:t>
            </a:r>
            <a:r>
              <a:rPr sz="1600" spc="-10" dirty="0">
                <a:solidFill>
                  <a:srgbClr val="FFFFFF"/>
                </a:solidFill>
                <a:latin typeface="Lucida Sans Unicode"/>
                <a:cs typeface="Lucida Sans Unicode"/>
              </a:rPr>
              <a:t>memory)</a:t>
            </a:r>
            <a:endParaRPr sz="1600" dirty="0">
              <a:latin typeface="Lucida Sans Unicode"/>
              <a:cs typeface="Lucida Sans Unicode"/>
            </a:endParaRPr>
          </a:p>
          <a:p>
            <a:pPr marL="1181100" marR="30480" lvl="2" indent="-228600" algn="just">
              <a:lnSpc>
                <a:spcPct val="120100"/>
              </a:lnSpc>
              <a:spcBef>
                <a:spcPts val="525"/>
              </a:spcBef>
              <a:buSzPct val="125000"/>
              <a:buFont typeface="Arial"/>
              <a:buChar char="•"/>
              <a:tabLst>
                <a:tab pos="1181735" algn="l"/>
              </a:tabLst>
            </a:pPr>
            <a:r>
              <a:rPr sz="1400" b="1" spc="-5" dirty="0">
                <a:latin typeface="Lucida Sans Unicode"/>
                <a:cs typeface="Lucida Sans Unicode"/>
              </a:rPr>
              <a:t>Imagine searching </a:t>
            </a:r>
            <a:r>
              <a:rPr sz="1400" b="1" dirty="0">
                <a:latin typeface="Lucida Sans Unicode"/>
                <a:cs typeface="Lucida Sans Unicode"/>
              </a:rPr>
              <a:t>a </a:t>
            </a:r>
            <a:r>
              <a:rPr sz="1400" b="1" spc="-5" dirty="0">
                <a:latin typeface="Lucida Sans Unicode"/>
                <a:cs typeface="Lucida Sans Unicode"/>
              </a:rPr>
              <a:t>tree with branching factor </a:t>
            </a:r>
            <a:r>
              <a:rPr sz="1400" b="1" dirty="0">
                <a:latin typeface="Lucida Sans Unicode"/>
                <a:cs typeface="Lucida Sans Unicode"/>
              </a:rPr>
              <a:t>8 </a:t>
            </a:r>
            <a:r>
              <a:rPr sz="1400" b="1" spc="-5" dirty="0">
                <a:latin typeface="Lucida Sans Unicode"/>
                <a:cs typeface="Lucida Sans Unicode"/>
              </a:rPr>
              <a:t>and depth </a:t>
            </a:r>
            <a:r>
              <a:rPr sz="1400" b="1" spc="-10" dirty="0">
                <a:latin typeface="Lucida Sans Unicode"/>
                <a:cs typeface="Lucida Sans Unicode"/>
              </a:rPr>
              <a:t>10.  </a:t>
            </a:r>
            <a:r>
              <a:rPr sz="1400" b="1" dirty="0">
                <a:latin typeface="Lucida Sans Unicode"/>
                <a:cs typeface="Lucida Sans Unicode"/>
              </a:rPr>
              <a:t>Assume a </a:t>
            </a:r>
            <a:r>
              <a:rPr sz="1400" b="1" spc="-5" dirty="0">
                <a:latin typeface="Lucida Sans Unicode"/>
                <a:cs typeface="Lucida Sans Unicode"/>
              </a:rPr>
              <a:t>node requires just </a:t>
            </a:r>
            <a:r>
              <a:rPr sz="1400" b="1" dirty="0">
                <a:latin typeface="Lucida Sans Unicode"/>
                <a:cs typeface="Lucida Sans Unicode"/>
              </a:rPr>
              <a:t>8 </a:t>
            </a:r>
            <a:r>
              <a:rPr sz="1400" b="1" spc="-5" dirty="0">
                <a:latin typeface="Lucida Sans Unicode"/>
                <a:cs typeface="Lucida Sans Unicode"/>
              </a:rPr>
              <a:t>bytes </a:t>
            </a:r>
            <a:r>
              <a:rPr sz="1400" b="1" spc="-10" dirty="0">
                <a:latin typeface="Lucida Sans Unicode"/>
                <a:cs typeface="Lucida Sans Unicode"/>
              </a:rPr>
              <a:t>of </a:t>
            </a:r>
            <a:r>
              <a:rPr sz="1400" b="1" spc="-5" dirty="0">
                <a:latin typeface="Lucida Sans Unicode"/>
                <a:cs typeface="Lucida Sans Unicode"/>
              </a:rPr>
              <a:t>storage. </a:t>
            </a:r>
            <a:r>
              <a:rPr sz="1400" b="1" dirty="0">
                <a:latin typeface="Lucida Sans Unicode"/>
                <a:cs typeface="Lucida Sans Unicode"/>
              </a:rPr>
              <a:t>The </a:t>
            </a:r>
            <a:r>
              <a:rPr sz="1400" b="1" spc="-5" dirty="0">
                <a:latin typeface="Lucida Sans Unicode"/>
                <a:cs typeface="Lucida Sans Unicode"/>
              </a:rPr>
              <a:t>breadth first  </a:t>
            </a:r>
            <a:r>
              <a:rPr sz="1400" b="1" dirty="0">
                <a:latin typeface="Lucida Sans Unicode"/>
                <a:cs typeface="Lucida Sans Unicode"/>
              </a:rPr>
              <a:t>search </a:t>
            </a:r>
            <a:r>
              <a:rPr sz="1400" b="1" spc="5" dirty="0">
                <a:latin typeface="Lucida Sans Unicode"/>
                <a:cs typeface="Lucida Sans Unicode"/>
              </a:rPr>
              <a:t>might </a:t>
            </a:r>
            <a:r>
              <a:rPr sz="1400" b="1" spc="-5" dirty="0">
                <a:latin typeface="Lucida Sans Unicode"/>
                <a:cs typeface="Lucida Sans Unicode"/>
              </a:rPr>
              <a:t>require </a:t>
            </a:r>
            <a:r>
              <a:rPr sz="1400" b="1" spc="5" dirty="0">
                <a:latin typeface="Lucida Sans Unicode"/>
                <a:cs typeface="Lucida Sans Unicode"/>
              </a:rPr>
              <a:t>up</a:t>
            </a:r>
            <a:r>
              <a:rPr sz="1400" b="1" spc="-140" dirty="0">
                <a:latin typeface="Lucida Sans Unicode"/>
                <a:cs typeface="Lucida Sans Unicode"/>
              </a:rPr>
              <a:t> </a:t>
            </a:r>
            <a:r>
              <a:rPr sz="1400" b="1" spc="5" dirty="0">
                <a:latin typeface="Lucida Sans Unicode"/>
                <a:cs typeface="Lucida Sans Unicode"/>
              </a:rPr>
              <a:t>to:</a:t>
            </a:r>
            <a:endParaRPr sz="1400" dirty="0">
              <a:latin typeface="Lucida Sans Unicode"/>
              <a:cs typeface="Lucida Sans Unicode"/>
            </a:endParaRPr>
          </a:p>
          <a:p>
            <a:pPr marL="1866900">
              <a:lnSpc>
                <a:spcPct val="100000"/>
              </a:lnSpc>
              <a:spcBef>
                <a:spcPts val="820"/>
              </a:spcBef>
            </a:pPr>
            <a:r>
              <a:rPr sz="1050" b="1" dirty="0">
                <a:latin typeface="Lucida Sans Unicode"/>
                <a:cs typeface="Lucida Sans Unicode"/>
              </a:rPr>
              <a:t>= (8)</a:t>
            </a:r>
            <a:r>
              <a:rPr sz="1050" b="1" baseline="23809" dirty="0">
                <a:latin typeface="Lucida Sans Unicode"/>
                <a:cs typeface="Lucida Sans Unicode"/>
              </a:rPr>
              <a:t>10</a:t>
            </a:r>
            <a:r>
              <a:rPr sz="1050" b="1" spc="97" baseline="23809" dirty="0">
                <a:latin typeface="Lucida Sans Unicode"/>
                <a:cs typeface="Lucida Sans Unicode"/>
              </a:rPr>
              <a:t> </a:t>
            </a:r>
            <a:r>
              <a:rPr sz="1050" b="1" spc="5" dirty="0">
                <a:latin typeface="Lucida Sans Unicode"/>
                <a:cs typeface="Lucida Sans Unicode"/>
              </a:rPr>
              <a:t>nodes</a:t>
            </a:r>
            <a:endParaRPr sz="1050" dirty="0">
              <a:latin typeface="Lucida Sans Unicode"/>
              <a:cs typeface="Lucida Sans Unicode"/>
            </a:endParaRPr>
          </a:p>
        </p:txBody>
      </p:sp>
      <p:sp>
        <p:nvSpPr>
          <p:cNvPr id="114" name="object 114"/>
          <p:cNvSpPr/>
          <p:nvPr/>
        </p:nvSpPr>
        <p:spPr>
          <a:xfrm>
            <a:off x="2670048" y="5800344"/>
            <a:ext cx="505968" cy="345948"/>
          </a:xfrm>
          <a:prstGeom prst="rect">
            <a:avLst/>
          </a:prstGeom>
          <a:blipFill>
            <a:blip r:embed="rId71" cstate="print"/>
            <a:stretch>
              <a:fillRect/>
            </a:stretch>
          </a:blipFill>
        </p:spPr>
        <p:txBody>
          <a:bodyPr wrap="square" lIns="0" tIns="0" rIns="0" bIns="0" rtlCol="0"/>
          <a:lstStyle/>
          <a:p>
            <a:endParaRPr/>
          </a:p>
        </p:txBody>
      </p:sp>
      <p:sp>
        <p:nvSpPr>
          <p:cNvPr id="115" name="object 115"/>
          <p:cNvSpPr/>
          <p:nvPr/>
        </p:nvSpPr>
        <p:spPr>
          <a:xfrm>
            <a:off x="2977895" y="5814059"/>
            <a:ext cx="227075" cy="249936"/>
          </a:xfrm>
          <a:prstGeom prst="rect">
            <a:avLst/>
          </a:prstGeom>
          <a:blipFill>
            <a:blip r:embed="rId72" cstate="print"/>
            <a:stretch>
              <a:fillRect/>
            </a:stretch>
          </a:blipFill>
        </p:spPr>
        <p:txBody>
          <a:bodyPr wrap="square" lIns="0" tIns="0" rIns="0" bIns="0" rtlCol="0"/>
          <a:lstStyle/>
          <a:p>
            <a:endParaRPr/>
          </a:p>
        </p:txBody>
      </p:sp>
      <p:sp>
        <p:nvSpPr>
          <p:cNvPr id="116" name="object 116"/>
          <p:cNvSpPr/>
          <p:nvPr/>
        </p:nvSpPr>
        <p:spPr>
          <a:xfrm>
            <a:off x="3006851" y="5800344"/>
            <a:ext cx="268224" cy="345948"/>
          </a:xfrm>
          <a:prstGeom prst="rect">
            <a:avLst/>
          </a:prstGeom>
          <a:blipFill>
            <a:blip r:embed="rId73" cstate="print"/>
            <a:stretch>
              <a:fillRect/>
            </a:stretch>
          </a:blipFill>
        </p:spPr>
        <p:txBody>
          <a:bodyPr wrap="square" lIns="0" tIns="0" rIns="0" bIns="0" rtlCol="0"/>
          <a:lstStyle/>
          <a:p>
            <a:endParaRPr/>
          </a:p>
        </p:txBody>
      </p:sp>
      <p:sp>
        <p:nvSpPr>
          <p:cNvPr id="117" name="object 117"/>
          <p:cNvSpPr/>
          <p:nvPr/>
        </p:nvSpPr>
        <p:spPr>
          <a:xfrm>
            <a:off x="3076955" y="5814059"/>
            <a:ext cx="333756" cy="249936"/>
          </a:xfrm>
          <a:prstGeom prst="rect">
            <a:avLst/>
          </a:prstGeom>
          <a:blipFill>
            <a:blip r:embed="rId74" cstate="print"/>
            <a:stretch>
              <a:fillRect/>
            </a:stretch>
          </a:blipFill>
        </p:spPr>
        <p:txBody>
          <a:bodyPr wrap="square" lIns="0" tIns="0" rIns="0" bIns="0" rtlCol="0"/>
          <a:lstStyle/>
          <a:p>
            <a:endParaRPr/>
          </a:p>
        </p:txBody>
      </p:sp>
      <p:sp>
        <p:nvSpPr>
          <p:cNvPr id="118" name="object 118"/>
          <p:cNvSpPr/>
          <p:nvPr/>
        </p:nvSpPr>
        <p:spPr>
          <a:xfrm>
            <a:off x="3212592" y="5800344"/>
            <a:ext cx="440435" cy="345948"/>
          </a:xfrm>
          <a:prstGeom prst="rect">
            <a:avLst/>
          </a:prstGeom>
          <a:blipFill>
            <a:blip r:embed="rId75" cstate="print"/>
            <a:stretch>
              <a:fillRect/>
            </a:stretch>
          </a:blipFill>
        </p:spPr>
        <p:txBody>
          <a:bodyPr wrap="square" lIns="0" tIns="0" rIns="0" bIns="0" rtlCol="0"/>
          <a:lstStyle/>
          <a:p>
            <a:endParaRPr/>
          </a:p>
        </p:txBody>
      </p:sp>
      <p:sp>
        <p:nvSpPr>
          <p:cNvPr id="119" name="object 119"/>
          <p:cNvSpPr/>
          <p:nvPr/>
        </p:nvSpPr>
        <p:spPr>
          <a:xfrm>
            <a:off x="3454908" y="5814059"/>
            <a:ext cx="352043" cy="249936"/>
          </a:xfrm>
          <a:prstGeom prst="rect">
            <a:avLst/>
          </a:prstGeom>
          <a:blipFill>
            <a:blip r:embed="rId76" cstate="print"/>
            <a:stretch>
              <a:fillRect/>
            </a:stretch>
          </a:blipFill>
        </p:spPr>
        <p:txBody>
          <a:bodyPr wrap="square" lIns="0" tIns="0" rIns="0" bIns="0" rtlCol="0"/>
          <a:lstStyle/>
          <a:p>
            <a:endParaRPr/>
          </a:p>
        </p:txBody>
      </p:sp>
      <p:sp>
        <p:nvSpPr>
          <p:cNvPr id="120" name="object 120"/>
          <p:cNvSpPr/>
          <p:nvPr/>
        </p:nvSpPr>
        <p:spPr>
          <a:xfrm>
            <a:off x="3608832" y="5800344"/>
            <a:ext cx="312420" cy="345948"/>
          </a:xfrm>
          <a:prstGeom prst="rect">
            <a:avLst/>
          </a:prstGeom>
          <a:blipFill>
            <a:blip r:embed="rId77" cstate="print"/>
            <a:stretch>
              <a:fillRect/>
            </a:stretch>
          </a:blipFill>
        </p:spPr>
        <p:txBody>
          <a:bodyPr wrap="square" lIns="0" tIns="0" rIns="0" bIns="0" rtlCol="0"/>
          <a:lstStyle/>
          <a:p>
            <a:endParaRPr/>
          </a:p>
        </p:txBody>
      </p:sp>
      <p:sp>
        <p:nvSpPr>
          <p:cNvPr id="121" name="object 121"/>
          <p:cNvSpPr/>
          <p:nvPr/>
        </p:nvSpPr>
        <p:spPr>
          <a:xfrm>
            <a:off x="3723132" y="5814059"/>
            <a:ext cx="306324" cy="249936"/>
          </a:xfrm>
          <a:prstGeom prst="rect">
            <a:avLst/>
          </a:prstGeom>
          <a:blipFill>
            <a:blip r:embed="rId78" cstate="print"/>
            <a:stretch>
              <a:fillRect/>
            </a:stretch>
          </a:blipFill>
        </p:spPr>
        <p:txBody>
          <a:bodyPr wrap="square" lIns="0" tIns="0" rIns="0" bIns="0" rtlCol="0"/>
          <a:lstStyle/>
          <a:p>
            <a:endParaRPr/>
          </a:p>
        </p:txBody>
      </p:sp>
      <p:sp>
        <p:nvSpPr>
          <p:cNvPr id="122" name="object 122"/>
          <p:cNvSpPr/>
          <p:nvPr/>
        </p:nvSpPr>
        <p:spPr>
          <a:xfrm>
            <a:off x="3831335" y="5800344"/>
            <a:ext cx="615696" cy="345948"/>
          </a:xfrm>
          <a:prstGeom prst="rect">
            <a:avLst/>
          </a:prstGeom>
          <a:blipFill>
            <a:blip r:embed="rId79" cstate="print"/>
            <a:stretch>
              <a:fillRect/>
            </a:stretch>
          </a:blipFill>
        </p:spPr>
        <p:txBody>
          <a:bodyPr wrap="square" lIns="0" tIns="0" rIns="0" bIns="0" rtlCol="0"/>
          <a:lstStyle/>
          <a:p>
            <a:endParaRPr/>
          </a:p>
        </p:txBody>
      </p:sp>
      <p:sp>
        <p:nvSpPr>
          <p:cNvPr id="137" name="object 137"/>
          <p:cNvSpPr txBox="1"/>
          <p:nvPr/>
        </p:nvSpPr>
        <p:spPr>
          <a:xfrm>
            <a:off x="1364615" y="5039740"/>
            <a:ext cx="3227070" cy="1016635"/>
          </a:xfrm>
          <a:prstGeom prst="rect">
            <a:avLst/>
          </a:prstGeom>
          <a:solidFill>
            <a:schemeClr val="bg1"/>
          </a:solidFill>
        </p:spPr>
        <p:txBody>
          <a:bodyPr vert="horz" wrap="square" lIns="0" tIns="13335" rIns="0" bIns="0" rtlCol="0">
            <a:spAutoFit/>
          </a:bodyPr>
          <a:lstStyle/>
          <a:p>
            <a:pPr marL="1409700">
              <a:lnSpc>
                <a:spcPct val="100000"/>
              </a:lnSpc>
              <a:spcBef>
                <a:spcPts val="105"/>
              </a:spcBef>
            </a:pPr>
            <a:r>
              <a:rPr sz="1050" b="1" dirty="0">
                <a:latin typeface="Lucida Sans Unicode"/>
                <a:cs typeface="Lucida Sans Unicode"/>
              </a:rPr>
              <a:t>= </a:t>
            </a:r>
            <a:r>
              <a:rPr sz="1050" b="1" spc="-5" dirty="0">
                <a:latin typeface="Lucida Sans Unicode"/>
                <a:cs typeface="Lucida Sans Unicode"/>
              </a:rPr>
              <a:t>(2</a:t>
            </a:r>
            <a:r>
              <a:rPr sz="1050" b="1" spc="-7" baseline="23809" dirty="0">
                <a:latin typeface="Lucida Sans Unicode"/>
                <a:cs typeface="Lucida Sans Unicode"/>
              </a:rPr>
              <a:t>3</a:t>
            </a:r>
            <a:r>
              <a:rPr sz="1050" b="1" spc="-5" dirty="0">
                <a:latin typeface="Lucida Sans Unicode"/>
                <a:cs typeface="Lucida Sans Unicode"/>
              </a:rPr>
              <a:t>)</a:t>
            </a:r>
            <a:r>
              <a:rPr sz="1050" b="1" spc="-7" baseline="23809" dirty="0">
                <a:latin typeface="Lucida Sans Unicode"/>
                <a:cs typeface="Lucida Sans Unicode"/>
              </a:rPr>
              <a:t>10 </a:t>
            </a:r>
            <a:r>
              <a:rPr sz="1050" b="1" dirty="0">
                <a:latin typeface="Lucida Sans Unicode"/>
                <a:cs typeface="Lucida Sans Unicode"/>
              </a:rPr>
              <a:t>X </a:t>
            </a:r>
            <a:r>
              <a:rPr sz="1050" b="1" spc="10" dirty="0">
                <a:latin typeface="Lucida Sans Unicode"/>
                <a:cs typeface="Lucida Sans Unicode"/>
              </a:rPr>
              <a:t>2</a:t>
            </a:r>
            <a:r>
              <a:rPr sz="1050" b="1" spc="15" baseline="23809" dirty="0">
                <a:latin typeface="Lucida Sans Unicode"/>
                <a:cs typeface="Lucida Sans Unicode"/>
              </a:rPr>
              <a:t>3 </a:t>
            </a:r>
            <a:r>
              <a:rPr sz="1050" b="1" spc="-7" baseline="23809" dirty="0">
                <a:latin typeface="Lucida Sans Unicode"/>
                <a:cs typeface="Lucida Sans Unicode"/>
              </a:rPr>
              <a:t>= </a:t>
            </a:r>
            <a:r>
              <a:rPr sz="1050" b="1" dirty="0">
                <a:latin typeface="Lucida Sans Unicode"/>
                <a:cs typeface="Lucida Sans Unicode"/>
              </a:rPr>
              <a:t>2</a:t>
            </a:r>
            <a:r>
              <a:rPr sz="1050" b="1" baseline="23809" dirty="0">
                <a:latin typeface="Lucida Sans Unicode"/>
                <a:cs typeface="Lucida Sans Unicode"/>
              </a:rPr>
              <a:t>33</a:t>
            </a:r>
            <a:r>
              <a:rPr sz="1050" b="1" spc="-142" baseline="23809" dirty="0">
                <a:latin typeface="Lucida Sans Unicode"/>
                <a:cs typeface="Lucida Sans Unicode"/>
              </a:rPr>
              <a:t> </a:t>
            </a:r>
            <a:r>
              <a:rPr sz="1050" b="1" spc="5" dirty="0">
                <a:latin typeface="Lucida Sans Unicode"/>
                <a:cs typeface="Lucida Sans Unicode"/>
              </a:rPr>
              <a:t>bytes</a:t>
            </a:r>
            <a:endParaRPr sz="1050" dirty="0">
              <a:latin typeface="Lucida Sans Unicode"/>
              <a:cs typeface="Lucida Sans Unicode"/>
            </a:endParaRPr>
          </a:p>
          <a:p>
            <a:pPr marL="1409700">
              <a:lnSpc>
                <a:spcPct val="100000"/>
              </a:lnSpc>
              <a:spcBef>
                <a:spcPts val="755"/>
              </a:spcBef>
            </a:pPr>
            <a:r>
              <a:rPr sz="1050" b="1" dirty="0">
                <a:latin typeface="Lucida Sans Unicode"/>
                <a:cs typeface="Lucida Sans Unicode"/>
              </a:rPr>
              <a:t>= </a:t>
            </a:r>
            <a:r>
              <a:rPr sz="1050" b="1" spc="5" dirty="0">
                <a:latin typeface="Lucida Sans Unicode"/>
                <a:cs typeface="Lucida Sans Unicode"/>
              </a:rPr>
              <a:t>8,000</a:t>
            </a:r>
            <a:r>
              <a:rPr sz="1050" b="1" spc="-55" dirty="0">
                <a:latin typeface="Lucida Sans Unicode"/>
                <a:cs typeface="Lucida Sans Unicode"/>
              </a:rPr>
              <a:t> </a:t>
            </a:r>
            <a:r>
              <a:rPr sz="1050" b="1" dirty="0">
                <a:latin typeface="Lucida Sans Unicode"/>
                <a:cs typeface="Lucida Sans Unicode"/>
              </a:rPr>
              <a:t>Mbytes</a:t>
            </a:r>
            <a:endParaRPr sz="1050" dirty="0">
              <a:latin typeface="Lucida Sans Unicode"/>
              <a:cs typeface="Lucida Sans Unicode"/>
            </a:endParaRPr>
          </a:p>
          <a:p>
            <a:pPr marL="1409700">
              <a:lnSpc>
                <a:spcPct val="100000"/>
              </a:lnSpc>
              <a:spcBef>
                <a:spcPts val="745"/>
              </a:spcBef>
            </a:pPr>
            <a:r>
              <a:rPr sz="1050" b="1" dirty="0">
                <a:latin typeface="Lucida Sans Unicode"/>
                <a:cs typeface="Lucida Sans Unicode"/>
              </a:rPr>
              <a:t>= 8</a:t>
            </a:r>
            <a:r>
              <a:rPr sz="1050" b="1" spc="-15" dirty="0">
                <a:latin typeface="Lucida Sans Unicode"/>
                <a:cs typeface="Lucida Sans Unicode"/>
              </a:rPr>
              <a:t> </a:t>
            </a:r>
            <a:r>
              <a:rPr sz="1050" b="1" dirty="0">
                <a:latin typeface="Lucida Sans Unicode"/>
                <a:cs typeface="Lucida Sans Unicode"/>
              </a:rPr>
              <a:t>Gbytes</a:t>
            </a:r>
            <a:endParaRPr sz="1050" dirty="0">
              <a:latin typeface="Lucida Sans Unicode"/>
              <a:cs typeface="Lucida Sans Unicode"/>
            </a:endParaRPr>
          </a:p>
          <a:p>
            <a:pPr marL="266700" indent="-228600">
              <a:lnSpc>
                <a:spcPct val="100000"/>
              </a:lnSpc>
              <a:spcBef>
                <a:spcPts val="765"/>
              </a:spcBef>
              <a:buSzPct val="125000"/>
              <a:buFont typeface="Arial"/>
              <a:buChar char="•"/>
              <a:tabLst>
                <a:tab pos="266065" algn="l"/>
                <a:tab pos="266700" algn="l"/>
              </a:tabLst>
            </a:pPr>
            <a:r>
              <a:rPr sz="1400" u="sng" dirty="0">
                <a:uFill>
                  <a:solidFill>
                    <a:srgbClr val="FFFF00"/>
                  </a:solidFill>
                </a:uFill>
                <a:latin typeface="Lucida Sans Unicode"/>
                <a:cs typeface="Lucida Sans Unicode"/>
              </a:rPr>
              <a:t>Optimal:</a:t>
            </a:r>
            <a:r>
              <a:rPr sz="1400" dirty="0">
                <a:latin typeface="Lucida Sans Unicode"/>
                <a:cs typeface="Lucida Sans Unicode"/>
              </a:rPr>
              <a:t> Yes </a:t>
            </a:r>
            <a:r>
              <a:rPr sz="1400" spc="-5" dirty="0">
                <a:latin typeface="Lucida Sans Unicode"/>
                <a:cs typeface="Lucida Sans Unicode"/>
              </a:rPr>
              <a:t>(if cost </a:t>
            </a:r>
            <a:r>
              <a:rPr sz="1400" spc="5" dirty="0">
                <a:latin typeface="Lucida Sans Unicode"/>
                <a:cs typeface="Lucida Sans Unicode"/>
              </a:rPr>
              <a:t>= </a:t>
            </a:r>
            <a:r>
              <a:rPr sz="1400" dirty="0">
                <a:latin typeface="Lucida Sans Unicode"/>
                <a:cs typeface="Lucida Sans Unicode"/>
              </a:rPr>
              <a:t>1 per</a:t>
            </a:r>
            <a:r>
              <a:rPr sz="1400" spc="-220" dirty="0">
                <a:latin typeface="Lucida Sans Unicode"/>
                <a:cs typeface="Lucida Sans Unicode"/>
              </a:rPr>
              <a:t> </a:t>
            </a:r>
            <a:r>
              <a:rPr sz="1400" dirty="0">
                <a:latin typeface="Lucida Sans Unicode"/>
                <a:cs typeface="Lucida Sans Unicode"/>
              </a:rPr>
              <a:t>step)</a:t>
            </a:r>
          </a:p>
        </p:txBody>
      </p:sp>
      <p:sp>
        <p:nvSpPr>
          <p:cNvPr id="138" name="object 138"/>
          <p:cNvSpPr txBox="1"/>
          <p:nvPr/>
        </p:nvSpPr>
        <p:spPr>
          <a:xfrm>
            <a:off x="8032495" y="5969914"/>
            <a:ext cx="175260" cy="186690"/>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FFFFFF"/>
                </a:solidFill>
                <a:latin typeface="Arial"/>
                <a:cs typeface="Arial"/>
              </a:rPr>
              <a:t>38</a:t>
            </a:r>
            <a:endParaRPr sz="1050">
              <a:latin typeface="Arial"/>
              <a:cs typeface="Arial"/>
            </a:endParaRPr>
          </a:p>
        </p:txBody>
      </p:sp>
    </p:spTree>
    <p:extLst>
      <p:ext uri="{BB962C8B-B14F-4D97-AF65-F5344CB8AC3E}">
        <p14:creationId xmlns:p14="http://schemas.microsoft.com/office/powerpoint/2010/main" val="1646769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9163" y="274320"/>
            <a:ext cx="5151120" cy="1275588"/>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448183"/>
            <a:ext cx="4381500" cy="665480"/>
          </a:xfrm>
          <a:prstGeom prst="rect">
            <a:avLst/>
          </a:prstGeom>
        </p:spPr>
        <p:txBody>
          <a:bodyPr vert="horz" wrap="square" lIns="0" tIns="12700" rIns="0" bIns="0" rtlCol="0">
            <a:spAutoFit/>
          </a:bodyPr>
          <a:lstStyle/>
          <a:p>
            <a:pPr marL="12700">
              <a:lnSpc>
                <a:spcPct val="100000"/>
              </a:lnSpc>
              <a:spcBef>
                <a:spcPts val="100"/>
              </a:spcBef>
            </a:pPr>
            <a:r>
              <a:rPr sz="4200" dirty="0"/>
              <a:t>BFS:</a:t>
            </a:r>
            <a:r>
              <a:rPr sz="4200" spc="-100" dirty="0"/>
              <a:t> </a:t>
            </a:r>
            <a:r>
              <a:rPr sz="4200" spc="-5" dirty="0"/>
              <a:t>EXAMPLE</a:t>
            </a:r>
            <a:endParaRPr sz="4200"/>
          </a:p>
        </p:txBody>
      </p:sp>
      <p:graphicFrame>
        <p:nvGraphicFramePr>
          <p:cNvPr id="4" name="object 4"/>
          <p:cNvGraphicFramePr>
            <a:graphicFrameLocks noGrp="1"/>
          </p:cNvGraphicFramePr>
          <p:nvPr/>
        </p:nvGraphicFramePr>
        <p:xfrm>
          <a:off x="1204912" y="4329112"/>
          <a:ext cx="4496435" cy="2378073"/>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2503805">
                  <a:extLst>
                    <a:ext uri="{9D8B030D-6E8A-4147-A177-3AD203B41FA5}">
                      <a16:colId xmlns:a16="http://schemas.microsoft.com/office/drawing/2014/main" val="20001"/>
                    </a:ext>
                  </a:extLst>
                </a:gridCol>
                <a:gridCol w="1611630">
                  <a:extLst>
                    <a:ext uri="{9D8B030D-6E8A-4147-A177-3AD203B41FA5}">
                      <a16:colId xmlns:a16="http://schemas.microsoft.com/office/drawing/2014/main" val="20002"/>
                    </a:ext>
                  </a:extLst>
                </a:gridCol>
              </a:tblGrid>
              <a:tr h="396367">
                <a:tc>
                  <a:txBody>
                    <a:bodyPr/>
                    <a:lstStyle/>
                    <a:p>
                      <a:pPr>
                        <a:lnSpc>
                          <a:spcPct val="100000"/>
                        </a:lnSpc>
                      </a:pPr>
                      <a:endParaRPr sz="2500">
                        <a:latin typeface="Times New Roman"/>
                        <a:cs typeface="Times New Roman"/>
                      </a:endParaRPr>
                    </a:p>
                  </a:txBody>
                  <a:tcPr marL="0" marR="0" marT="0" marB="0">
                    <a:lnL w="28575">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Q</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5" dirty="0">
                          <a:latin typeface="Arial"/>
                          <a:cs typeface="Arial"/>
                        </a:rPr>
                        <a:t>Visited</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tcPr>
                </a:tc>
                <a:extLst>
                  <a:ext uri="{0D108BD9-81ED-4DB2-BD59-A6C34878D82A}">
                    <a16:rowId xmlns:a16="http://schemas.microsoft.com/office/drawing/2014/main" val="10000"/>
                  </a:ext>
                </a:extLst>
              </a:tr>
              <a:tr h="396366">
                <a:tc>
                  <a:txBody>
                    <a:bodyPr/>
                    <a:lstStyle/>
                    <a:p>
                      <a:pPr marL="91440">
                        <a:lnSpc>
                          <a:spcPct val="100000"/>
                        </a:lnSpc>
                        <a:spcBef>
                          <a:spcPts val="310"/>
                        </a:spcBef>
                      </a:pPr>
                      <a:r>
                        <a:rPr sz="2000" dirty="0">
                          <a:latin typeface="Arial"/>
                          <a:cs typeface="Arial"/>
                        </a:rPr>
                        <a:t>1</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1"/>
                  </a:ext>
                </a:extLst>
              </a:tr>
              <a:tr h="396367">
                <a:tc>
                  <a:txBody>
                    <a:bodyPr/>
                    <a:lstStyle/>
                    <a:p>
                      <a:pPr marL="91440">
                        <a:lnSpc>
                          <a:spcPct val="100000"/>
                        </a:lnSpc>
                        <a:spcBef>
                          <a:spcPts val="310"/>
                        </a:spcBef>
                      </a:pPr>
                      <a:r>
                        <a:rPr sz="2000" dirty="0">
                          <a:latin typeface="Arial"/>
                          <a:cs typeface="Arial"/>
                        </a:rPr>
                        <a:t>2</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2"/>
                  </a:ext>
                </a:extLst>
              </a:tr>
              <a:tr h="396278">
                <a:tc>
                  <a:txBody>
                    <a:bodyPr/>
                    <a:lstStyle/>
                    <a:p>
                      <a:pPr marL="91440">
                        <a:lnSpc>
                          <a:spcPct val="100000"/>
                        </a:lnSpc>
                        <a:spcBef>
                          <a:spcPts val="310"/>
                        </a:spcBef>
                      </a:pPr>
                      <a:r>
                        <a:rPr sz="2000" dirty="0">
                          <a:latin typeface="Arial"/>
                          <a:cs typeface="Arial"/>
                        </a:rPr>
                        <a:t>3</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3"/>
                  </a:ext>
                </a:extLst>
              </a:tr>
              <a:tr h="396354">
                <a:tc>
                  <a:txBody>
                    <a:bodyPr/>
                    <a:lstStyle/>
                    <a:p>
                      <a:pPr marL="91440">
                        <a:lnSpc>
                          <a:spcPct val="100000"/>
                        </a:lnSpc>
                        <a:spcBef>
                          <a:spcPts val="310"/>
                        </a:spcBef>
                      </a:pPr>
                      <a:r>
                        <a:rPr sz="2000" dirty="0">
                          <a:latin typeface="Arial"/>
                          <a:cs typeface="Arial"/>
                        </a:rPr>
                        <a:t>4</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4"/>
                  </a:ext>
                </a:extLst>
              </a:tr>
              <a:tr h="396341">
                <a:tc>
                  <a:txBody>
                    <a:bodyPr/>
                    <a:lstStyle/>
                    <a:p>
                      <a:pPr marL="91440">
                        <a:lnSpc>
                          <a:spcPct val="100000"/>
                        </a:lnSpc>
                        <a:spcBef>
                          <a:spcPts val="315"/>
                        </a:spcBef>
                      </a:pPr>
                      <a:r>
                        <a:rPr sz="2000" dirty="0">
                          <a:latin typeface="Arial"/>
                          <a:cs typeface="Arial"/>
                        </a:rPr>
                        <a:t>5</a:t>
                      </a:r>
                      <a:endParaRPr sz="2000">
                        <a:latin typeface="Arial"/>
                        <a:cs typeface="Arial"/>
                      </a:endParaRPr>
                    </a:p>
                  </a:txBody>
                  <a:tcPr marL="0" marR="0" marT="40005" marB="0">
                    <a:lnL w="28575">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28575">
                      <a:solidFill>
                        <a:srgbClr val="FFFFFF"/>
                      </a:solidFill>
                      <a:prstDash val="solid"/>
                    </a:lnB>
                  </a:tcPr>
                </a:tc>
                <a:extLst>
                  <a:ext uri="{0D108BD9-81ED-4DB2-BD59-A6C34878D82A}">
                    <a16:rowId xmlns:a16="http://schemas.microsoft.com/office/drawing/2014/main" val="10005"/>
                  </a:ext>
                </a:extLst>
              </a:tr>
            </a:tbl>
          </a:graphicData>
        </a:graphic>
      </p:graphicFrame>
      <p:sp>
        <p:nvSpPr>
          <p:cNvPr id="5" name="object 5"/>
          <p:cNvSpPr/>
          <p:nvPr/>
        </p:nvSpPr>
        <p:spPr>
          <a:xfrm>
            <a:off x="6477761" y="1524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txBox="1"/>
          <p:nvPr/>
        </p:nvSpPr>
        <p:spPr>
          <a:xfrm>
            <a:off x="6579489" y="1520697"/>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S</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p:nvPr/>
        </p:nvSpPr>
        <p:spPr>
          <a:xfrm>
            <a:off x="76207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8" name="object 8"/>
          <p:cNvSpPr txBox="1"/>
          <p:nvPr/>
        </p:nvSpPr>
        <p:spPr>
          <a:xfrm>
            <a:off x="7722489"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B</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p:nvPr/>
        </p:nvSpPr>
        <p:spPr>
          <a:xfrm>
            <a:off x="54871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0" name="object 10"/>
          <p:cNvSpPr txBox="1"/>
          <p:nvPr/>
        </p:nvSpPr>
        <p:spPr>
          <a:xfrm>
            <a:off x="5588634"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A</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1" name="object 11"/>
          <p:cNvSpPr/>
          <p:nvPr/>
        </p:nvSpPr>
        <p:spPr>
          <a:xfrm>
            <a:off x="7620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txBox="1"/>
          <p:nvPr/>
        </p:nvSpPr>
        <p:spPr>
          <a:xfrm>
            <a:off x="7722489" y="2892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3" name="object 13"/>
          <p:cNvSpPr/>
          <p:nvPr/>
        </p:nvSpPr>
        <p:spPr>
          <a:xfrm>
            <a:off x="85351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 name="object 14"/>
          <p:cNvSpPr txBox="1"/>
          <p:nvPr/>
        </p:nvSpPr>
        <p:spPr>
          <a:xfrm>
            <a:off x="8643366" y="2892678"/>
            <a:ext cx="1651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F</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5" name="object 15"/>
          <p:cNvSpPr/>
          <p:nvPr/>
        </p:nvSpPr>
        <p:spPr>
          <a:xfrm>
            <a:off x="63253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txBox="1"/>
          <p:nvPr/>
        </p:nvSpPr>
        <p:spPr>
          <a:xfrm>
            <a:off x="6420992"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D</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7" name="object 17"/>
          <p:cNvSpPr/>
          <p:nvPr/>
        </p:nvSpPr>
        <p:spPr>
          <a:xfrm>
            <a:off x="4953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txBox="1"/>
          <p:nvPr/>
        </p:nvSpPr>
        <p:spPr>
          <a:xfrm>
            <a:off x="5049139"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C</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9" name="object 19"/>
          <p:cNvSpPr/>
          <p:nvPr/>
        </p:nvSpPr>
        <p:spPr>
          <a:xfrm>
            <a:off x="44203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txBox="1"/>
          <p:nvPr/>
        </p:nvSpPr>
        <p:spPr>
          <a:xfrm>
            <a:off x="4509642" y="3654932"/>
            <a:ext cx="2038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G</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1" name="object 21"/>
          <p:cNvSpPr/>
          <p:nvPr/>
        </p:nvSpPr>
        <p:spPr>
          <a:xfrm>
            <a:off x="57157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txBox="1"/>
          <p:nvPr/>
        </p:nvSpPr>
        <p:spPr>
          <a:xfrm>
            <a:off x="5811139" y="3654932"/>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H</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3" name="object 23"/>
          <p:cNvSpPr/>
          <p:nvPr/>
        </p:nvSpPr>
        <p:spPr>
          <a:xfrm>
            <a:off x="5639561" y="1817242"/>
            <a:ext cx="994410" cy="331470"/>
          </a:xfrm>
          <a:custGeom>
            <a:avLst/>
            <a:gdLst/>
            <a:ahLst/>
            <a:cxnLst/>
            <a:rect l="l" t="t" r="r" b="b"/>
            <a:pathLst>
              <a:path w="994409" h="331469">
                <a:moveTo>
                  <a:pt x="62864" y="257175"/>
                </a:moveTo>
                <a:lnTo>
                  <a:pt x="0" y="317119"/>
                </a:lnTo>
                <a:lnTo>
                  <a:pt x="85725" y="331343"/>
                </a:lnTo>
                <a:lnTo>
                  <a:pt x="79266" y="310388"/>
                </a:lnTo>
                <a:lnTo>
                  <a:pt x="65659" y="310388"/>
                </a:lnTo>
                <a:lnTo>
                  <a:pt x="58038" y="285750"/>
                </a:lnTo>
                <a:lnTo>
                  <a:pt x="70491" y="281918"/>
                </a:lnTo>
                <a:lnTo>
                  <a:pt x="62864" y="257175"/>
                </a:lnTo>
                <a:close/>
              </a:path>
              <a:path w="994409" h="331469">
                <a:moveTo>
                  <a:pt x="70491" y="281918"/>
                </a:moveTo>
                <a:lnTo>
                  <a:pt x="58038" y="285750"/>
                </a:lnTo>
                <a:lnTo>
                  <a:pt x="65659" y="310388"/>
                </a:lnTo>
                <a:lnTo>
                  <a:pt x="78087" y="306564"/>
                </a:lnTo>
                <a:lnTo>
                  <a:pt x="70491" y="281918"/>
                </a:lnTo>
                <a:close/>
              </a:path>
              <a:path w="994409" h="331469">
                <a:moveTo>
                  <a:pt x="78087" y="306564"/>
                </a:moveTo>
                <a:lnTo>
                  <a:pt x="65659" y="310388"/>
                </a:lnTo>
                <a:lnTo>
                  <a:pt x="79266" y="310388"/>
                </a:lnTo>
                <a:lnTo>
                  <a:pt x="78087" y="306564"/>
                </a:lnTo>
                <a:close/>
              </a:path>
              <a:path w="994409" h="331469">
                <a:moveTo>
                  <a:pt x="986789" y="0"/>
                </a:moveTo>
                <a:lnTo>
                  <a:pt x="70491" y="281918"/>
                </a:lnTo>
                <a:lnTo>
                  <a:pt x="78087" y="306564"/>
                </a:lnTo>
                <a:lnTo>
                  <a:pt x="994410" y="24637"/>
                </a:lnTo>
                <a:lnTo>
                  <a:pt x="986789"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6626859" y="1816989"/>
            <a:ext cx="1146810" cy="335280"/>
          </a:xfrm>
          <a:custGeom>
            <a:avLst/>
            <a:gdLst/>
            <a:ahLst/>
            <a:cxnLst/>
            <a:rect l="l" t="t" r="r" b="b"/>
            <a:pathLst>
              <a:path w="1146809" h="335280">
                <a:moveTo>
                  <a:pt x="1067867" y="309843"/>
                </a:moveTo>
                <a:lnTo>
                  <a:pt x="1061212" y="334899"/>
                </a:lnTo>
                <a:lnTo>
                  <a:pt x="1146302" y="317373"/>
                </a:lnTo>
                <a:lnTo>
                  <a:pt x="1141555" y="313182"/>
                </a:lnTo>
                <a:lnTo>
                  <a:pt x="1080389" y="313182"/>
                </a:lnTo>
                <a:lnTo>
                  <a:pt x="1067867" y="309843"/>
                </a:lnTo>
                <a:close/>
              </a:path>
              <a:path w="1146809" h="335280">
                <a:moveTo>
                  <a:pt x="1074511" y="284834"/>
                </a:moveTo>
                <a:lnTo>
                  <a:pt x="1067867" y="309843"/>
                </a:lnTo>
                <a:lnTo>
                  <a:pt x="1080389" y="313182"/>
                </a:lnTo>
                <a:lnTo>
                  <a:pt x="1086993" y="288163"/>
                </a:lnTo>
                <a:lnTo>
                  <a:pt x="1074511" y="284834"/>
                </a:lnTo>
                <a:close/>
              </a:path>
              <a:path w="1146809" h="335280">
                <a:moveTo>
                  <a:pt x="1081151" y="259841"/>
                </a:moveTo>
                <a:lnTo>
                  <a:pt x="1074511" y="284834"/>
                </a:lnTo>
                <a:lnTo>
                  <a:pt x="1086993" y="288163"/>
                </a:lnTo>
                <a:lnTo>
                  <a:pt x="1080389" y="313182"/>
                </a:lnTo>
                <a:lnTo>
                  <a:pt x="1141555" y="313182"/>
                </a:lnTo>
                <a:lnTo>
                  <a:pt x="1081151" y="259841"/>
                </a:lnTo>
                <a:close/>
              </a:path>
              <a:path w="1146809" h="335280">
                <a:moveTo>
                  <a:pt x="6604" y="0"/>
                </a:moveTo>
                <a:lnTo>
                  <a:pt x="0" y="25146"/>
                </a:lnTo>
                <a:lnTo>
                  <a:pt x="1067867" y="309843"/>
                </a:lnTo>
                <a:lnTo>
                  <a:pt x="1074511" y="284834"/>
                </a:lnTo>
                <a:lnTo>
                  <a:pt x="660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7842757" y="2428113"/>
            <a:ext cx="768985" cy="468630"/>
          </a:xfrm>
          <a:custGeom>
            <a:avLst/>
            <a:gdLst/>
            <a:ahLst/>
            <a:cxnLst/>
            <a:rect l="l" t="t" r="r" b="b"/>
            <a:pathLst>
              <a:path w="768984" h="468630">
                <a:moveTo>
                  <a:pt x="695336" y="439400"/>
                </a:moveTo>
                <a:lnTo>
                  <a:pt x="681990" y="461645"/>
                </a:lnTo>
                <a:lnTo>
                  <a:pt x="768603" y="468249"/>
                </a:lnTo>
                <a:lnTo>
                  <a:pt x="754467" y="446024"/>
                </a:lnTo>
                <a:lnTo>
                  <a:pt x="706374" y="446024"/>
                </a:lnTo>
                <a:lnTo>
                  <a:pt x="695336" y="439400"/>
                </a:lnTo>
                <a:close/>
              </a:path>
              <a:path w="768984" h="468630">
                <a:moveTo>
                  <a:pt x="708670" y="417177"/>
                </a:moveTo>
                <a:lnTo>
                  <a:pt x="695336" y="439400"/>
                </a:lnTo>
                <a:lnTo>
                  <a:pt x="706374" y="446024"/>
                </a:lnTo>
                <a:lnTo>
                  <a:pt x="719709" y="423799"/>
                </a:lnTo>
                <a:lnTo>
                  <a:pt x="708670" y="417177"/>
                </a:lnTo>
                <a:close/>
              </a:path>
              <a:path w="768984" h="468630">
                <a:moveTo>
                  <a:pt x="721995" y="394970"/>
                </a:moveTo>
                <a:lnTo>
                  <a:pt x="708670" y="417177"/>
                </a:lnTo>
                <a:lnTo>
                  <a:pt x="719709" y="423799"/>
                </a:lnTo>
                <a:lnTo>
                  <a:pt x="706374" y="446024"/>
                </a:lnTo>
                <a:lnTo>
                  <a:pt x="754467" y="446024"/>
                </a:lnTo>
                <a:lnTo>
                  <a:pt x="721995" y="394970"/>
                </a:lnTo>
                <a:close/>
              </a:path>
              <a:path w="768984" h="468630">
                <a:moveTo>
                  <a:pt x="13208" y="0"/>
                </a:moveTo>
                <a:lnTo>
                  <a:pt x="0" y="22098"/>
                </a:lnTo>
                <a:lnTo>
                  <a:pt x="695336" y="439400"/>
                </a:lnTo>
                <a:lnTo>
                  <a:pt x="708670" y="417177"/>
                </a:lnTo>
                <a:lnTo>
                  <a:pt x="1320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7734300" y="2439161"/>
            <a:ext cx="78105" cy="457200"/>
          </a:xfrm>
          <a:custGeom>
            <a:avLst/>
            <a:gdLst/>
            <a:ahLst/>
            <a:cxnLst/>
            <a:rect l="l" t="t" r="r" b="b"/>
            <a:pathLst>
              <a:path w="78104" h="457200">
                <a:moveTo>
                  <a:pt x="25907" y="379475"/>
                </a:moveTo>
                <a:lnTo>
                  <a:pt x="0" y="379475"/>
                </a:lnTo>
                <a:lnTo>
                  <a:pt x="38861" y="457200"/>
                </a:lnTo>
                <a:lnTo>
                  <a:pt x="71247" y="392429"/>
                </a:lnTo>
                <a:lnTo>
                  <a:pt x="25907" y="392429"/>
                </a:lnTo>
                <a:lnTo>
                  <a:pt x="25907" y="379475"/>
                </a:lnTo>
                <a:close/>
              </a:path>
              <a:path w="78104" h="457200">
                <a:moveTo>
                  <a:pt x="51816" y="0"/>
                </a:moveTo>
                <a:lnTo>
                  <a:pt x="25907" y="0"/>
                </a:lnTo>
                <a:lnTo>
                  <a:pt x="25907" y="392429"/>
                </a:lnTo>
                <a:lnTo>
                  <a:pt x="51816" y="392429"/>
                </a:lnTo>
                <a:lnTo>
                  <a:pt x="51816" y="0"/>
                </a:lnTo>
                <a:close/>
              </a:path>
              <a:path w="78104" h="457200">
                <a:moveTo>
                  <a:pt x="77724" y="379475"/>
                </a:moveTo>
                <a:lnTo>
                  <a:pt x="51816" y="379475"/>
                </a:lnTo>
                <a:lnTo>
                  <a:pt x="51816" y="392429"/>
                </a:lnTo>
                <a:lnTo>
                  <a:pt x="71247" y="392429"/>
                </a:lnTo>
                <a:lnTo>
                  <a:pt x="77724" y="379475"/>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5709158" y="2428113"/>
            <a:ext cx="768985" cy="468630"/>
          </a:xfrm>
          <a:custGeom>
            <a:avLst/>
            <a:gdLst/>
            <a:ahLst/>
            <a:cxnLst/>
            <a:rect l="l" t="t" r="r" b="b"/>
            <a:pathLst>
              <a:path w="768985" h="468630">
                <a:moveTo>
                  <a:pt x="695336" y="439400"/>
                </a:moveTo>
                <a:lnTo>
                  <a:pt x="681989" y="461645"/>
                </a:lnTo>
                <a:lnTo>
                  <a:pt x="768603" y="468249"/>
                </a:lnTo>
                <a:lnTo>
                  <a:pt x="754467" y="446024"/>
                </a:lnTo>
                <a:lnTo>
                  <a:pt x="706374" y="446024"/>
                </a:lnTo>
                <a:lnTo>
                  <a:pt x="695336" y="439400"/>
                </a:lnTo>
                <a:close/>
              </a:path>
              <a:path w="768985" h="468630">
                <a:moveTo>
                  <a:pt x="708670" y="417177"/>
                </a:moveTo>
                <a:lnTo>
                  <a:pt x="695336" y="439400"/>
                </a:lnTo>
                <a:lnTo>
                  <a:pt x="706374" y="446024"/>
                </a:lnTo>
                <a:lnTo>
                  <a:pt x="719708" y="423799"/>
                </a:lnTo>
                <a:lnTo>
                  <a:pt x="708670" y="417177"/>
                </a:lnTo>
                <a:close/>
              </a:path>
              <a:path w="768985" h="468630">
                <a:moveTo>
                  <a:pt x="721994" y="394970"/>
                </a:moveTo>
                <a:lnTo>
                  <a:pt x="708670" y="417177"/>
                </a:lnTo>
                <a:lnTo>
                  <a:pt x="719708" y="423799"/>
                </a:lnTo>
                <a:lnTo>
                  <a:pt x="706374" y="446024"/>
                </a:lnTo>
                <a:lnTo>
                  <a:pt x="754467" y="446024"/>
                </a:lnTo>
                <a:lnTo>
                  <a:pt x="721994" y="394970"/>
                </a:lnTo>
                <a:close/>
              </a:path>
              <a:path w="768985" h="468630">
                <a:moveTo>
                  <a:pt x="13207" y="0"/>
                </a:moveTo>
                <a:lnTo>
                  <a:pt x="0" y="22098"/>
                </a:lnTo>
                <a:lnTo>
                  <a:pt x="695336" y="439400"/>
                </a:lnTo>
                <a:lnTo>
                  <a:pt x="708670" y="417177"/>
                </a:lnTo>
                <a:lnTo>
                  <a:pt x="1320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5250815" y="3190748"/>
            <a:ext cx="617855" cy="467995"/>
          </a:xfrm>
          <a:custGeom>
            <a:avLst/>
            <a:gdLst/>
            <a:ahLst/>
            <a:cxnLst/>
            <a:rect l="l" t="t" r="r" b="b"/>
            <a:pathLst>
              <a:path w="617854" h="467995">
                <a:moveTo>
                  <a:pt x="547407" y="431383"/>
                </a:moveTo>
                <a:lnTo>
                  <a:pt x="531876" y="452119"/>
                </a:lnTo>
                <a:lnTo>
                  <a:pt x="617347" y="467613"/>
                </a:lnTo>
                <a:lnTo>
                  <a:pt x="603123" y="439165"/>
                </a:lnTo>
                <a:lnTo>
                  <a:pt x="557784" y="439165"/>
                </a:lnTo>
                <a:lnTo>
                  <a:pt x="547407" y="431383"/>
                </a:lnTo>
                <a:close/>
              </a:path>
              <a:path w="617854" h="467995">
                <a:moveTo>
                  <a:pt x="562968" y="410606"/>
                </a:moveTo>
                <a:lnTo>
                  <a:pt x="547407" y="431383"/>
                </a:lnTo>
                <a:lnTo>
                  <a:pt x="557784" y="439165"/>
                </a:lnTo>
                <a:lnTo>
                  <a:pt x="573277" y="418338"/>
                </a:lnTo>
                <a:lnTo>
                  <a:pt x="562968" y="410606"/>
                </a:lnTo>
                <a:close/>
              </a:path>
              <a:path w="617854" h="467995">
                <a:moveTo>
                  <a:pt x="578485" y="389889"/>
                </a:moveTo>
                <a:lnTo>
                  <a:pt x="562968" y="410606"/>
                </a:lnTo>
                <a:lnTo>
                  <a:pt x="573277" y="418338"/>
                </a:lnTo>
                <a:lnTo>
                  <a:pt x="557784" y="439165"/>
                </a:lnTo>
                <a:lnTo>
                  <a:pt x="603123" y="439165"/>
                </a:lnTo>
                <a:lnTo>
                  <a:pt x="578485" y="389889"/>
                </a:lnTo>
                <a:close/>
              </a:path>
              <a:path w="617854" h="467995">
                <a:moveTo>
                  <a:pt x="15494" y="0"/>
                </a:moveTo>
                <a:lnTo>
                  <a:pt x="0" y="20827"/>
                </a:lnTo>
                <a:lnTo>
                  <a:pt x="547407" y="431383"/>
                </a:lnTo>
                <a:lnTo>
                  <a:pt x="562968" y="410606"/>
                </a:lnTo>
                <a:lnTo>
                  <a:pt x="1549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5182361" y="2430017"/>
            <a:ext cx="466725" cy="466725"/>
          </a:xfrm>
          <a:custGeom>
            <a:avLst/>
            <a:gdLst/>
            <a:ahLst/>
            <a:cxnLst/>
            <a:rect l="l" t="t" r="r" b="b"/>
            <a:pathLst>
              <a:path w="466725" h="466725">
                <a:moveTo>
                  <a:pt x="27432" y="383921"/>
                </a:moveTo>
                <a:lnTo>
                  <a:pt x="0" y="466344"/>
                </a:lnTo>
                <a:lnTo>
                  <a:pt x="82423" y="438912"/>
                </a:lnTo>
                <a:lnTo>
                  <a:pt x="73152" y="429641"/>
                </a:lnTo>
                <a:lnTo>
                  <a:pt x="54990" y="429641"/>
                </a:lnTo>
                <a:lnTo>
                  <a:pt x="36702" y="411353"/>
                </a:lnTo>
                <a:lnTo>
                  <a:pt x="45783" y="402272"/>
                </a:lnTo>
                <a:lnTo>
                  <a:pt x="27432" y="383921"/>
                </a:lnTo>
                <a:close/>
              </a:path>
              <a:path w="466725" h="466725">
                <a:moveTo>
                  <a:pt x="45783" y="402272"/>
                </a:moveTo>
                <a:lnTo>
                  <a:pt x="36702" y="411353"/>
                </a:lnTo>
                <a:lnTo>
                  <a:pt x="54990" y="429641"/>
                </a:lnTo>
                <a:lnTo>
                  <a:pt x="64071" y="420560"/>
                </a:lnTo>
                <a:lnTo>
                  <a:pt x="45783" y="402272"/>
                </a:lnTo>
                <a:close/>
              </a:path>
              <a:path w="466725" h="466725">
                <a:moveTo>
                  <a:pt x="64071" y="420560"/>
                </a:moveTo>
                <a:lnTo>
                  <a:pt x="54990" y="429641"/>
                </a:lnTo>
                <a:lnTo>
                  <a:pt x="73152" y="429641"/>
                </a:lnTo>
                <a:lnTo>
                  <a:pt x="64071" y="420560"/>
                </a:lnTo>
                <a:close/>
              </a:path>
              <a:path w="466725" h="466725">
                <a:moveTo>
                  <a:pt x="448055" y="0"/>
                </a:moveTo>
                <a:lnTo>
                  <a:pt x="45783" y="402272"/>
                </a:lnTo>
                <a:lnTo>
                  <a:pt x="64071" y="420560"/>
                </a:lnTo>
                <a:lnTo>
                  <a:pt x="466343" y="18287"/>
                </a:lnTo>
                <a:lnTo>
                  <a:pt x="44805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0" name="object 30"/>
          <p:cNvSpPr/>
          <p:nvPr/>
        </p:nvSpPr>
        <p:spPr>
          <a:xfrm>
            <a:off x="4648961" y="3192907"/>
            <a:ext cx="391160" cy="465455"/>
          </a:xfrm>
          <a:custGeom>
            <a:avLst/>
            <a:gdLst/>
            <a:ahLst/>
            <a:cxnLst/>
            <a:rect l="l" t="t" r="r" b="b"/>
            <a:pathLst>
              <a:path w="391160" h="465454">
                <a:moveTo>
                  <a:pt x="19938" y="380872"/>
                </a:moveTo>
                <a:lnTo>
                  <a:pt x="0" y="465454"/>
                </a:lnTo>
                <a:lnTo>
                  <a:pt x="79628" y="430656"/>
                </a:lnTo>
                <a:lnTo>
                  <a:pt x="71558" y="423925"/>
                </a:lnTo>
                <a:lnTo>
                  <a:pt x="51435" y="423925"/>
                </a:lnTo>
                <a:lnTo>
                  <a:pt x="31496" y="407415"/>
                </a:lnTo>
                <a:lnTo>
                  <a:pt x="39807" y="397444"/>
                </a:lnTo>
                <a:lnTo>
                  <a:pt x="19938" y="380872"/>
                </a:lnTo>
                <a:close/>
              </a:path>
              <a:path w="391160" h="465454">
                <a:moveTo>
                  <a:pt x="39807" y="397444"/>
                </a:moveTo>
                <a:lnTo>
                  <a:pt x="31496" y="407415"/>
                </a:lnTo>
                <a:lnTo>
                  <a:pt x="51435" y="423925"/>
                </a:lnTo>
                <a:lnTo>
                  <a:pt x="59685" y="414023"/>
                </a:lnTo>
                <a:lnTo>
                  <a:pt x="39807" y="397444"/>
                </a:lnTo>
                <a:close/>
              </a:path>
              <a:path w="391160" h="465454">
                <a:moveTo>
                  <a:pt x="59685" y="414023"/>
                </a:moveTo>
                <a:lnTo>
                  <a:pt x="51435" y="423925"/>
                </a:lnTo>
                <a:lnTo>
                  <a:pt x="71558" y="423925"/>
                </a:lnTo>
                <a:lnTo>
                  <a:pt x="59685" y="414023"/>
                </a:lnTo>
                <a:close/>
              </a:path>
              <a:path w="391160" h="465454">
                <a:moveTo>
                  <a:pt x="371093" y="0"/>
                </a:moveTo>
                <a:lnTo>
                  <a:pt x="39807" y="397444"/>
                </a:lnTo>
                <a:lnTo>
                  <a:pt x="59685" y="414023"/>
                </a:lnTo>
                <a:lnTo>
                  <a:pt x="390905" y="16509"/>
                </a:lnTo>
                <a:lnTo>
                  <a:pt x="371093"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object 31"/>
          <p:cNvSpPr/>
          <p:nvPr/>
        </p:nvSpPr>
        <p:spPr>
          <a:xfrm>
            <a:off x="5606034" y="3550158"/>
            <a:ext cx="609600" cy="533400"/>
          </a:xfrm>
          <a:custGeom>
            <a:avLst/>
            <a:gdLst/>
            <a:ahLst/>
            <a:cxnLst/>
            <a:rect l="l" t="t" r="r" b="b"/>
            <a:pathLst>
              <a:path w="609600" h="533400">
                <a:moveTo>
                  <a:pt x="0" y="266699"/>
                </a:moveTo>
                <a:lnTo>
                  <a:pt x="3990" y="223433"/>
                </a:lnTo>
                <a:lnTo>
                  <a:pt x="15544" y="182392"/>
                </a:lnTo>
                <a:lnTo>
                  <a:pt x="34032" y="144124"/>
                </a:lnTo>
                <a:lnTo>
                  <a:pt x="58826" y="109179"/>
                </a:lnTo>
                <a:lnTo>
                  <a:pt x="89296" y="78104"/>
                </a:lnTo>
                <a:lnTo>
                  <a:pt x="124815" y="51450"/>
                </a:lnTo>
                <a:lnTo>
                  <a:pt x="164753" y="29763"/>
                </a:lnTo>
                <a:lnTo>
                  <a:pt x="208483" y="13594"/>
                </a:lnTo>
                <a:lnTo>
                  <a:pt x="255374" y="3489"/>
                </a:lnTo>
                <a:lnTo>
                  <a:pt x="304800" y="0"/>
                </a:lnTo>
                <a:lnTo>
                  <a:pt x="354225" y="3489"/>
                </a:lnTo>
                <a:lnTo>
                  <a:pt x="401116" y="13594"/>
                </a:lnTo>
                <a:lnTo>
                  <a:pt x="444846" y="29763"/>
                </a:lnTo>
                <a:lnTo>
                  <a:pt x="484784" y="51450"/>
                </a:lnTo>
                <a:lnTo>
                  <a:pt x="520303" y="78104"/>
                </a:lnTo>
                <a:lnTo>
                  <a:pt x="550773" y="109179"/>
                </a:lnTo>
                <a:lnTo>
                  <a:pt x="575567" y="144124"/>
                </a:lnTo>
                <a:lnTo>
                  <a:pt x="594055" y="182392"/>
                </a:lnTo>
                <a:lnTo>
                  <a:pt x="605609" y="223433"/>
                </a:lnTo>
                <a:lnTo>
                  <a:pt x="609600" y="266699"/>
                </a:lnTo>
                <a:lnTo>
                  <a:pt x="605609" y="309966"/>
                </a:lnTo>
                <a:lnTo>
                  <a:pt x="594055" y="351007"/>
                </a:lnTo>
                <a:lnTo>
                  <a:pt x="575567" y="389275"/>
                </a:lnTo>
                <a:lnTo>
                  <a:pt x="550773" y="424220"/>
                </a:lnTo>
                <a:lnTo>
                  <a:pt x="520303" y="455294"/>
                </a:lnTo>
                <a:lnTo>
                  <a:pt x="484784" y="481949"/>
                </a:lnTo>
                <a:lnTo>
                  <a:pt x="444846" y="503636"/>
                </a:lnTo>
                <a:lnTo>
                  <a:pt x="401116" y="519805"/>
                </a:lnTo>
                <a:lnTo>
                  <a:pt x="354225" y="529910"/>
                </a:lnTo>
                <a:lnTo>
                  <a:pt x="304800" y="533399"/>
                </a:lnTo>
                <a:lnTo>
                  <a:pt x="255374" y="529910"/>
                </a:lnTo>
                <a:lnTo>
                  <a:pt x="208483" y="519805"/>
                </a:lnTo>
                <a:lnTo>
                  <a:pt x="164753" y="503636"/>
                </a:lnTo>
                <a:lnTo>
                  <a:pt x="124815" y="481949"/>
                </a:lnTo>
                <a:lnTo>
                  <a:pt x="89296" y="455294"/>
                </a:lnTo>
                <a:lnTo>
                  <a:pt x="58826" y="424220"/>
                </a:lnTo>
                <a:lnTo>
                  <a:pt x="34032" y="389275"/>
                </a:lnTo>
                <a:lnTo>
                  <a:pt x="15544" y="351007"/>
                </a:lnTo>
                <a:lnTo>
                  <a:pt x="3990" y="309966"/>
                </a:lnTo>
                <a:lnTo>
                  <a:pt x="0" y="266699"/>
                </a:lnTo>
                <a:close/>
              </a:path>
            </a:pathLst>
          </a:custGeom>
          <a:ln w="25908">
            <a:solidFill>
              <a:srgbClr val="FFFF00"/>
            </a:solidFill>
            <a:prstDash val="lg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object 32"/>
          <p:cNvSpPr txBox="1">
            <a:spLocks noGrp="1"/>
          </p:cNvSpPr>
          <p:nvPr>
            <p:ph type="sldNum" sz="quarter" idx="7"/>
          </p:nvPr>
        </p:nvSpPr>
        <p:spPr>
          <a:prstGeom prst="rect">
            <a:avLst/>
          </a:prstGeom>
        </p:spPr>
        <p:txBody>
          <a:bodyPr vert="horz" wrap="square" lIns="0" tIns="635" rIns="0" bIns="0" rtlCol="0">
            <a:spAutoFit/>
          </a:body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12</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768961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9163" y="274320"/>
            <a:ext cx="5151120" cy="1275588"/>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448183"/>
            <a:ext cx="4381500" cy="665480"/>
          </a:xfrm>
          <a:prstGeom prst="rect">
            <a:avLst/>
          </a:prstGeom>
        </p:spPr>
        <p:txBody>
          <a:bodyPr vert="horz" wrap="square" lIns="0" tIns="12700" rIns="0" bIns="0" rtlCol="0">
            <a:spAutoFit/>
          </a:bodyPr>
          <a:lstStyle/>
          <a:p>
            <a:pPr marL="12700">
              <a:lnSpc>
                <a:spcPct val="100000"/>
              </a:lnSpc>
              <a:spcBef>
                <a:spcPts val="100"/>
              </a:spcBef>
            </a:pPr>
            <a:r>
              <a:rPr sz="4200" dirty="0"/>
              <a:t>BFS:</a:t>
            </a:r>
            <a:r>
              <a:rPr sz="4200" spc="-100" dirty="0"/>
              <a:t> </a:t>
            </a:r>
            <a:r>
              <a:rPr sz="4200" spc="-5" dirty="0"/>
              <a:t>EXAMPLE</a:t>
            </a:r>
            <a:endParaRPr sz="4200"/>
          </a:p>
        </p:txBody>
      </p:sp>
      <p:graphicFrame>
        <p:nvGraphicFramePr>
          <p:cNvPr id="4" name="object 4"/>
          <p:cNvGraphicFramePr>
            <a:graphicFrameLocks noGrp="1"/>
          </p:cNvGraphicFramePr>
          <p:nvPr/>
        </p:nvGraphicFramePr>
        <p:xfrm>
          <a:off x="1200365" y="4329112"/>
          <a:ext cx="4496435" cy="2378073"/>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2503805">
                  <a:extLst>
                    <a:ext uri="{9D8B030D-6E8A-4147-A177-3AD203B41FA5}">
                      <a16:colId xmlns:a16="http://schemas.microsoft.com/office/drawing/2014/main" val="20001"/>
                    </a:ext>
                  </a:extLst>
                </a:gridCol>
                <a:gridCol w="1611630">
                  <a:extLst>
                    <a:ext uri="{9D8B030D-6E8A-4147-A177-3AD203B41FA5}">
                      <a16:colId xmlns:a16="http://schemas.microsoft.com/office/drawing/2014/main" val="20002"/>
                    </a:ext>
                  </a:extLst>
                </a:gridCol>
              </a:tblGrid>
              <a:tr h="396367">
                <a:tc>
                  <a:txBody>
                    <a:bodyPr/>
                    <a:lstStyle/>
                    <a:p>
                      <a:pPr>
                        <a:lnSpc>
                          <a:spcPct val="100000"/>
                        </a:lnSpc>
                      </a:pPr>
                      <a:endParaRPr sz="2500">
                        <a:latin typeface="Times New Roman"/>
                        <a:cs typeface="Times New Roman"/>
                      </a:endParaRPr>
                    </a:p>
                  </a:txBody>
                  <a:tcPr marL="0" marR="0" marT="0" marB="0">
                    <a:lnL w="28575">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Q</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5" dirty="0">
                          <a:latin typeface="Arial"/>
                          <a:cs typeface="Arial"/>
                        </a:rPr>
                        <a:t>Visited</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tcPr>
                </a:tc>
                <a:extLst>
                  <a:ext uri="{0D108BD9-81ED-4DB2-BD59-A6C34878D82A}">
                    <a16:rowId xmlns:a16="http://schemas.microsoft.com/office/drawing/2014/main" val="10000"/>
                  </a:ext>
                </a:extLst>
              </a:tr>
              <a:tr h="396366">
                <a:tc>
                  <a:txBody>
                    <a:bodyPr/>
                    <a:lstStyle/>
                    <a:p>
                      <a:pPr marR="48260" algn="ctr">
                        <a:lnSpc>
                          <a:spcPct val="100000"/>
                        </a:lnSpc>
                        <a:spcBef>
                          <a:spcPts val="310"/>
                        </a:spcBef>
                      </a:pPr>
                      <a:r>
                        <a:rPr sz="2000" dirty="0">
                          <a:latin typeface="Arial"/>
                          <a:cs typeface="Arial"/>
                        </a:rPr>
                        <a:t>1</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S</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dirty="0">
                          <a:solidFill>
                            <a:srgbClr val="2B5F27"/>
                          </a:solidFill>
                          <a:latin typeface="Arial"/>
                          <a:cs typeface="Arial"/>
                        </a:rPr>
                        <a:t>S</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1"/>
                  </a:ext>
                </a:extLst>
              </a:tr>
              <a:tr h="396367">
                <a:tc>
                  <a:txBody>
                    <a:bodyPr/>
                    <a:lstStyle/>
                    <a:p>
                      <a:pPr marR="48260" algn="ctr">
                        <a:lnSpc>
                          <a:spcPct val="100000"/>
                        </a:lnSpc>
                        <a:spcBef>
                          <a:spcPts val="310"/>
                        </a:spcBef>
                      </a:pPr>
                      <a:r>
                        <a:rPr sz="2000" dirty="0">
                          <a:latin typeface="Arial"/>
                          <a:cs typeface="Arial"/>
                        </a:rPr>
                        <a:t>2</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2"/>
                  </a:ext>
                </a:extLst>
              </a:tr>
              <a:tr h="396278">
                <a:tc>
                  <a:txBody>
                    <a:bodyPr/>
                    <a:lstStyle/>
                    <a:p>
                      <a:pPr marR="48260" algn="ctr">
                        <a:lnSpc>
                          <a:spcPct val="100000"/>
                        </a:lnSpc>
                        <a:spcBef>
                          <a:spcPts val="310"/>
                        </a:spcBef>
                      </a:pPr>
                      <a:r>
                        <a:rPr sz="2000" dirty="0">
                          <a:latin typeface="Arial"/>
                          <a:cs typeface="Arial"/>
                        </a:rPr>
                        <a:t>3</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3"/>
                  </a:ext>
                </a:extLst>
              </a:tr>
              <a:tr h="396354">
                <a:tc>
                  <a:txBody>
                    <a:bodyPr/>
                    <a:lstStyle/>
                    <a:p>
                      <a:pPr marR="48260" algn="ctr">
                        <a:lnSpc>
                          <a:spcPct val="100000"/>
                        </a:lnSpc>
                        <a:spcBef>
                          <a:spcPts val="310"/>
                        </a:spcBef>
                      </a:pPr>
                      <a:r>
                        <a:rPr sz="2000" dirty="0">
                          <a:latin typeface="Arial"/>
                          <a:cs typeface="Arial"/>
                        </a:rPr>
                        <a:t>4</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4"/>
                  </a:ext>
                </a:extLst>
              </a:tr>
              <a:tr h="396341">
                <a:tc>
                  <a:txBody>
                    <a:bodyPr/>
                    <a:lstStyle/>
                    <a:p>
                      <a:pPr marR="48260" algn="ctr">
                        <a:lnSpc>
                          <a:spcPct val="100000"/>
                        </a:lnSpc>
                        <a:spcBef>
                          <a:spcPts val="315"/>
                        </a:spcBef>
                      </a:pPr>
                      <a:r>
                        <a:rPr sz="2000" dirty="0">
                          <a:latin typeface="Arial"/>
                          <a:cs typeface="Arial"/>
                        </a:rPr>
                        <a:t>5</a:t>
                      </a:r>
                      <a:endParaRPr sz="2000">
                        <a:latin typeface="Arial"/>
                        <a:cs typeface="Arial"/>
                      </a:endParaRPr>
                    </a:p>
                  </a:txBody>
                  <a:tcPr marL="0" marR="0" marT="40005" marB="0">
                    <a:lnL w="28575">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28575">
                      <a:solidFill>
                        <a:srgbClr val="FFFFFF"/>
                      </a:solidFill>
                      <a:prstDash val="solid"/>
                    </a:lnB>
                  </a:tcPr>
                </a:tc>
                <a:extLst>
                  <a:ext uri="{0D108BD9-81ED-4DB2-BD59-A6C34878D82A}">
                    <a16:rowId xmlns:a16="http://schemas.microsoft.com/office/drawing/2014/main" val="10005"/>
                  </a:ext>
                </a:extLst>
              </a:tr>
            </a:tbl>
          </a:graphicData>
        </a:graphic>
      </p:graphicFrame>
      <p:sp>
        <p:nvSpPr>
          <p:cNvPr id="5" name="object 5"/>
          <p:cNvSpPr/>
          <p:nvPr/>
        </p:nvSpPr>
        <p:spPr>
          <a:xfrm>
            <a:off x="6477761" y="1524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txBox="1"/>
          <p:nvPr/>
        </p:nvSpPr>
        <p:spPr>
          <a:xfrm>
            <a:off x="6579489" y="1520697"/>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S</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p:nvPr/>
        </p:nvSpPr>
        <p:spPr>
          <a:xfrm>
            <a:off x="76207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8" name="object 8"/>
          <p:cNvSpPr txBox="1"/>
          <p:nvPr/>
        </p:nvSpPr>
        <p:spPr>
          <a:xfrm>
            <a:off x="7722489"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B</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p:nvPr/>
        </p:nvSpPr>
        <p:spPr>
          <a:xfrm>
            <a:off x="54871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0" name="object 10"/>
          <p:cNvSpPr txBox="1"/>
          <p:nvPr/>
        </p:nvSpPr>
        <p:spPr>
          <a:xfrm>
            <a:off x="5588634"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A</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1" name="object 11"/>
          <p:cNvSpPr/>
          <p:nvPr/>
        </p:nvSpPr>
        <p:spPr>
          <a:xfrm>
            <a:off x="7620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txBox="1"/>
          <p:nvPr/>
        </p:nvSpPr>
        <p:spPr>
          <a:xfrm>
            <a:off x="7722489" y="2892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3" name="object 13"/>
          <p:cNvSpPr/>
          <p:nvPr/>
        </p:nvSpPr>
        <p:spPr>
          <a:xfrm>
            <a:off x="85351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 name="object 14"/>
          <p:cNvSpPr txBox="1"/>
          <p:nvPr/>
        </p:nvSpPr>
        <p:spPr>
          <a:xfrm>
            <a:off x="8643366" y="2892678"/>
            <a:ext cx="1651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F</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5" name="object 15"/>
          <p:cNvSpPr/>
          <p:nvPr/>
        </p:nvSpPr>
        <p:spPr>
          <a:xfrm>
            <a:off x="63253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txBox="1"/>
          <p:nvPr/>
        </p:nvSpPr>
        <p:spPr>
          <a:xfrm>
            <a:off x="6420992"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D</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7" name="object 17"/>
          <p:cNvSpPr/>
          <p:nvPr/>
        </p:nvSpPr>
        <p:spPr>
          <a:xfrm>
            <a:off x="4953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txBox="1"/>
          <p:nvPr/>
        </p:nvSpPr>
        <p:spPr>
          <a:xfrm>
            <a:off x="5049139"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C</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9" name="object 19"/>
          <p:cNvSpPr/>
          <p:nvPr/>
        </p:nvSpPr>
        <p:spPr>
          <a:xfrm>
            <a:off x="44203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txBox="1"/>
          <p:nvPr/>
        </p:nvSpPr>
        <p:spPr>
          <a:xfrm>
            <a:off x="4509642" y="3654932"/>
            <a:ext cx="2038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G</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1" name="object 21"/>
          <p:cNvSpPr/>
          <p:nvPr/>
        </p:nvSpPr>
        <p:spPr>
          <a:xfrm>
            <a:off x="57157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txBox="1"/>
          <p:nvPr/>
        </p:nvSpPr>
        <p:spPr>
          <a:xfrm>
            <a:off x="5811139" y="3654932"/>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H</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3" name="object 23"/>
          <p:cNvSpPr/>
          <p:nvPr/>
        </p:nvSpPr>
        <p:spPr>
          <a:xfrm>
            <a:off x="5639561" y="1817242"/>
            <a:ext cx="994410" cy="331470"/>
          </a:xfrm>
          <a:custGeom>
            <a:avLst/>
            <a:gdLst/>
            <a:ahLst/>
            <a:cxnLst/>
            <a:rect l="l" t="t" r="r" b="b"/>
            <a:pathLst>
              <a:path w="994409" h="331469">
                <a:moveTo>
                  <a:pt x="62864" y="257175"/>
                </a:moveTo>
                <a:lnTo>
                  <a:pt x="0" y="317119"/>
                </a:lnTo>
                <a:lnTo>
                  <a:pt x="85725" y="331343"/>
                </a:lnTo>
                <a:lnTo>
                  <a:pt x="79266" y="310388"/>
                </a:lnTo>
                <a:lnTo>
                  <a:pt x="65659" y="310388"/>
                </a:lnTo>
                <a:lnTo>
                  <a:pt x="58038" y="285750"/>
                </a:lnTo>
                <a:lnTo>
                  <a:pt x="70491" y="281918"/>
                </a:lnTo>
                <a:lnTo>
                  <a:pt x="62864" y="257175"/>
                </a:lnTo>
                <a:close/>
              </a:path>
              <a:path w="994409" h="331469">
                <a:moveTo>
                  <a:pt x="70491" y="281918"/>
                </a:moveTo>
                <a:lnTo>
                  <a:pt x="58038" y="285750"/>
                </a:lnTo>
                <a:lnTo>
                  <a:pt x="65659" y="310388"/>
                </a:lnTo>
                <a:lnTo>
                  <a:pt x="78087" y="306564"/>
                </a:lnTo>
                <a:lnTo>
                  <a:pt x="70491" y="281918"/>
                </a:lnTo>
                <a:close/>
              </a:path>
              <a:path w="994409" h="331469">
                <a:moveTo>
                  <a:pt x="78087" y="306564"/>
                </a:moveTo>
                <a:lnTo>
                  <a:pt x="65659" y="310388"/>
                </a:lnTo>
                <a:lnTo>
                  <a:pt x="79266" y="310388"/>
                </a:lnTo>
                <a:lnTo>
                  <a:pt x="78087" y="306564"/>
                </a:lnTo>
                <a:close/>
              </a:path>
              <a:path w="994409" h="331469">
                <a:moveTo>
                  <a:pt x="986789" y="0"/>
                </a:moveTo>
                <a:lnTo>
                  <a:pt x="70491" y="281918"/>
                </a:lnTo>
                <a:lnTo>
                  <a:pt x="78087" y="306564"/>
                </a:lnTo>
                <a:lnTo>
                  <a:pt x="994410" y="24637"/>
                </a:lnTo>
                <a:lnTo>
                  <a:pt x="986789"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6626859" y="1816989"/>
            <a:ext cx="1146810" cy="335280"/>
          </a:xfrm>
          <a:custGeom>
            <a:avLst/>
            <a:gdLst/>
            <a:ahLst/>
            <a:cxnLst/>
            <a:rect l="l" t="t" r="r" b="b"/>
            <a:pathLst>
              <a:path w="1146809" h="335280">
                <a:moveTo>
                  <a:pt x="1067867" y="309843"/>
                </a:moveTo>
                <a:lnTo>
                  <a:pt x="1061212" y="334899"/>
                </a:lnTo>
                <a:lnTo>
                  <a:pt x="1146302" y="317373"/>
                </a:lnTo>
                <a:lnTo>
                  <a:pt x="1141555" y="313182"/>
                </a:lnTo>
                <a:lnTo>
                  <a:pt x="1080389" y="313182"/>
                </a:lnTo>
                <a:lnTo>
                  <a:pt x="1067867" y="309843"/>
                </a:lnTo>
                <a:close/>
              </a:path>
              <a:path w="1146809" h="335280">
                <a:moveTo>
                  <a:pt x="1074511" y="284834"/>
                </a:moveTo>
                <a:lnTo>
                  <a:pt x="1067867" y="309843"/>
                </a:lnTo>
                <a:lnTo>
                  <a:pt x="1080389" y="313182"/>
                </a:lnTo>
                <a:lnTo>
                  <a:pt x="1086993" y="288163"/>
                </a:lnTo>
                <a:lnTo>
                  <a:pt x="1074511" y="284834"/>
                </a:lnTo>
                <a:close/>
              </a:path>
              <a:path w="1146809" h="335280">
                <a:moveTo>
                  <a:pt x="1081151" y="259841"/>
                </a:moveTo>
                <a:lnTo>
                  <a:pt x="1074511" y="284834"/>
                </a:lnTo>
                <a:lnTo>
                  <a:pt x="1086993" y="288163"/>
                </a:lnTo>
                <a:lnTo>
                  <a:pt x="1080389" y="313182"/>
                </a:lnTo>
                <a:lnTo>
                  <a:pt x="1141555" y="313182"/>
                </a:lnTo>
                <a:lnTo>
                  <a:pt x="1081151" y="259841"/>
                </a:lnTo>
                <a:close/>
              </a:path>
              <a:path w="1146809" h="335280">
                <a:moveTo>
                  <a:pt x="6604" y="0"/>
                </a:moveTo>
                <a:lnTo>
                  <a:pt x="0" y="25146"/>
                </a:lnTo>
                <a:lnTo>
                  <a:pt x="1067867" y="309843"/>
                </a:lnTo>
                <a:lnTo>
                  <a:pt x="1074511" y="284834"/>
                </a:lnTo>
                <a:lnTo>
                  <a:pt x="660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7842757" y="2428113"/>
            <a:ext cx="768985" cy="468630"/>
          </a:xfrm>
          <a:custGeom>
            <a:avLst/>
            <a:gdLst/>
            <a:ahLst/>
            <a:cxnLst/>
            <a:rect l="l" t="t" r="r" b="b"/>
            <a:pathLst>
              <a:path w="768984" h="468630">
                <a:moveTo>
                  <a:pt x="695336" y="439400"/>
                </a:moveTo>
                <a:lnTo>
                  <a:pt x="681990" y="461645"/>
                </a:lnTo>
                <a:lnTo>
                  <a:pt x="768603" y="468249"/>
                </a:lnTo>
                <a:lnTo>
                  <a:pt x="754467" y="446024"/>
                </a:lnTo>
                <a:lnTo>
                  <a:pt x="706374" y="446024"/>
                </a:lnTo>
                <a:lnTo>
                  <a:pt x="695336" y="439400"/>
                </a:lnTo>
                <a:close/>
              </a:path>
              <a:path w="768984" h="468630">
                <a:moveTo>
                  <a:pt x="708670" y="417177"/>
                </a:moveTo>
                <a:lnTo>
                  <a:pt x="695336" y="439400"/>
                </a:lnTo>
                <a:lnTo>
                  <a:pt x="706374" y="446024"/>
                </a:lnTo>
                <a:lnTo>
                  <a:pt x="719709" y="423799"/>
                </a:lnTo>
                <a:lnTo>
                  <a:pt x="708670" y="417177"/>
                </a:lnTo>
                <a:close/>
              </a:path>
              <a:path w="768984" h="468630">
                <a:moveTo>
                  <a:pt x="721995" y="394970"/>
                </a:moveTo>
                <a:lnTo>
                  <a:pt x="708670" y="417177"/>
                </a:lnTo>
                <a:lnTo>
                  <a:pt x="719709" y="423799"/>
                </a:lnTo>
                <a:lnTo>
                  <a:pt x="706374" y="446024"/>
                </a:lnTo>
                <a:lnTo>
                  <a:pt x="754467" y="446024"/>
                </a:lnTo>
                <a:lnTo>
                  <a:pt x="721995" y="394970"/>
                </a:lnTo>
                <a:close/>
              </a:path>
              <a:path w="768984" h="468630">
                <a:moveTo>
                  <a:pt x="13208" y="0"/>
                </a:moveTo>
                <a:lnTo>
                  <a:pt x="0" y="22098"/>
                </a:lnTo>
                <a:lnTo>
                  <a:pt x="695336" y="439400"/>
                </a:lnTo>
                <a:lnTo>
                  <a:pt x="708670" y="417177"/>
                </a:lnTo>
                <a:lnTo>
                  <a:pt x="1320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7734300" y="2439161"/>
            <a:ext cx="78105" cy="457200"/>
          </a:xfrm>
          <a:custGeom>
            <a:avLst/>
            <a:gdLst/>
            <a:ahLst/>
            <a:cxnLst/>
            <a:rect l="l" t="t" r="r" b="b"/>
            <a:pathLst>
              <a:path w="78104" h="457200">
                <a:moveTo>
                  <a:pt x="25907" y="379475"/>
                </a:moveTo>
                <a:lnTo>
                  <a:pt x="0" y="379475"/>
                </a:lnTo>
                <a:lnTo>
                  <a:pt x="38861" y="457200"/>
                </a:lnTo>
                <a:lnTo>
                  <a:pt x="71247" y="392429"/>
                </a:lnTo>
                <a:lnTo>
                  <a:pt x="25907" y="392429"/>
                </a:lnTo>
                <a:lnTo>
                  <a:pt x="25907" y="379475"/>
                </a:lnTo>
                <a:close/>
              </a:path>
              <a:path w="78104" h="457200">
                <a:moveTo>
                  <a:pt x="51816" y="0"/>
                </a:moveTo>
                <a:lnTo>
                  <a:pt x="25907" y="0"/>
                </a:lnTo>
                <a:lnTo>
                  <a:pt x="25907" y="392429"/>
                </a:lnTo>
                <a:lnTo>
                  <a:pt x="51816" y="392429"/>
                </a:lnTo>
                <a:lnTo>
                  <a:pt x="51816" y="0"/>
                </a:lnTo>
                <a:close/>
              </a:path>
              <a:path w="78104" h="457200">
                <a:moveTo>
                  <a:pt x="77724" y="379475"/>
                </a:moveTo>
                <a:lnTo>
                  <a:pt x="51816" y="379475"/>
                </a:lnTo>
                <a:lnTo>
                  <a:pt x="51816" y="392429"/>
                </a:lnTo>
                <a:lnTo>
                  <a:pt x="71247" y="392429"/>
                </a:lnTo>
                <a:lnTo>
                  <a:pt x="77724" y="379475"/>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5709158" y="2428113"/>
            <a:ext cx="768985" cy="468630"/>
          </a:xfrm>
          <a:custGeom>
            <a:avLst/>
            <a:gdLst/>
            <a:ahLst/>
            <a:cxnLst/>
            <a:rect l="l" t="t" r="r" b="b"/>
            <a:pathLst>
              <a:path w="768985" h="468630">
                <a:moveTo>
                  <a:pt x="695336" y="439400"/>
                </a:moveTo>
                <a:lnTo>
                  <a:pt x="681989" y="461645"/>
                </a:lnTo>
                <a:lnTo>
                  <a:pt x="768603" y="468249"/>
                </a:lnTo>
                <a:lnTo>
                  <a:pt x="754467" y="446024"/>
                </a:lnTo>
                <a:lnTo>
                  <a:pt x="706374" y="446024"/>
                </a:lnTo>
                <a:lnTo>
                  <a:pt x="695336" y="439400"/>
                </a:lnTo>
                <a:close/>
              </a:path>
              <a:path w="768985" h="468630">
                <a:moveTo>
                  <a:pt x="708670" y="417177"/>
                </a:moveTo>
                <a:lnTo>
                  <a:pt x="695336" y="439400"/>
                </a:lnTo>
                <a:lnTo>
                  <a:pt x="706374" y="446024"/>
                </a:lnTo>
                <a:lnTo>
                  <a:pt x="719708" y="423799"/>
                </a:lnTo>
                <a:lnTo>
                  <a:pt x="708670" y="417177"/>
                </a:lnTo>
                <a:close/>
              </a:path>
              <a:path w="768985" h="468630">
                <a:moveTo>
                  <a:pt x="721994" y="394970"/>
                </a:moveTo>
                <a:lnTo>
                  <a:pt x="708670" y="417177"/>
                </a:lnTo>
                <a:lnTo>
                  <a:pt x="719708" y="423799"/>
                </a:lnTo>
                <a:lnTo>
                  <a:pt x="706374" y="446024"/>
                </a:lnTo>
                <a:lnTo>
                  <a:pt x="754467" y="446024"/>
                </a:lnTo>
                <a:lnTo>
                  <a:pt x="721994" y="394970"/>
                </a:lnTo>
                <a:close/>
              </a:path>
              <a:path w="768985" h="468630">
                <a:moveTo>
                  <a:pt x="13207" y="0"/>
                </a:moveTo>
                <a:lnTo>
                  <a:pt x="0" y="22098"/>
                </a:lnTo>
                <a:lnTo>
                  <a:pt x="695336" y="439400"/>
                </a:lnTo>
                <a:lnTo>
                  <a:pt x="708670" y="417177"/>
                </a:lnTo>
                <a:lnTo>
                  <a:pt x="1320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5250815" y="3190748"/>
            <a:ext cx="617855" cy="467995"/>
          </a:xfrm>
          <a:custGeom>
            <a:avLst/>
            <a:gdLst/>
            <a:ahLst/>
            <a:cxnLst/>
            <a:rect l="l" t="t" r="r" b="b"/>
            <a:pathLst>
              <a:path w="617854" h="467995">
                <a:moveTo>
                  <a:pt x="547407" y="431383"/>
                </a:moveTo>
                <a:lnTo>
                  <a:pt x="531876" y="452119"/>
                </a:lnTo>
                <a:lnTo>
                  <a:pt x="617347" y="467613"/>
                </a:lnTo>
                <a:lnTo>
                  <a:pt x="603123" y="439165"/>
                </a:lnTo>
                <a:lnTo>
                  <a:pt x="557784" y="439165"/>
                </a:lnTo>
                <a:lnTo>
                  <a:pt x="547407" y="431383"/>
                </a:lnTo>
                <a:close/>
              </a:path>
              <a:path w="617854" h="467995">
                <a:moveTo>
                  <a:pt x="562968" y="410606"/>
                </a:moveTo>
                <a:lnTo>
                  <a:pt x="547407" y="431383"/>
                </a:lnTo>
                <a:lnTo>
                  <a:pt x="557784" y="439165"/>
                </a:lnTo>
                <a:lnTo>
                  <a:pt x="573277" y="418338"/>
                </a:lnTo>
                <a:lnTo>
                  <a:pt x="562968" y="410606"/>
                </a:lnTo>
                <a:close/>
              </a:path>
              <a:path w="617854" h="467995">
                <a:moveTo>
                  <a:pt x="578485" y="389889"/>
                </a:moveTo>
                <a:lnTo>
                  <a:pt x="562968" y="410606"/>
                </a:lnTo>
                <a:lnTo>
                  <a:pt x="573277" y="418338"/>
                </a:lnTo>
                <a:lnTo>
                  <a:pt x="557784" y="439165"/>
                </a:lnTo>
                <a:lnTo>
                  <a:pt x="603123" y="439165"/>
                </a:lnTo>
                <a:lnTo>
                  <a:pt x="578485" y="389889"/>
                </a:lnTo>
                <a:close/>
              </a:path>
              <a:path w="617854" h="467995">
                <a:moveTo>
                  <a:pt x="15494" y="0"/>
                </a:moveTo>
                <a:lnTo>
                  <a:pt x="0" y="20827"/>
                </a:lnTo>
                <a:lnTo>
                  <a:pt x="547407" y="431383"/>
                </a:lnTo>
                <a:lnTo>
                  <a:pt x="562968" y="410606"/>
                </a:lnTo>
                <a:lnTo>
                  <a:pt x="1549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5182361" y="2430017"/>
            <a:ext cx="466725" cy="466725"/>
          </a:xfrm>
          <a:custGeom>
            <a:avLst/>
            <a:gdLst/>
            <a:ahLst/>
            <a:cxnLst/>
            <a:rect l="l" t="t" r="r" b="b"/>
            <a:pathLst>
              <a:path w="466725" h="466725">
                <a:moveTo>
                  <a:pt x="27432" y="383921"/>
                </a:moveTo>
                <a:lnTo>
                  <a:pt x="0" y="466344"/>
                </a:lnTo>
                <a:lnTo>
                  <a:pt x="82423" y="438912"/>
                </a:lnTo>
                <a:lnTo>
                  <a:pt x="73152" y="429641"/>
                </a:lnTo>
                <a:lnTo>
                  <a:pt x="54990" y="429641"/>
                </a:lnTo>
                <a:lnTo>
                  <a:pt x="36702" y="411353"/>
                </a:lnTo>
                <a:lnTo>
                  <a:pt x="45783" y="402272"/>
                </a:lnTo>
                <a:lnTo>
                  <a:pt x="27432" y="383921"/>
                </a:lnTo>
                <a:close/>
              </a:path>
              <a:path w="466725" h="466725">
                <a:moveTo>
                  <a:pt x="45783" y="402272"/>
                </a:moveTo>
                <a:lnTo>
                  <a:pt x="36702" y="411353"/>
                </a:lnTo>
                <a:lnTo>
                  <a:pt x="54990" y="429641"/>
                </a:lnTo>
                <a:lnTo>
                  <a:pt x="64071" y="420560"/>
                </a:lnTo>
                <a:lnTo>
                  <a:pt x="45783" y="402272"/>
                </a:lnTo>
                <a:close/>
              </a:path>
              <a:path w="466725" h="466725">
                <a:moveTo>
                  <a:pt x="64071" y="420560"/>
                </a:moveTo>
                <a:lnTo>
                  <a:pt x="54990" y="429641"/>
                </a:lnTo>
                <a:lnTo>
                  <a:pt x="73152" y="429641"/>
                </a:lnTo>
                <a:lnTo>
                  <a:pt x="64071" y="420560"/>
                </a:lnTo>
                <a:close/>
              </a:path>
              <a:path w="466725" h="466725">
                <a:moveTo>
                  <a:pt x="448055" y="0"/>
                </a:moveTo>
                <a:lnTo>
                  <a:pt x="45783" y="402272"/>
                </a:lnTo>
                <a:lnTo>
                  <a:pt x="64071" y="420560"/>
                </a:lnTo>
                <a:lnTo>
                  <a:pt x="466343" y="18287"/>
                </a:lnTo>
                <a:lnTo>
                  <a:pt x="44805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0" name="object 30"/>
          <p:cNvSpPr/>
          <p:nvPr/>
        </p:nvSpPr>
        <p:spPr>
          <a:xfrm>
            <a:off x="4648961" y="3192907"/>
            <a:ext cx="391160" cy="465455"/>
          </a:xfrm>
          <a:custGeom>
            <a:avLst/>
            <a:gdLst/>
            <a:ahLst/>
            <a:cxnLst/>
            <a:rect l="l" t="t" r="r" b="b"/>
            <a:pathLst>
              <a:path w="391160" h="465454">
                <a:moveTo>
                  <a:pt x="19938" y="380872"/>
                </a:moveTo>
                <a:lnTo>
                  <a:pt x="0" y="465454"/>
                </a:lnTo>
                <a:lnTo>
                  <a:pt x="79628" y="430656"/>
                </a:lnTo>
                <a:lnTo>
                  <a:pt x="71558" y="423925"/>
                </a:lnTo>
                <a:lnTo>
                  <a:pt x="51435" y="423925"/>
                </a:lnTo>
                <a:lnTo>
                  <a:pt x="31496" y="407415"/>
                </a:lnTo>
                <a:lnTo>
                  <a:pt x="39807" y="397444"/>
                </a:lnTo>
                <a:lnTo>
                  <a:pt x="19938" y="380872"/>
                </a:lnTo>
                <a:close/>
              </a:path>
              <a:path w="391160" h="465454">
                <a:moveTo>
                  <a:pt x="39807" y="397444"/>
                </a:moveTo>
                <a:lnTo>
                  <a:pt x="31496" y="407415"/>
                </a:lnTo>
                <a:lnTo>
                  <a:pt x="51435" y="423925"/>
                </a:lnTo>
                <a:lnTo>
                  <a:pt x="59685" y="414023"/>
                </a:lnTo>
                <a:lnTo>
                  <a:pt x="39807" y="397444"/>
                </a:lnTo>
                <a:close/>
              </a:path>
              <a:path w="391160" h="465454">
                <a:moveTo>
                  <a:pt x="59685" y="414023"/>
                </a:moveTo>
                <a:lnTo>
                  <a:pt x="51435" y="423925"/>
                </a:lnTo>
                <a:lnTo>
                  <a:pt x="71558" y="423925"/>
                </a:lnTo>
                <a:lnTo>
                  <a:pt x="59685" y="414023"/>
                </a:lnTo>
                <a:close/>
              </a:path>
              <a:path w="391160" h="465454">
                <a:moveTo>
                  <a:pt x="371093" y="0"/>
                </a:moveTo>
                <a:lnTo>
                  <a:pt x="39807" y="397444"/>
                </a:lnTo>
                <a:lnTo>
                  <a:pt x="59685" y="414023"/>
                </a:lnTo>
                <a:lnTo>
                  <a:pt x="390905" y="16509"/>
                </a:lnTo>
                <a:lnTo>
                  <a:pt x="371093"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object 31"/>
          <p:cNvSpPr/>
          <p:nvPr/>
        </p:nvSpPr>
        <p:spPr>
          <a:xfrm>
            <a:off x="5606034" y="3550158"/>
            <a:ext cx="609600" cy="533400"/>
          </a:xfrm>
          <a:custGeom>
            <a:avLst/>
            <a:gdLst/>
            <a:ahLst/>
            <a:cxnLst/>
            <a:rect l="l" t="t" r="r" b="b"/>
            <a:pathLst>
              <a:path w="609600" h="533400">
                <a:moveTo>
                  <a:pt x="0" y="266699"/>
                </a:moveTo>
                <a:lnTo>
                  <a:pt x="3990" y="223433"/>
                </a:lnTo>
                <a:lnTo>
                  <a:pt x="15544" y="182392"/>
                </a:lnTo>
                <a:lnTo>
                  <a:pt x="34032" y="144124"/>
                </a:lnTo>
                <a:lnTo>
                  <a:pt x="58826" y="109179"/>
                </a:lnTo>
                <a:lnTo>
                  <a:pt x="89296" y="78104"/>
                </a:lnTo>
                <a:lnTo>
                  <a:pt x="124815" y="51450"/>
                </a:lnTo>
                <a:lnTo>
                  <a:pt x="164753" y="29763"/>
                </a:lnTo>
                <a:lnTo>
                  <a:pt x="208483" y="13594"/>
                </a:lnTo>
                <a:lnTo>
                  <a:pt x="255374" y="3489"/>
                </a:lnTo>
                <a:lnTo>
                  <a:pt x="304800" y="0"/>
                </a:lnTo>
                <a:lnTo>
                  <a:pt x="354225" y="3489"/>
                </a:lnTo>
                <a:lnTo>
                  <a:pt x="401116" y="13594"/>
                </a:lnTo>
                <a:lnTo>
                  <a:pt x="444846" y="29763"/>
                </a:lnTo>
                <a:lnTo>
                  <a:pt x="484784" y="51450"/>
                </a:lnTo>
                <a:lnTo>
                  <a:pt x="520303" y="78104"/>
                </a:lnTo>
                <a:lnTo>
                  <a:pt x="550773" y="109179"/>
                </a:lnTo>
                <a:lnTo>
                  <a:pt x="575567" y="144124"/>
                </a:lnTo>
                <a:lnTo>
                  <a:pt x="594055" y="182392"/>
                </a:lnTo>
                <a:lnTo>
                  <a:pt x="605609" y="223433"/>
                </a:lnTo>
                <a:lnTo>
                  <a:pt x="609600" y="266699"/>
                </a:lnTo>
                <a:lnTo>
                  <a:pt x="605609" y="309966"/>
                </a:lnTo>
                <a:lnTo>
                  <a:pt x="594055" y="351007"/>
                </a:lnTo>
                <a:lnTo>
                  <a:pt x="575567" y="389275"/>
                </a:lnTo>
                <a:lnTo>
                  <a:pt x="550773" y="424220"/>
                </a:lnTo>
                <a:lnTo>
                  <a:pt x="520303" y="455294"/>
                </a:lnTo>
                <a:lnTo>
                  <a:pt x="484784" y="481949"/>
                </a:lnTo>
                <a:lnTo>
                  <a:pt x="444846" y="503636"/>
                </a:lnTo>
                <a:lnTo>
                  <a:pt x="401116" y="519805"/>
                </a:lnTo>
                <a:lnTo>
                  <a:pt x="354225" y="529910"/>
                </a:lnTo>
                <a:lnTo>
                  <a:pt x="304800" y="533399"/>
                </a:lnTo>
                <a:lnTo>
                  <a:pt x="255374" y="529910"/>
                </a:lnTo>
                <a:lnTo>
                  <a:pt x="208483" y="519805"/>
                </a:lnTo>
                <a:lnTo>
                  <a:pt x="164753" y="503636"/>
                </a:lnTo>
                <a:lnTo>
                  <a:pt x="124815" y="481949"/>
                </a:lnTo>
                <a:lnTo>
                  <a:pt x="89296" y="455294"/>
                </a:lnTo>
                <a:lnTo>
                  <a:pt x="58826" y="424220"/>
                </a:lnTo>
                <a:lnTo>
                  <a:pt x="34032" y="389275"/>
                </a:lnTo>
                <a:lnTo>
                  <a:pt x="15544" y="351007"/>
                </a:lnTo>
                <a:lnTo>
                  <a:pt x="3990" y="309966"/>
                </a:lnTo>
                <a:lnTo>
                  <a:pt x="0" y="266699"/>
                </a:lnTo>
                <a:close/>
              </a:path>
            </a:pathLst>
          </a:custGeom>
          <a:ln w="25908">
            <a:solidFill>
              <a:srgbClr val="FFFF00"/>
            </a:solidFill>
            <a:prstDash val="lg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object 32"/>
          <p:cNvSpPr txBox="1">
            <a:spLocks noGrp="1"/>
          </p:cNvSpPr>
          <p:nvPr>
            <p:ph type="sldNum" sz="quarter" idx="7"/>
          </p:nvPr>
        </p:nvSpPr>
        <p:spPr>
          <a:prstGeom prst="rect">
            <a:avLst/>
          </a:prstGeom>
        </p:spPr>
        <p:txBody>
          <a:bodyPr vert="horz" wrap="square" lIns="0" tIns="635" rIns="0" bIns="0" rtlCol="0">
            <a:spAutoFit/>
          </a:body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13</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4215539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9163" y="274320"/>
            <a:ext cx="5151120" cy="1275588"/>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448183"/>
            <a:ext cx="4381500" cy="665480"/>
          </a:xfrm>
          <a:prstGeom prst="rect">
            <a:avLst/>
          </a:prstGeom>
        </p:spPr>
        <p:txBody>
          <a:bodyPr vert="horz" wrap="square" lIns="0" tIns="12700" rIns="0" bIns="0" rtlCol="0">
            <a:spAutoFit/>
          </a:bodyPr>
          <a:lstStyle/>
          <a:p>
            <a:pPr marL="12700">
              <a:lnSpc>
                <a:spcPct val="100000"/>
              </a:lnSpc>
              <a:spcBef>
                <a:spcPts val="100"/>
              </a:spcBef>
            </a:pPr>
            <a:r>
              <a:rPr sz="4200" dirty="0"/>
              <a:t>BFS:</a:t>
            </a:r>
            <a:r>
              <a:rPr sz="4200" spc="-100" dirty="0"/>
              <a:t> </a:t>
            </a:r>
            <a:r>
              <a:rPr sz="4200" spc="-5" dirty="0"/>
              <a:t>EXAMPLE</a:t>
            </a:r>
            <a:endParaRPr sz="4200"/>
          </a:p>
        </p:txBody>
      </p:sp>
      <p:graphicFrame>
        <p:nvGraphicFramePr>
          <p:cNvPr id="4" name="object 4"/>
          <p:cNvGraphicFramePr>
            <a:graphicFrameLocks noGrp="1"/>
          </p:cNvGraphicFramePr>
          <p:nvPr/>
        </p:nvGraphicFramePr>
        <p:xfrm>
          <a:off x="1157147" y="4329112"/>
          <a:ext cx="4495165" cy="2378073"/>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2503170">
                  <a:extLst>
                    <a:ext uri="{9D8B030D-6E8A-4147-A177-3AD203B41FA5}">
                      <a16:colId xmlns:a16="http://schemas.microsoft.com/office/drawing/2014/main" val="20001"/>
                    </a:ext>
                  </a:extLst>
                </a:gridCol>
                <a:gridCol w="1610995">
                  <a:extLst>
                    <a:ext uri="{9D8B030D-6E8A-4147-A177-3AD203B41FA5}">
                      <a16:colId xmlns:a16="http://schemas.microsoft.com/office/drawing/2014/main" val="20002"/>
                    </a:ext>
                  </a:extLst>
                </a:gridCol>
              </a:tblGrid>
              <a:tr h="396367">
                <a:tc>
                  <a:txBody>
                    <a:bodyPr/>
                    <a:lstStyle/>
                    <a:p>
                      <a:pPr>
                        <a:lnSpc>
                          <a:spcPct val="100000"/>
                        </a:lnSpc>
                      </a:pPr>
                      <a:endParaRPr sz="2400">
                        <a:latin typeface="Times New Roman"/>
                        <a:cs typeface="Times New Roman"/>
                      </a:endParaRPr>
                    </a:p>
                  </a:txBody>
                  <a:tcPr marL="0" marR="0" marT="0" marB="0">
                    <a:lnL w="28575">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Q</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5" dirty="0">
                          <a:latin typeface="Arial"/>
                          <a:cs typeface="Arial"/>
                        </a:rPr>
                        <a:t>Visited</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tcPr>
                </a:tc>
                <a:extLst>
                  <a:ext uri="{0D108BD9-81ED-4DB2-BD59-A6C34878D82A}">
                    <a16:rowId xmlns:a16="http://schemas.microsoft.com/office/drawing/2014/main" val="10000"/>
                  </a:ext>
                </a:extLst>
              </a:tr>
              <a:tr h="396366">
                <a:tc>
                  <a:txBody>
                    <a:bodyPr/>
                    <a:lstStyle/>
                    <a:p>
                      <a:pPr marL="91440">
                        <a:lnSpc>
                          <a:spcPct val="100000"/>
                        </a:lnSpc>
                        <a:spcBef>
                          <a:spcPts val="310"/>
                        </a:spcBef>
                      </a:pPr>
                      <a:r>
                        <a:rPr sz="2000" dirty="0">
                          <a:latin typeface="Arial"/>
                          <a:cs typeface="Arial"/>
                        </a:rPr>
                        <a:t>1</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S</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dirty="0">
                          <a:solidFill>
                            <a:srgbClr val="2B5F27"/>
                          </a:solidFill>
                          <a:latin typeface="Arial"/>
                          <a:cs typeface="Arial"/>
                        </a:rPr>
                        <a:t>S</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1"/>
                  </a:ext>
                </a:extLst>
              </a:tr>
              <a:tr h="396367">
                <a:tc>
                  <a:txBody>
                    <a:bodyPr/>
                    <a:lstStyle/>
                    <a:p>
                      <a:pPr marL="91440">
                        <a:lnSpc>
                          <a:spcPct val="100000"/>
                        </a:lnSpc>
                        <a:spcBef>
                          <a:spcPts val="310"/>
                        </a:spcBef>
                      </a:pPr>
                      <a:r>
                        <a:rPr sz="2000" dirty="0">
                          <a:latin typeface="Arial"/>
                          <a:cs typeface="Arial"/>
                        </a:rPr>
                        <a:t>2</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spc="-5" dirty="0">
                          <a:latin typeface="Arial"/>
                          <a:cs typeface="Arial"/>
                        </a:rPr>
                        <a:t>A,B</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5" dirty="0">
                          <a:solidFill>
                            <a:srgbClr val="2B5F27"/>
                          </a:solidFill>
                          <a:latin typeface="Arial"/>
                          <a:cs typeface="Arial"/>
                        </a:rPr>
                        <a:t>S,A,B</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2"/>
                  </a:ext>
                </a:extLst>
              </a:tr>
              <a:tr h="396278">
                <a:tc>
                  <a:txBody>
                    <a:bodyPr/>
                    <a:lstStyle/>
                    <a:p>
                      <a:pPr marL="91440">
                        <a:lnSpc>
                          <a:spcPct val="100000"/>
                        </a:lnSpc>
                        <a:spcBef>
                          <a:spcPts val="310"/>
                        </a:spcBef>
                      </a:pPr>
                      <a:r>
                        <a:rPr sz="2000" dirty="0">
                          <a:latin typeface="Arial"/>
                          <a:cs typeface="Arial"/>
                        </a:rPr>
                        <a:t>3</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3"/>
                  </a:ext>
                </a:extLst>
              </a:tr>
              <a:tr h="396354">
                <a:tc>
                  <a:txBody>
                    <a:bodyPr/>
                    <a:lstStyle/>
                    <a:p>
                      <a:pPr marL="91440">
                        <a:lnSpc>
                          <a:spcPct val="100000"/>
                        </a:lnSpc>
                        <a:spcBef>
                          <a:spcPts val="310"/>
                        </a:spcBef>
                      </a:pPr>
                      <a:r>
                        <a:rPr sz="2000" dirty="0">
                          <a:latin typeface="Arial"/>
                          <a:cs typeface="Arial"/>
                        </a:rPr>
                        <a:t>4</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4"/>
                  </a:ext>
                </a:extLst>
              </a:tr>
              <a:tr h="396341">
                <a:tc>
                  <a:txBody>
                    <a:bodyPr/>
                    <a:lstStyle/>
                    <a:p>
                      <a:pPr marL="91440">
                        <a:lnSpc>
                          <a:spcPct val="100000"/>
                        </a:lnSpc>
                        <a:spcBef>
                          <a:spcPts val="315"/>
                        </a:spcBef>
                      </a:pPr>
                      <a:r>
                        <a:rPr sz="2000" dirty="0">
                          <a:latin typeface="Arial"/>
                          <a:cs typeface="Arial"/>
                        </a:rPr>
                        <a:t>5</a:t>
                      </a:r>
                      <a:endParaRPr sz="2000">
                        <a:latin typeface="Arial"/>
                        <a:cs typeface="Arial"/>
                      </a:endParaRPr>
                    </a:p>
                  </a:txBody>
                  <a:tcPr marL="0" marR="0" marT="40005" marB="0">
                    <a:lnL w="28575">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28575">
                      <a:solidFill>
                        <a:srgbClr val="FFFFFF"/>
                      </a:solidFill>
                      <a:prstDash val="solid"/>
                    </a:lnB>
                  </a:tcPr>
                </a:tc>
                <a:extLst>
                  <a:ext uri="{0D108BD9-81ED-4DB2-BD59-A6C34878D82A}">
                    <a16:rowId xmlns:a16="http://schemas.microsoft.com/office/drawing/2014/main" val="10005"/>
                  </a:ext>
                </a:extLst>
              </a:tr>
            </a:tbl>
          </a:graphicData>
        </a:graphic>
      </p:graphicFrame>
      <p:sp>
        <p:nvSpPr>
          <p:cNvPr id="5" name="object 5"/>
          <p:cNvSpPr/>
          <p:nvPr/>
        </p:nvSpPr>
        <p:spPr>
          <a:xfrm>
            <a:off x="6477761" y="1524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txBox="1"/>
          <p:nvPr/>
        </p:nvSpPr>
        <p:spPr>
          <a:xfrm>
            <a:off x="6579489" y="1520697"/>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S</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p:nvPr/>
        </p:nvSpPr>
        <p:spPr>
          <a:xfrm>
            <a:off x="76207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8" name="object 8"/>
          <p:cNvSpPr txBox="1"/>
          <p:nvPr/>
        </p:nvSpPr>
        <p:spPr>
          <a:xfrm>
            <a:off x="7722489"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B</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p:nvPr/>
        </p:nvSpPr>
        <p:spPr>
          <a:xfrm>
            <a:off x="54871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0" name="object 10"/>
          <p:cNvSpPr txBox="1"/>
          <p:nvPr/>
        </p:nvSpPr>
        <p:spPr>
          <a:xfrm>
            <a:off x="5588634"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A</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1" name="object 11"/>
          <p:cNvSpPr/>
          <p:nvPr/>
        </p:nvSpPr>
        <p:spPr>
          <a:xfrm>
            <a:off x="7620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txBox="1"/>
          <p:nvPr/>
        </p:nvSpPr>
        <p:spPr>
          <a:xfrm>
            <a:off x="7722489" y="2892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3" name="object 13"/>
          <p:cNvSpPr/>
          <p:nvPr/>
        </p:nvSpPr>
        <p:spPr>
          <a:xfrm>
            <a:off x="85351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 name="object 14"/>
          <p:cNvSpPr txBox="1"/>
          <p:nvPr/>
        </p:nvSpPr>
        <p:spPr>
          <a:xfrm>
            <a:off x="8643366" y="2892678"/>
            <a:ext cx="1651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F</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5" name="object 15"/>
          <p:cNvSpPr/>
          <p:nvPr/>
        </p:nvSpPr>
        <p:spPr>
          <a:xfrm>
            <a:off x="63253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txBox="1"/>
          <p:nvPr/>
        </p:nvSpPr>
        <p:spPr>
          <a:xfrm>
            <a:off x="6420992"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D</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7" name="object 17"/>
          <p:cNvSpPr/>
          <p:nvPr/>
        </p:nvSpPr>
        <p:spPr>
          <a:xfrm>
            <a:off x="4953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txBox="1"/>
          <p:nvPr/>
        </p:nvSpPr>
        <p:spPr>
          <a:xfrm>
            <a:off x="5049139"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C</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9" name="object 19"/>
          <p:cNvSpPr/>
          <p:nvPr/>
        </p:nvSpPr>
        <p:spPr>
          <a:xfrm>
            <a:off x="44203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txBox="1"/>
          <p:nvPr/>
        </p:nvSpPr>
        <p:spPr>
          <a:xfrm>
            <a:off x="4509642" y="3654932"/>
            <a:ext cx="2038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G</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1" name="object 21"/>
          <p:cNvSpPr/>
          <p:nvPr/>
        </p:nvSpPr>
        <p:spPr>
          <a:xfrm>
            <a:off x="57157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txBox="1"/>
          <p:nvPr/>
        </p:nvSpPr>
        <p:spPr>
          <a:xfrm>
            <a:off x="5811139" y="3654932"/>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H</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3" name="object 23"/>
          <p:cNvSpPr/>
          <p:nvPr/>
        </p:nvSpPr>
        <p:spPr>
          <a:xfrm>
            <a:off x="5639561" y="1817242"/>
            <a:ext cx="994410" cy="331470"/>
          </a:xfrm>
          <a:custGeom>
            <a:avLst/>
            <a:gdLst/>
            <a:ahLst/>
            <a:cxnLst/>
            <a:rect l="l" t="t" r="r" b="b"/>
            <a:pathLst>
              <a:path w="994409" h="331469">
                <a:moveTo>
                  <a:pt x="62864" y="257175"/>
                </a:moveTo>
                <a:lnTo>
                  <a:pt x="0" y="317119"/>
                </a:lnTo>
                <a:lnTo>
                  <a:pt x="85725" y="331343"/>
                </a:lnTo>
                <a:lnTo>
                  <a:pt x="79266" y="310388"/>
                </a:lnTo>
                <a:lnTo>
                  <a:pt x="65659" y="310388"/>
                </a:lnTo>
                <a:lnTo>
                  <a:pt x="58038" y="285750"/>
                </a:lnTo>
                <a:lnTo>
                  <a:pt x="70491" y="281918"/>
                </a:lnTo>
                <a:lnTo>
                  <a:pt x="62864" y="257175"/>
                </a:lnTo>
                <a:close/>
              </a:path>
              <a:path w="994409" h="331469">
                <a:moveTo>
                  <a:pt x="70491" y="281918"/>
                </a:moveTo>
                <a:lnTo>
                  <a:pt x="58038" y="285750"/>
                </a:lnTo>
                <a:lnTo>
                  <a:pt x="65659" y="310388"/>
                </a:lnTo>
                <a:lnTo>
                  <a:pt x="78087" y="306564"/>
                </a:lnTo>
                <a:lnTo>
                  <a:pt x="70491" y="281918"/>
                </a:lnTo>
                <a:close/>
              </a:path>
              <a:path w="994409" h="331469">
                <a:moveTo>
                  <a:pt x="78087" y="306564"/>
                </a:moveTo>
                <a:lnTo>
                  <a:pt x="65659" y="310388"/>
                </a:lnTo>
                <a:lnTo>
                  <a:pt x="79266" y="310388"/>
                </a:lnTo>
                <a:lnTo>
                  <a:pt x="78087" y="306564"/>
                </a:lnTo>
                <a:close/>
              </a:path>
              <a:path w="994409" h="331469">
                <a:moveTo>
                  <a:pt x="986789" y="0"/>
                </a:moveTo>
                <a:lnTo>
                  <a:pt x="70491" y="281918"/>
                </a:lnTo>
                <a:lnTo>
                  <a:pt x="78087" y="306564"/>
                </a:lnTo>
                <a:lnTo>
                  <a:pt x="994410" y="24637"/>
                </a:lnTo>
                <a:lnTo>
                  <a:pt x="986789"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6626859" y="1816989"/>
            <a:ext cx="1146810" cy="335280"/>
          </a:xfrm>
          <a:custGeom>
            <a:avLst/>
            <a:gdLst/>
            <a:ahLst/>
            <a:cxnLst/>
            <a:rect l="l" t="t" r="r" b="b"/>
            <a:pathLst>
              <a:path w="1146809" h="335280">
                <a:moveTo>
                  <a:pt x="1067867" y="309843"/>
                </a:moveTo>
                <a:lnTo>
                  <a:pt x="1061212" y="334899"/>
                </a:lnTo>
                <a:lnTo>
                  <a:pt x="1146302" y="317373"/>
                </a:lnTo>
                <a:lnTo>
                  <a:pt x="1141555" y="313182"/>
                </a:lnTo>
                <a:lnTo>
                  <a:pt x="1080389" y="313182"/>
                </a:lnTo>
                <a:lnTo>
                  <a:pt x="1067867" y="309843"/>
                </a:lnTo>
                <a:close/>
              </a:path>
              <a:path w="1146809" h="335280">
                <a:moveTo>
                  <a:pt x="1074511" y="284834"/>
                </a:moveTo>
                <a:lnTo>
                  <a:pt x="1067867" y="309843"/>
                </a:lnTo>
                <a:lnTo>
                  <a:pt x="1080389" y="313182"/>
                </a:lnTo>
                <a:lnTo>
                  <a:pt x="1086993" y="288163"/>
                </a:lnTo>
                <a:lnTo>
                  <a:pt x="1074511" y="284834"/>
                </a:lnTo>
                <a:close/>
              </a:path>
              <a:path w="1146809" h="335280">
                <a:moveTo>
                  <a:pt x="1081151" y="259841"/>
                </a:moveTo>
                <a:lnTo>
                  <a:pt x="1074511" y="284834"/>
                </a:lnTo>
                <a:lnTo>
                  <a:pt x="1086993" y="288163"/>
                </a:lnTo>
                <a:lnTo>
                  <a:pt x="1080389" y="313182"/>
                </a:lnTo>
                <a:lnTo>
                  <a:pt x="1141555" y="313182"/>
                </a:lnTo>
                <a:lnTo>
                  <a:pt x="1081151" y="259841"/>
                </a:lnTo>
                <a:close/>
              </a:path>
              <a:path w="1146809" h="335280">
                <a:moveTo>
                  <a:pt x="6604" y="0"/>
                </a:moveTo>
                <a:lnTo>
                  <a:pt x="0" y="25146"/>
                </a:lnTo>
                <a:lnTo>
                  <a:pt x="1067867" y="309843"/>
                </a:lnTo>
                <a:lnTo>
                  <a:pt x="1074511" y="284834"/>
                </a:lnTo>
                <a:lnTo>
                  <a:pt x="660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7842757" y="2428113"/>
            <a:ext cx="768985" cy="468630"/>
          </a:xfrm>
          <a:custGeom>
            <a:avLst/>
            <a:gdLst/>
            <a:ahLst/>
            <a:cxnLst/>
            <a:rect l="l" t="t" r="r" b="b"/>
            <a:pathLst>
              <a:path w="768984" h="468630">
                <a:moveTo>
                  <a:pt x="695336" y="439400"/>
                </a:moveTo>
                <a:lnTo>
                  <a:pt x="681990" y="461645"/>
                </a:lnTo>
                <a:lnTo>
                  <a:pt x="768603" y="468249"/>
                </a:lnTo>
                <a:lnTo>
                  <a:pt x="754467" y="446024"/>
                </a:lnTo>
                <a:lnTo>
                  <a:pt x="706374" y="446024"/>
                </a:lnTo>
                <a:lnTo>
                  <a:pt x="695336" y="439400"/>
                </a:lnTo>
                <a:close/>
              </a:path>
              <a:path w="768984" h="468630">
                <a:moveTo>
                  <a:pt x="708670" y="417177"/>
                </a:moveTo>
                <a:lnTo>
                  <a:pt x="695336" y="439400"/>
                </a:lnTo>
                <a:lnTo>
                  <a:pt x="706374" y="446024"/>
                </a:lnTo>
                <a:lnTo>
                  <a:pt x="719709" y="423799"/>
                </a:lnTo>
                <a:lnTo>
                  <a:pt x="708670" y="417177"/>
                </a:lnTo>
                <a:close/>
              </a:path>
              <a:path w="768984" h="468630">
                <a:moveTo>
                  <a:pt x="721995" y="394970"/>
                </a:moveTo>
                <a:lnTo>
                  <a:pt x="708670" y="417177"/>
                </a:lnTo>
                <a:lnTo>
                  <a:pt x="719709" y="423799"/>
                </a:lnTo>
                <a:lnTo>
                  <a:pt x="706374" y="446024"/>
                </a:lnTo>
                <a:lnTo>
                  <a:pt x="754467" y="446024"/>
                </a:lnTo>
                <a:lnTo>
                  <a:pt x="721995" y="394970"/>
                </a:lnTo>
                <a:close/>
              </a:path>
              <a:path w="768984" h="468630">
                <a:moveTo>
                  <a:pt x="13208" y="0"/>
                </a:moveTo>
                <a:lnTo>
                  <a:pt x="0" y="22098"/>
                </a:lnTo>
                <a:lnTo>
                  <a:pt x="695336" y="439400"/>
                </a:lnTo>
                <a:lnTo>
                  <a:pt x="708670" y="417177"/>
                </a:lnTo>
                <a:lnTo>
                  <a:pt x="1320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7734300" y="2439161"/>
            <a:ext cx="78105" cy="457200"/>
          </a:xfrm>
          <a:custGeom>
            <a:avLst/>
            <a:gdLst/>
            <a:ahLst/>
            <a:cxnLst/>
            <a:rect l="l" t="t" r="r" b="b"/>
            <a:pathLst>
              <a:path w="78104" h="457200">
                <a:moveTo>
                  <a:pt x="25907" y="379475"/>
                </a:moveTo>
                <a:lnTo>
                  <a:pt x="0" y="379475"/>
                </a:lnTo>
                <a:lnTo>
                  <a:pt x="38861" y="457200"/>
                </a:lnTo>
                <a:lnTo>
                  <a:pt x="71247" y="392429"/>
                </a:lnTo>
                <a:lnTo>
                  <a:pt x="25907" y="392429"/>
                </a:lnTo>
                <a:lnTo>
                  <a:pt x="25907" y="379475"/>
                </a:lnTo>
                <a:close/>
              </a:path>
              <a:path w="78104" h="457200">
                <a:moveTo>
                  <a:pt x="51816" y="0"/>
                </a:moveTo>
                <a:lnTo>
                  <a:pt x="25907" y="0"/>
                </a:lnTo>
                <a:lnTo>
                  <a:pt x="25907" y="392429"/>
                </a:lnTo>
                <a:lnTo>
                  <a:pt x="51816" y="392429"/>
                </a:lnTo>
                <a:lnTo>
                  <a:pt x="51816" y="0"/>
                </a:lnTo>
                <a:close/>
              </a:path>
              <a:path w="78104" h="457200">
                <a:moveTo>
                  <a:pt x="77724" y="379475"/>
                </a:moveTo>
                <a:lnTo>
                  <a:pt x="51816" y="379475"/>
                </a:lnTo>
                <a:lnTo>
                  <a:pt x="51816" y="392429"/>
                </a:lnTo>
                <a:lnTo>
                  <a:pt x="71247" y="392429"/>
                </a:lnTo>
                <a:lnTo>
                  <a:pt x="77724" y="379475"/>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5709158" y="2428113"/>
            <a:ext cx="768985" cy="468630"/>
          </a:xfrm>
          <a:custGeom>
            <a:avLst/>
            <a:gdLst/>
            <a:ahLst/>
            <a:cxnLst/>
            <a:rect l="l" t="t" r="r" b="b"/>
            <a:pathLst>
              <a:path w="768985" h="468630">
                <a:moveTo>
                  <a:pt x="695336" y="439400"/>
                </a:moveTo>
                <a:lnTo>
                  <a:pt x="681989" y="461645"/>
                </a:lnTo>
                <a:lnTo>
                  <a:pt x="768603" y="468249"/>
                </a:lnTo>
                <a:lnTo>
                  <a:pt x="754467" y="446024"/>
                </a:lnTo>
                <a:lnTo>
                  <a:pt x="706374" y="446024"/>
                </a:lnTo>
                <a:lnTo>
                  <a:pt x="695336" y="439400"/>
                </a:lnTo>
                <a:close/>
              </a:path>
              <a:path w="768985" h="468630">
                <a:moveTo>
                  <a:pt x="708670" y="417177"/>
                </a:moveTo>
                <a:lnTo>
                  <a:pt x="695336" y="439400"/>
                </a:lnTo>
                <a:lnTo>
                  <a:pt x="706374" y="446024"/>
                </a:lnTo>
                <a:lnTo>
                  <a:pt x="719708" y="423799"/>
                </a:lnTo>
                <a:lnTo>
                  <a:pt x="708670" y="417177"/>
                </a:lnTo>
                <a:close/>
              </a:path>
              <a:path w="768985" h="468630">
                <a:moveTo>
                  <a:pt x="721994" y="394970"/>
                </a:moveTo>
                <a:lnTo>
                  <a:pt x="708670" y="417177"/>
                </a:lnTo>
                <a:lnTo>
                  <a:pt x="719708" y="423799"/>
                </a:lnTo>
                <a:lnTo>
                  <a:pt x="706374" y="446024"/>
                </a:lnTo>
                <a:lnTo>
                  <a:pt x="754467" y="446024"/>
                </a:lnTo>
                <a:lnTo>
                  <a:pt x="721994" y="394970"/>
                </a:lnTo>
                <a:close/>
              </a:path>
              <a:path w="768985" h="468630">
                <a:moveTo>
                  <a:pt x="13207" y="0"/>
                </a:moveTo>
                <a:lnTo>
                  <a:pt x="0" y="22098"/>
                </a:lnTo>
                <a:lnTo>
                  <a:pt x="695336" y="439400"/>
                </a:lnTo>
                <a:lnTo>
                  <a:pt x="708670" y="417177"/>
                </a:lnTo>
                <a:lnTo>
                  <a:pt x="1320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5250815" y="3190748"/>
            <a:ext cx="617855" cy="467995"/>
          </a:xfrm>
          <a:custGeom>
            <a:avLst/>
            <a:gdLst/>
            <a:ahLst/>
            <a:cxnLst/>
            <a:rect l="l" t="t" r="r" b="b"/>
            <a:pathLst>
              <a:path w="617854" h="467995">
                <a:moveTo>
                  <a:pt x="547407" y="431383"/>
                </a:moveTo>
                <a:lnTo>
                  <a:pt x="531876" y="452119"/>
                </a:lnTo>
                <a:lnTo>
                  <a:pt x="617347" y="467613"/>
                </a:lnTo>
                <a:lnTo>
                  <a:pt x="603123" y="439165"/>
                </a:lnTo>
                <a:lnTo>
                  <a:pt x="557784" y="439165"/>
                </a:lnTo>
                <a:lnTo>
                  <a:pt x="547407" y="431383"/>
                </a:lnTo>
                <a:close/>
              </a:path>
              <a:path w="617854" h="467995">
                <a:moveTo>
                  <a:pt x="562968" y="410606"/>
                </a:moveTo>
                <a:lnTo>
                  <a:pt x="547407" y="431383"/>
                </a:lnTo>
                <a:lnTo>
                  <a:pt x="557784" y="439165"/>
                </a:lnTo>
                <a:lnTo>
                  <a:pt x="573277" y="418338"/>
                </a:lnTo>
                <a:lnTo>
                  <a:pt x="562968" y="410606"/>
                </a:lnTo>
                <a:close/>
              </a:path>
              <a:path w="617854" h="467995">
                <a:moveTo>
                  <a:pt x="578485" y="389889"/>
                </a:moveTo>
                <a:lnTo>
                  <a:pt x="562968" y="410606"/>
                </a:lnTo>
                <a:lnTo>
                  <a:pt x="573277" y="418338"/>
                </a:lnTo>
                <a:lnTo>
                  <a:pt x="557784" y="439165"/>
                </a:lnTo>
                <a:lnTo>
                  <a:pt x="603123" y="439165"/>
                </a:lnTo>
                <a:lnTo>
                  <a:pt x="578485" y="389889"/>
                </a:lnTo>
                <a:close/>
              </a:path>
              <a:path w="617854" h="467995">
                <a:moveTo>
                  <a:pt x="15494" y="0"/>
                </a:moveTo>
                <a:lnTo>
                  <a:pt x="0" y="20827"/>
                </a:lnTo>
                <a:lnTo>
                  <a:pt x="547407" y="431383"/>
                </a:lnTo>
                <a:lnTo>
                  <a:pt x="562968" y="410606"/>
                </a:lnTo>
                <a:lnTo>
                  <a:pt x="1549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5182361" y="2430017"/>
            <a:ext cx="466725" cy="466725"/>
          </a:xfrm>
          <a:custGeom>
            <a:avLst/>
            <a:gdLst/>
            <a:ahLst/>
            <a:cxnLst/>
            <a:rect l="l" t="t" r="r" b="b"/>
            <a:pathLst>
              <a:path w="466725" h="466725">
                <a:moveTo>
                  <a:pt x="27432" y="383921"/>
                </a:moveTo>
                <a:lnTo>
                  <a:pt x="0" y="466344"/>
                </a:lnTo>
                <a:lnTo>
                  <a:pt x="82423" y="438912"/>
                </a:lnTo>
                <a:lnTo>
                  <a:pt x="73152" y="429641"/>
                </a:lnTo>
                <a:lnTo>
                  <a:pt x="54990" y="429641"/>
                </a:lnTo>
                <a:lnTo>
                  <a:pt x="36702" y="411353"/>
                </a:lnTo>
                <a:lnTo>
                  <a:pt x="45783" y="402272"/>
                </a:lnTo>
                <a:lnTo>
                  <a:pt x="27432" y="383921"/>
                </a:lnTo>
                <a:close/>
              </a:path>
              <a:path w="466725" h="466725">
                <a:moveTo>
                  <a:pt x="45783" y="402272"/>
                </a:moveTo>
                <a:lnTo>
                  <a:pt x="36702" y="411353"/>
                </a:lnTo>
                <a:lnTo>
                  <a:pt x="54990" y="429641"/>
                </a:lnTo>
                <a:lnTo>
                  <a:pt x="64071" y="420560"/>
                </a:lnTo>
                <a:lnTo>
                  <a:pt x="45783" y="402272"/>
                </a:lnTo>
                <a:close/>
              </a:path>
              <a:path w="466725" h="466725">
                <a:moveTo>
                  <a:pt x="64071" y="420560"/>
                </a:moveTo>
                <a:lnTo>
                  <a:pt x="54990" y="429641"/>
                </a:lnTo>
                <a:lnTo>
                  <a:pt x="73152" y="429641"/>
                </a:lnTo>
                <a:lnTo>
                  <a:pt x="64071" y="420560"/>
                </a:lnTo>
                <a:close/>
              </a:path>
              <a:path w="466725" h="466725">
                <a:moveTo>
                  <a:pt x="448055" y="0"/>
                </a:moveTo>
                <a:lnTo>
                  <a:pt x="45783" y="402272"/>
                </a:lnTo>
                <a:lnTo>
                  <a:pt x="64071" y="420560"/>
                </a:lnTo>
                <a:lnTo>
                  <a:pt x="466343" y="18287"/>
                </a:lnTo>
                <a:lnTo>
                  <a:pt x="44805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0" name="object 30"/>
          <p:cNvSpPr/>
          <p:nvPr/>
        </p:nvSpPr>
        <p:spPr>
          <a:xfrm>
            <a:off x="4648961" y="3192907"/>
            <a:ext cx="391160" cy="465455"/>
          </a:xfrm>
          <a:custGeom>
            <a:avLst/>
            <a:gdLst/>
            <a:ahLst/>
            <a:cxnLst/>
            <a:rect l="l" t="t" r="r" b="b"/>
            <a:pathLst>
              <a:path w="391160" h="465454">
                <a:moveTo>
                  <a:pt x="19938" y="380872"/>
                </a:moveTo>
                <a:lnTo>
                  <a:pt x="0" y="465454"/>
                </a:lnTo>
                <a:lnTo>
                  <a:pt x="79628" y="430656"/>
                </a:lnTo>
                <a:lnTo>
                  <a:pt x="71558" y="423925"/>
                </a:lnTo>
                <a:lnTo>
                  <a:pt x="51435" y="423925"/>
                </a:lnTo>
                <a:lnTo>
                  <a:pt x="31496" y="407415"/>
                </a:lnTo>
                <a:lnTo>
                  <a:pt x="39807" y="397444"/>
                </a:lnTo>
                <a:lnTo>
                  <a:pt x="19938" y="380872"/>
                </a:lnTo>
                <a:close/>
              </a:path>
              <a:path w="391160" h="465454">
                <a:moveTo>
                  <a:pt x="39807" y="397444"/>
                </a:moveTo>
                <a:lnTo>
                  <a:pt x="31496" y="407415"/>
                </a:lnTo>
                <a:lnTo>
                  <a:pt x="51435" y="423925"/>
                </a:lnTo>
                <a:lnTo>
                  <a:pt x="59685" y="414023"/>
                </a:lnTo>
                <a:lnTo>
                  <a:pt x="39807" y="397444"/>
                </a:lnTo>
                <a:close/>
              </a:path>
              <a:path w="391160" h="465454">
                <a:moveTo>
                  <a:pt x="59685" y="414023"/>
                </a:moveTo>
                <a:lnTo>
                  <a:pt x="51435" y="423925"/>
                </a:lnTo>
                <a:lnTo>
                  <a:pt x="71558" y="423925"/>
                </a:lnTo>
                <a:lnTo>
                  <a:pt x="59685" y="414023"/>
                </a:lnTo>
                <a:close/>
              </a:path>
              <a:path w="391160" h="465454">
                <a:moveTo>
                  <a:pt x="371093" y="0"/>
                </a:moveTo>
                <a:lnTo>
                  <a:pt x="39807" y="397444"/>
                </a:lnTo>
                <a:lnTo>
                  <a:pt x="59685" y="414023"/>
                </a:lnTo>
                <a:lnTo>
                  <a:pt x="390905" y="16509"/>
                </a:lnTo>
                <a:lnTo>
                  <a:pt x="371093"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object 31"/>
          <p:cNvSpPr/>
          <p:nvPr/>
        </p:nvSpPr>
        <p:spPr>
          <a:xfrm>
            <a:off x="5606034" y="3550158"/>
            <a:ext cx="609600" cy="533400"/>
          </a:xfrm>
          <a:custGeom>
            <a:avLst/>
            <a:gdLst/>
            <a:ahLst/>
            <a:cxnLst/>
            <a:rect l="l" t="t" r="r" b="b"/>
            <a:pathLst>
              <a:path w="609600" h="533400">
                <a:moveTo>
                  <a:pt x="0" y="266699"/>
                </a:moveTo>
                <a:lnTo>
                  <a:pt x="3990" y="223433"/>
                </a:lnTo>
                <a:lnTo>
                  <a:pt x="15544" y="182392"/>
                </a:lnTo>
                <a:lnTo>
                  <a:pt x="34032" y="144124"/>
                </a:lnTo>
                <a:lnTo>
                  <a:pt x="58826" y="109179"/>
                </a:lnTo>
                <a:lnTo>
                  <a:pt x="89296" y="78104"/>
                </a:lnTo>
                <a:lnTo>
                  <a:pt x="124815" y="51450"/>
                </a:lnTo>
                <a:lnTo>
                  <a:pt x="164753" y="29763"/>
                </a:lnTo>
                <a:lnTo>
                  <a:pt x="208483" y="13594"/>
                </a:lnTo>
                <a:lnTo>
                  <a:pt x="255374" y="3489"/>
                </a:lnTo>
                <a:lnTo>
                  <a:pt x="304800" y="0"/>
                </a:lnTo>
                <a:lnTo>
                  <a:pt x="354225" y="3489"/>
                </a:lnTo>
                <a:lnTo>
                  <a:pt x="401116" y="13594"/>
                </a:lnTo>
                <a:lnTo>
                  <a:pt x="444846" y="29763"/>
                </a:lnTo>
                <a:lnTo>
                  <a:pt x="484784" y="51450"/>
                </a:lnTo>
                <a:lnTo>
                  <a:pt x="520303" y="78104"/>
                </a:lnTo>
                <a:lnTo>
                  <a:pt x="550773" y="109179"/>
                </a:lnTo>
                <a:lnTo>
                  <a:pt x="575567" y="144124"/>
                </a:lnTo>
                <a:lnTo>
                  <a:pt x="594055" y="182392"/>
                </a:lnTo>
                <a:lnTo>
                  <a:pt x="605609" y="223433"/>
                </a:lnTo>
                <a:lnTo>
                  <a:pt x="609600" y="266699"/>
                </a:lnTo>
                <a:lnTo>
                  <a:pt x="605609" y="309966"/>
                </a:lnTo>
                <a:lnTo>
                  <a:pt x="594055" y="351007"/>
                </a:lnTo>
                <a:lnTo>
                  <a:pt x="575567" y="389275"/>
                </a:lnTo>
                <a:lnTo>
                  <a:pt x="550773" y="424220"/>
                </a:lnTo>
                <a:lnTo>
                  <a:pt x="520303" y="455294"/>
                </a:lnTo>
                <a:lnTo>
                  <a:pt x="484784" y="481949"/>
                </a:lnTo>
                <a:lnTo>
                  <a:pt x="444846" y="503636"/>
                </a:lnTo>
                <a:lnTo>
                  <a:pt x="401116" y="519805"/>
                </a:lnTo>
                <a:lnTo>
                  <a:pt x="354225" y="529910"/>
                </a:lnTo>
                <a:lnTo>
                  <a:pt x="304800" y="533399"/>
                </a:lnTo>
                <a:lnTo>
                  <a:pt x="255374" y="529910"/>
                </a:lnTo>
                <a:lnTo>
                  <a:pt x="208483" y="519805"/>
                </a:lnTo>
                <a:lnTo>
                  <a:pt x="164753" y="503636"/>
                </a:lnTo>
                <a:lnTo>
                  <a:pt x="124815" y="481949"/>
                </a:lnTo>
                <a:lnTo>
                  <a:pt x="89296" y="455294"/>
                </a:lnTo>
                <a:lnTo>
                  <a:pt x="58826" y="424220"/>
                </a:lnTo>
                <a:lnTo>
                  <a:pt x="34032" y="389275"/>
                </a:lnTo>
                <a:lnTo>
                  <a:pt x="15544" y="351007"/>
                </a:lnTo>
                <a:lnTo>
                  <a:pt x="3990" y="309966"/>
                </a:lnTo>
                <a:lnTo>
                  <a:pt x="0" y="266699"/>
                </a:lnTo>
                <a:close/>
              </a:path>
            </a:pathLst>
          </a:custGeom>
          <a:ln w="25908">
            <a:solidFill>
              <a:srgbClr val="FFFF00"/>
            </a:solidFill>
            <a:prstDash val="lg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object 32"/>
          <p:cNvSpPr txBox="1">
            <a:spLocks noGrp="1"/>
          </p:cNvSpPr>
          <p:nvPr>
            <p:ph type="sldNum" sz="quarter" idx="7"/>
          </p:nvPr>
        </p:nvSpPr>
        <p:spPr>
          <a:prstGeom prst="rect">
            <a:avLst/>
          </a:prstGeom>
        </p:spPr>
        <p:txBody>
          <a:bodyPr vert="horz" wrap="square" lIns="0" tIns="635" rIns="0" bIns="0" rtlCol="0">
            <a:spAutoFit/>
          </a:body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14</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8748155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9163" y="274320"/>
            <a:ext cx="5151120" cy="1275588"/>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448183"/>
            <a:ext cx="4381500" cy="665480"/>
          </a:xfrm>
          <a:prstGeom prst="rect">
            <a:avLst/>
          </a:prstGeom>
        </p:spPr>
        <p:txBody>
          <a:bodyPr vert="horz" wrap="square" lIns="0" tIns="12700" rIns="0" bIns="0" rtlCol="0">
            <a:spAutoFit/>
          </a:bodyPr>
          <a:lstStyle/>
          <a:p>
            <a:pPr marL="12700">
              <a:lnSpc>
                <a:spcPct val="100000"/>
              </a:lnSpc>
              <a:spcBef>
                <a:spcPts val="100"/>
              </a:spcBef>
            </a:pPr>
            <a:r>
              <a:rPr sz="4200" dirty="0"/>
              <a:t>BFS:</a:t>
            </a:r>
            <a:r>
              <a:rPr sz="4200" spc="-100" dirty="0"/>
              <a:t> </a:t>
            </a:r>
            <a:r>
              <a:rPr sz="4200" spc="-5" dirty="0"/>
              <a:t>EXAMPLE</a:t>
            </a:r>
            <a:endParaRPr sz="4200"/>
          </a:p>
        </p:txBody>
      </p:sp>
      <p:graphicFrame>
        <p:nvGraphicFramePr>
          <p:cNvPr id="4" name="object 4"/>
          <p:cNvGraphicFramePr>
            <a:graphicFrameLocks noGrp="1"/>
          </p:cNvGraphicFramePr>
          <p:nvPr/>
        </p:nvGraphicFramePr>
        <p:xfrm>
          <a:off x="1196949" y="4329112"/>
          <a:ext cx="4496435" cy="2378073"/>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2503805">
                  <a:extLst>
                    <a:ext uri="{9D8B030D-6E8A-4147-A177-3AD203B41FA5}">
                      <a16:colId xmlns:a16="http://schemas.microsoft.com/office/drawing/2014/main" val="20001"/>
                    </a:ext>
                  </a:extLst>
                </a:gridCol>
                <a:gridCol w="1611630">
                  <a:extLst>
                    <a:ext uri="{9D8B030D-6E8A-4147-A177-3AD203B41FA5}">
                      <a16:colId xmlns:a16="http://schemas.microsoft.com/office/drawing/2014/main" val="20002"/>
                    </a:ext>
                  </a:extLst>
                </a:gridCol>
              </a:tblGrid>
              <a:tr h="396367">
                <a:tc>
                  <a:txBody>
                    <a:bodyPr/>
                    <a:lstStyle/>
                    <a:p>
                      <a:pPr>
                        <a:lnSpc>
                          <a:spcPct val="100000"/>
                        </a:lnSpc>
                      </a:pPr>
                      <a:endParaRPr sz="2300">
                        <a:latin typeface="Times New Roman"/>
                        <a:cs typeface="Times New Roman"/>
                      </a:endParaRPr>
                    </a:p>
                  </a:txBody>
                  <a:tcPr marL="0" marR="0" marT="0" marB="0">
                    <a:lnL w="28575">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Q</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spc="-5" dirty="0">
                          <a:latin typeface="Arial"/>
                          <a:cs typeface="Arial"/>
                        </a:rPr>
                        <a:t>Visited</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tcPr>
                </a:tc>
                <a:extLst>
                  <a:ext uri="{0D108BD9-81ED-4DB2-BD59-A6C34878D82A}">
                    <a16:rowId xmlns:a16="http://schemas.microsoft.com/office/drawing/2014/main" val="10000"/>
                  </a:ext>
                </a:extLst>
              </a:tr>
              <a:tr h="396366">
                <a:tc>
                  <a:txBody>
                    <a:bodyPr/>
                    <a:lstStyle/>
                    <a:p>
                      <a:pPr marL="91440">
                        <a:lnSpc>
                          <a:spcPct val="100000"/>
                        </a:lnSpc>
                        <a:spcBef>
                          <a:spcPts val="310"/>
                        </a:spcBef>
                      </a:pPr>
                      <a:r>
                        <a:rPr sz="2000" dirty="0">
                          <a:latin typeface="Arial"/>
                          <a:cs typeface="Arial"/>
                        </a:rPr>
                        <a:t>1</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S</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solidFill>
                            <a:srgbClr val="2B5F27"/>
                          </a:solidFill>
                          <a:latin typeface="Arial"/>
                          <a:cs typeface="Arial"/>
                        </a:rPr>
                        <a:t>S</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1"/>
                  </a:ext>
                </a:extLst>
              </a:tr>
              <a:tr h="396367">
                <a:tc>
                  <a:txBody>
                    <a:bodyPr/>
                    <a:lstStyle/>
                    <a:p>
                      <a:pPr marL="91440">
                        <a:lnSpc>
                          <a:spcPct val="100000"/>
                        </a:lnSpc>
                        <a:spcBef>
                          <a:spcPts val="310"/>
                        </a:spcBef>
                      </a:pPr>
                      <a:r>
                        <a:rPr sz="2000" dirty="0">
                          <a:latin typeface="Arial"/>
                          <a:cs typeface="Arial"/>
                        </a:rPr>
                        <a:t>2</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spc="-5" dirty="0">
                          <a:latin typeface="Arial"/>
                          <a:cs typeface="Arial"/>
                        </a:rPr>
                        <a:t>A,B</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spc="-5" dirty="0">
                          <a:solidFill>
                            <a:srgbClr val="2B5F27"/>
                          </a:solidFill>
                          <a:latin typeface="Arial"/>
                          <a:cs typeface="Arial"/>
                        </a:rPr>
                        <a:t>S,A,B</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2"/>
                  </a:ext>
                </a:extLst>
              </a:tr>
              <a:tr h="396278">
                <a:tc>
                  <a:txBody>
                    <a:bodyPr/>
                    <a:lstStyle/>
                    <a:p>
                      <a:pPr marL="91440">
                        <a:lnSpc>
                          <a:spcPct val="100000"/>
                        </a:lnSpc>
                        <a:spcBef>
                          <a:spcPts val="310"/>
                        </a:spcBef>
                      </a:pPr>
                      <a:r>
                        <a:rPr sz="2000" dirty="0">
                          <a:latin typeface="Arial"/>
                          <a:cs typeface="Arial"/>
                        </a:rPr>
                        <a:t>3</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B,C,D</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solidFill>
                            <a:srgbClr val="2B5F27"/>
                          </a:solidFill>
                          <a:latin typeface="Arial"/>
                          <a:cs typeface="Arial"/>
                        </a:rPr>
                        <a:t>S,A,B,C,D</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3"/>
                  </a:ext>
                </a:extLst>
              </a:tr>
              <a:tr h="396354">
                <a:tc>
                  <a:txBody>
                    <a:bodyPr/>
                    <a:lstStyle/>
                    <a:p>
                      <a:pPr marL="91440">
                        <a:lnSpc>
                          <a:spcPct val="100000"/>
                        </a:lnSpc>
                        <a:spcBef>
                          <a:spcPts val="310"/>
                        </a:spcBef>
                      </a:pPr>
                      <a:r>
                        <a:rPr sz="2000" dirty="0">
                          <a:latin typeface="Arial"/>
                          <a:cs typeface="Arial"/>
                        </a:rPr>
                        <a:t>4</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4"/>
                  </a:ext>
                </a:extLst>
              </a:tr>
              <a:tr h="396341">
                <a:tc>
                  <a:txBody>
                    <a:bodyPr/>
                    <a:lstStyle/>
                    <a:p>
                      <a:pPr marL="91440">
                        <a:lnSpc>
                          <a:spcPct val="100000"/>
                        </a:lnSpc>
                        <a:spcBef>
                          <a:spcPts val="315"/>
                        </a:spcBef>
                      </a:pPr>
                      <a:r>
                        <a:rPr sz="2000" dirty="0">
                          <a:latin typeface="Arial"/>
                          <a:cs typeface="Arial"/>
                        </a:rPr>
                        <a:t>5</a:t>
                      </a:r>
                      <a:endParaRPr sz="2000">
                        <a:latin typeface="Arial"/>
                        <a:cs typeface="Arial"/>
                      </a:endParaRPr>
                    </a:p>
                  </a:txBody>
                  <a:tcPr marL="0" marR="0" marT="40005" marB="0">
                    <a:lnL w="28575">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28575">
                      <a:solidFill>
                        <a:srgbClr val="FFFFFF"/>
                      </a:solidFill>
                      <a:prstDash val="solid"/>
                    </a:lnB>
                  </a:tcPr>
                </a:tc>
                <a:extLst>
                  <a:ext uri="{0D108BD9-81ED-4DB2-BD59-A6C34878D82A}">
                    <a16:rowId xmlns:a16="http://schemas.microsoft.com/office/drawing/2014/main" val="10005"/>
                  </a:ext>
                </a:extLst>
              </a:tr>
            </a:tbl>
          </a:graphicData>
        </a:graphic>
      </p:graphicFrame>
      <p:sp>
        <p:nvSpPr>
          <p:cNvPr id="5" name="object 5"/>
          <p:cNvSpPr/>
          <p:nvPr/>
        </p:nvSpPr>
        <p:spPr>
          <a:xfrm>
            <a:off x="6477761" y="1524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txBox="1"/>
          <p:nvPr/>
        </p:nvSpPr>
        <p:spPr>
          <a:xfrm>
            <a:off x="6579489" y="1520697"/>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S</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p:nvPr/>
        </p:nvSpPr>
        <p:spPr>
          <a:xfrm>
            <a:off x="76207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8" name="object 8"/>
          <p:cNvSpPr txBox="1"/>
          <p:nvPr/>
        </p:nvSpPr>
        <p:spPr>
          <a:xfrm>
            <a:off x="7722489"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B</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p:nvPr/>
        </p:nvSpPr>
        <p:spPr>
          <a:xfrm>
            <a:off x="54871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0" name="object 10"/>
          <p:cNvSpPr txBox="1"/>
          <p:nvPr/>
        </p:nvSpPr>
        <p:spPr>
          <a:xfrm>
            <a:off x="5588634"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A</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1" name="object 11"/>
          <p:cNvSpPr/>
          <p:nvPr/>
        </p:nvSpPr>
        <p:spPr>
          <a:xfrm>
            <a:off x="7620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txBox="1"/>
          <p:nvPr/>
        </p:nvSpPr>
        <p:spPr>
          <a:xfrm>
            <a:off x="7722489" y="2892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3" name="object 13"/>
          <p:cNvSpPr/>
          <p:nvPr/>
        </p:nvSpPr>
        <p:spPr>
          <a:xfrm>
            <a:off x="85351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 name="object 14"/>
          <p:cNvSpPr txBox="1"/>
          <p:nvPr/>
        </p:nvSpPr>
        <p:spPr>
          <a:xfrm>
            <a:off x="8643366" y="2892678"/>
            <a:ext cx="1651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F</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5" name="object 15"/>
          <p:cNvSpPr/>
          <p:nvPr/>
        </p:nvSpPr>
        <p:spPr>
          <a:xfrm>
            <a:off x="63253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txBox="1"/>
          <p:nvPr/>
        </p:nvSpPr>
        <p:spPr>
          <a:xfrm>
            <a:off x="6420992"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D</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7" name="object 17"/>
          <p:cNvSpPr/>
          <p:nvPr/>
        </p:nvSpPr>
        <p:spPr>
          <a:xfrm>
            <a:off x="4953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txBox="1"/>
          <p:nvPr/>
        </p:nvSpPr>
        <p:spPr>
          <a:xfrm>
            <a:off x="5049139"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C</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9" name="object 19"/>
          <p:cNvSpPr/>
          <p:nvPr/>
        </p:nvSpPr>
        <p:spPr>
          <a:xfrm>
            <a:off x="44203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txBox="1"/>
          <p:nvPr/>
        </p:nvSpPr>
        <p:spPr>
          <a:xfrm>
            <a:off x="4509642" y="3654932"/>
            <a:ext cx="2038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G</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1" name="object 21"/>
          <p:cNvSpPr/>
          <p:nvPr/>
        </p:nvSpPr>
        <p:spPr>
          <a:xfrm>
            <a:off x="57157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txBox="1"/>
          <p:nvPr/>
        </p:nvSpPr>
        <p:spPr>
          <a:xfrm>
            <a:off x="5811139" y="3654932"/>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H</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3" name="object 23"/>
          <p:cNvSpPr/>
          <p:nvPr/>
        </p:nvSpPr>
        <p:spPr>
          <a:xfrm>
            <a:off x="5639561" y="1817242"/>
            <a:ext cx="994410" cy="331470"/>
          </a:xfrm>
          <a:custGeom>
            <a:avLst/>
            <a:gdLst/>
            <a:ahLst/>
            <a:cxnLst/>
            <a:rect l="l" t="t" r="r" b="b"/>
            <a:pathLst>
              <a:path w="994409" h="331469">
                <a:moveTo>
                  <a:pt x="62864" y="257175"/>
                </a:moveTo>
                <a:lnTo>
                  <a:pt x="0" y="317119"/>
                </a:lnTo>
                <a:lnTo>
                  <a:pt x="85725" y="331343"/>
                </a:lnTo>
                <a:lnTo>
                  <a:pt x="79266" y="310388"/>
                </a:lnTo>
                <a:lnTo>
                  <a:pt x="65659" y="310388"/>
                </a:lnTo>
                <a:lnTo>
                  <a:pt x="58038" y="285750"/>
                </a:lnTo>
                <a:lnTo>
                  <a:pt x="70491" y="281918"/>
                </a:lnTo>
                <a:lnTo>
                  <a:pt x="62864" y="257175"/>
                </a:lnTo>
                <a:close/>
              </a:path>
              <a:path w="994409" h="331469">
                <a:moveTo>
                  <a:pt x="70491" y="281918"/>
                </a:moveTo>
                <a:lnTo>
                  <a:pt x="58038" y="285750"/>
                </a:lnTo>
                <a:lnTo>
                  <a:pt x="65659" y="310388"/>
                </a:lnTo>
                <a:lnTo>
                  <a:pt x="78087" y="306564"/>
                </a:lnTo>
                <a:lnTo>
                  <a:pt x="70491" y="281918"/>
                </a:lnTo>
                <a:close/>
              </a:path>
              <a:path w="994409" h="331469">
                <a:moveTo>
                  <a:pt x="78087" y="306564"/>
                </a:moveTo>
                <a:lnTo>
                  <a:pt x="65659" y="310388"/>
                </a:lnTo>
                <a:lnTo>
                  <a:pt x="79266" y="310388"/>
                </a:lnTo>
                <a:lnTo>
                  <a:pt x="78087" y="306564"/>
                </a:lnTo>
                <a:close/>
              </a:path>
              <a:path w="994409" h="331469">
                <a:moveTo>
                  <a:pt x="986789" y="0"/>
                </a:moveTo>
                <a:lnTo>
                  <a:pt x="70491" y="281918"/>
                </a:lnTo>
                <a:lnTo>
                  <a:pt x="78087" y="306564"/>
                </a:lnTo>
                <a:lnTo>
                  <a:pt x="994410" y="24637"/>
                </a:lnTo>
                <a:lnTo>
                  <a:pt x="986789"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6626859" y="1816989"/>
            <a:ext cx="1146810" cy="335280"/>
          </a:xfrm>
          <a:custGeom>
            <a:avLst/>
            <a:gdLst/>
            <a:ahLst/>
            <a:cxnLst/>
            <a:rect l="l" t="t" r="r" b="b"/>
            <a:pathLst>
              <a:path w="1146809" h="335280">
                <a:moveTo>
                  <a:pt x="1067867" y="309843"/>
                </a:moveTo>
                <a:lnTo>
                  <a:pt x="1061212" y="334899"/>
                </a:lnTo>
                <a:lnTo>
                  <a:pt x="1146302" y="317373"/>
                </a:lnTo>
                <a:lnTo>
                  <a:pt x="1141555" y="313182"/>
                </a:lnTo>
                <a:lnTo>
                  <a:pt x="1080389" y="313182"/>
                </a:lnTo>
                <a:lnTo>
                  <a:pt x="1067867" y="309843"/>
                </a:lnTo>
                <a:close/>
              </a:path>
              <a:path w="1146809" h="335280">
                <a:moveTo>
                  <a:pt x="1074511" y="284834"/>
                </a:moveTo>
                <a:lnTo>
                  <a:pt x="1067867" y="309843"/>
                </a:lnTo>
                <a:lnTo>
                  <a:pt x="1080389" y="313182"/>
                </a:lnTo>
                <a:lnTo>
                  <a:pt x="1086993" y="288163"/>
                </a:lnTo>
                <a:lnTo>
                  <a:pt x="1074511" y="284834"/>
                </a:lnTo>
                <a:close/>
              </a:path>
              <a:path w="1146809" h="335280">
                <a:moveTo>
                  <a:pt x="1081151" y="259841"/>
                </a:moveTo>
                <a:lnTo>
                  <a:pt x="1074511" y="284834"/>
                </a:lnTo>
                <a:lnTo>
                  <a:pt x="1086993" y="288163"/>
                </a:lnTo>
                <a:lnTo>
                  <a:pt x="1080389" y="313182"/>
                </a:lnTo>
                <a:lnTo>
                  <a:pt x="1141555" y="313182"/>
                </a:lnTo>
                <a:lnTo>
                  <a:pt x="1081151" y="259841"/>
                </a:lnTo>
                <a:close/>
              </a:path>
              <a:path w="1146809" h="335280">
                <a:moveTo>
                  <a:pt x="6604" y="0"/>
                </a:moveTo>
                <a:lnTo>
                  <a:pt x="0" y="25146"/>
                </a:lnTo>
                <a:lnTo>
                  <a:pt x="1067867" y="309843"/>
                </a:lnTo>
                <a:lnTo>
                  <a:pt x="1074511" y="284834"/>
                </a:lnTo>
                <a:lnTo>
                  <a:pt x="660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7842757" y="2428113"/>
            <a:ext cx="768985" cy="468630"/>
          </a:xfrm>
          <a:custGeom>
            <a:avLst/>
            <a:gdLst/>
            <a:ahLst/>
            <a:cxnLst/>
            <a:rect l="l" t="t" r="r" b="b"/>
            <a:pathLst>
              <a:path w="768984" h="468630">
                <a:moveTo>
                  <a:pt x="695336" y="439400"/>
                </a:moveTo>
                <a:lnTo>
                  <a:pt x="681990" y="461645"/>
                </a:lnTo>
                <a:lnTo>
                  <a:pt x="768603" y="468249"/>
                </a:lnTo>
                <a:lnTo>
                  <a:pt x="754467" y="446024"/>
                </a:lnTo>
                <a:lnTo>
                  <a:pt x="706374" y="446024"/>
                </a:lnTo>
                <a:lnTo>
                  <a:pt x="695336" y="439400"/>
                </a:lnTo>
                <a:close/>
              </a:path>
              <a:path w="768984" h="468630">
                <a:moveTo>
                  <a:pt x="708670" y="417177"/>
                </a:moveTo>
                <a:lnTo>
                  <a:pt x="695336" y="439400"/>
                </a:lnTo>
                <a:lnTo>
                  <a:pt x="706374" y="446024"/>
                </a:lnTo>
                <a:lnTo>
                  <a:pt x="719709" y="423799"/>
                </a:lnTo>
                <a:lnTo>
                  <a:pt x="708670" y="417177"/>
                </a:lnTo>
                <a:close/>
              </a:path>
              <a:path w="768984" h="468630">
                <a:moveTo>
                  <a:pt x="721995" y="394970"/>
                </a:moveTo>
                <a:lnTo>
                  <a:pt x="708670" y="417177"/>
                </a:lnTo>
                <a:lnTo>
                  <a:pt x="719709" y="423799"/>
                </a:lnTo>
                <a:lnTo>
                  <a:pt x="706374" y="446024"/>
                </a:lnTo>
                <a:lnTo>
                  <a:pt x="754467" y="446024"/>
                </a:lnTo>
                <a:lnTo>
                  <a:pt x="721995" y="394970"/>
                </a:lnTo>
                <a:close/>
              </a:path>
              <a:path w="768984" h="468630">
                <a:moveTo>
                  <a:pt x="13208" y="0"/>
                </a:moveTo>
                <a:lnTo>
                  <a:pt x="0" y="22098"/>
                </a:lnTo>
                <a:lnTo>
                  <a:pt x="695336" y="439400"/>
                </a:lnTo>
                <a:lnTo>
                  <a:pt x="708670" y="417177"/>
                </a:lnTo>
                <a:lnTo>
                  <a:pt x="1320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7734300" y="2439161"/>
            <a:ext cx="78105" cy="457200"/>
          </a:xfrm>
          <a:custGeom>
            <a:avLst/>
            <a:gdLst/>
            <a:ahLst/>
            <a:cxnLst/>
            <a:rect l="l" t="t" r="r" b="b"/>
            <a:pathLst>
              <a:path w="78104" h="457200">
                <a:moveTo>
                  <a:pt x="25907" y="379475"/>
                </a:moveTo>
                <a:lnTo>
                  <a:pt x="0" y="379475"/>
                </a:lnTo>
                <a:lnTo>
                  <a:pt x="38861" y="457200"/>
                </a:lnTo>
                <a:lnTo>
                  <a:pt x="71247" y="392429"/>
                </a:lnTo>
                <a:lnTo>
                  <a:pt x="25907" y="392429"/>
                </a:lnTo>
                <a:lnTo>
                  <a:pt x="25907" y="379475"/>
                </a:lnTo>
                <a:close/>
              </a:path>
              <a:path w="78104" h="457200">
                <a:moveTo>
                  <a:pt x="51816" y="0"/>
                </a:moveTo>
                <a:lnTo>
                  <a:pt x="25907" y="0"/>
                </a:lnTo>
                <a:lnTo>
                  <a:pt x="25907" y="392429"/>
                </a:lnTo>
                <a:lnTo>
                  <a:pt x="51816" y="392429"/>
                </a:lnTo>
                <a:lnTo>
                  <a:pt x="51816" y="0"/>
                </a:lnTo>
                <a:close/>
              </a:path>
              <a:path w="78104" h="457200">
                <a:moveTo>
                  <a:pt x="77724" y="379475"/>
                </a:moveTo>
                <a:lnTo>
                  <a:pt x="51816" y="379475"/>
                </a:lnTo>
                <a:lnTo>
                  <a:pt x="51816" y="392429"/>
                </a:lnTo>
                <a:lnTo>
                  <a:pt x="71247" y="392429"/>
                </a:lnTo>
                <a:lnTo>
                  <a:pt x="77724" y="379475"/>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5709158" y="2428113"/>
            <a:ext cx="768985" cy="468630"/>
          </a:xfrm>
          <a:custGeom>
            <a:avLst/>
            <a:gdLst/>
            <a:ahLst/>
            <a:cxnLst/>
            <a:rect l="l" t="t" r="r" b="b"/>
            <a:pathLst>
              <a:path w="768985" h="468630">
                <a:moveTo>
                  <a:pt x="695336" y="439400"/>
                </a:moveTo>
                <a:lnTo>
                  <a:pt x="681989" y="461645"/>
                </a:lnTo>
                <a:lnTo>
                  <a:pt x="768603" y="468249"/>
                </a:lnTo>
                <a:lnTo>
                  <a:pt x="754467" y="446024"/>
                </a:lnTo>
                <a:lnTo>
                  <a:pt x="706374" y="446024"/>
                </a:lnTo>
                <a:lnTo>
                  <a:pt x="695336" y="439400"/>
                </a:lnTo>
                <a:close/>
              </a:path>
              <a:path w="768985" h="468630">
                <a:moveTo>
                  <a:pt x="708670" y="417177"/>
                </a:moveTo>
                <a:lnTo>
                  <a:pt x="695336" y="439400"/>
                </a:lnTo>
                <a:lnTo>
                  <a:pt x="706374" y="446024"/>
                </a:lnTo>
                <a:lnTo>
                  <a:pt x="719708" y="423799"/>
                </a:lnTo>
                <a:lnTo>
                  <a:pt x="708670" y="417177"/>
                </a:lnTo>
                <a:close/>
              </a:path>
              <a:path w="768985" h="468630">
                <a:moveTo>
                  <a:pt x="721994" y="394970"/>
                </a:moveTo>
                <a:lnTo>
                  <a:pt x="708670" y="417177"/>
                </a:lnTo>
                <a:lnTo>
                  <a:pt x="719708" y="423799"/>
                </a:lnTo>
                <a:lnTo>
                  <a:pt x="706374" y="446024"/>
                </a:lnTo>
                <a:lnTo>
                  <a:pt x="754467" y="446024"/>
                </a:lnTo>
                <a:lnTo>
                  <a:pt x="721994" y="394970"/>
                </a:lnTo>
                <a:close/>
              </a:path>
              <a:path w="768985" h="468630">
                <a:moveTo>
                  <a:pt x="13207" y="0"/>
                </a:moveTo>
                <a:lnTo>
                  <a:pt x="0" y="22098"/>
                </a:lnTo>
                <a:lnTo>
                  <a:pt x="695336" y="439400"/>
                </a:lnTo>
                <a:lnTo>
                  <a:pt x="708670" y="417177"/>
                </a:lnTo>
                <a:lnTo>
                  <a:pt x="1320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5250815" y="3190748"/>
            <a:ext cx="617855" cy="467995"/>
          </a:xfrm>
          <a:custGeom>
            <a:avLst/>
            <a:gdLst/>
            <a:ahLst/>
            <a:cxnLst/>
            <a:rect l="l" t="t" r="r" b="b"/>
            <a:pathLst>
              <a:path w="617854" h="467995">
                <a:moveTo>
                  <a:pt x="547407" y="431383"/>
                </a:moveTo>
                <a:lnTo>
                  <a:pt x="531876" y="452119"/>
                </a:lnTo>
                <a:lnTo>
                  <a:pt x="617347" y="467613"/>
                </a:lnTo>
                <a:lnTo>
                  <a:pt x="603123" y="439165"/>
                </a:lnTo>
                <a:lnTo>
                  <a:pt x="557784" y="439165"/>
                </a:lnTo>
                <a:lnTo>
                  <a:pt x="547407" y="431383"/>
                </a:lnTo>
                <a:close/>
              </a:path>
              <a:path w="617854" h="467995">
                <a:moveTo>
                  <a:pt x="562968" y="410606"/>
                </a:moveTo>
                <a:lnTo>
                  <a:pt x="547407" y="431383"/>
                </a:lnTo>
                <a:lnTo>
                  <a:pt x="557784" y="439165"/>
                </a:lnTo>
                <a:lnTo>
                  <a:pt x="573277" y="418338"/>
                </a:lnTo>
                <a:lnTo>
                  <a:pt x="562968" y="410606"/>
                </a:lnTo>
                <a:close/>
              </a:path>
              <a:path w="617854" h="467995">
                <a:moveTo>
                  <a:pt x="578485" y="389889"/>
                </a:moveTo>
                <a:lnTo>
                  <a:pt x="562968" y="410606"/>
                </a:lnTo>
                <a:lnTo>
                  <a:pt x="573277" y="418338"/>
                </a:lnTo>
                <a:lnTo>
                  <a:pt x="557784" y="439165"/>
                </a:lnTo>
                <a:lnTo>
                  <a:pt x="603123" y="439165"/>
                </a:lnTo>
                <a:lnTo>
                  <a:pt x="578485" y="389889"/>
                </a:lnTo>
                <a:close/>
              </a:path>
              <a:path w="617854" h="467995">
                <a:moveTo>
                  <a:pt x="15494" y="0"/>
                </a:moveTo>
                <a:lnTo>
                  <a:pt x="0" y="20827"/>
                </a:lnTo>
                <a:lnTo>
                  <a:pt x="547407" y="431383"/>
                </a:lnTo>
                <a:lnTo>
                  <a:pt x="562968" y="410606"/>
                </a:lnTo>
                <a:lnTo>
                  <a:pt x="1549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5182361" y="2430017"/>
            <a:ext cx="466725" cy="466725"/>
          </a:xfrm>
          <a:custGeom>
            <a:avLst/>
            <a:gdLst/>
            <a:ahLst/>
            <a:cxnLst/>
            <a:rect l="l" t="t" r="r" b="b"/>
            <a:pathLst>
              <a:path w="466725" h="466725">
                <a:moveTo>
                  <a:pt x="27432" y="383921"/>
                </a:moveTo>
                <a:lnTo>
                  <a:pt x="0" y="466344"/>
                </a:lnTo>
                <a:lnTo>
                  <a:pt x="82423" y="438912"/>
                </a:lnTo>
                <a:lnTo>
                  <a:pt x="73152" y="429641"/>
                </a:lnTo>
                <a:lnTo>
                  <a:pt x="54990" y="429641"/>
                </a:lnTo>
                <a:lnTo>
                  <a:pt x="36702" y="411353"/>
                </a:lnTo>
                <a:lnTo>
                  <a:pt x="45783" y="402272"/>
                </a:lnTo>
                <a:lnTo>
                  <a:pt x="27432" y="383921"/>
                </a:lnTo>
                <a:close/>
              </a:path>
              <a:path w="466725" h="466725">
                <a:moveTo>
                  <a:pt x="45783" y="402272"/>
                </a:moveTo>
                <a:lnTo>
                  <a:pt x="36702" y="411353"/>
                </a:lnTo>
                <a:lnTo>
                  <a:pt x="54990" y="429641"/>
                </a:lnTo>
                <a:lnTo>
                  <a:pt x="64071" y="420560"/>
                </a:lnTo>
                <a:lnTo>
                  <a:pt x="45783" y="402272"/>
                </a:lnTo>
                <a:close/>
              </a:path>
              <a:path w="466725" h="466725">
                <a:moveTo>
                  <a:pt x="64071" y="420560"/>
                </a:moveTo>
                <a:lnTo>
                  <a:pt x="54990" y="429641"/>
                </a:lnTo>
                <a:lnTo>
                  <a:pt x="73152" y="429641"/>
                </a:lnTo>
                <a:lnTo>
                  <a:pt x="64071" y="420560"/>
                </a:lnTo>
                <a:close/>
              </a:path>
              <a:path w="466725" h="466725">
                <a:moveTo>
                  <a:pt x="448055" y="0"/>
                </a:moveTo>
                <a:lnTo>
                  <a:pt x="45783" y="402272"/>
                </a:lnTo>
                <a:lnTo>
                  <a:pt x="64071" y="420560"/>
                </a:lnTo>
                <a:lnTo>
                  <a:pt x="466343" y="18287"/>
                </a:lnTo>
                <a:lnTo>
                  <a:pt x="44805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0" name="object 30"/>
          <p:cNvSpPr/>
          <p:nvPr/>
        </p:nvSpPr>
        <p:spPr>
          <a:xfrm>
            <a:off x="4648961" y="3192907"/>
            <a:ext cx="391160" cy="465455"/>
          </a:xfrm>
          <a:custGeom>
            <a:avLst/>
            <a:gdLst/>
            <a:ahLst/>
            <a:cxnLst/>
            <a:rect l="l" t="t" r="r" b="b"/>
            <a:pathLst>
              <a:path w="391160" h="465454">
                <a:moveTo>
                  <a:pt x="19938" y="380872"/>
                </a:moveTo>
                <a:lnTo>
                  <a:pt x="0" y="465454"/>
                </a:lnTo>
                <a:lnTo>
                  <a:pt x="79628" y="430656"/>
                </a:lnTo>
                <a:lnTo>
                  <a:pt x="71558" y="423925"/>
                </a:lnTo>
                <a:lnTo>
                  <a:pt x="51435" y="423925"/>
                </a:lnTo>
                <a:lnTo>
                  <a:pt x="31496" y="407415"/>
                </a:lnTo>
                <a:lnTo>
                  <a:pt x="39807" y="397444"/>
                </a:lnTo>
                <a:lnTo>
                  <a:pt x="19938" y="380872"/>
                </a:lnTo>
                <a:close/>
              </a:path>
              <a:path w="391160" h="465454">
                <a:moveTo>
                  <a:pt x="39807" y="397444"/>
                </a:moveTo>
                <a:lnTo>
                  <a:pt x="31496" y="407415"/>
                </a:lnTo>
                <a:lnTo>
                  <a:pt x="51435" y="423925"/>
                </a:lnTo>
                <a:lnTo>
                  <a:pt x="59685" y="414023"/>
                </a:lnTo>
                <a:lnTo>
                  <a:pt x="39807" y="397444"/>
                </a:lnTo>
                <a:close/>
              </a:path>
              <a:path w="391160" h="465454">
                <a:moveTo>
                  <a:pt x="59685" y="414023"/>
                </a:moveTo>
                <a:lnTo>
                  <a:pt x="51435" y="423925"/>
                </a:lnTo>
                <a:lnTo>
                  <a:pt x="71558" y="423925"/>
                </a:lnTo>
                <a:lnTo>
                  <a:pt x="59685" y="414023"/>
                </a:lnTo>
                <a:close/>
              </a:path>
              <a:path w="391160" h="465454">
                <a:moveTo>
                  <a:pt x="371093" y="0"/>
                </a:moveTo>
                <a:lnTo>
                  <a:pt x="39807" y="397444"/>
                </a:lnTo>
                <a:lnTo>
                  <a:pt x="59685" y="414023"/>
                </a:lnTo>
                <a:lnTo>
                  <a:pt x="390905" y="16509"/>
                </a:lnTo>
                <a:lnTo>
                  <a:pt x="371093"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object 31"/>
          <p:cNvSpPr/>
          <p:nvPr/>
        </p:nvSpPr>
        <p:spPr>
          <a:xfrm>
            <a:off x="5606034" y="3550158"/>
            <a:ext cx="609600" cy="533400"/>
          </a:xfrm>
          <a:custGeom>
            <a:avLst/>
            <a:gdLst/>
            <a:ahLst/>
            <a:cxnLst/>
            <a:rect l="l" t="t" r="r" b="b"/>
            <a:pathLst>
              <a:path w="609600" h="533400">
                <a:moveTo>
                  <a:pt x="0" y="266699"/>
                </a:moveTo>
                <a:lnTo>
                  <a:pt x="3990" y="223433"/>
                </a:lnTo>
                <a:lnTo>
                  <a:pt x="15544" y="182392"/>
                </a:lnTo>
                <a:lnTo>
                  <a:pt x="34032" y="144124"/>
                </a:lnTo>
                <a:lnTo>
                  <a:pt x="58826" y="109179"/>
                </a:lnTo>
                <a:lnTo>
                  <a:pt x="89296" y="78104"/>
                </a:lnTo>
                <a:lnTo>
                  <a:pt x="124815" y="51450"/>
                </a:lnTo>
                <a:lnTo>
                  <a:pt x="164753" y="29763"/>
                </a:lnTo>
                <a:lnTo>
                  <a:pt x="208483" y="13594"/>
                </a:lnTo>
                <a:lnTo>
                  <a:pt x="255374" y="3489"/>
                </a:lnTo>
                <a:lnTo>
                  <a:pt x="304800" y="0"/>
                </a:lnTo>
                <a:lnTo>
                  <a:pt x="354225" y="3489"/>
                </a:lnTo>
                <a:lnTo>
                  <a:pt x="401116" y="13594"/>
                </a:lnTo>
                <a:lnTo>
                  <a:pt x="444846" y="29763"/>
                </a:lnTo>
                <a:lnTo>
                  <a:pt x="484784" y="51450"/>
                </a:lnTo>
                <a:lnTo>
                  <a:pt x="520303" y="78104"/>
                </a:lnTo>
                <a:lnTo>
                  <a:pt x="550773" y="109179"/>
                </a:lnTo>
                <a:lnTo>
                  <a:pt x="575567" y="144124"/>
                </a:lnTo>
                <a:lnTo>
                  <a:pt x="594055" y="182392"/>
                </a:lnTo>
                <a:lnTo>
                  <a:pt x="605609" y="223433"/>
                </a:lnTo>
                <a:lnTo>
                  <a:pt x="609600" y="266699"/>
                </a:lnTo>
                <a:lnTo>
                  <a:pt x="605609" y="309966"/>
                </a:lnTo>
                <a:lnTo>
                  <a:pt x="594055" y="351007"/>
                </a:lnTo>
                <a:lnTo>
                  <a:pt x="575567" y="389275"/>
                </a:lnTo>
                <a:lnTo>
                  <a:pt x="550773" y="424220"/>
                </a:lnTo>
                <a:lnTo>
                  <a:pt x="520303" y="455294"/>
                </a:lnTo>
                <a:lnTo>
                  <a:pt x="484784" y="481949"/>
                </a:lnTo>
                <a:lnTo>
                  <a:pt x="444846" y="503636"/>
                </a:lnTo>
                <a:lnTo>
                  <a:pt x="401116" y="519805"/>
                </a:lnTo>
                <a:lnTo>
                  <a:pt x="354225" y="529910"/>
                </a:lnTo>
                <a:lnTo>
                  <a:pt x="304800" y="533399"/>
                </a:lnTo>
                <a:lnTo>
                  <a:pt x="255374" y="529910"/>
                </a:lnTo>
                <a:lnTo>
                  <a:pt x="208483" y="519805"/>
                </a:lnTo>
                <a:lnTo>
                  <a:pt x="164753" y="503636"/>
                </a:lnTo>
                <a:lnTo>
                  <a:pt x="124815" y="481949"/>
                </a:lnTo>
                <a:lnTo>
                  <a:pt x="89296" y="455294"/>
                </a:lnTo>
                <a:lnTo>
                  <a:pt x="58826" y="424220"/>
                </a:lnTo>
                <a:lnTo>
                  <a:pt x="34032" y="389275"/>
                </a:lnTo>
                <a:lnTo>
                  <a:pt x="15544" y="351007"/>
                </a:lnTo>
                <a:lnTo>
                  <a:pt x="3990" y="309966"/>
                </a:lnTo>
                <a:lnTo>
                  <a:pt x="0" y="266699"/>
                </a:lnTo>
                <a:close/>
              </a:path>
            </a:pathLst>
          </a:custGeom>
          <a:ln w="25908">
            <a:solidFill>
              <a:srgbClr val="FFFF00"/>
            </a:solidFill>
            <a:prstDash val="lg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object 32"/>
          <p:cNvSpPr txBox="1">
            <a:spLocks noGrp="1"/>
          </p:cNvSpPr>
          <p:nvPr>
            <p:ph type="sldNum" sz="quarter" idx="7"/>
          </p:nvPr>
        </p:nvSpPr>
        <p:spPr>
          <a:prstGeom prst="rect">
            <a:avLst/>
          </a:prstGeom>
        </p:spPr>
        <p:txBody>
          <a:bodyPr vert="horz" wrap="square" lIns="0" tIns="635" rIns="0" bIns="0" rtlCol="0">
            <a:spAutoFit/>
          </a:body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15</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12107187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9163" y="274320"/>
            <a:ext cx="5151120" cy="1275588"/>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448183"/>
            <a:ext cx="4381500" cy="665480"/>
          </a:xfrm>
          <a:prstGeom prst="rect">
            <a:avLst/>
          </a:prstGeom>
        </p:spPr>
        <p:txBody>
          <a:bodyPr vert="horz" wrap="square" lIns="0" tIns="12700" rIns="0" bIns="0" rtlCol="0">
            <a:spAutoFit/>
          </a:bodyPr>
          <a:lstStyle/>
          <a:p>
            <a:pPr marL="12700">
              <a:lnSpc>
                <a:spcPct val="100000"/>
              </a:lnSpc>
              <a:spcBef>
                <a:spcPts val="100"/>
              </a:spcBef>
            </a:pPr>
            <a:r>
              <a:rPr sz="4200" dirty="0"/>
              <a:t>BFS:</a:t>
            </a:r>
            <a:r>
              <a:rPr sz="4200" spc="-100" dirty="0"/>
              <a:t> </a:t>
            </a:r>
            <a:r>
              <a:rPr sz="4200" spc="-5" dirty="0"/>
              <a:t>EXAMPLE</a:t>
            </a:r>
            <a:endParaRPr sz="4200"/>
          </a:p>
        </p:txBody>
      </p:sp>
      <p:graphicFrame>
        <p:nvGraphicFramePr>
          <p:cNvPr id="4" name="object 4"/>
          <p:cNvGraphicFramePr>
            <a:graphicFrameLocks noGrp="1"/>
          </p:cNvGraphicFramePr>
          <p:nvPr/>
        </p:nvGraphicFramePr>
        <p:xfrm>
          <a:off x="1204912" y="4329112"/>
          <a:ext cx="4496435" cy="2378073"/>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2503805">
                  <a:extLst>
                    <a:ext uri="{9D8B030D-6E8A-4147-A177-3AD203B41FA5}">
                      <a16:colId xmlns:a16="http://schemas.microsoft.com/office/drawing/2014/main" val="20001"/>
                    </a:ext>
                  </a:extLst>
                </a:gridCol>
                <a:gridCol w="1611630">
                  <a:extLst>
                    <a:ext uri="{9D8B030D-6E8A-4147-A177-3AD203B41FA5}">
                      <a16:colId xmlns:a16="http://schemas.microsoft.com/office/drawing/2014/main" val="20002"/>
                    </a:ext>
                  </a:extLst>
                </a:gridCol>
              </a:tblGrid>
              <a:tr h="396367">
                <a:tc>
                  <a:txBody>
                    <a:bodyPr/>
                    <a:lstStyle/>
                    <a:p>
                      <a:pPr>
                        <a:lnSpc>
                          <a:spcPct val="100000"/>
                        </a:lnSpc>
                      </a:pPr>
                      <a:endParaRPr sz="2300">
                        <a:latin typeface="Times New Roman"/>
                        <a:cs typeface="Times New Roman"/>
                      </a:endParaRPr>
                    </a:p>
                  </a:txBody>
                  <a:tcPr marL="0" marR="0" marT="0" marB="0">
                    <a:lnL w="28575">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Q</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5" dirty="0">
                          <a:latin typeface="Arial"/>
                          <a:cs typeface="Arial"/>
                        </a:rPr>
                        <a:t>Visited</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tcPr>
                </a:tc>
                <a:extLst>
                  <a:ext uri="{0D108BD9-81ED-4DB2-BD59-A6C34878D82A}">
                    <a16:rowId xmlns:a16="http://schemas.microsoft.com/office/drawing/2014/main" val="10000"/>
                  </a:ext>
                </a:extLst>
              </a:tr>
              <a:tr h="396366">
                <a:tc>
                  <a:txBody>
                    <a:bodyPr/>
                    <a:lstStyle/>
                    <a:p>
                      <a:pPr marL="91440">
                        <a:lnSpc>
                          <a:spcPct val="100000"/>
                        </a:lnSpc>
                        <a:spcBef>
                          <a:spcPts val="310"/>
                        </a:spcBef>
                      </a:pPr>
                      <a:r>
                        <a:rPr sz="2000" dirty="0">
                          <a:latin typeface="Arial"/>
                          <a:cs typeface="Arial"/>
                        </a:rPr>
                        <a:t>1</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S</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dirty="0">
                          <a:solidFill>
                            <a:srgbClr val="2B5F27"/>
                          </a:solidFill>
                          <a:latin typeface="Arial"/>
                          <a:cs typeface="Arial"/>
                        </a:rPr>
                        <a:t>S</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1"/>
                  </a:ext>
                </a:extLst>
              </a:tr>
              <a:tr h="396367">
                <a:tc>
                  <a:txBody>
                    <a:bodyPr/>
                    <a:lstStyle/>
                    <a:p>
                      <a:pPr marL="91440">
                        <a:lnSpc>
                          <a:spcPct val="100000"/>
                        </a:lnSpc>
                        <a:spcBef>
                          <a:spcPts val="310"/>
                        </a:spcBef>
                      </a:pPr>
                      <a:r>
                        <a:rPr sz="2000" dirty="0">
                          <a:latin typeface="Arial"/>
                          <a:cs typeface="Arial"/>
                        </a:rPr>
                        <a:t>2</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spc="-5" dirty="0">
                          <a:latin typeface="Arial"/>
                          <a:cs typeface="Arial"/>
                        </a:rPr>
                        <a:t>A,B</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5" dirty="0">
                          <a:solidFill>
                            <a:srgbClr val="2B5F27"/>
                          </a:solidFill>
                          <a:latin typeface="Arial"/>
                          <a:cs typeface="Arial"/>
                        </a:rPr>
                        <a:t>S,A,B</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2"/>
                  </a:ext>
                </a:extLst>
              </a:tr>
              <a:tr h="396278">
                <a:tc>
                  <a:txBody>
                    <a:bodyPr/>
                    <a:lstStyle/>
                    <a:p>
                      <a:pPr marL="91440">
                        <a:lnSpc>
                          <a:spcPct val="100000"/>
                        </a:lnSpc>
                        <a:spcBef>
                          <a:spcPts val="310"/>
                        </a:spcBef>
                      </a:pPr>
                      <a:r>
                        <a:rPr sz="2000" dirty="0">
                          <a:latin typeface="Arial"/>
                          <a:cs typeface="Arial"/>
                        </a:rPr>
                        <a:t>3</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B,C,D</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5" dirty="0">
                          <a:solidFill>
                            <a:srgbClr val="2B5F27"/>
                          </a:solidFill>
                          <a:latin typeface="Arial"/>
                          <a:cs typeface="Arial"/>
                        </a:rPr>
                        <a:t>S,A,B,C,D</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3"/>
                  </a:ext>
                </a:extLst>
              </a:tr>
              <a:tr h="396354">
                <a:tc>
                  <a:txBody>
                    <a:bodyPr/>
                    <a:lstStyle/>
                    <a:p>
                      <a:pPr marL="91440">
                        <a:lnSpc>
                          <a:spcPct val="100000"/>
                        </a:lnSpc>
                        <a:spcBef>
                          <a:spcPts val="310"/>
                        </a:spcBef>
                      </a:pPr>
                      <a:r>
                        <a:rPr sz="2000" dirty="0">
                          <a:latin typeface="Arial"/>
                          <a:cs typeface="Arial"/>
                        </a:rPr>
                        <a:t>4</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4"/>
                  </a:ext>
                </a:extLst>
              </a:tr>
              <a:tr h="396341">
                <a:tc>
                  <a:txBody>
                    <a:bodyPr/>
                    <a:lstStyle/>
                    <a:p>
                      <a:pPr marL="91440">
                        <a:lnSpc>
                          <a:spcPct val="100000"/>
                        </a:lnSpc>
                        <a:spcBef>
                          <a:spcPts val="315"/>
                        </a:spcBef>
                      </a:pPr>
                      <a:r>
                        <a:rPr sz="2000" dirty="0">
                          <a:latin typeface="Arial"/>
                          <a:cs typeface="Arial"/>
                        </a:rPr>
                        <a:t>5</a:t>
                      </a:r>
                      <a:endParaRPr sz="2000">
                        <a:latin typeface="Arial"/>
                        <a:cs typeface="Arial"/>
                      </a:endParaRPr>
                    </a:p>
                  </a:txBody>
                  <a:tcPr marL="0" marR="0" marT="40005" marB="0">
                    <a:lnL w="28575">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28575">
                      <a:solidFill>
                        <a:srgbClr val="FFFFFF"/>
                      </a:solidFill>
                      <a:prstDash val="solid"/>
                    </a:lnB>
                  </a:tcPr>
                </a:tc>
                <a:extLst>
                  <a:ext uri="{0D108BD9-81ED-4DB2-BD59-A6C34878D82A}">
                    <a16:rowId xmlns:a16="http://schemas.microsoft.com/office/drawing/2014/main" val="10005"/>
                  </a:ext>
                </a:extLst>
              </a:tr>
            </a:tbl>
          </a:graphicData>
        </a:graphic>
      </p:graphicFrame>
      <p:sp>
        <p:nvSpPr>
          <p:cNvPr id="5" name="object 5"/>
          <p:cNvSpPr/>
          <p:nvPr/>
        </p:nvSpPr>
        <p:spPr>
          <a:xfrm>
            <a:off x="6477761" y="1524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txBox="1"/>
          <p:nvPr/>
        </p:nvSpPr>
        <p:spPr>
          <a:xfrm>
            <a:off x="6579489" y="1520697"/>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S</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p:nvPr/>
        </p:nvSpPr>
        <p:spPr>
          <a:xfrm>
            <a:off x="76207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8" name="object 8"/>
          <p:cNvSpPr txBox="1"/>
          <p:nvPr/>
        </p:nvSpPr>
        <p:spPr>
          <a:xfrm>
            <a:off x="7722489"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B</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p:nvPr/>
        </p:nvSpPr>
        <p:spPr>
          <a:xfrm>
            <a:off x="54871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0" name="object 10"/>
          <p:cNvSpPr txBox="1"/>
          <p:nvPr/>
        </p:nvSpPr>
        <p:spPr>
          <a:xfrm>
            <a:off x="5588634"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A</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1" name="object 11"/>
          <p:cNvSpPr/>
          <p:nvPr/>
        </p:nvSpPr>
        <p:spPr>
          <a:xfrm>
            <a:off x="7620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txBox="1"/>
          <p:nvPr/>
        </p:nvSpPr>
        <p:spPr>
          <a:xfrm>
            <a:off x="7722489" y="2892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3" name="object 13"/>
          <p:cNvSpPr/>
          <p:nvPr/>
        </p:nvSpPr>
        <p:spPr>
          <a:xfrm>
            <a:off x="85351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 name="object 14"/>
          <p:cNvSpPr txBox="1"/>
          <p:nvPr/>
        </p:nvSpPr>
        <p:spPr>
          <a:xfrm>
            <a:off x="8643366" y="2892678"/>
            <a:ext cx="1651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F</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5" name="object 15"/>
          <p:cNvSpPr/>
          <p:nvPr/>
        </p:nvSpPr>
        <p:spPr>
          <a:xfrm>
            <a:off x="63253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txBox="1"/>
          <p:nvPr/>
        </p:nvSpPr>
        <p:spPr>
          <a:xfrm>
            <a:off x="6420992"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D</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7" name="object 17"/>
          <p:cNvSpPr/>
          <p:nvPr/>
        </p:nvSpPr>
        <p:spPr>
          <a:xfrm>
            <a:off x="4953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txBox="1"/>
          <p:nvPr/>
        </p:nvSpPr>
        <p:spPr>
          <a:xfrm>
            <a:off x="5049139"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C</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9" name="object 19"/>
          <p:cNvSpPr/>
          <p:nvPr/>
        </p:nvSpPr>
        <p:spPr>
          <a:xfrm>
            <a:off x="44203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txBox="1"/>
          <p:nvPr/>
        </p:nvSpPr>
        <p:spPr>
          <a:xfrm>
            <a:off x="4509642" y="3654932"/>
            <a:ext cx="2038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G</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1" name="object 21"/>
          <p:cNvSpPr/>
          <p:nvPr/>
        </p:nvSpPr>
        <p:spPr>
          <a:xfrm>
            <a:off x="57157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txBox="1"/>
          <p:nvPr/>
        </p:nvSpPr>
        <p:spPr>
          <a:xfrm>
            <a:off x="5811139" y="3654932"/>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H</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3" name="object 23"/>
          <p:cNvSpPr/>
          <p:nvPr/>
        </p:nvSpPr>
        <p:spPr>
          <a:xfrm>
            <a:off x="5639561" y="1817242"/>
            <a:ext cx="994410" cy="331470"/>
          </a:xfrm>
          <a:custGeom>
            <a:avLst/>
            <a:gdLst/>
            <a:ahLst/>
            <a:cxnLst/>
            <a:rect l="l" t="t" r="r" b="b"/>
            <a:pathLst>
              <a:path w="994409" h="331469">
                <a:moveTo>
                  <a:pt x="62864" y="257175"/>
                </a:moveTo>
                <a:lnTo>
                  <a:pt x="0" y="317119"/>
                </a:lnTo>
                <a:lnTo>
                  <a:pt x="85725" y="331343"/>
                </a:lnTo>
                <a:lnTo>
                  <a:pt x="79266" y="310388"/>
                </a:lnTo>
                <a:lnTo>
                  <a:pt x="65659" y="310388"/>
                </a:lnTo>
                <a:lnTo>
                  <a:pt x="58038" y="285750"/>
                </a:lnTo>
                <a:lnTo>
                  <a:pt x="70491" y="281918"/>
                </a:lnTo>
                <a:lnTo>
                  <a:pt x="62864" y="257175"/>
                </a:lnTo>
                <a:close/>
              </a:path>
              <a:path w="994409" h="331469">
                <a:moveTo>
                  <a:pt x="70491" y="281918"/>
                </a:moveTo>
                <a:lnTo>
                  <a:pt x="58038" y="285750"/>
                </a:lnTo>
                <a:lnTo>
                  <a:pt x="65659" y="310388"/>
                </a:lnTo>
                <a:lnTo>
                  <a:pt x="78087" y="306564"/>
                </a:lnTo>
                <a:lnTo>
                  <a:pt x="70491" y="281918"/>
                </a:lnTo>
                <a:close/>
              </a:path>
              <a:path w="994409" h="331469">
                <a:moveTo>
                  <a:pt x="78087" y="306564"/>
                </a:moveTo>
                <a:lnTo>
                  <a:pt x="65659" y="310388"/>
                </a:lnTo>
                <a:lnTo>
                  <a:pt x="79266" y="310388"/>
                </a:lnTo>
                <a:lnTo>
                  <a:pt x="78087" y="306564"/>
                </a:lnTo>
                <a:close/>
              </a:path>
              <a:path w="994409" h="331469">
                <a:moveTo>
                  <a:pt x="986789" y="0"/>
                </a:moveTo>
                <a:lnTo>
                  <a:pt x="70491" y="281918"/>
                </a:lnTo>
                <a:lnTo>
                  <a:pt x="78087" y="306564"/>
                </a:lnTo>
                <a:lnTo>
                  <a:pt x="994410" y="24637"/>
                </a:lnTo>
                <a:lnTo>
                  <a:pt x="986789"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6626859" y="1816989"/>
            <a:ext cx="1146810" cy="335280"/>
          </a:xfrm>
          <a:custGeom>
            <a:avLst/>
            <a:gdLst/>
            <a:ahLst/>
            <a:cxnLst/>
            <a:rect l="l" t="t" r="r" b="b"/>
            <a:pathLst>
              <a:path w="1146809" h="335280">
                <a:moveTo>
                  <a:pt x="1067867" y="309843"/>
                </a:moveTo>
                <a:lnTo>
                  <a:pt x="1061212" y="334899"/>
                </a:lnTo>
                <a:lnTo>
                  <a:pt x="1146302" y="317373"/>
                </a:lnTo>
                <a:lnTo>
                  <a:pt x="1141555" y="313182"/>
                </a:lnTo>
                <a:lnTo>
                  <a:pt x="1080389" y="313182"/>
                </a:lnTo>
                <a:lnTo>
                  <a:pt x="1067867" y="309843"/>
                </a:lnTo>
                <a:close/>
              </a:path>
              <a:path w="1146809" h="335280">
                <a:moveTo>
                  <a:pt x="1074511" y="284834"/>
                </a:moveTo>
                <a:lnTo>
                  <a:pt x="1067867" y="309843"/>
                </a:lnTo>
                <a:lnTo>
                  <a:pt x="1080389" y="313182"/>
                </a:lnTo>
                <a:lnTo>
                  <a:pt x="1086993" y="288163"/>
                </a:lnTo>
                <a:lnTo>
                  <a:pt x="1074511" y="284834"/>
                </a:lnTo>
                <a:close/>
              </a:path>
              <a:path w="1146809" h="335280">
                <a:moveTo>
                  <a:pt x="1081151" y="259841"/>
                </a:moveTo>
                <a:lnTo>
                  <a:pt x="1074511" y="284834"/>
                </a:lnTo>
                <a:lnTo>
                  <a:pt x="1086993" y="288163"/>
                </a:lnTo>
                <a:lnTo>
                  <a:pt x="1080389" y="313182"/>
                </a:lnTo>
                <a:lnTo>
                  <a:pt x="1141555" y="313182"/>
                </a:lnTo>
                <a:lnTo>
                  <a:pt x="1081151" y="259841"/>
                </a:lnTo>
                <a:close/>
              </a:path>
              <a:path w="1146809" h="335280">
                <a:moveTo>
                  <a:pt x="6604" y="0"/>
                </a:moveTo>
                <a:lnTo>
                  <a:pt x="0" y="25146"/>
                </a:lnTo>
                <a:lnTo>
                  <a:pt x="1067867" y="309843"/>
                </a:lnTo>
                <a:lnTo>
                  <a:pt x="1074511" y="284834"/>
                </a:lnTo>
                <a:lnTo>
                  <a:pt x="660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7842757" y="2428113"/>
            <a:ext cx="768985" cy="468630"/>
          </a:xfrm>
          <a:custGeom>
            <a:avLst/>
            <a:gdLst/>
            <a:ahLst/>
            <a:cxnLst/>
            <a:rect l="l" t="t" r="r" b="b"/>
            <a:pathLst>
              <a:path w="768984" h="468630">
                <a:moveTo>
                  <a:pt x="695336" y="439400"/>
                </a:moveTo>
                <a:lnTo>
                  <a:pt x="681990" y="461645"/>
                </a:lnTo>
                <a:lnTo>
                  <a:pt x="768603" y="468249"/>
                </a:lnTo>
                <a:lnTo>
                  <a:pt x="754467" y="446024"/>
                </a:lnTo>
                <a:lnTo>
                  <a:pt x="706374" y="446024"/>
                </a:lnTo>
                <a:lnTo>
                  <a:pt x="695336" y="439400"/>
                </a:lnTo>
                <a:close/>
              </a:path>
              <a:path w="768984" h="468630">
                <a:moveTo>
                  <a:pt x="708670" y="417177"/>
                </a:moveTo>
                <a:lnTo>
                  <a:pt x="695336" y="439400"/>
                </a:lnTo>
                <a:lnTo>
                  <a:pt x="706374" y="446024"/>
                </a:lnTo>
                <a:lnTo>
                  <a:pt x="719709" y="423799"/>
                </a:lnTo>
                <a:lnTo>
                  <a:pt x="708670" y="417177"/>
                </a:lnTo>
                <a:close/>
              </a:path>
              <a:path w="768984" h="468630">
                <a:moveTo>
                  <a:pt x="721995" y="394970"/>
                </a:moveTo>
                <a:lnTo>
                  <a:pt x="708670" y="417177"/>
                </a:lnTo>
                <a:lnTo>
                  <a:pt x="719709" y="423799"/>
                </a:lnTo>
                <a:lnTo>
                  <a:pt x="706374" y="446024"/>
                </a:lnTo>
                <a:lnTo>
                  <a:pt x="754467" y="446024"/>
                </a:lnTo>
                <a:lnTo>
                  <a:pt x="721995" y="394970"/>
                </a:lnTo>
                <a:close/>
              </a:path>
              <a:path w="768984" h="468630">
                <a:moveTo>
                  <a:pt x="13208" y="0"/>
                </a:moveTo>
                <a:lnTo>
                  <a:pt x="0" y="22098"/>
                </a:lnTo>
                <a:lnTo>
                  <a:pt x="695336" y="439400"/>
                </a:lnTo>
                <a:lnTo>
                  <a:pt x="708670" y="417177"/>
                </a:lnTo>
                <a:lnTo>
                  <a:pt x="1320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7734300" y="2439161"/>
            <a:ext cx="78105" cy="457200"/>
          </a:xfrm>
          <a:custGeom>
            <a:avLst/>
            <a:gdLst/>
            <a:ahLst/>
            <a:cxnLst/>
            <a:rect l="l" t="t" r="r" b="b"/>
            <a:pathLst>
              <a:path w="78104" h="457200">
                <a:moveTo>
                  <a:pt x="25907" y="379475"/>
                </a:moveTo>
                <a:lnTo>
                  <a:pt x="0" y="379475"/>
                </a:lnTo>
                <a:lnTo>
                  <a:pt x="38861" y="457200"/>
                </a:lnTo>
                <a:lnTo>
                  <a:pt x="71247" y="392429"/>
                </a:lnTo>
                <a:lnTo>
                  <a:pt x="25907" y="392429"/>
                </a:lnTo>
                <a:lnTo>
                  <a:pt x="25907" y="379475"/>
                </a:lnTo>
                <a:close/>
              </a:path>
              <a:path w="78104" h="457200">
                <a:moveTo>
                  <a:pt x="51816" y="0"/>
                </a:moveTo>
                <a:lnTo>
                  <a:pt x="25907" y="0"/>
                </a:lnTo>
                <a:lnTo>
                  <a:pt x="25907" y="392429"/>
                </a:lnTo>
                <a:lnTo>
                  <a:pt x="51816" y="392429"/>
                </a:lnTo>
                <a:lnTo>
                  <a:pt x="51816" y="0"/>
                </a:lnTo>
                <a:close/>
              </a:path>
              <a:path w="78104" h="457200">
                <a:moveTo>
                  <a:pt x="77724" y="379475"/>
                </a:moveTo>
                <a:lnTo>
                  <a:pt x="51816" y="379475"/>
                </a:lnTo>
                <a:lnTo>
                  <a:pt x="51816" y="392429"/>
                </a:lnTo>
                <a:lnTo>
                  <a:pt x="71247" y="392429"/>
                </a:lnTo>
                <a:lnTo>
                  <a:pt x="77724" y="379475"/>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5709158" y="2428113"/>
            <a:ext cx="768985" cy="468630"/>
          </a:xfrm>
          <a:custGeom>
            <a:avLst/>
            <a:gdLst/>
            <a:ahLst/>
            <a:cxnLst/>
            <a:rect l="l" t="t" r="r" b="b"/>
            <a:pathLst>
              <a:path w="768985" h="468630">
                <a:moveTo>
                  <a:pt x="695336" y="439400"/>
                </a:moveTo>
                <a:lnTo>
                  <a:pt x="681989" y="461645"/>
                </a:lnTo>
                <a:lnTo>
                  <a:pt x="768603" y="468249"/>
                </a:lnTo>
                <a:lnTo>
                  <a:pt x="754467" y="446024"/>
                </a:lnTo>
                <a:lnTo>
                  <a:pt x="706374" y="446024"/>
                </a:lnTo>
                <a:lnTo>
                  <a:pt x="695336" y="439400"/>
                </a:lnTo>
                <a:close/>
              </a:path>
              <a:path w="768985" h="468630">
                <a:moveTo>
                  <a:pt x="708670" y="417177"/>
                </a:moveTo>
                <a:lnTo>
                  <a:pt x="695336" y="439400"/>
                </a:lnTo>
                <a:lnTo>
                  <a:pt x="706374" y="446024"/>
                </a:lnTo>
                <a:lnTo>
                  <a:pt x="719708" y="423799"/>
                </a:lnTo>
                <a:lnTo>
                  <a:pt x="708670" y="417177"/>
                </a:lnTo>
                <a:close/>
              </a:path>
              <a:path w="768985" h="468630">
                <a:moveTo>
                  <a:pt x="721994" y="394970"/>
                </a:moveTo>
                <a:lnTo>
                  <a:pt x="708670" y="417177"/>
                </a:lnTo>
                <a:lnTo>
                  <a:pt x="719708" y="423799"/>
                </a:lnTo>
                <a:lnTo>
                  <a:pt x="706374" y="446024"/>
                </a:lnTo>
                <a:lnTo>
                  <a:pt x="754467" y="446024"/>
                </a:lnTo>
                <a:lnTo>
                  <a:pt x="721994" y="394970"/>
                </a:lnTo>
                <a:close/>
              </a:path>
              <a:path w="768985" h="468630">
                <a:moveTo>
                  <a:pt x="13207" y="0"/>
                </a:moveTo>
                <a:lnTo>
                  <a:pt x="0" y="22098"/>
                </a:lnTo>
                <a:lnTo>
                  <a:pt x="695336" y="439400"/>
                </a:lnTo>
                <a:lnTo>
                  <a:pt x="708670" y="417177"/>
                </a:lnTo>
                <a:lnTo>
                  <a:pt x="1320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5250815" y="3190748"/>
            <a:ext cx="617855" cy="467995"/>
          </a:xfrm>
          <a:custGeom>
            <a:avLst/>
            <a:gdLst/>
            <a:ahLst/>
            <a:cxnLst/>
            <a:rect l="l" t="t" r="r" b="b"/>
            <a:pathLst>
              <a:path w="617854" h="467995">
                <a:moveTo>
                  <a:pt x="547407" y="431383"/>
                </a:moveTo>
                <a:lnTo>
                  <a:pt x="531876" y="452119"/>
                </a:lnTo>
                <a:lnTo>
                  <a:pt x="617347" y="467613"/>
                </a:lnTo>
                <a:lnTo>
                  <a:pt x="603123" y="439165"/>
                </a:lnTo>
                <a:lnTo>
                  <a:pt x="557784" y="439165"/>
                </a:lnTo>
                <a:lnTo>
                  <a:pt x="547407" y="431383"/>
                </a:lnTo>
                <a:close/>
              </a:path>
              <a:path w="617854" h="467995">
                <a:moveTo>
                  <a:pt x="562968" y="410606"/>
                </a:moveTo>
                <a:lnTo>
                  <a:pt x="547407" y="431383"/>
                </a:lnTo>
                <a:lnTo>
                  <a:pt x="557784" y="439165"/>
                </a:lnTo>
                <a:lnTo>
                  <a:pt x="573277" y="418338"/>
                </a:lnTo>
                <a:lnTo>
                  <a:pt x="562968" y="410606"/>
                </a:lnTo>
                <a:close/>
              </a:path>
              <a:path w="617854" h="467995">
                <a:moveTo>
                  <a:pt x="578485" y="389889"/>
                </a:moveTo>
                <a:lnTo>
                  <a:pt x="562968" y="410606"/>
                </a:lnTo>
                <a:lnTo>
                  <a:pt x="573277" y="418338"/>
                </a:lnTo>
                <a:lnTo>
                  <a:pt x="557784" y="439165"/>
                </a:lnTo>
                <a:lnTo>
                  <a:pt x="603123" y="439165"/>
                </a:lnTo>
                <a:lnTo>
                  <a:pt x="578485" y="389889"/>
                </a:lnTo>
                <a:close/>
              </a:path>
              <a:path w="617854" h="467995">
                <a:moveTo>
                  <a:pt x="15494" y="0"/>
                </a:moveTo>
                <a:lnTo>
                  <a:pt x="0" y="20827"/>
                </a:lnTo>
                <a:lnTo>
                  <a:pt x="547407" y="431383"/>
                </a:lnTo>
                <a:lnTo>
                  <a:pt x="562968" y="410606"/>
                </a:lnTo>
                <a:lnTo>
                  <a:pt x="1549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5182361" y="2430017"/>
            <a:ext cx="466725" cy="466725"/>
          </a:xfrm>
          <a:custGeom>
            <a:avLst/>
            <a:gdLst/>
            <a:ahLst/>
            <a:cxnLst/>
            <a:rect l="l" t="t" r="r" b="b"/>
            <a:pathLst>
              <a:path w="466725" h="466725">
                <a:moveTo>
                  <a:pt x="27432" y="383921"/>
                </a:moveTo>
                <a:lnTo>
                  <a:pt x="0" y="466344"/>
                </a:lnTo>
                <a:lnTo>
                  <a:pt x="82423" y="438912"/>
                </a:lnTo>
                <a:lnTo>
                  <a:pt x="73152" y="429641"/>
                </a:lnTo>
                <a:lnTo>
                  <a:pt x="54990" y="429641"/>
                </a:lnTo>
                <a:lnTo>
                  <a:pt x="36702" y="411353"/>
                </a:lnTo>
                <a:lnTo>
                  <a:pt x="45783" y="402272"/>
                </a:lnTo>
                <a:lnTo>
                  <a:pt x="27432" y="383921"/>
                </a:lnTo>
                <a:close/>
              </a:path>
              <a:path w="466725" h="466725">
                <a:moveTo>
                  <a:pt x="45783" y="402272"/>
                </a:moveTo>
                <a:lnTo>
                  <a:pt x="36702" y="411353"/>
                </a:lnTo>
                <a:lnTo>
                  <a:pt x="54990" y="429641"/>
                </a:lnTo>
                <a:lnTo>
                  <a:pt x="64071" y="420560"/>
                </a:lnTo>
                <a:lnTo>
                  <a:pt x="45783" y="402272"/>
                </a:lnTo>
                <a:close/>
              </a:path>
              <a:path w="466725" h="466725">
                <a:moveTo>
                  <a:pt x="64071" y="420560"/>
                </a:moveTo>
                <a:lnTo>
                  <a:pt x="54990" y="429641"/>
                </a:lnTo>
                <a:lnTo>
                  <a:pt x="73152" y="429641"/>
                </a:lnTo>
                <a:lnTo>
                  <a:pt x="64071" y="420560"/>
                </a:lnTo>
                <a:close/>
              </a:path>
              <a:path w="466725" h="466725">
                <a:moveTo>
                  <a:pt x="448055" y="0"/>
                </a:moveTo>
                <a:lnTo>
                  <a:pt x="45783" y="402272"/>
                </a:lnTo>
                <a:lnTo>
                  <a:pt x="64071" y="420560"/>
                </a:lnTo>
                <a:lnTo>
                  <a:pt x="466343" y="18287"/>
                </a:lnTo>
                <a:lnTo>
                  <a:pt x="44805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0" name="object 30"/>
          <p:cNvSpPr/>
          <p:nvPr/>
        </p:nvSpPr>
        <p:spPr>
          <a:xfrm>
            <a:off x="4648961" y="3192907"/>
            <a:ext cx="391160" cy="465455"/>
          </a:xfrm>
          <a:custGeom>
            <a:avLst/>
            <a:gdLst/>
            <a:ahLst/>
            <a:cxnLst/>
            <a:rect l="l" t="t" r="r" b="b"/>
            <a:pathLst>
              <a:path w="391160" h="465454">
                <a:moveTo>
                  <a:pt x="19938" y="380872"/>
                </a:moveTo>
                <a:lnTo>
                  <a:pt x="0" y="465454"/>
                </a:lnTo>
                <a:lnTo>
                  <a:pt x="79628" y="430656"/>
                </a:lnTo>
                <a:lnTo>
                  <a:pt x="71558" y="423925"/>
                </a:lnTo>
                <a:lnTo>
                  <a:pt x="51435" y="423925"/>
                </a:lnTo>
                <a:lnTo>
                  <a:pt x="31496" y="407415"/>
                </a:lnTo>
                <a:lnTo>
                  <a:pt x="39807" y="397444"/>
                </a:lnTo>
                <a:lnTo>
                  <a:pt x="19938" y="380872"/>
                </a:lnTo>
                <a:close/>
              </a:path>
              <a:path w="391160" h="465454">
                <a:moveTo>
                  <a:pt x="39807" y="397444"/>
                </a:moveTo>
                <a:lnTo>
                  <a:pt x="31496" y="407415"/>
                </a:lnTo>
                <a:lnTo>
                  <a:pt x="51435" y="423925"/>
                </a:lnTo>
                <a:lnTo>
                  <a:pt x="59685" y="414023"/>
                </a:lnTo>
                <a:lnTo>
                  <a:pt x="39807" y="397444"/>
                </a:lnTo>
                <a:close/>
              </a:path>
              <a:path w="391160" h="465454">
                <a:moveTo>
                  <a:pt x="59685" y="414023"/>
                </a:moveTo>
                <a:lnTo>
                  <a:pt x="51435" y="423925"/>
                </a:lnTo>
                <a:lnTo>
                  <a:pt x="71558" y="423925"/>
                </a:lnTo>
                <a:lnTo>
                  <a:pt x="59685" y="414023"/>
                </a:lnTo>
                <a:close/>
              </a:path>
              <a:path w="391160" h="465454">
                <a:moveTo>
                  <a:pt x="371093" y="0"/>
                </a:moveTo>
                <a:lnTo>
                  <a:pt x="39807" y="397444"/>
                </a:lnTo>
                <a:lnTo>
                  <a:pt x="59685" y="414023"/>
                </a:lnTo>
                <a:lnTo>
                  <a:pt x="390905" y="16509"/>
                </a:lnTo>
                <a:lnTo>
                  <a:pt x="371093"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object 31"/>
          <p:cNvSpPr/>
          <p:nvPr/>
        </p:nvSpPr>
        <p:spPr>
          <a:xfrm>
            <a:off x="5606034" y="3550158"/>
            <a:ext cx="609600" cy="533400"/>
          </a:xfrm>
          <a:custGeom>
            <a:avLst/>
            <a:gdLst/>
            <a:ahLst/>
            <a:cxnLst/>
            <a:rect l="l" t="t" r="r" b="b"/>
            <a:pathLst>
              <a:path w="609600" h="533400">
                <a:moveTo>
                  <a:pt x="0" y="266699"/>
                </a:moveTo>
                <a:lnTo>
                  <a:pt x="3990" y="223433"/>
                </a:lnTo>
                <a:lnTo>
                  <a:pt x="15544" y="182392"/>
                </a:lnTo>
                <a:lnTo>
                  <a:pt x="34032" y="144124"/>
                </a:lnTo>
                <a:lnTo>
                  <a:pt x="58826" y="109179"/>
                </a:lnTo>
                <a:lnTo>
                  <a:pt x="89296" y="78104"/>
                </a:lnTo>
                <a:lnTo>
                  <a:pt x="124815" y="51450"/>
                </a:lnTo>
                <a:lnTo>
                  <a:pt x="164753" y="29763"/>
                </a:lnTo>
                <a:lnTo>
                  <a:pt x="208483" y="13594"/>
                </a:lnTo>
                <a:lnTo>
                  <a:pt x="255374" y="3489"/>
                </a:lnTo>
                <a:lnTo>
                  <a:pt x="304800" y="0"/>
                </a:lnTo>
                <a:lnTo>
                  <a:pt x="354225" y="3489"/>
                </a:lnTo>
                <a:lnTo>
                  <a:pt x="401116" y="13594"/>
                </a:lnTo>
                <a:lnTo>
                  <a:pt x="444846" y="29763"/>
                </a:lnTo>
                <a:lnTo>
                  <a:pt x="484784" y="51450"/>
                </a:lnTo>
                <a:lnTo>
                  <a:pt x="520303" y="78104"/>
                </a:lnTo>
                <a:lnTo>
                  <a:pt x="550773" y="109179"/>
                </a:lnTo>
                <a:lnTo>
                  <a:pt x="575567" y="144124"/>
                </a:lnTo>
                <a:lnTo>
                  <a:pt x="594055" y="182392"/>
                </a:lnTo>
                <a:lnTo>
                  <a:pt x="605609" y="223433"/>
                </a:lnTo>
                <a:lnTo>
                  <a:pt x="609600" y="266699"/>
                </a:lnTo>
                <a:lnTo>
                  <a:pt x="605609" y="309966"/>
                </a:lnTo>
                <a:lnTo>
                  <a:pt x="594055" y="351007"/>
                </a:lnTo>
                <a:lnTo>
                  <a:pt x="575567" y="389275"/>
                </a:lnTo>
                <a:lnTo>
                  <a:pt x="550773" y="424220"/>
                </a:lnTo>
                <a:lnTo>
                  <a:pt x="520303" y="455294"/>
                </a:lnTo>
                <a:lnTo>
                  <a:pt x="484784" y="481949"/>
                </a:lnTo>
                <a:lnTo>
                  <a:pt x="444846" y="503636"/>
                </a:lnTo>
                <a:lnTo>
                  <a:pt x="401116" y="519805"/>
                </a:lnTo>
                <a:lnTo>
                  <a:pt x="354225" y="529910"/>
                </a:lnTo>
                <a:lnTo>
                  <a:pt x="304800" y="533399"/>
                </a:lnTo>
                <a:lnTo>
                  <a:pt x="255374" y="529910"/>
                </a:lnTo>
                <a:lnTo>
                  <a:pt x="208483" y="519805"/>
                </a:lnTo>
                <a:lnTo>
                  <a:pt x="164753" y="503636"/>
                </a:lnTo>
                <a:lnTo>
                  <a:pt x="124815" y="481949"/>
                </a:lnTo>
                <a:lnTo>
                  <a:pt x="89296" y="455294"/>
                </a:lnTo>
                <a:lnTo>
                  <a:pt x="58826" y="424220"/>
                </a:lnTo>
                <a:lnTo>
                  <a:pt x="34032" y="389275"/>
                </a:lnTo>
                <a:lnTo>
                  <a:pt x="15544" y="351007"/>
                </a:lnTo>
                <a:lnTo>
                  <a:pt x="3990" y="309966"/>
                </a:lnTo>
                <a:lnTo>
                  <a:pt x="0" y="266699"/>
                </a:lnTo>
                <a:close/>
              </a:path>
            </a:pathLst>
          </a:custGeom>
          <a:ln w="25908">
            <a:solidFill>
              <a:srgbClr val="FFFF00"/>
            </a:solidFill>
            <a:prstDash val="lg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object 32"/>
          <p:cNvSpPr txBox="1">
            <a:spLocks noGrp="1"/>
          </p:cNvSpPr>
          <p:nvPr>
            <p:ph type="sldNum" sz="quarter" idx="7"/>
          </p:nvPr>
        </p:nvSpPr>
        <p:spPr>
          <a:prstGeom prst="rect">
            <a:avLst/>
          </a:prstGeom>
        </p:spPr>
        <p:txBody>
          <a:bodyPr vert="horz" wrap="square" lIns="0" tIns="635" rIns="0" bIns="0" rtlCol="0">
            <a:spAutoFit/>
          </a:body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16</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1797076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9163" y="274320"/>
            <a:ext cx="5151120" cy="1275588"/>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448183"/>
            <a:ext cx="4381500" cy="665480"/>
          </a:xfrm>
          <a:prstGeom prst="rect">
            <a:avLst/>
          </a:prstGeom>
        </p:spPr>
        <p:txBody>
          <a:bodyPr vert="horz" wrap="square" lIns="0" tIns="12700" rIns="0" bIns="0" rtlCol="0">
            <a:spAutoFit/>
          </a:bodyPr>
          <a:lstStyle/>
          <a:p>
            <a:pPr marL="12700">
              <a:lnSpc>
                <a:spcPct val="100000"/>
              </a:lnSpc>
              <a:spcBef>
                <a:spcPts val="100"/>
              </a:spcBef>
            </a:pPr>
            <a:r>
              <a:rPr sz="4200" dirty="0"/>
              <a:t>BFS:</a:t>
            </a:r>
            <a:r>
              <a:rPr sz="4200" spc="-100" dirty="0"/>
              <a:t> </a:t>
            </a:r>
            <a:r>
              <a:rPr sz="4200" spc="-5" dirty="0"/>
              <a:t>EXAMPLE</a:t>
            </a:r>
            <a:endParaRPr sz="4200"/>
          </a:p>
        </p:txBody>
      </p:sp>
      <p:graphicFrame>
        <p:nvGraphicFramePr>
          <p:cNvPr id="4" name="object 4"/>
          <p:cNvGraphicFramePr>
            <a:graphicFrameLocks noGrp="1"/>
          </p:cNvGraphicFramePr>
          <p:nvPr/>
        </p:nvGraphicFramePr>
        <p:xfrm>
          <a:off x="1204912" y="4329112"/>
          <a:ext cx="5486400" cy="2378073"/>
        </p:xfrm>
        <a:graphic>
          <a:graphicData uri="http://schemas.openxmlformats.org/drawingml/2006/table">
            <a:tbl>
              <a:tblPr firstRow="1" bandRow="1">
                <a:tableStyleId>{2D5ABB26-0587-4C30-8999-92F81FD0307C}</a:tableStyleId>
              </a:tblPr>
              <a:tblGrid>
                <a:gridCol w="465455">
                  <a:extLst>
                    <a:ext uri="{9D8B030D-6E8A-4147-A177-3AD203B41FA5}">
                      <a16:colId xmlns:a16="http://schemas.microsoft.com/office/drawing/2014/main" val="20000"/>
                    </a:ext>
                  </a:extLst>
                </a:gridCol>
                <a:gridCol w="2600325">
                  <a:extLst>
                    <a:ext uri="{9D8B030D-6E8A-4147-A177-3AD203B41FA5}">
                      <a16:colId xmlns:a16="http://schemas.microsoft.com/office/drawing/2014/main" val="20001"/>
                    </a:ext>
                  </a:extLst>
                </a:gridCol>
                <a:gridCol w="2420620">
                  <a:extLst>
                    <a:ext uri="{9D8B030D-6E8A-4147-A177-3AD203B41FA5}">
                      <a16:colId xmlns:a16="http://schemas.microsoft.com/office/drawing/2014/main" val="20002"/>
                    </a:ext>
                  </a:extLst>
                </a:gridCol>
              </a:tblGrid>
              <a:tr h="396367">
                <a:tc>
                  <a:txBody>
                    <a:bodyPr/>
                    <a:lstStyle/>
                    <a:p>
                      <a:pPr>
                        <a:lnSpc>
                          <a:spcPct val="100000"/>
                        </a:lnSpc>
                      </a:pPr>
                      <a:endParaRPr sz="2200">
                        <a:latin typeface="Times New Roman"/>
                        <a:cs typeface="Times New Roman"/>
                      </a:endParaRPr>
                    </a:p>
                  </a:txBody>
                  <a:tcPr marL="0" marR="0" marT="0" marB="0">
                    <a:lnL w="28575">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Q</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spc="-5" dirty="0">
                          <a:latin typeface="Arial"/>
                          <a:cs typeface="Arial"/>
                        </a:rPr>
                        <a:t>Visited</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tcPr>
                </a:tc>
                <a:extLst>
                  <a:ext uri="{0D108BD9-81ED-4DB2-BD59-A6C34878D82A}">
                    <a16:rowId xmlns:a16="http://schemas.microsoft.com/office/drawing/2014/main" val="10000"/>
                  </a:ext>
                </a:extLst>
              </a:tr>
              <a:tr h="396366">
                <a:tc>
                  <a:txBody>
                    <a:bodyPr/>
                    <a:lstStyle/>
                    <a:p>
                      <a:pPr marL="91440">
                        <a:lnSpc>
                          <a:spcPct val="100000"/>
                        </a:lnSpc>
                        <a:spcBef>
                          <a:spcPts val="310"/>
                        </a:spcBef>
                      </a:pPr>
                      <a:r>
                        <a:rPr sz="2000" dirty="0">
                          <a:latin typeface="Arial"/>
                          <a:cs typeface="Arial"/>
                        </a:rPr>
                        <a:t>1</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S</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solidFill>
                            <a:srgbClr val="2B5F27"/>
                          </a:solidFill>
                          <a:latin typeface="Arial"/>
                          <a:cs typeface="Arial"/>
                        </a:rPr>
                        <a:t>S</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1"/>
                  </a:ext>
                </a:extLst>
              </a:tr>
              <a:tr h="396367">
                <a:tc>
                  <a:txBody>
                    <a:bodyPr/>
                    <a:lstStyle/>
                    <a:p>
                      <a:pPr marL="91440">
                        <a:lnSpc>
                          <a:spcPct val="100000"/>
                        </a:lnSpc>
                        <a:spcBef>
                          <a:spcPts val="310"/>
                        </a:spcBef>
                      </a:pPr>
                      <a:r>
                        <a:rPr sz="2000" dirty="0">
                          <a:latin typeface="Arial"/>
                          <a:cs typeface="Arial"/>
                        </a:rPr>
                        <a:t>2</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spc="-5" dirty="0">
                          <a:latin typeface="Arial"/>
                          <a:cs typeface="Arial"/>
                        </a:rPr>
                        <a:t>A,B</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spc="-5" dirty="0">
                          <a:solidFill>
                            <a:srgbClr val="2B5F27"/>
                          </a:solidFill>
                          <a:latin typeface="Arial"/>
                          <a:cs typeface="Arial"/>
                        </a:rPr>
                        <a:t>S,A,B</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2"/>
                  </a:ext>
                </a:extLst>
              </a:tr>
              <a:tr h="396278">
                <a:tc>
                  <a:txBody>
                    <a:bodyPr/>
                    <a:lstStyle/>
                    <a:p>
                      <a:pPr marL="91440">
                        <a:lnSpc>
                          <a:spcPct val="100000"/>
                        </a:lnSpc>
                        <a:spcBef>
                          <a:spcPts val="310"/>
                        </a:spcBef>
                      </a:pPr>
                      <a:r>
                        <a:rPr sz="2000" dirty="0">
                          <a:latin typeface="Arial"/>
                          <a:cs typeface="Arial"/>
                        </a:rPr>
                        <a:t>3</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B,C,D</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solidFill>
                            <a:srgbClr val="2B5F27"/>
                          </a:solidFill>
                          <a:latin typeface="Arial"/>
                          <a:cs typeface="Arial"/>
                        </a:rPr>
                        <a:t>S,A,B,C,D</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3"/>
                  </a:ext>
                </a:extLst>
              </a:tr>
              <a:tr h="396354">
                <a:tc>
                  <a:txBody>
                    <a:bodyPr/>
                    <a:lstStyle/>
                    <a:p>
                      <a:pPr marL="91440">
                        <a:lnSpc>
                          <a:spcPct val="100000"/>
                        </a:lnSpc>
                        <a:spcBef>
                          <a:spcPts val="310"/>
                        </a:spcBef>
                      </a:pPr>
                      <a:r>
                        <a:rPr sz="2000" dirty="0">
                          <a:latin typeface="Arial"/>
                          <a:cs typeface="Arial"/>
                        </a:rPr>
                        <a:t>4</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C,D,E,F</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solidFill>
                            <a:srgbClr val="2B5F27"/>
                          </a:solidFill>
                          <a:latin typeface="Arial"/>
                          <a:cs typeface="Arial"/>
                        </a:rPr>
                        <a:t>S,A,B,C,D,E,F</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4"/>
                  </a:ext>
                </a:extLst>
              </a:tr>
              <a:tr h="396341">
                <a:tc>
                  <a:txBody>
                    <a:bodyPr/>
                    <a:lstStyle/>
                    <a:p>
                      <a:pPr marL="91440">
                        <a:lnSpc>
                          <a:spcPct val="100000"/>
                        </a:lnSpc>
                        <a:spcBef>
                          <a:spcPts val="315"/>
                        </a:spcBef>
                      </a:pPr>
                      <a:r>
                        <a:rPr sz="2000" dirty="0">
                          <a:latin typeface="Arial"/>
                          <a:cs typeface="Arial"/>
                        </a:rPr>
                        <a:t>5</a:t>
                      </a:r>
                      <a:endParaRPr sz="2000">
                        <a:latin typeface="Arial"/>
                        <a:cs typeface="Arial"/>
                      </a:endParaRPr>
                    </a:p>
                  </a:txBody>
                  <a:tcPr marL="0" marR="0" marT="40005" marB="0">
                    <a:lnL w="28575">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2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2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28575">
                      <a:solidFill>
                        <a:srgbClr val="FFFFFF"/>
                      </a:solidFill>
                      <a:prstDash val="solid"/>
                    </a:lnB>
                  </a:tcPr>
                </a:tc>
                <a:extLst>
                  <a:ext uri="{0D108BD9-81ED-4DB2-BD59-A6C34878D82A}">
                    <a16:rowId xmlns:a16="http://schemas.microsoft.com/office/drawing/2014/main" val="10005"/>
                  </a:ext>
                </a:extLst>
              </a:tr>
            </a:tbl>
          </a:graphicData>
        </a:graphic>
      </p:graphicFrame>
      <p:sp>
        <p:nvSpPr>
          <p:cNvPr id="5" name="object 5"/>
          <p:cNvSpPr/>
          <p:nvPr/>
        </p:nvSpPr>
        <p:spPr>
          <a:xfrm>
            <a:off x="6477761" y="1524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txBox="1"/>
          <p:nvPr/>
        </p:nvSpPr>
        <p:spPr>
          <a:xfrm>
            <a:off x="6579489" y="1520697"/>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S</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p:nvPr/>
        </p:nvSpPr>
        <p:spPr>
          <a:xfrm>
            <a:off x="76207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8" name="object 8"/>
          <p:cNvSpPr txBox="1"/>
          <p:nvPr/>
        </p:nvSpPr>
        <p:spPr>
          <a:xfrm>
            <a:off x="7722489"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B</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p:nvPr/>
        </p:nvSpPr>
        <p:spPr>
          <a:xfrm>
            <a:off x="54871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0" name="object 10"/>
          <p:cNvSpPr txBox="1"/>
          <p:nvPr/>
        </p:nvSpPr>
        <p:spPr>
          <a:xfrm>
            <a:off x="5588634"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A</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1" name="object 11"/>
          <p:cNvSpPr/>
          <p:nvPr/>
        </p:nvSpPr>
        <p:spPr>
          <a:xfrm>
            <a:off x="7620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txBox="1"/>
          <p:nvPr/>
        </p:nvSpPr>
        <p:spPr>
          <a:xfrm>
            <a:off x="7722489" y="2892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3" name="object 13"/>
          <p:cNvSpPr/>
          <p:nvPr/>
        </p:nvSpPr>
        <p:spPr>
          <a:xfrm>
            <a:off x="85351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 name="object 14"/>
          <p:cNvSpPr txBox="1"/>
          <p:nvPr/>
        </p:nvSpPr>
        <p:spPr>
          <a:xfrm>
            <a:off x="8643366" y="2892678"/>
            <a:ext cx="1651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F</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5" name="object 15"/>
          <p:cNvSpPr/>
          <p:nvPr/>
        </p:nvSpPr>
        <p:spPr>
          <a:xfrm>
            <a:off x="63253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txBox="1"/>
          <p:nvPr/>
        </p:nvSpPr>
        <p:spPr>
          <a:xfrm>
            <a:off x="6420992"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D</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7" name="object 17"/>
          <p:cNvSpPr/>
          <p:nvPr/>
        </p:nvSpPr>
        <p:spPr>
          <a:xfrm>
            <a:off x="4953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txBox="1"/>
          <p:nvPr/>
        </p:nvSpPr>
        <p:spPr>
          <a:xfrm>
            <a:off x="5049139"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C</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9" name="object 19"/>
          <p:cNvSpPr/>
          <p:nvPr/>
        </p:nvSpPr>
        <p:spPr>
          <a:xfrm>
            <a:off x="44203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txBox="1"/>
          <p:nvPr/>
        </p:nvSpPr>
        <p:spPr>
          <a:xfrm>
            <a:off x="4509642" y="3654932"/>
            <a:ext cx="2038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G</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1" name="object 21"/>
          <p:cNvSpPr/>
          <p:nvPr/>
        </p:nvSpPr>
        <p:spPr>
          <a:xfrm>
            <a:off x="57157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txBox="1"/>
          <p:nvPr/>
        </p:nvSpPr>
        <p:spPr>
          <a:xfrm>
            <a:off x="5811139" y="3654932"/>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H</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3" name="object 23"/>
          <p:cNvSpPr/>
          <p:nvPr/>
        </p:nvSpPr>
        <p:spPr>
          <a:xfrm>
            <a:off x="5639561" y="1817242"/>
            <a:ext cx="994410" cy="331470"/>
          </a:xfrm>
          <a:custGeom>
            <a:avLst/>
            <a:gdLst/>
            <a:ahLst/>
            <a:cxnLst/>
            <a:rect l="l" t="t" r="r" b="b"/>
            <a:pathLst>
              <a:path w="994409" h="331469">
                <a:moveTo>
                  <a:pt x="62864" y="257175"/>
                </a:moveTo>
                <a:lnTo>
                  <a:pt x="0" y="317119"/>
                </a:lnTo>
                <a:lnTo>
                  <a:pt x="85725" y="331343"/>
                </a:lnTo>
                <a:lnTo>
                  <a:pt x="79266" y="310388"/>
                </a:lnTo>
                <a:lnTo>
                  <a:pt x="65659" y="310388"/>
                </a:lnTo>
                <a:lnTo>
                  <a:pt x="58038" y="285750"/>
                </a:lnTo>
                <a:lnTo>
                  <a:pt x="70491" y="281918"/>
                </a:lnTo>
                <a:lnTo>
                  <a:pt x="62864" y="257175"/>
                </a:lnTo>
                <a:close/>
              </a:path>
              <a:path w="994409" h="331469">
                <a:moveTo>
                  <a:pt x="70491" y="281918"/>
                </a:moveTo>
                <a:lnTo>
                  <a:pt x="58038" y="285750"/>
                </a:lnTo>
                <a:lnTo>
                  <a:pt x="65659" y="310388"/>
                </a:lnTo>
                <a:lnTo>
                  <a:pt x="78087" y="306564"/>
                </a:lnTo>
                <a:lnTo>
                  <a:pt x="70491" y="281918"/>
                </a:lnTo>
                <a:close/>
              </a:path>
              <a:path w="994409" h="331469">
                <a:moveTo>
                  <a:pt x="78087" y="306564"/>
                </a:moveTo>
                <a:lnTo>
                  <a:pt x="65659" y="310388"/>
                </a:lnTo>
                <a:lnTo>
                  <a:pt x="79266" y="310388"/>
                </a:lnTo>
                <a:lnTo>
                  <a:pt x="78087" y="306564"/>
                </a:lnTo>
                <a:close/>
              </a:path>
              <a:path w="994409" h="331469">
                <a:moveTo>
                  <a:pt x="986789" y="0"/>
                </a:moveTo>
                <a:lnTo>
                  <a:pt x="70491" y="281918"/>
                </a:lnTo>
                <a:lnTo>
                  <a:pt x="78087" y="306564"/>
                </a:lnTo>
                <a:lnTo>
                  <a:pt x="994410" y="24637"/>
                </a:lnTo>
                <a:lnTo>
                  <a:pt x="986789"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6626859" y="1816989"/>
            <a:ext cx="1146810" cy="335280"/>
          </a:xfrm>
          <a:custGeom>
            <a:avLst/>
            <a:gdLst/>
            <a:ahLst/>
            <a:cxnLst/>
            <a:rect l="l" t="t" r="r" b="b"/>
            <a:pathLst>
              <a:path w="1146809" h="335280">
                <a:moveTo>
                  <a:pt x="1067867" y="309843"/>
                </a:moveTo>
                <a:lnTo>
                  <a:pt x="1061212" y="334899"/>
                </a:lnTo>
                <a:lnTo>
                  <a:pt x="1146302" y="317373"/>
                </a:lnTo>
                <a:lnTo>
                  <a:pt x="1141555" y="313182"/>
                </a:lnTo>
                <a:lnTo>
                  <a:pt x="1080389" y="313182"/>
                </a:lnTo>
                <a:lnTo>
                  <a:pt x="1067867" y="309843"/>
                </a:lnTo>
                <a:close/>
              </a:path>
              <a:path w="1146809" h="335280">
                <a:moveTo>
                  <a:pt x="1074511" y="284834"/>
                </a:moveTo>
                <a:lnTo>
                  <a:pt x="1067867" y="309843"/>
                </a:lnTo>
                <a:lnTo>
                  <a:pt x="1080389" y="313182"/>
                </a:lnTo>
                <a:lnTo>
                  <a:pt x="1086993" y="288163"/>
                </a:lnTo>
                <a:lnTo>
                  <a:pt x="1074511" y="284834"/>
                </a:lnTo>
                <a:close/>
              </a:path>
              <a:path w="1146809" h="335280">
                <a:moveTo>
                  <a:pt x="1081151" y="259841"/>
                </a:moveTo>
                <a:lnTo>
                  <a:pt x="1074511" y="284834"/>
                </a:lnTo>
                <a:lnTo>
                  <a:pt x="1086993" y="288163"/>
                </a:lnTo>
                <a:lnTo>
                  <a:pt x="1080389" y="313182"/>
                </a:lnTo>
                <a:lnTo>
                  <a:pt x="1141555" y="313182"/>
                </a:lnTo>
                <a:lnTo>
                  <a:pt x="1081151" y="259841"/>
                </a:lnTo>
                <a:close/>
              </a:path>
              <a:path w="1146809" h="335280">
                <a:moveTo>
                  <a:pt x="6604" y="0"/>
                </a:moveTo>
                <a:lnTo>
                  <a:pt x="0" y="25146"/>
                </a:lnTo>
                <a:lnTo>
                  <a:pt x="1067867" y="309843"/>
                </a:lnTo>
                <a:lnTo>
                  <a:pt x="1074511" y="284834"/>
                </a:lnTo>
                <a:lnTo>
                  <a:pt x="6604"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7842757" y="2428113"/>
            <a:ext cx="768985" cy="468630"/>
          </a:xfrm>
          <a:custGeom>
            <a:avLst/>
            <a:gdLst/>
            <a:ahLst/>
            <a:cxnLst/>
            <a:rect l="l" t="t" r="r" b="b"/>
            <a:pathLst>
              <a:path w="768984" h="468630">
                <a:moveTo>
                  <a:pt x="695336" y="439400"/>
                </a:moveTo>
                <a:lnTo>
                  <a:pt x="681990" y="461645"/>
                </a:lnTo>
                <a:lnTo>
                  <a:pt x="768603" y="468249"/>
                </a:lnTo>
                <a:lnTo>
                  <a:pt x="754467" y="446024"/>
                </a:lnTo>
                <a:lnTo>
                  <a:pt x="706374" y="446024"/>
                </a:lnTo>
                <a:lnTo>
                  <a:pt x="695336" y="439400"/>
                </a:lnTo>
                <a:close/>
              </a:path>
              <a:path w="768984" h="468630">
                <a:moveTo>
                  <a:pt x="708670" y="417177"/>
                </a:moveTo>
                <a:lnTo>
                  <a:pt x="695336" y="439400"/>
                </a:lnTo>
                <a:lnTo>
                  <a:pt x="706374" y="446024"/>
                </a:lnTo>
                <a:lnTo>
                  <a:pt x="719709" y="423799"/>
                </a:lnTo>
                <a:lnTo>
                  <a:pt x="708670" y="417177"/>
                </a:lnTo>
                <a:close/>
              </a:path>
              <a:path w="768984" h="468630">
                <a:moveTo>
                  <a:pt x="721995" y="394970"/>
                </a:moveTo>
                <a:lnTo>
                  <a:pt x="708670" y="417177"/>
                </a:lnTo>
                <a:lnTo>
                  <a:pt x="719709" y="423799"/>
                </a:lnTo>
                <a:lnTo>
                  <a:pt x="706374" y="446024"/>
                </a:lnTo>
                <a:lnTo>
                  <a:pt x="754467" y="446024"/>
                </a:lnTo>
                <a:lnTo>
                  <a:pt x="721995" y="394970"/>
                </a:lnTo>
                <a:close/>
              </a:path>
              <a:path w="768984" h="468630">
                <a:moveTo>
                  <a:pt x="13208" y="0"/>
                </a:moveTo>
                <a:lnTo>
                  <a:pt x="0" y="22098"/>
                </a:lnTo>
                <a:lnTo>
                  <a:pt x="695336" y="439400"/>
                </a:lnTo>
                <a:lnTo>
                  <a:pt x="708670" y="417177"/>
                </a:lnTo>
                <a:lnTo>
                  <a:pt x="1320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7734300" y="2439161"/>
            <a:ext cx="78105" cy="457200"/>
          </a:xfrm>
          <a:custGeom>
            <a:avLst/>
            <a:gdLst/>
            <a:ahLst/>
            <a:cxnLst/>
            <a:rect l="l" t="t" r="r" b="b"/>
            <a:pathLst>
              <a:path w="78104" h="457200">
                <a:moveTo>
                  <a:pt x="25907" y="379475"/>
                </a:moveTo>
                <a:lnTo>
                  <a:pt x="0" y="379475"/>
                </a:lnTo>
                <a:lnTo>
                  <a:pt x="38861" y="457200"/>
                </a:lnTo>
                <a:lnTo>
                  <a:pt x="71247" y="392429"/>
                </a:lnTo>
                <a:lnTo>
                  <a:pt x="25907" y="392429"/>
                </a:lnTo>
                <a:lnTo>
                  <a:pt x="25907" y="379475"/>
                </a:lnTo>
                <a:close/>
              </a:path>
              <a:path w="78104" h="457200">
                <a:moveTo>
                  <a:pt x="51816" y="0"/>
                </a:moveTo>
                <a:lnTo>
                  <a:pt x="25907" y="0"/>
                </a:lnTo>
                <a:lnTo>
                  <a:pt x="25907" y="392429"/>
                </a:lnTo>
                <a:lnTo>
                  <a:pt x="51816" y="392429"/>
                </a:lnTo>
                <a:lnTo>
                  <a:pt x="51816" y="0"/>
                </a:lnTo>
                <a:close/>
              </a:path>
              <a:path w="78104" h="457200">
                <a:moveTo>
                  <a:pt x="77724" y="379475"/>
                </a:moveTo>
                <a:lnTo>
                  <a:pt x="51816" y="379475"/>
                </a:lnTo>
                <a:lnTo>
                  <a:pt x="51816" y="392429"/>
                </a:lnTo>
                <a:lnTo>
                  <a:pt x="71247" y="392429"/>
                </a:lnTo>
                <a:lnTo>
                  <a:pt x="77724" y="379475"/>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5709158" y="2428113"/>
            <a:ext cx="768985" cy="468630"/>
          </a:xfrm>
          <a:custGeom>
            <a:avLst/>
            <a:gdLst/>
            <a:ahLst/>
            <a:cxnLst/>
            <a:rect l="l" t="t" r="r" b="b"/>
            <a:pathLst>
              <a:path w="768985" h="468630">
                <a:moveTo>
                  <a:pt x="695336" y="439400"/>
                </a:moveTo>
                <a:lnTo>
                  <a:pt x="681989" y="461645"/>
                </a:lnTo>
                <a:lnTo>
                  <a:pt x="768603" y="468249"/>
                </a:lnTo>
                <a:lnTo>
                  <a:pt x="754467" y="446024"/>
                </a:lnTo>
                <a:lnTo>
                  <a:pt x="706374" y="446024"/>
                </a:lnTo>
                <a:lnTo>
                  <a:pt x="695336" y="439400"/>
                </a:lnTo>
                <a:close/>
              </a:path>
              <a:path w="768985" h="468630">
                <a:moveTo>
                  <a:pt x="708670" y="417177"/>
                </a:moveTo>
                <a:lnTo>
                  <a:pt x="695336" y="439400"/>
                </a:lnTo>
                <a:lnTo>
                  <a:pt x="706374" y="446024"/>
                </a:lnTo>
                <a:lnTo>
                  <a:pt x="719708" y="423799"/>
                </a:lnTo>
                <a:lnTo>
                  <a:pt x="708670" y="417177"/>
                </a:lnTo>
                <a:close/>
              </a:path>
              <a:path w="768985" h="468630">
                <a:moveTo>
                  <a:pt x="721994" y="394970"/>
                </a:moveTo>
                <a:lnTo>
                  <a:pt x="708670" y="417177"/>
                </a:lnTo>
                <a:lnTo>
                  <a:pt x="719708" y="423799"/>
                </a:lnTo>
                <a:lnTo>
                  <a:pt x="706374" y="446024"/>
                </a:lnTo>
                <a:lnTo>
                  <a:pt x="754467" y="446024"/>
                </a:lnTo>
                <a:lnTo>
                  <a:pt x="721994" y="394970"/>
                </a:lnTo>
                <a:close/>
              </a:path>
              <a:path w="768985" h="468630">
                <a:moveTo>
                  <a:pt x="13207" y="0"/>
                </a:moveTo>
                <a:lnTo>
                  <a:pt x="0" y="22098"/>
                </a:lnTo>
                <a:lnTo>
                  <a:pt x="695336" y="439400"/>
                </a:lnTo>
                <a:lnTo>
                  <a:pt x="708670" y="417177"/>
                </a:lnTo>
                <a:lnTo>
                  <a:pt x="1320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5250815" y="3190748"/>
            <a:ext cx="617855" cy="467995"/>
          </a:xfrm>
          <a:custGeom>
            <a:avLst/>
            <a:gdLst/>
            <a:ahLst/>
            <a:cxnLst/>
            <a:rect l="l" t="t" r="r" b="b"/>
            <a:pathLst>
              <a:path w="617854" h="467995">
                <a:moveTo>
                  <a:pt x="547407" y="431383"/>
                </a:moveTo>
                <a:lnTo>
                  <a:pt x="531876" y="452119"/>
                </a:lnTo>
                <a:lnTo>
                  <a:pt x="617347" y="467613"/>
                </a:lnTo>
                <a:lnTo>
                  <a:pt x="603123" y="439165"/>
                </a:lnTo>
                <a:lnTo>
                  <a:pt x="557784" y="439165"/>
                </a:lnTo>
                <a:lnTo>
                  <a:pt x="547407" y="431383"/>
                </a:lnTo>
                <a:close/>
              </a:path>
              <a:path w="617854" h="467995">
                <a:moveTo>
                  <a:pt x="562968" y="410606"/>
                </a:moveTo>
                <a:lnTo>
                  <a:pt x="547407" y="431383"/>
                </a:lnTo>
                <a:lnTo>
                  <a:pt x="557784" y="439165"/>
                </a:lnTo>
                <a:lnTo>
                  <a:pt x="573277" y="418338"/>
                </a:lnTo>
                <a:lnTo>
                  <a:pt x="562968" y="410606"/>
                </a:lnTo>
                <a:close/>
              </a:path>
              <a:path w="617854" h="467995">
                <a:moveTo>
                  <a:pt x="578485" y="389889"/>
                </a:moveTo>
                <a:lnTo>
                  <a:pt x="562968" y="410606"/>
                </a:lnTo>
                <a:lnTo>
                  <a:pt x="573277" y="418338"/>
                </a:lnTo>
                <a:lnTo>
                  <a:pt x="557784" y="439165"/>
                </a:lnTo>
                <a:lnTo>
                  <a:pt x="603123" y="439165"/>
                </a:lnTo>
                <a:lnTo>
                  <a:pt x="578485" y="389889"/>
                </a:lnTo>
                <a:close/>
              </a:path>
              <a:path w="617854" h="467995">
                <a:moveTo>
                  <a:pt x="15494" y="0"/>
                </a:moveTo>
                <a:lnTo>
                  <a:pt x="0" y="20827"/>
                </a:lnTo>
                <a:lnTo>
                  <a:pt x="547407" y="431383"/>
                </a:lnTo>
                <a:lnTo>
                  <a:pt x="562968" y="410606"/>
                </a:lnTo>
                <a:lnTo>
                  <a:pt x="1549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5182361" y="2430017"/>
            <a:ext cx="466725" cy="466725"/>
          </a:xfrm>
          <a:custGeom>
            <a:avLst/>
            <a:gdLst/>
            <a:ahLst/>
            <a:cxnLst/>
            <a:rect l="l" t="t" r="r" b="b"/>
            <a:pathLst>
              <a:path w="466725" h="466725">
                <a:moveTo>
                  <a:pt x="27432" y="383921"/>
                </a:moveTo>
                <a:lnTo>
                  <a:pt x="0" y="466344"/>
                </a:lnTo>
                <a:lnTo>
                  <a:pt x="82423" y="438912"/>
                </a:lnTo>
                <a:lnTo>
                  <a:pt x="73152" y="429641"/>
                </a:lnTo>
                <a:lnTo>
                  <a:pt x="54990" y="429641"/>
                </a:lnTo>
                <a:lnTo>
                  <a:pt x="36702" y="411353"/>
                </a:lnTo>
                <a:lnTo>
                  <a:pt x="45783" y="402272"/>
                </a:lnTo>
                <a:lnTo>
                  <a:pt x="27432" y="383921"/>
                </a:lnTo>
                <a:close/>
              </a:path>
              <a:path w="466725" h="466725">
                <a:moveTo>
                  <a:pt x="45783" y="402272"/>
                </a:moveTo>
                <a:lnTo>
                  <a:pt x="36702" y="411353"/>
                </a:lnTo>
                <a:lnTo>
                  <a:pt x="54990" y="429641"/>
                </a:lnTo>
                <a:lnTo>
                  <a:pt x="64071" y="420560"/>
                </a:lnTo>
                <a:lnTo>
                  <a:pt x="45783" y="402272"/>
                </a:lnTo>
                <a:close/>
              </a:path>
              <a:path w="466725" h="466725">
                <a:moveTo>
                  <a:pt x="64071" y="420560"/>
                </a:moveTo>
                <a:lnTo>
                  <a:pt x="54990" y="429641"/>
                </a:lnTo>
                <a:lnTo>
                  <a:pt x="73152" y="429641"/>
                </a:lnTo>
                <a:lnTo>
                  <a:pt x="64071" y="420560"/>
                </a:lnTo>
                <a:close/>
              </a:path>
              <a:path w="466725" h="466725">
                <a:moveTo>
                  <a:pt x="448055" y="0"/>
                </a:moveTo>
                <a:lnTo>
                  <a:pt x="45783" y="402272"/>
                </a:lnTo>
                <a:lnTo>
                  <a:pt x="64071" y="420560"/>
                </a:lnTo>
                <a:lnTo>
                  <a:pt x="466343" y="18287"/>
                </a:lnTo>
                <a:lnTo>
                  <a:pt x="44805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0" name="object 30"/>
          <p:cNvSpPr/>
          <p:nvPr/>
        </p:nvSpPr>
        <p:spPr>
          <a:xfrm>
            <a:off x="4648961" y="3192907"/>
            <a:ext cx="391160" cy="465455"/>
          </a:xfrm>
          <a:custGeom>
            <a:avLst/>
            <a:gdLst/>
            <a:ahLst/>
            <a:cxnLst/>
            <a:rect l="l" t="t" r="r" b="b"/>
            <a:pathLst>
              <a:path w="391160" h="465454">
                <a:moveTo>
                  <a:pt x="19938" y="380872"/>
                </a:moveTo>
                <a:lnTo>
                  <a:pt x="0" y="465454"/>
                </a:lnTo>
                <a:lnTo>
                  <a:pt x="79628" y="430656"/>
                </a:lnTo>
                <a:lnTo>
                  <a:pt x="71558" y="423925"/>
                </a:lnTo>
                <a:lnTo>
                  <a:pt x="51435" y="423925"/>
                </a:lnTo>
                <a:lnTo>
                  <a:pt x="31496" y="407415"/>
                </a:lnTo>
                <a:lnTo>
                  <a:pt x="39807" y="397444"/>
                </a:lnTo>
                <a:lnTo>
                  <a:pt x="19938" y="380872"/>
                </a:lnTo>
                <a:close/>
              </a:path>
              <a:path w="391160" h="465454">
                <a:moveTo>
                  <a:pt x="39807" y="397444"/>
                </a:moveTo>
                <a:lnTo>
                  <a:pt x="31496" y="407415"/>
                </a:lnTo>
                <a:lnTo>
                  <a:pt x="51435" y="423925"/>
                </a:lnTo>
                <a:lnTo>
                  <a:pt x="59685" y="414023"/>
                </a:lnTo>
                <a:lnTo>
                  <a:pt x="39807" y="397444"/>
                </a:lnTo>
                <a:close/>
              </a:path>
              <a:path w="391160" h="465454">
                <a:moveTo>
                  <a:pt x="59685" y="414023"/>
                </a:moveTo>
                <a:lnTo>
                  <a:pt x="51435" y="423925"/>
                </a:lnTo>
                <a:lnTo>
                  <a:pt x="71558" y="423925"/>
                </a:lnTo>
                <a:lnTo>
                  <a:pt x="59685" y="414023"/>
                </a:lnTo>
                <a:close/>
              </a:path>
              <a:path w="391160" h="465454">
                <a:moveTo>
                  <a:pt x="371093" y="0"/>
                </a:moveTo>
                <a:lnTo>
                  <a:pt x="39807" y="397444"/>
                </a:lnTo>
                <a:lnTo>
                  <a:pt x="59685" y="414023"/>
                </a:lnTo>
                <a:lnTo>
                  <a:pt x="390905" y="16509"/>
                </a:lnTo>
                <a:lnTo>
                  <a:pt x="371093"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object 31"/>
          <p:cNvSpPr/>
          <p:nvPr/>
        </p:nvSpPr>
        <p:spPr>
          <a:xfrm>
            <a:off x="5606034" y="3550158"/>
            <a:ext cx="609600" cy="533400"/>
          </a:xfrm>
          <a:custGeom>
            <a:avLst/>
            <a:gdLst/>
            <a:ahLst/>
            <a:cxnLst/>
            <a:rect l="l" t="t" r="r" b="b"/>
            <a:pathLst>
              <a:path w="609600" h="533400">
                <a:moveTo>
                  <a:pt x="0" y="266699"/>
                </a:moveTo>
                <a:lnTo>
                  <a:pt x="3990" y="223433"/>
                </a:lnTo>
                <a:lnTo>
                  <a:pt x="15544" y="182392"/>
                </a:lnTo>
                <a:lnTo>
                  <a:pt x="34032" y="144124"/>
                </a:lnTo>
                <a:lnTo>
                  <a:pt x="58826" y="109179"/>
                </a:lnTo>
                <a:lnTo>
                  <a:pt x="89296" y="78104"/>
                </a:lnTo>
                <a:lnTo>
                  <a:pt x="124815" y="51450"/>
                </a:lnTo>
                <a:lnTo>
                  <a:pt x="164753" y="29763"/>
                </a:lnTo>
                <a:lnTo>
                  <a:pt x="208483" y="13594"/>
                </a:lnTo>
                <a:lnTo>
                  <a:pt x="255374" y="3489"/>
                </a:lnTo>
                <a:lnTo>
                  <a:pt x="304800" y="0"/>
                </a:lnTo>
                <a:lnTo>
                  <a:pt x="354225" y="3489"/>
                </a:lnTo>
                <a:lnTo>
                  <a:pt x="401116" y="13594"/>
                </a:lnTo>
                <a:lnTo>
                  <a:pt x="444846" y="29763"/>
                </a:lnTo>
                <a:lnTo>
                  <a:pt x="484784" y="51450"/>
                </a:lnTo>
                <a:lnTo>
                  <a:pt x="520303" y="78104"/>
                </a:lnTo>
                <a:lnTo>
                  <a:pt x="550773" y="109179"/>
                </a:lnTo>
                <a:lnTo>
                  <a:pt x="575567" y="144124"/>
                </a:lnTo>
                <a:lnTo>
                  <a:pt x="594055" y="182392"/>
                </a:lnTo>
                <a:lnTo>
                  <a:pt x="605609" y="223433"/>
                </a:lnTo>
                <a:lnTo>
                  <a:pt x="609600" y="266699"/>
                </a:lnTo>
                <a:lnTo>
                  <a:pt x="605609" y="309966"/>
                </a:lnTo>
                <a:lnTo>
                  <a:pt x="594055" y="351007"/>
                </a:lnTo>
                <a:lnTo>
                  <a:pt x="575567" y="389275"/>
                </a:lnTo>
                <a:lnTo>
                  <a:pt x="550773" y="424220"/>
                </a:lnTo>
                <a:lnTo>
                  <a:pt x="520303" y="455294"/>
                </a:lnTo>
                <a:lnTo>
                  <a:pt x="484784" y="481949"/>
                </a:lnTo>
                <a:lnTo>
                  <a:pt x="444846" y="503636"/>
                </a:lnTo>
                <a:lnTo>
                  <a:pt x="401116" y="519805"/>
                </a:lnTo>
                <a:lnTo>
                  <a:pt x="354225" y="529910"/>
                </a:lnTo>
                <a:lnTo>
                  <a:pt x="304800" y="533399"/>
                </a:lnTo>
                <a:lnTo>
                  <a:pt x="255374" y="529910"/>
                </a:lnTo>
                <a:lnTo>
                  <a:pt x="208483" y="519805"/>
                </a:lnTo>
                <a:lnTo>
                  <a:pt x="164753" y="503636"/>
                </a:lnTo>
                <a:lnTo>
                  <a:pt x="124815" y="481949"/>
                </a:lnTo>
                <a:lnTo>
                  <a:pt x="89296" y="455294"/>
                </a:lnTo>
                <a:lnTo>
                  <a:pt x="58826" y="424220"/>
                </a:lnTo>
                <a:lnTo>
                  <a:pt x="34032" y="389275"/>
                </a:lnTo>
                <a:lnTo>
                  <a:pt x="15544" y="351007"/>
                </a:lnTo>
                <a:lnTo>
                  <a:pt x="3990" y="309966"/>
                </a:lnTo>
                <a:lnTo>
                  <a:pt x="0" y="266699"/>
                </a:lnTo>
                <a:close/>
              </a:path>
            </a:pathLst>
          </a:custGeom>
          <a:ln w="25908">
            <a:solidFill>
              <a:srgbClr val="FFFF00"/>
            </a:solidFill>
            <a:prstDash val="lg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object 32"/>
          <p:cNvSpPr txBox="1">
            <a:spLocks noGrp="1"/>
          </p:cNvSpPr>
          <p:nvPr>
            <p:ph type="sldNum" sz="quarter" idx="7"/>
          </p:nvPr>
        </p:nvSpPr>
        <p:spPr>
          <a:prstGeom prst="rect">
            <a:avLst/>
          </a:prstGeom>
        </p:spPr>
        <p:txBody>
          <a:bodyPr vert="horz" wrap="square" lIns="0" tIns="635" rIns="0" bIns="0" rtlCol="0">
            <a:spAutoFit/>
          </a:body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17</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502436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9163" y="274320"/>
            <a:ext cx="5151120" cy="1275588"/>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448183"/>
            <a:ext cx="4381500" cy="665480"/>
          </a:xfrm>
          <a:prstGeom prst="rect">
            <a:avLst/>
          </a:prstGeom>
        </p:spPr>
        <p:txBody>
          <a:bodyPr vert="horz" wrap="square" lIns="0" tIns="12700" rIns="0" bIns="0" rtlCol="0">
            <a:spAutoFit/>
          </a:bodyPr>
          <a:lstStyle/>
          <a:p>
            <a:pPr marL="12700">
              <a:lnSpc>
                <a:spcPct val="100000"/>
              </a:lnSpc>
              <a:spcBef>
                <a:spcPts val="100"/>
              </a:spcBef>
            </a:pPr>
            <a:r>
              <a:rPr sz="4200" dirty="0"/>
              <a:t>BFS:</a:t>
            </a:r>
            <a:r>
              <a:rPr sz="4200" spc="-100" dirty="0"/>
              <a:t> </a:t>
            </a:r>
            <a:r>
              <a:rPr sz="4200" spc="-5" dirty="0"/>
              <a:t>EXAMPLE</a:t>
            </a:r>
            <a:endParaRPr sz="4200"/>
          </a:p>
        </p:txBody>
      </p:sp>
      <p:graphicFrame>
        <p:nvGraphicFramePr>
          <p:cNvPr id="4" name="object 4"/>
          <p:cNvGraphicFramePr>
            <a:graphicFrameLocks noGrp="1"/>
          </p:cNvGraphicFramePr>
          <p:nvPr/>
        </p:nvGraphicFramePr>
        <p:xfrm>
          <a:off x="1204912" y="4329112"/>
          <a:ext cx="5486400" cy="2346691"/>
        </p:xfrm>
        <a:graphic>
          <a:graphicData uri="http://schemas.openxmlformats.org/drawingml/2006/table">
            <a:tbl>
              <a:tblPr firstRow="1" bandRow="1">
                <a:tableStyleId>{2D5ABB26-0587-4C30-8999-92F81FD0307C}</a:tableStyleId>
              </a:tblPr>
              <a:tblGrid>
                <a:gridCol w="465455">
                  <a:extLst>
                    <a:ext uri="{9D8B030D-6E8A-4147-A177-3AD203B41FA5}">
                      <a16:colId xmlns:a16="http://schemas.microsoft.com/office/drawing/2014/main" val="20000"/>
                    </a:ext>
                  </a:extLst>
                </a:gridCol>
                <a:gridCol w="2600325">
                  <a:extLst>
                    <a:ext uri="{9D8B030D-6E8A-4147-A177-3AD203B41FA5}">
                      <a16:colId xmlns:a16="http://schemas.microsoft.com/office/drawing/2014/main" val="20001"/>
                    </a:ext>
                  </a:extLst>
                </a:gridCol>
                <a:gridCol w="2420620">
                  <a:extLst>
                    <a:ext uri="{9D8B030D-6E8A-4147-A177-3AD203B41FA5}">
                      <a16:colId xmlns:a16="http://schemas.microsoft.com/office/drawing/2014/main" val="20002"/>
                    </a:ext>
                  </a:extLst>
                </a:gridCol>
              </a:tblGrid>
              <a:tr h="365760">
                <a:tc>
                  <a:txBody>
                    <a:bodyPr/>
                    <a:lstStyle/>
                    <a:p>
                      <a:pPr>
                        <a:lnSpc>
                          <a:spcPct val="100000"/>
                        </a:lnSpc>
                      </a:pPr>
                      <a:endParaRPr sz="2100">
                        <a:latin typeface="Times New Roman"/>
                        <a:cs typeface="Times New Roman"/>
                      </a:endParaRPr>
                    </a:p>
                  </a:txBody>
                  <a:tcPr marL="0" marR="0" marT="0" marB="0">
                    <a:lnL w="28575">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dirty="0">
                          <a:latin typeface="Arial"/>
                          <a:cs typeface="Arial"/>
                        </a:rPr>
                        <a:t>Q</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spc="-10" dirty="0">
                          <a:latin typeface="Arial"/>
                          <a:cs typeface="Arial"/>
                        </a:rPr>
                        <a:t>Visited</a:t>
                      </a:r>
                      <a:endParaRPr sz="1800">
                        <a:latin typeface="Arial"/>
                        <a:cs typeface="Arial"/>
                      </a:endParaRPr>
                    </a:p>
                  </a:txBody>
                  <a:tcPr marL="0" marR="0" marT="40640" marB="0">
                    <a:lnL w="12700">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tcPr>
                </a:tc>
                <a:extLst>
                  <a:ext uri="{0D108BD9-81ED-4DB2-BD59-A6C34878D82A}">
                    <a16:rowId xmlns:a16="http://schemas.microsoft.com/office/drawing/2014/main" val="10000"/>
                  </a:ext>
                </a:extLst>
              </a:tr>
              <a:tr h="396113">
                <a:tc>
                  <a:txBody>
                    <a:bodyPr/>
                    <a:lstStyle/>
                    <a:p>
                      <a:pPr marL="91440">
                        <a:lnSpc>
                          <a:spcPct val="100000"/>
                        </a:lnSpc>
                        <a:spcBef>
                          <a:spcPts val="310"/>
                        </a:spcBef>
                      </a:pPr>
                      <a:r>
                        <a:rPr sz="2000" dirty="0">
                          <a:latin typeface="Arial"/>
                          <a:cs typeface="Arial"/>
                        </a:rPr>
                        <a:t>2</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spc="-5" dirty="0">
                          <a:latin typeface="Arial"/>
                          <a:cs typeface="Arial"/>
                        </a:rPr>
                        <a:t>A,B</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spc="-5" dirty="0">
                          <a:solidFill>
                            <a:srgbClr val="2B5F27"/>
                          </a:solidFill>
                          <a:latin typeface="Arial"/>
                          <a:cs typeface="Arial"/>
                        </a:rPr>
                        <a:t>S,A,B</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1"/>
                  </a:ext>
                </a:extLst>
              </a:tr>
              <a:tr h="396239">
                <a:tc>
                  <a:txBody>
                    <a:bodyPr/>
                    <a:lstStyle/>
                    <a:p>
                      <a:pPr marL="91440">
                        <a:lnSpc>
                          <a:spcPct val="100000"/>
                        </a:lnSpc>
                        <a:spcBef>
                          <a:spcPts val="310"/>
                        </a:spcBef>
                      </a:pPr>
                      <a:r>
                        <a:rPr sz="2000" dirty="0">
                          <a:latin typeface="Arial"/>
                          <a:cs typeface="Arial"/>
                        </a:rPr>
                        <a:t>3</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B,C,D</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solidFill>
                            <a:srgbClr val="2B5F27"/>
                          </a:solidFill>
                          <a:latin typeface="Arial"/>
                          <a:cs typeface="Arial"/>
                        </a:rPr>
                        <a:t>S,A,B,C,D</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2"/>
                  </a:ext>
                </a:extLst>
              </a:tr>
              <a:tr h="396189">
                <a:tc>
                  <a:txBody>
                    <a:bodyPr/>
                    <a:lstStyle/>
                    <a:p>
                      <a:pPr marL="91440">
                        <a:lnSpc>
                          <a:spcPct val="100000"/>
                        </a:lnSpc>
                        <a:spcBef>
                          <a:spcPts val="310"/>
                        </a:spcBef>
                      </a:pPr>
                      <a:r>
                        <a:rPr sz="2000" dirty="0">
                          <a:latin typeface="Arial"/>
                          <a:cs typeface="Arial"/>
                        </a:rPr>
                        <a:t>4</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C,D,E,F</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solidFill>
                            <a:srgbClr val="2B5F27"/>
                          </a:solidFill>
                          <a:latin typeface="Arial"/>
                          <a:cs typeface="Arial"/>
                        </a:rPr>
                        <a:t>S,A,B,C,D,E,F</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3"/>
                  </a:ext>
                </a:extLst>
              </a:tr>
              <a:tr h="396201">
                <a:tc>
                  <a:txBody>
                    <a:bodyPr/>
                    <a:lstStyle/>
                    <a:p>
                      <a:pPr marL="91440">
                        <a:lnSpc>
                          <a:spcPct val="100000"/>
                        </a:lnSpc>
                        <a:spcBef>
                          <a:spcPts val="310"/>
                        </a:spcBef>
                      </a:pPr>
                      <a:r>
                        <a:rPr sz="2000" dirty="0">
                          <a:latin typeface="Arial"/>
                          <a:cs typeface="Arial"/>
                        </a:rPr>
                        <a:t>5</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spc="-25" dirty="0">
                          <a:latin typeface="Arial"/>
                          <a:cs typeface="Arial"/>
                        </a:rPr>
                        <a:t>D,E,F,G,H</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spc="-15" dirty="0">
                          <a:solidFill>
                            <a:srgbClr val="2B5F27"/>
                          </a:solidFill>
                          <a:latin typeface="Arial"/>
                          <a:cs typeface="Arial"/>
                        </a:rPr>
                        <a:t>S,A,B,C,D,E,F,G,H</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4"/>
                  </a:ext>
                </a:extLst>
              </a:tr>
              <a:tr h="396189">
                <a:tc>
                  <a:txBody>
                    <a:bodyPr/>
                    <a:lstStyle/>
                    <a:p>
                      <a:pPr marL="91440">
                        <a:lnSpc>
                          <a:spcPct val="100000"/>
                        </a:lnSpc>
                        <a:spcBef>
                          <a:spcPts val="310"/>
                        </a:spcBef>
                      </a:pPr>
                      <a:r>
                        <a:rPr sz="2000" dirty="0">
                          <a:latin typeface="Arial"/>
                          <a:cs typeface="Arial"/>
                        </a:rPr>
                        <a:t>6</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28575">
                      <a:solidFill>
                        <a:srgbClr val="FFFFFF"/>
                      </a:solidFill>
                      <a:prstDash val="solid"/>
                    </a:lnB>
                  </a:tcPr>
                </a:tc>
                <a:extLst>
                  <a:ext uri="{0D108BD9-81ED-4DB2-BD59-A6C34878D82A}">
                    <a16:rowId xmlns:a16="http://schemas.microsoft.com/office/drawing/2014/main" val="10005"/>
                  </a:ext>
                </a:extLst>
              </a:tr>
            </a:tbl>
          </a:graphicData>
        </a:graphic>
      </p:graphicFrame>
      <p:sp>
        <p:nvSpPr>
          <p:cNvPr id="5" name="object 5"/>
          <p:cNvSpPr/>
          <p:nvPr/>
        </p:nvSpPr>
        <p:spPr>
          <a:xfrm>
            <a:off x="6477761" y="1524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txBox="1"/>
          <p:nvPr/>
        </p:nvSpPr>
        <p:spPr>
          <a:xfrm>
            <a:off x="6579489" y="1520697"/>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S</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p:nvPr/>
        </p:nvSpPr>
        <p:spPr>
          <a:xfrm>
            <a:off x="76207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8" name="object 8"/>
          <p:cNvSpPr txBox="1"/>
          <p:nvPr/>
        </p:nvSpPr>
        <p:spPr>
          <a:xfrm>
            <a:off x="7722489"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B</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p:nvPr/>
        </p:nvSpPr>
        <p:spPr>
          <a:xfrm>
            <a:off x="54871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0" name="object 10"/>
          <p:cNvSpPr txBox="1"/>
          <p:nvPr/>
        </p:nvSpPr>
        <p:spPr>
          <a:xfrm>
            <a:off x="5588634"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A</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1" name="object 11"/>
          <p:cNvSpPr/>
          <p:nvPr/>
        </p:nvSpPr>
        <p:spPr>
          <a:xfrm>
            <a:off x="7620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txBox="1"/>
          <p:nvPr/>
        </p:nvSpPr>
        <p:spPr>
          <a:xfrm>
            <a:off x="7722489" y="2892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3" name="object 13"/>
          <p:cNvSpPr/>
          <p:nvPr/>
        </p:nvSpPr>
        <p:spPr>
          <a:xfrm>
            <a:off x="85351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 name="object 14"/>
          <p:cNvSpPr txBox="1"/>
          <p:nvPr/>
        </p:nvSpPr>
        <p:spPr>
          <a:xfrm>
            <a:off x="8643366" y="2892678"/>
            <a:ext cx="1651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F</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5" name="object 15"/>
          <p:cNvSpPr/>
          <p:nvPr/>
        </p:nvSpPr>
        <p:spPr>
          <a:xfrm>
            <a:off x="63253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txBox="1"/>
          <p:nvPr/>
        </p:nvSpPr>
        <p:spPr>
          <a:xfrm>
            <a:off x="6420992"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D</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7" name="object 17"/>
          <p:cNvSpPr/>
          <p:nvPr/>
        </p:nvSpPr>
        <p:spPr>
          <a:xfrm>
            <a:off x="4953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txBox="1"/>
          <p:nvPr/>
        </p:nvSpPr>
        <p:spPr>
          <a:xfrm>
            <a:off x="5049139"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C</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9" name="object 19"/>
          <p:cNvSpPr/>
          <p:nvPr/>
        </p:nvSpPr>
        <p:spPr>
          <a:xfrm>
            <a:off x="44203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txBox="1"/>
          <p:nvPr/>
        </p:nvSpPr>
        <p:spPr>
          <a:xfrm>
            <a:off x="4509642" y="3654932"/>
            <a:ext cx="2038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G</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1" name="object 21"/>
          <p:cNvSpPr/>
          <p:nvPr/>
        </p:nvSpPr>
        <p:spPr>
          <a:xfrm>
            <a:off x="57157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txBox="1"/>
          <p:nvPr/>
        </p:nvSpPr>
        <p:spPr>
          <a:xfrm>
            <a:off x="5811139" y="3654932"/>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H</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3" name="object 23"/>
          <p:cNvSpPr/>
          <p:nvPr/>
        </p:nvSpPr>
        <p:spPr>
          <a:xfrm>
            <a:off x="5639561" y="1817242"/>
            <a:ext cx="994410" cy="331470"/>
          </a:xfrm>
          <a:custGeom>
            <a:avLst/>
            <a:gdLst/>
            <a:ahLst/>
            <a:cxnLst/>
            <a:rect l="l" t="t" r="r" b="b"/>
            <a:pathLst>
              <a:path w="994409" h="331469">
                <a:moveTo>
                  <a:pt x="62864" y="257175"/>
                </a:moveTo>
                <a:lnTo>
                  <a:pt x="0" y="317119"/>
                </a:lnTo>
                <a:lnTo>
                  <a:pt x="85725" y="331343"/>
                </a:lnTo>
                <a:lnTo>
                  <a:pt x="79266" y="310388"/>
                </a:lnTo>
                <a:lnTo>
                  <a:pt x="65659" y="310388"/>
                </a:lnTo>
                <a:lnTo>
                  <a:pt x="58038" y="285750"/>
                </a:lnTo>
                <a:lnTo>
                  <a:pt x="70491" y="281918"/>
                </a:lnTo>
                <a:lnTo>
                  <a:pt x="62864" y="257175"/>
                </a:lnTo>
                <a:close/>
              </a:path>
              <a:path w="994409" h="331469">
                <a:moveTo>
                  <a:pt x="70491" y="281918"/>
                </a:moveTo>
                <a:lnTo>
                  <a:pt x="58038" y="285750"/>
                </a:lnTo>
                <a:lnTo>
                  <a:pt x="65659" y="310388"/>
                </a:lnTo>
                <a:lnTo>
                  <a:pt x="78087" y="306564"/>
                </a:lnTo>
                <a:lnTo>
                  <a:pt x="70491" y="281918"/>
                </a:lnTo>
                <a:close/>
              </a:path>
              <a:path w="994409" h="331469">
                <a:moveTo>
                  <a:pt x="78087" y="306564"/>
                </a:moveTo>
                <a:lnTo>
                  <a:pt x="65659" y="310388"/>
                </a:lnTo>
                <a:lnTo>
                  <a:pt x="79266" y="310388"/>
                </a:lnTo>
                <a:lnTo>
                  <a:pt x="78087" y="306564"/>
                </a:lnTo>
                <a:close/>
              </a:path>
              <a:path w="994409" h="331469">
                <a:moveTo>
                  <a:pt x="986789" y="0"/>
                </a:moveTo>
                <a:lnTo>
                  <a:pt x="70491" y="281918"/>
                </a:lnTo>
                <a:lnTo>
                  <a:pt x="78087" y="306564"/>
                </a:lnTo>
                <a:lnTo>
                  <a:pt x="994410" y="24637"/>
                </a:lnTo>
                <a:lnTo>
                  <a:pt x="986789"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6626859" y="1816989"/>
            <a:ext cx="1146810" cy="335280"/>
          </a:xfrm>
          <a:custGeom>
            <a:avLst/>
            <a:gdLst/>
            <a:ahLst/>
            <a:cxnLst/>
            <a:rect l="l" t="t" r="r" b="b"/>
            <a:pathLst>
              <a:path w="1146809" h="335280">
                <a:moveTo>
                  <a:pt x="1067867" y="309843"/>
                </a:moveTo>
                <a:lnTo>
                  <a:pt x="1061212" y="334899"/>
                </a:lnTo>
                <a:lnTo>
                  <a:pt x="1146302" y="317373"/>
                </a:lnTo>
                <a:lnTo>
                  <a:pt x="1141555" y="313182"/>
                </a:lnTo>
                <a:lnTo>
                  <a:pt x="1080389" y="313182"/>
                </a:lnTo>
                <a:lnTo>
                  <a:pt x="1067867" y="309843"/>
                </a:lnTo>
                <a:close/>
              </a:path>
              <a:path w="1146809" h="335280">
                <a:moveTo>
                  <a:pt x="1074511" y="284834"/>
                </a:moveTo>
                <a:lnTo>
                  <a:pt x="1067867" y="309843"/>
                </a:lnTo>
                <a:lnTo>
                  <a:pt x="1080389" y="313182"/>
                </a:lnTo>
                <a:lnTo>
                  <a:pt x="1086993" y="288163"/>
                </a:lnTo>
                <a:lnTo>
                  <a:pt x="1074511" y="284834"/>
                </a:lnTo>
                <a:close/>
              </a:path>
              <a:path w="1146809" h="335280">
                <a:moveTo>
                  <a:pt x="1081151" y="259841"/>
                </a:moveTo>
                <a:lnTo>
                  <a:pt x="1074511" y="284834"/>
                </a:lnTo>
                <a:lnTo>
                  <a:pt x="1086993" y="288163"/>
                </a:lnTo>
                <a:lnTo>
                  <a:pt x="1080389" y="313182"/>
                </a:lnTo>
                <a:lnTo>
                  <a:pt x="1141555" y="313182"/>
                </a:lnTo>
                <a:lnTo>
                  <a:pt x="1081151" y="259841"/>
                </a:lnTo>
                <a:close/>
              </a:path>
              <a:path w="1146809" h="335280">
                <a:moveTo>
                  <a:pt x="6604" y="0"/>
                </a:moveTo>
                <a:lnTo>
                  <a:pt x="0" y="25146"/>
                </a:lnTo>
                <a:lnTo>
                  <a:pt x="1067867" y="309843"/>
                </a:lnTo>
                <a:lnTo>
                  <a:pt x="1074511" y="284834"/>
                </a:lnTo>
                <a:lnTo>
                  <a:pt x="6604"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7842757" y="2428113"/>
            <a:ext cx="768985" cy="468630"/>
          </a:xfrm>
          <a:custGeom>
            <a:avLst/>
            <a:gdLst/>
            <a:ahLst/>
            <a:cxnLst/>
            <a:rect l="l" t="t" r="r" b="b"/>
            <a:pathLst>
              <a:path w="768984" h="468630">
                <a:moveTo>
                  <a:pt x="695336" y="439400"/>
                </a:moveTo>
                <a:lnTo>
                  <a:pt x="681990" y="461645"/>
                </a:lnTo>
                <a:lnTo>
                  <a:pt x="768603" y="468249"/>
                </a:lnTo>
                <a:lnTo>
                  <a:pt x="754467" y="446024"/>
                </a:lnTo>
                <a:lnTo>
                  <a:pt x="706374" y="446024"/>
                </a:lnTo>
                <a:lnTo>
                  <a:pt x="695336" y="439400"/>
                </a:lnTo>
                <a:close/>
              </a:path>
              <a:path w="768984" h="468630">
                <a:moveTo>
                  <a:pt x="708670" y="417177"/>
                </a:moveTo>
                <a:lnTo>
                  <a:pt x="695336" y="439400"/>
                </a:lnTo>
                <a:lnTo>
                  <a:pt x="706374" y="446024"/>
                </a:lnTo>
                <a:lnTo>
                  <a:pt x="719709" y="423799"/>
                </a:lnTo>
                <a:lnTo>
                  <a:pt x="708670" y="417177"/>
                </a:lnTo>
                <a:close/>
              </a:path>
              <a:path w="768984" h="468630">
                <a:moveTo>
                  <a:pt x="721995" y="394970"/>
                </a:moveTo>
                <a:lnTo>
                  <a:pt x="708670" y="417177"/>
                </a:lnTo>
                <a:lnTo>
                  <a:pt x="719709" y="423799"/>
                </a:lnTo>
                <a:lnTo>
                  <a:pt x="706374" y="446024"/>
                </a:lnTo>
                <a:lnTo>
                  <a:pt x="754467" y="446024"/>
                </a:lnTo>
                <a:lnTo>
                  <a:pt x="721995" y="394970"/>
                </a:lnTo>
                <a:close/>
              </a:path>
              <a:path w="768984" h="468630">
                <a:moveTo>
                  <a:pt x="13208" y="0"/>
                </a:moveTo>
                <a:lnTo>
                  <a:pt x="0" y="22098"/>
                </a:lnTo>
                <a:lnTo>
                  <a:pt x="695336" y="439400"/>
                </a:lnTo>
                <a:lnTo>
                  <a:pt x="708670" y="417177"/>
                </a:lnTo>
                <a:lnTo>
                  <a:pt x="1320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7734300" y="2439161"/>
            <a:ext cx="78105" cy="457200"/>
          </a:xfrm>
          <a:custGeom>
            <a:avLst/>
            <a:gdLst/>
            <a:ahLst/>
            <a:cxnLst/>
            <a:rect l="l" t="t" r="r" b="b"/>
            <a:pathLst>
              <a:path w="78104" h="457200">
                <a:moveTo>
                  <a:pt x="25907" y="379475"/>
                </a:moveTo>
                <a:lnTo>
                  <a:pt x="0" y="379475"/>
                </a:lnTo>
                <a:lnTo>
                  <a:pt x="38861" y="457200"/>
                </a:lnTo>
                <a:lnTo>
                  <a:pt x="71247" y="392429"/>
                </a:lnTo>
                <a:lnTo>
                  <a:pt x="25907" y="392429"/>
                </a:lnTo>
                <a:lnTo>
                  <a:pt x="25907" y="379475"/>
                </a:lnTo>
                <a:close/>
              </a:path>
              <a:path w="78104" h="457200">
                <a:moveTo>
                  <a:pt x="51816" y="0"/>
                </a:moveTo>
                <a:lnTo>
                  <a:pt x="25907" y="0"/>
                </a:lnTo>
                <a:lnTo>
                  <a:pt x="25907" y="392429"/>
                </a:lnTo>
                <a:lnTo>
                  <a:pt x="51816" y="392429"/>
                </a:lnTo>
                <a:lnTo>
                  <a:pt x="51816" y="0"/>
                </a:lnTo>
                <a:close/>
              </a:path>
              <a:path w="78104" h="457200">
                <a:moveTo>
                  <a:pt x="77724" y="379475"/>
                </a:moveTo>
                <a:lnTo>
                  <a:pt x="51816" y="379475"/>
                </a:lnTo>
                <a:lnTo>
                  <a:pt x="51816" y="392429"/>
                </a:lnTo>
                <a:lnTo>
                  <a:pt x="71247" y="392429"/>
                </a:lnTo>
                <a:lnTo>
                  <a:pt x="77724" y="379475"/>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5709158" y="2428113"/>
            <a:ext cx="768985" cy="468630"/>
          </a:xfrm>
          <a:custGeom>
            <a:avLst/>
            <a:gdLst/>
            <a:ahLst/>
            <a:cxnLst/>
            <a:rect l="l" t="t" r="r" b="b"/>
            <a:pathLst>
              <a:path w="768985" h="468630">
                <a:moveTo>
                  <a:pt x="695336" y="439400"/>
                </a:moveTo>
                <a:lnTo>
                  <a:pt x="681989" y="461645"/>
                </a:lnTo>
                <a:lnTo>
                  <a:pt x="768603" y="468249"/>
                </a:lnTo>
                <a:lnTo>
                  <a:pt x="754467" y="446024"/>
                </a:lnTo>
                <a:lnTo>
                  <a:pt x="706374" y="446024"/>
                </a:lnTo>
                <a:lnTo>
                  <a:pt x="695336" y="439400"/>
                </a:lnTo>
                <a:close/>
              </a:path>
              <a:path w="768985" h="468630">
                <a:moveTo>
                  <a:pt x="708670" y="417177"/>
                </a:moveTo>
                <a:lnTo>
                  <a:pt x="695336" y="439400"/>
                </a:lnTo>
                <a:lnTo>
                  <a:pt x="706374" y="446024"/>
                </a:lnTo>
                <a:lnTo>
                  <a:pt x="719708" y="423799"/>
                </a:lnTo>
                <a:lnTo>
                  <a:pt x="708670" y="417177"/>
                </a:lnTo>
                <a:close/>
              </a:path>
              <a:path w="768985" h="468630">
                <a:moveTo>
                  <a:pt x="721994" y="394970"/>
                </a:moveTo>
                <a:lnTo>
                  <a:pt x="708670" y="417177"/>
                </a:lnTo>
                <a:lnTo>
                  <a:pt x="719708" y="423799"/>
                </a:lnTo>
                <a:lnTo>
                  <a:pt x="706374" y="446024"/>
                </a:lnTo>
                <a:lnTo>
                  <a:pt x="754467" y="446024"/>
                </a:lnTo>
                <a:lnTo>
                  <a:pt x="721994" y="394970"/>
                </a:lnTo>
                <a:close/>
              </a:path>
              <a:path w="768985" h="468630">
                <a:moveTo>
                  <a:pt x="13207" y="0"/>
                </a:moveTo>
                <a:lnTo>
                  <a:pt x="0" y="22098"/>
                </a:lnTo>
                <a:lnTo>
                  <a:pt x="695336" y="439400"/>
                </a:lnTo>
                <a:lnTo>
                  <a:pt x="708670" y="417177"/>
                </a:lnTo>
                <a:lnTo>
                  <a:pt x="1320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5250815" y="3190748"/>
            <a:ext cx="617855" cy="467995"/>
          </a:xfrm>
          <a:custGeom>
            <a:avLst/>
            <a:gdLst/>
            <a:ahLst/>
            <a:cxnLst/>
            <a:rect l="l" t="t" r="r" b="b"/>
            <a:pathLst>
              <a:path w="617854" h="467995">
                <a:moveTo>
                  <a:pt x="547407" y="431383"/>
                </a:moveTo>
                <a:lnTo>
                  <a:pt x="531876" y="452119"/>
                </a:lnTo>
                <a:lnTo>
                  <a:pt x="617347" y="467613"/>
                </a:lnTo>
                <a:lnTo>
                  <a:pt x="603123" y="439165"/>
                </a:lnTo>
                <a:lnTo>
                  <a:pt x="557784" y="439165"/>
                </a:lnTo>
                <a:lnTo>
                  <a:pt x="547407" y="431383"/>
                </a:lnTo>
                <a:close/>
              </a:path>
              <a:path w="617854" h="467995">
                <a:moveTo>
                  <a:pt x="562968" y="410606"/>
                </a:moveTo>
                <a:lnTo>
                  <a:pt x="547407" y="431383"/>
                </a:lnTo>
                <a:lnTo>
                  <a:pt x="557784" y="439165"/>
                </a:lnTo>
                <a:lnTo>
                  <a:pt x="573277" y="418338"/>
                </a:lnTo>
                <a:lnTo>
                  <a:pt x="562968" y="410606"/>
                </a:lnTo>
                <a:close/>
              </a:path>
              <a:path w="617854" h="467995">
                <a:moveTo>
                  <a:pt x="578485" y="389889"/>
                </a:moveTo>
                <a:lnTo>
                  <a:pt x="562968" y="410606"/>
                </a:lnTo>
                <a:lnTo>
                  <a:pt x="573277" y="418338"/>
                </a:lnTo>
                <a:lnTo>
                  <a:pt x="557784" y="439165"/>
                </a:lnTo>
                <a:lnTo>
                  <a:pt x="603123" y="439165"/>
                </a:lnTo>
                <a:lnTo>
                  <a:pt x="578485" y="389889"/>
                </a:lnTo>
                <a:close/>
              </a:path>
              <a:path w="617854" h="467995">
                <a:moveTo>
                  <a:pt x="15494" y="0"/>
                </a:moveTo>
                <a:lnTo>
                  <a:pt x="0" y="20827"/>
                </a:lnTo>
                <a:lnTo>
                  <a:pt x="547407" y="431383"/>
                </a:lnTo>
                <a:lnTo>
                  <a:pt x="562968" y="410606"/>
                </a:lnTo>
                <a:lnTo>
                  <a:pt x="1549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5182361" y="2430017"/>
            <a:ext cx="466725" cy="466725"/>
          </a:xfrm>
          <a:custGeom>
            <a:avLst/>
            <a:gdLst/>
            <a:ahLst/>
            <a:cxnLst/>
            <a:rect l="l" t="t" r="r" b="b"/>
            <a:pathLst>
              <a:path w="466725" h="466725">
                <a:moveTo>
                  <a:pt x="27432" y="383921"/>
                </a:moveTo>
                <a:lnTo>
                  <a:pt x="0" y="466344"/>
                </a:lnTo>
                <a:lnTo>
                  <a:pt x="82423" y="438912"/>
                </a:lnTo>
                <a:lnTo>
                  <a:pt x="73152" y="429641"/>
                </a:lnTo>
                <a:lnTo>
                  <a:pt x="54990" y="429641"/>
                </a:lnTo>
                <a:lnTo>
                  <a:pt x="36702" y="411353"/>
                </a:lnTo>
                <a:lnTo>
                  <a:pt x="45783" y="402272"/>
                </a:lnTo>
                <a:lnTo>
                  <a:pt x="27432" y="383921"/>
                </a:lnTo>
                <a:close/>
              </a:path>
              <a:path w="466725" h="466725">
                <a:moveTo>
                  <a:pt x="45783" y="402272"/>
                </a:moveTo>
                <a:lnTo>
                  <a:pt x="36702" y="411353"/>
                </a:lnTo>
                <a:lnTo>
                  <a:pt x="54990" y="429641"/>
                </a:lnTo>
                <a:lnTo>
                  <a:pt x="64071" y="420560"/>
                </a:lnTo>
                <a:lnTo>
                  <a:pt x="45783" y="402272"/>
                </a:lnTo>
                <a:close/>
              </a:path>
              <a:path w="466725" h="466725">
                <a:moveTo>
                  <a:pt x="64071" y="420560"/>
                </a:moveTo>
                <a:lnTo>
                  <a:pt x="54990" y="429641"/>
                </a:lnTo>
                <a:lnTo>
                  <a:pt x="73152" y="429641"/>
                </a:lnTo>
                <a:lnTo>
                  <a:pt x="64071" y="420560"/>
                </a:lnTo>
                <a:close/>
              </a:path>
              <a:path w="466725" h="466725">
                <a:moveTo>
                  <a:pt x="448055" y="0"/>
                </a:moveTo>
                <a:lnTo>
                  <a:pt x="45783" y="402272"/>
                </a:lnTo>
                <a:lnTo>
                  <a:pt x="64071" y="420560"/>
                </a:lnTo>
                <a:lnTo>
                  <a:pt x="466343" y="18287"/>
                </a:lnTo>
                <a:lnTo>
                  <a:pt x="448055"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0" name="object 30"/>
          <p:cNvSpPr/>
          <p:nvPr/>
        </p:nvSpPr>
        <p:spPr>
          <a:xfrm>
            <a:off x="4648961" y="3192907"/>
            <a:ext cx="391160" cy="465455"/>
          </a:xfrm>
          <a:custGeom>
            <a:avLst/>
            <a:gdLst/>
            <a:ahLst/>
            <a:cxnLst/>
            <a:rect l="l" t="t" r="r" b="b"/>
            <a:pathLst>
              <a:path w="391160" h="465454">
                <a:moveTo>
                  <a:pt x="19938" y="380872"/>
                </a:moveTo>
                <a:lnTo>
                  <a:pt x="0" y="465454"/>
                </a:lnTo>
                <a:lnTo>
                  <a:pt x="79628" y="430656"/>
                </a:lnTo>
                <a:lnTo>
                  <a:pt x="71558" y="423925"/>
                </a:lnTo>
                <a:lnTo>
                  <a:pt x="51435" y="423925"/>
                </a:lnTo>
                <a:lnTo>
                  <a:pt x="31496" y="407415"/>
                </a:lnTo>
                <a:lnTo>
                  <a:pt x="39807" y="397444"/>
                </a:lnTo>
                <a:lnTo>
                  <a:pt x="19938" y="380872"/>
                </a:lnTo>
                <a:close/>
              </a:path>
              <a:path w="391160" h="465454">
                <a:moveTo>
                  <a:pt x="39807" y="397444"/>
                </a:moveTo>
                <a:lnTo>
                  <a:pt x="31496" y="407415"/>
                </a:lnTo>
                <a:lnTo>
                  <a:pt x="51435" y="423925"/>
                </a:lnTo>
                <a:lnTo>
                  <a:pt x="59685" y="414023"/>
                </a:lnTo>
                <a:lnTo>
                  <a:pt x="39807" y="397444"/>
                </a:lnTo>
                <a:close/>
              </a:path>
              <a:path w="391160" h="465454">
                <a:moveTo>
                  <a:pt x="59685" y="414023"/>
                </a:moveTo>
                <a:lnTo>
                  <a:pt x="51435" y="423925"/>
                </a:lnTo>
                <a:lnTo>
                  <a:pt x="71558" y="423925"/>
                </a:lnTo>
                <a:lnTo>
                  <a:pt x="59685" y="414023"/>
                </a:lnTo>
                <a:close/>
              </a:path>
              <a:path w="391160" h="465454">
                <a:moveTo>
                  <a:pt x="371093" y="0"/>
                </a:moveTo>
                <a:lnTo>
                  <a:pt x="39807" y="397444"/>
                </a:lnTo>
                <a:lnTo>
                  <a:pt x="59685" y="414023"/>
                </a:lnTo>
                <a:lnTo>
                  <a:pt x="390905" y="16509"/>
                </a:lnTo>
                <a:lnTo>
                  <a:pt x="371093"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object 31"/>
          <p:cNvSpPr/>
          <p:nvPr/>
        </p:nvSpPr>
        <p:spPr>
          <a:xfrm>
            <a:off x="5606034" y="3550158"/>
            <a:ext cx="609600" cy="533400"/>
          </a:xfrm>
          <a:custGeom>
            <a:avLst/>
            <a:gdLst/>
            <a:ahLst/>
            <a:cxnLst/>
            <a:rect l="l" t="t" r="r" b="b"/>
            <a:pathLst>
              <a:path w="609600" h="533400">
                <a:moveTo>
                  <a:pt x="0" y="266699"/>
                </a:moveTo>
                <a:lnTo>
                  <a:pt x="3990" y="223433"/>
                </a:lnTo>
                <a:lnTo>
                  <a:pt x="15544" y="182392"/>
                </a:lnTo>
                <a:lnTo>
                  <a:pt x="34032" y="144124"/>
                </a:lnTo>
                <a:lnTo>
                  <a:pt x="58826" y="109179"/>
                </a:lnTo>
                <a:lnTo>
                  <a:pt x="89296" y="78104"/>
                </a:lnTo>
                <a:lnTo>
                  <a:pt x="124815" y="51450"/>
                </a:lnTo>
                <a:lnTo>
                  <a:pt x="164753" y="29763"/>
                </a:lnTo>
                <a:lnTo>
                  <a:pt x="208483" y="13594"/>
                </a:lnTo>
                <a:lnTo>
                  <a:pt x="255374" y="3489"/>
                </a:lnTo>
                <a:lnTo>
                  <a:pt x="304800" y="0"/>
                </a:lnTo>
                <a:lnTo>
                  <a:pt x="354225" y="3489"/>
                </a:lnTo>
                <a:lnTo>
                  <a:pt x="401116" y="13594"/>
                </a:lnTo>
                <a:lnTo>
                  <a:pt x="444846" y="29763"/>
                </a:lnTo>
                <a:lnTo>
                  <a:pt x="484784" y="51450"/>
                </a:lnTo>
                <a:lnTo>
                  <a:pt x="520303" y="78104"/>
                </a:lnTo>
                <a:lnTo>
                  <a:pt x="550773" y="109179"/>
                </a:lnTo>
                <a:lnTo>
                  <a:pt x="575567" y="144124"/>
                </a:lnTo>
                <a:lnTo>
                  <a:pt x="594055" y="182392"/>
                </a:lnTo>
                <a:lnTo>
                  <a:pt x="605609" y="223433"/>
                </a:lnTo>
                <a:lnTo>
                  <a:pt x="609600" y="266699"/>
                </a:lnTo>
                <a:lnTo>
                  <a:pt x="605609" y="309966"/>
                </a:lnTo>
                <a:lnTo>
                  <a:pt x="594055" y="351007"/>
                </a:lnTo>
                <a:lnTo>
                  <a:pt x="575567" y="389275"/>
                </a:lnTo>
                <a:lnTo>
                  <a:pt x="550773" y="424220"/>
                </a:lnTo>
                <a:lnTo>
                  <a:pt x="520303" y="455294"/>
                </a:lnTo>
                <a:lnTo>
                  <a:pt x="484784" y="481949"/>
                </a:lnTo>
                <a:lnTo>
                  <a:pt x="444846" y="503636"/>
                </a:lnTo>
                <a:lnTo>
                  <a:pt x="401116" y="519805"/>
                </a:lnTo>
                <a:lnTo>
                  <a:pt x="354225" y="529910"/>
                </a:lnTo>
                <a:lnTo>
                  <a:pt x="304800" y="533399"/>
                </a:lnTo>
                <a:lnTo>
                  <a:pt x="255374" y="529910"/>
                </a:lnTo>
                <a:lnTo>
                  <a:pt x="208483" y="519805"/>
                </a:lnTo>
                <a:lnTo>
                  <a:pt x="164753" y="503636"/>
                </a:lnTo>
                <a:lnTo>
                  <a:pt x="124815" y="481949"/>
                </a:lnTo>
                <a:lnTo>
                  <a:pt x="89296" y="455294"/>
                </a:lnTo>
                <a:lnTo>
                  <a:pt x="58826" y="424220"/>
                </a:lnTo>
                <a:lnTo>
                  <a:pt x="34032" y="389275"/>
                </a:lnTo>
                <a:lnTo>
                  <a:pt x="15544" y="351007"/>
                </a:lnTo>
                <a:lnTo>
                  <a:pt x="3990" y="309966"/>
                </a:lnTo>
                <a:lnTo>
                  <a:pt x="0" y="266699"/>
                </a:lnTo>
                <a:close/>
              </a:path>
            </a:pathLst>
          </a:custGeom>
          <a:ln w="25908">
            <a:solidFill>
              <a:srgbClr val="FFFF00"/>
            </a:solidFill>
            <a:prstDash val="lg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object 32"/>
          <p:cNvSpPr txBox="1">
            <a:spLocks noGrp="1"/>
          </p:cNvSpPr>
          <p:nvPr>
            <p:ph type="sldNum" sz="quarter" idx="7"/>
          </p:nvPr>
        </p:nvSpPr>
        <p:spPr>
          <a:prstGeom prst="rect">
            <a:avLst/>
          </a:prstGeom>
        </p:spPr>
        <p:txBody>
          <a:bodyPr vert="horz" wrap="square" lIns="0" tIns="635" rIns="0" bIns="0" rtlCol="0">
            <a:spAutoFit/>
          </a:body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18</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20337767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9163" y="274320"/>
            <a:ext cx="5151120" cy="1275588"/>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448183"/>
            <a:ext cx="4381500" cy="665480"/>
          </a:xfrm>
          <a:prstGeom prst="rect">
            <a:avLst/>
          </a:prstGeom>
        </p:spPr>
        <p:txBody>
          <a:bodyPr vert="horz" wrap="square" lIns="0" tIns="12700" rIns="0" bIns="0" rtlCol="0">
            <a:spAutoFit/>
          </a:bodyPr>
          <a:lstStyle/>
          <a:p>
            <a:pPr marL="12700">
              <a:lnSpc>
                <a:spcPct val="100000"/>
              </a:lnSpc>
              <a:spcBef>
                <a:spcPts val="100"/>
              </a:spcBef>
            </a:pPr>
            <a:r>
              <a:rPr sz="4200" dirty="0"/>
              <a:t>BFS:</a:t>
            </a:r>
            <a:r>
              <a:rPr sz="4200" spc="-100" dirty="0"/>
              <a:t> </a:t>
            </a:r>
            <a:r>
              <a:rPr sz="4200" spc="-5" dirty="0"/>
              <a:t>EXAMPLE</a:t>
            </a:r>
            <a:endParaRPr sz="4200"/>
          </a:p>
        </p:txBody>
      </p:sp>
      <p:graphicFrame>
        <p:nvGraphicFramePr>
          <p:cNvPr id="4" name="object 4"/>
          <p:cNvGraphicFramePr>
            <a:graphicFrameLocks noGrp="1"/>
          </p:cNvGraphicFramePr>
          <p:nvPr/>
        </p:nvGraphicFramePr>
        <p:xfrm>
          <a:off x="1184440" y="4405312"/>
          <a:ext cx="5486400" cy="2316344"/>
        </p:xfrm>
        <a:graphic>
          <a:graphicData uri="http://schemas.openxmlformats.org/drawingml/2006/table">
            <a:tbl>
              <a:tblPr firstRow="1" bandRow="1">
                <a:tableStyleId>{2D5ABB26-0587-4C30-8999-92F81FD0307C}</a:tableStyleId>
              </a:tblPr>
              <a:tblGrid>
                <a:gridCol w="464820">
                  <a:extLst>
                    <a:ext uri="{9D8B030D-6E8A-4147-A177-3AD203B41FA5}">
                      <a16:colId xmlns:a16="http://schemas.microsoft.com/office/drawing/2014/main" val="20000"/>
                    </a:ext>
                  </a:extLst>
                </a:gridCol>
                <a:gridCol w="2600325">
                  <a:extLst>
                    <a:ext uri="{9D8B030D-6E8A-4147-A177-3AD203B41FA5}">
                      <a16:colId xmlns:a16="http://schemas.microsoft.com/office/drawing/2014/main" val="20001"/>
                    </a:ext>
                  </a:extLst>
                </a:gridCol>
                <a:gridCol w="2421255">
                  <a:extLst>
                    <a:ext uri="{9D8B030D-6E8A-4147-A177-3AD203B41FA5}">
                      <a16:colId xmlns:a16="http://schemas.microsoft.com/office/drawing/2014/main" val="20002"/>
                    </a:ext>
                  </a:extLst>
                </a:gridCol>
              </a:tblGrid>
              <a:tr h="335280">
                <a:tc>
                  <a:txBody>
                    <a:bodyPr/>
                    <a:lstStyle/>
                    <a:p>
                      <a:pPr>
                        <a:lnSpc>
                          <a:spcPct val="100000"/>
                        </a:lnSpc>
                      </a:pPr>
                      <a:endParaRPr sz="2100">
                        <a:latin typeface="Times New Roman"/>
                        <a:cs typeface="Times New Roman"/>
                      </a:endParaRPr>
                    </a:p>
                  </a:txBody>
                  <a:tcPr marL="0" marR="0" marT="0" marB="0">
                    <a:lnL w="28575">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25"/>
                        </a:spcBef>
                      </a:pPr>
                      <a:r>
                        <a:rPr sz="1600" dirty="0">
                          <a:latin typeface="Arial"/>
                          <a:cs typeface="Arial"/>
                        </a:rPr>
                        <a:t>Q</a:t>
                      </a:r>
                      <a:endParaRPr sz="1600">
                        <a:latin typeface="Arial"/>
                        <a:cs typeface="Arial"/>
                      </a:endParaRPr>
                    </a:p>
                  </a:txBody>
                  <a:tcPr marL="0" marR="0" marT="41275" marB="0">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2075">
                        <a:lnSpc>
                          <a:spcPct val="100000"/>
                        </a:lnSpc>
                        <a:spcBef>
                          <a:spcPts val="325"/>
                        </a:spcBef>
                      </a:pPr>
                      <a:r>
                        <a:rPr sz="1600" spc="-10" dirty="0">
                          <a:latin typeface="Arial"/>
                          <a:cs typeface="Arial"/>
                        </a:rPr>
                        <a:t>Visited</a:t>
                      </a:r>
                      <a:endParaRPr sz="1600">
                        <a:latin typeface="Arial"/>
                        <a:cs typeface="Arial"/>
                      </a:endParaRPr>
                    </a:p>
                  </a:txBody>
                  <a:tcPr marL="0" marR="0" marT="41275" marB="0">
                    <a:lnL w="12700">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tcPr>
                </a:tc>
                <a:extLst>
                  <a:ext uri="{0D108BD9-81ED-4DB2-BD59-A6C34878D82A}">
                    <a16:rowId xmlns:a16="http://schemas.microsoft.com/office/drawing/2014/main" val="10000"/>
                  </a:ext>
                </a:extLst>
              </a:tr>
              <a:tr h="396239">
                <a:tc>
                  <a:txBody>
                    <a:bodyPr/>
                    <a:lstStyle/>
                    <a:p>
                      <a:pPr marL="91440">
                        <a:lnSpc>
                          <a:spcPct val="100000"/>
                        </a:lnSpc>
                        <a:spcBef>
                          <a:spcPts val="310"/>
                        </a:spcBef>
                      </a:pPr>
                      <a:r>
                        <a:rPr sz="2000" dirty="0">
                          <a:latin typeface="Arial"/>
                          <a:cs typeface="Arial"/>
                        </a:rPr>
                        <a:t>3</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B,C,D</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5" dirty="0">
                          <a:solidFill>
                            <a:srgbClr val="2B5F27"/>
                          </a:solidFill>
                          <a:latin typeface="Arial"/>
                          <a:cs typeface="Arial"/>
                        </a:rPr>
                        <a:t>S,A,B,C,D</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1"/>
                  </a:ext>
                </a:extLst>
              </a:tr>
              <a:tr h="396113">
                <a:tc>
                  <a:txBody>
                    <a:bodyPr/>
                    <a:lstStyle/>
                    <a:p>
                      <a:pPr marL="91440">
                        <a:lnSpc>
                          <a:spcPct val="100000"/>
                        </a:lnSpc>
                        <a:spcBef>
                          <a:spcPts val="310"/>
                        </a:spcBef>
                      </a:pPr>
                      <a:r>
                        <a:rPr sz="2000" dirty="0">
                          <a:latin typeface="Arial"/>
                          <a:cs typeface="Arial"/>
                        </a:rPr>
                        <a:t>4</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C,D,E,F</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5" dirty="0">
                          <a:solidFill>
                            <a:srgbClr val="2B5F27"/>
                          </a:solidFill>
                          <a:latin typeface="Arial"/>
                          <a:cs typeface="Arial"/>
                        </a:rPr>
                        <a:t>S,A,B,C,D,E,F</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2"/>
                  </a:ext>
                </a:extLst>
              </a:tr>
              <a:tr h="396278">
                <a:tc>
                  <a:txBody>
                    <a:bodyPr/>
                    <a:lstStyle/>
                    <a:p>
                      <a:pPr marL="91440">
                        <a:lnSpc>
                          <a:spcPct val="100000"/>
                        </a:lnSpc>
                        <a:spcBef>
                          <a:spcPts val="315"/>
                        </a:spcBef>
                      </a:pPr>
                      <a:r>
                        <a:rPr sz="2000" dirty="0">
                          <a:latin typeface="Arial"/>
                          <a:cs typeface="Arial"/>
                        </a:rPr>
                        <a:t>5</a:t>
                      </a:r>
                      <a:endParaRPr sz="2000">
                        <a:latin typeface="Arial"/>
                        <a:cs typeface="Arial"/>
                      </a:endParaRPr>
                    </a:p>
                  </a:txBody>
                  <a:tcPr marL="0" marR="0" marT="40005"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5"/>
                        </a:spcBef>
                      </a:pPr>
                      <a:r>
                        <a:rPr sz="2000" spc="-25" dirty="0">
                          <a:latin typeface="Arial"/>
                          <a:cs typeface="Arial"/>
                        </a:rPr>
                        <a:t>D,E,F,G,H</a:t>
                      </a:r>
                      <a:endParaRPr sz="20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5"/>
                        </a:spcBef>
                      </a:pPr>
                      <a:r>
                        <a:rPr sz="2000" spc="-15" dirty="0">
                          <a:solidFill>
                            <a:srgbClr val="2B5F27"/>
                          </a:solidFill>
                          <a:latin typeface="Arial"/>
                          <a:cs typeface="Arial"/>
                        </a:rPr>
                        <a:t>S,A,B,C,D,E,F,G,H</a:t>
                      </a:r>
                      <a:endParaRPr sz="2000">
                        <a:latin typeface="Arial"/>
                        <a:cs typeface="Arial"/>
                      </a:endParaRPr>
                    </a:p>
                  </a:txBody>
                  <a:tcPr marL="0" marR="0" marT="40005"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3"/>
                  </a:ext>
                </a:extLst>
              </a:tr>
              <a:tr h="396214">
                <a:tc>
                  <a:txBody>
                    <a:bodyPr/>
                    <a:lstStyle/>
                    <a:p>
                      <a:pPr marL="91440">
                        <a:lnSpc>
                          <a:spcPct val="100000"/>
                        </a:lnSpc>
                        <a:spcBef>
                          <a:spcPts val="315"/>
                        </a:spcBef>
                      </a:pPr>
                      <a:r>
                        <a:rPr sz="2000" dirty="0">
                          <a:latin typeface="Arial"/>
                          <a:cs typeface="Arial"/>
                        </a:rPr>
                        <a:t>6</a:t>
                      </a:r>
                      <a:endParaRPr sz="2000">
                        <a:latin typeface="Arial"/>
                        <a:cs typeface="Arial"/>
                      </a:endParaRPr>
                    </a:p>
                  </a:txBody>
                  <a:tcPr marL="0" marR="0" marT="40005"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5"/>
                        </a:spcBef>
                      </a:pPr>
                      <a:r>
                        <a:rPr sz="2000" spc="-35" dirty="0">
                          <a:latin typeface="Arial"/>
                          <a:cs typeface="Arial"/>
                        </a:rPr>
                        <a:t>E,F,G,H</a:t>
                      </a:r>
                      <a:endParaRPr sz="20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5"/>
                        </a:spcBef>
                      </a:pPr>
                      <a:r>
                        <a:rPr sz="2000" spc="-15" dirty="0">
                          <a:solidFill>
                            <a:srgbClr val="2B5F27"/>
                          </a:solidFill>
                          <a:latin typeface="Arial"/>
                          <a:cs typeface="Arial"/>
                        </a:rPr>
                        <a:t>S,A,B,C,D,E,F,G,H</a:t>
                      </a:r>
                      <a:endParaRPr sz="2000">
                        <a:latin typeface="Arial"/>
                        <a:cs typeface="Arial"/>
                      </a:endParaRPr>
                    </a:p>
                  </a:txBody>
                  <a:tcPr marL="0" marR="0" marT="40005"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4"/>
                  </a:ext>
                </a:extLst>
              </a:tr>
              <a:tr h="396220">
                <a:tc>
                  <a:txBody>
                    <a:bodyPr/>
                    <a:lstStyle/>
                    <a:p>
                      <a:pPr marL="91440">
                        <a:lnSpc>
                          <a:spcPct val="100000"/>
                        </a:lnSpc>
                        <a:spcBef>
                          <a:spcPts val="315"/>
                        </a:spcBef>
                      </a:pPr>
                      <a:r>
                        <a:rPr sz="2000" dirty="0">
                          <a:latin typeface="Arial"/>
                          <a:cs typeface="Arial"/>
                        </a:rPr>
                        <a:t>7</a:t>
                      </a:r>
                      <a:endParaRPr sz="2000">
                        <a:latin typeface="Arial"/>
                        <a:cs typeface="Arial"/>
                      </a:endParaRPr>
                    </a:p>
                  </a:txBody>
                  <a:tcPr marL="0" marR="0" marT="40005" marB="0">
                    <a:lnL w="28575">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28575">
                      <a:solidFill>
                        <a:srgbClr val="FFFFFF"/>
                      </a:solidFill>
                      <a:prstDash val="solid"/>
                    </a:lnB>
                  </a:tcPr>
                </a:tc>
                <a:extLst>
                  <a:ext uri="{0D108BD9-81ED-4DB2-BD59-A6C34878D82A}">
                    <a16:rowId xmlns:a16="http://schemas.microsoft.com/office/drawing/2014/main" val="10005"/>
                  </a:ext>
                </a:extLst>
              </a:tr>
            </a:tbl>
          </a:graphicData>
        </a:graphic>
      </p:graphicFrame>
      <p:sp>
        <p:nvSpPr>
          <p:cNvPr id="5" name="object 5"/>
          <p:cNvSpPr/>
          <p:nvPr/>
        </p:nvSpPr>
        <p:spPr>
          <a:xfrm>
            <a:off x="6477761" y="1524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txBox="1"/>
          <p:nvPr/>
        </p:nvSpPr>
        <p:spPr>
          <a:xfrm>
            <a:off x="6579489" y="1520697"/>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S</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p:nvPr/>
        </p:nvSpPr>
        <p:spPr>
          <a:xfrm>
            <a:off x="76207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8" name="object 8"/>
          <p:cNvSpPr txBox="1"/>
          <p:nvPr/>
        </p:nvSpPr>
        <p:spPr>
          <a:xfrm>
            <a:off x="7722489"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B</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p:nvPr/>
        </p:nvSpPr>
        <p:spPr>
          <a:xfrm>
            <a:off x="54871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0" name="object 10"/>
          <p:cNvSpPr txBox="1"/>
          <p:nvPr/>
        </p:nvSpPr>
        <p:spPr>
          <a:xfrm>
            <a:off x="5588634"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A</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1" name="object 11"/>
          <p:cNvSpPr/>
          <p:nvPr/>
        </p:nvSpPr>
        <p:spPr>
          <a:xfrm>
            <a:off x="7620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txBox="1"/>
          <p:nvPr/>
        </p:nvSpPr>
        <p:spPr>
          <a:xfrm>
            <a:off x="7722489" y="2892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3" name="object 13"/>
          <p:cNvSpPr/>
          <p:nvPr/>
        </p:nvSpPr>
        <p:spPr>
          <a:xfrm>
            <a:off x="85351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 name="object 14"/>
          <p:cNvSpPr txBox="1"/>
          <p:nvPr/>
        </p:nvSpPr>
        <p:spPr>
          <a:xfrm>
            <a:off x="8643366" y="2892678"/>
            <a:ext cx="1651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F</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5" name="object 15"/>
          <p:cNvSpPr/>
          <p:nvPr/>
        </p:nvSpPr>
        <p:spPr>
          <a:xfrm>
            <a:off x="63253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txBox="1"/>
          <p:nvPr/>
        </p:nvSpPr>
        <p:spPr>
          <a:xfrm>
            <a:off x="6420992"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D</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7" name="object 17"/>
          <p:cNvSpPr/>
          <p:nvPr/>
        </p:nvSpPr>
        <p:spPr>
          <a:xfrm>
            <a:off x="4953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txBox="1"/>
          <p:nvPr/>
        </p:nvSpPr>
        <p:spPr>
          <a:xfrm>
            <a:off x="5049139"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C</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9" name="object 19"/>
          <p:cNvSpPr/>
          <p:nvPr/>
        </p:nvSpPr>
        <p:spPr>
          <a:xfrm>
            <a:off x="44203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txBox="1"/>
          <p:nvPr/>
        </p:nvSpPr>
        <p:spPr>
          <a:xfrm>
            <a:off x="4509642" y="3654932"/>
            <a:ext cx="2038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G</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1" name="object 21"/>
          <p:cNvSpPr/>
          <p:nvPr/>
        </p:nvSpPr>
        <p:spPr>
          <a:xfrm>
            <a:off x="57157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txBox="1"/>
          <p:nvPr/>
        </p:nvSpPr>
        <p:spPr>
          <a:xfrm>
            <a:off x="5811139" y="3654932"/>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H</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3" name="object 23"/>
          <p:cNvSpPr/>
          <p:nvPr/>
        </p:nvSpPr>
        <p:spPr>
          <a:xfrm>
            <a:off x="5639561" y="1817242"/>
            <a:ext cx="994410" cy="331470"/>
          </a:xfrm>
          <a:custGeom>
            <a:avLst/>
            <a:gdLst/>
            <a:ahLst/>
            <a:cxnLst/>
            <a:rect l="l" t="t" r="r" b="b"/>
            <a:pathLst>
              <a:path w="994409" h="331469">
                <a:moveTo>
                  <a:pt x="62864" y="257175"/>
                </a:moveTo>
                <a:lnTo>
                  <a:pt x="0" y="317119"/>
                </a:lnTo>
                <a:lnTo>
                  <a:pt x="85725" y="331343"/>
                </a:lnTo>
                <a:lnTo>
                  <a:pt x="79266" y="310388"/>
                </a:lnTo>
                <a:lnTo>
                  <a:pt x="65659" y="310388"/>
                </a:lnTo>
                <a:lnTo>
                  <a:pt x="58038" y="285750"/>
                </a:lnTo>
                <a:lnTo>
                  <a:pt x="70491" y="281918"/>
                </a:lnTo>
                <a:lnTo>
                  <a:pt x="62864" y="257175"/>
                </a:lnTo>
                <a:close/>
              </a:path>
              <a:path w="994409" h="331469">
                <a:moveTo>
                  <a:pt x="70491" y="281918"/>
                </a:moveTo>
                <a:lnTo>
                  <a:pt x="58038" y="285750"/>
                </a:lnTo>
                <a:lnTo>
                  <a:pt x="65659" y="310388"/>
                </a:lnTo>
                <a:lnTo>
                  <a:pt x="78087" y="306564"/>
                </a:lnTo>
                <a:lnTo>
                  <a:pt x="70491" y="281918"/>
                </a:lnTo>
                <a:close/>
              </a:path>
              <a:path w="994409" h="331469">
                <a:moveTo>
                  <a:pt x="78087" y="306564"/>
                </a:moveTo>
                <a:lnTo>
                  <a:pt x="65659" y="310388"/>
                </a:lnTo>
                <a:lnTo>
                  <a:pt x="79266" y="310388"/>
                </a:lnTo>
                <a:lnTo>
                  <a:pt x="78087" y="306564"/>
                </a:lnTo>
                <a:close/>
              </a:path>
              <a:path w="994409" h="331469">
                <a:moveTo>
                  <a:pt x="986789" y="0"/>
                </a:moveTo>
                <a:lnTo>
                  <a:pt x="70491" y="281918"/>
                </a:lnTo>
                <a:lnTo>
                  <a:pt x="78087" y="306564"/>
                </a:lnTo>
                <a:lnTo>
                  <a:pt x="994410" y="24637"/>
                </a:lnTo>
                <a:lnTo>
                  <a:pt x="986789"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6626859" y="1816989"/>
            <a:ext cx="1146810" cy="335280"/>
          </a:xfrm>
          <a:custGeom>
            <a:avLst/>
            <a:gdLst/>
            <a:ahLst/>
            <a:cxnLst/>
            <a:rect l="l" t="t" r="r" b="b"/>
            <a:pathLst>
              <a:path w="1146809" h="335280">
                <a:moveTo>
                  <a:pt x="1067867" y="309843"/>
                </a:moveTo>
                <a:lnTo>
                  <a:pt x="1061212" y="334899"/>
                </a:lnTo>
                <a:lnTo>
                  <a:pt x="1146302" y="317373"/>
                </a:lnTo>
                <a:lnTo>
                  <a:pt x="1141555" y="313182"/>
                </a:lnTo>
                <a:lnTo>
                  <a:pt x="1080389" y="313182"/>
                </a:lnTo>
                <a:lnTo>
                  <a:pt x="1067867" y="309843"/>
                </a:lnTo>
                <a:close/>
              </a:path>
              <a:path w="1146809" h="335280">
                <a:moveTo>
                  <a:pt x="1074511" y="284834"/>
                </a:moveTo>
                <a:lnTo>
                  <a:pt x="1067867" y="309843"/>
                </a:lnTo>
                <a:lnTo>
                  <a:pt x="1080389" y="313182"/>
                </a:lnTo>
                <a:lnTo>
                  <a:pt x="1086993" y="288163"/>
                </a:lnTo>
                <a:lnTo>
                  <a:pt x="1074511" y="284834"/>
                </a:lnTo>
                <a:close/>
              </a:path>
              <a:path w="1146809" h="335280">
                <a:moveTo>
                  <a:pt x="1081151" y="259841"/>
                </a:moveTo>
                <a:lnTo>
                  <a:pt x="1074511" y="284834"/>
                </a:lnTo>
                <a:lnTo>
                  <a:pt x="1086993" y="288163"/>
                </a:lnTo>
                <a:lnTo>
                  <a:pt x="1080389" y="313182"/>
                </a:lnTo>
                <a:lnTo>
                  <a:pt x="1141555" y="313182"/>
                </a:lnTo>
                <a:lnTo>
                  <a:pt x="1081151" y="259841"/>
                </a:lnTo>
                <a:close/>
              </a:path>
              <a:path w="1146809" h="335280">
                <a:moveTo>
                  <a:pt x="6604" y="0"/>
                </a:moveTo>
                <a:lnTo>
                  <a:pt x="0" y="25146"/>
                </a:lnTo>
                <a:lnTo>
                  <a:pt x="1067867" y="309843"/>
                </a:lnTo>
                <a:lnTo>
                  <a:pt x="1074511" y="284834"/>
                </a:lnTo>
                <a:lnTo>
                  <a:pt x="6604"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7842757" y="2428113"/>
            <a:ext cx="768985" cy="468630"/>
          </a:xfrm>
          <a:custGeom>
            <a:avLst/>
            <a:gdLst/>
            <a:ahLst/>
            <a:cxnLst/>
            <a:rect l="l" t="t" r="r" b="b"/>
            <a:pathLst>
              <a:path w="768984" h="468630">
                <a:moveTo>
                  <a:pt x="695336" y="439400"/>
                </a:moveTo>
                <a:lnTo>
                  <a:pt x="681990" y="461645"/>
                </a:lnTo>
                <a:lnTo>
                  <a:pt x="768603" y="468249"/>
                </a:lnTo>
                <a:lnTo>
                  <a:pt x="754467" y="446024"/>
                </a:lnTo>
                <a:lnTo>
                  <a:pt x="706374" y="446024"/>
                </a:lnTo>
                <a:lnTo>
                  <a:pt x="695336" y="439400"/>
                </a:lnTo>
                <a:close/>
              </a:path>
              <a:path w="768984" h="468630">
                <a:moveTo>
                  <a:pt x="708670" y="417177"/>
                </a:moveTo>
                <a:lnTo>
                  <a:pt x="695336" y="439400"/>
                </a:lnTo>
                <a:lnTo>
                  <a:pt x="706374" y="446024"/>
                </a:lnTo>
                <a:lnTo>
                  <a:pt x="719709" y="423799"/>
                </a:lnTo>
                <a:lnTo>
                  <a:pt x="708670" y="417177"/>
                </a:lnTo>
                <a:close/>
              </a:path>
              <a:path w="768984" h="468630">
                <a:moveTo>
                  <a:pt x="721995" y="394970"/>
                </a:moveTo>
                <a:lnTo>
                  <a:pt x="708670" y="417177"/>
                </a:lnTo>
                <a:lnTo>
                  <a:pt x="719709" y="423799"/>
                </a:lnTo>
                <a:lnTo>
                  <a:pt x="706374" y="446024"/>
                </a:lnTo>
                <a:lnTo>
                  <a:pt x="754467" y="446024"/>
                </a:lnTo>
                <a:lnTo>
                  <a:pt x="721995" y="394970"/>
                </a:lnTo>
                <a:close/>
              </a:path>
              <a:path w="768984" h="468630">
                <a:moveTo>
                  <a:pt x="13208" y="0"/>
                </a:moveTo>
                <a:lnTo>
                  <a:pt x="0" y="22098"/>
                </a:lnTo>
                <a:lnTo>
                  <a:pt x="695336" y="439400"/>
                </a:lnTo>
                <a:lnTo>
                  <a:pt x="708670" y="417177"/>
                </a:lnTo>
                <a:lnTo>
                  <a:pt x="1320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7734300" y="2439161"/>
            <a:ext cx="78105" cy="457200"/>
          </a:xfrm>
          <a:custGeom>
            <a:avLst/>
            <a:gdLst/>
            <a:ahLst/>
            <a:cxnLst/>
            <a:rect l="l" t="t" r="r" b="b"/>
            <a:pathLst>
              <a:path w="78104" h="457200">
                <a:moveTo>
                  <a:pt x="25907" y="379475"/>
                </a:moveTo>
                <a:lnTo>
                  <a:pt x="0" y="379475"/>
                </a:lnTo>
                <a:lnTo>
                  <a:pt x="38861" y="457200"/>
                </a:lnTo>
                <a:lnTo>
                  <a:pt x="71247" y="392429"/>
                </a:lnTo>
                <a:lnTo>
                  <a:pt x="25907" y="392429"/>
                </a:lnTo>
                <a:lnTo>
                  <a:pt x="25907" y="379475"/>
                </a:lnTo>
                <a:close/>
              </a:path>
              <a:path w="78104" h="457200">
                <a:moveTo>
                  <a:pt x="51816" y="0"/>
                </a:moveTo>
                <a:lnTo>
                  <a:pt x="25907" y="0"/>
                </a:lnTo>
                <a:lnTo>
                  <a:pt x="25907" y="392429"/>
                </a:lnTo>
                <a:lnTo>
                  <a:pt x="51816" y="392429"/>
                </a:lnTo>
                <a:lnTo>
                  <a:pt x="51816" y="0"/>
                </a:lnTo>
                <a:close/>
              </a:path>
              <a:path w="78104" h="457200">
                <a:moveTo>
                  <a:pt x="77724" y="379475"/>
                </a:moveTo>
                <a:lnTo>
                  <a:pt x="51816" y="379475"/>
                </a:lnTo>
                <a:lnTo>
                  <a:pt x="51816" y="392429"/>
                </a:lnTo>
                <a:lnTo>
                  <a:pt x="71247" y="392429"/>
                </a:lnTo>
                <a:lnTo>
                  <a:pt x="77724" y="379475"/>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5709158" y="2428113"/>
            <a:ext cx="768985" cy="468630"/>
          </a:xfrm>
          <a:custGeom>
            <a:avLst/>
            <a:gdLst/>
            <a:ahLst/>
            <a:cxnLst/>
            <a:rect l="l" t="t" r="r" b="b"/>
            <a:pathLst>
              <a:path w="768985" h="468630">
                <a:moveTo>
                  <a:pt x="695336" y="439400"/>
                </a:moveTo>
                <a:lnTo>
                  <a:pt x="681989" y="461645"/>
                </a:lnTo>
                <a:lnTo>
                  <a:pt x="768603" y="468249"/>
                </a:lnTo>
                <a:lnTo>
                  <a:pt x="754467" y="446024"/>
                </a:lnTo>
                <a:lnTo>
                  <a:pt x="706374" y="446024"/>
                </a:lnTo>
                <a:lnTo>
                  <a:pt x="695336" y="439400"/>
                </a:lnTo>
                <a:close/>
              </a:path>
              <a:path w="768985" h="468630">
                <a:moveTo>
                  <a:pt x="708670" y="417177"/>
                </a:moveTo>
                <a:lnTo>
                  <a:pt x="695336" y="439400"/>
                </a:lnTo>
                <a:lnTo>
                  <a:pt x="706374" y="446024"/>
                </a:lnTo>
                <a:lnTo>
                  <a:pt x="719708" y="423799"/>
                </a:lnTo>
                <a:lnTo>
                  <a:pt x="708670" y="417177"/>
                </a:lnTo>
                <a:close/>
              </a:path>
              <a:path w="768985" h="468630">
                <a:moveTo>
                  <a:pt x="721994" y="394970"/>
                </a:moveTo>
                <a:lnTo>
                  <a:pt x="708670" y="417177"/>
                </a:lnTo>
                <a:lnTo>
                  <a:pt x="719708" y="423799"/>
                </a:lnTo>
                <a:lnTo>
                  <a:pt x="706374" y="446024"/>
                </a:lnTo>
                <a:lnTo>
                  <a:pt x="754467" y="446024"/>
                </a:lnTo>
                <a:lnTo>
                  <a:pt x="721994" y="394970"/>
                </a:lnTo>
                <a:close/>
              </a:path>
              <a:path w="768985" h="468630">
                <a:moveTo>
                  <a:pt x="13207" y="0"/>
                </a:moveTo>
                <a:lnTo>
                  <a:pt x="0" y="22098"/>
                </a:lnTo>
                <a:lnTo>
                  <a:pt x="695336" y="439400"/>
                </a:lnTo>
                <a:lnTo>
                  <a:pt x="708670" y="417177"/>
                </a:lnTo>
                <a:lnTo>
                  <a:pt x="13207"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5250815" y="3190748"/>
            <a:ext cx="617855" cy="467995"/>
          </a:xfrm>
          <a:custGeom>
            <a:avLst/>
            <a:gdLst/>
            <a:ahLst/>
            <a:cxnLst/>
            <a:rect l="l" t="t" r="r" b="b"/>
            <a:pathLst>
              <a:path w="617854" h="467995">
                <a:moveTo>
                  <a:pt x="547407" y="431383"/>
                </a:moveTo>
                <a:lnTo>
                  <a:pt x="531876" y="452119"/>
                </a:lnTo>
                <a:lnTo>
                  <a:pt x="617347" y="467613"/>
                </a:lnTo>
                <a:lnTo>
                  <a:pt x="603123" y="439165"/>
                </a:lnTo>
                <a:lnTo>
                  <a:pt x="557784" y="439165"/>
                </a:lnTo>
                <a:lnTo>
                  <a:pt x="547407" y="431383"/>
                </a:lnTo>
                <a:close/>
              </a:path>
              <a:path w="617854" h="467995">
                <a:moveTo>
                  <a:pt x="562968" y="410606"/>
                </a:moveTo>
                <a:lnTo>
                  <a:pt x="547407" y="431383"/>
                </a:lnTo>
                <a:lnTo>
                  <a:pt x="557784" y="439165"/>
                </a:lnTo>
                <a:lnTo>
                  <a:pt x="573277" y="418338"/>
                </a:lnTo>
                <a:lnTo>
                  <a:pt x="562968" y="410606"/>
                </a:lnTo>
                <a:close/>
              </a:path>
              <a:path w="617854" h="467995">
                <a:moveTo>
                  <a:pt x="578485" y="389889"/>
                </a:moveTo>
                <a:lnTo>
                  <a:pt x="562968" y="410606"/>
                </a:lnTo>
                <a:lnTo>
                  <a:pt x="573277" y="418338"/>
                </a:lnTo>
                <a:lnTo>
                  <a:pt x="557784" y="439165"/>
                </a:lnTo>
                <a:lnTo>
                  <a:pt x="603123" y="439165"/>
                </a:lnTo>
                <a:lnTo>
                  <a:pt x="578485" y="389889"/>
                </a:lnTo>
                <a:close/>
              </a:path>
              <a:path w="617854" h="467995">
                <a:moveTo>
                  <a:pt x="15494" y="0"/>
                </a:moveTo>
                <a:lnTo>
                  <a:pt x="0" y="20827"/>
                </a:lnTo>
                <a:lnTo>
                  <a:pt x="547407" y="431383"/>
                </a:lnTo>
                <a:lnTo>
                  <a:pt x="562968" y="410606"/>
                </a:lnTo>
                <a:lnTo>
                  <a:pt x="1549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5182361" y="2430017"/>
            <a:ext cx="466725" cy="466725"/>
          </a:xfrm>
          <a:custGeom>
            <a:avLst/>
            <a:gdLst/>
            <a:ahLst/>
            <a:cxnLst/>
            <a:rect l="l" t="t" r="r" b="b"/>
            <a:pathLst>
              <a:path w="466725" h="466725">
                <a:moveTo>
                  <a:pt x="27432" y="383921"/>
                </a:moveTo>
                <a:lnTo>
                  <a:pt x="0" y="466344"/>
                </a:lnTo>
                <a:lnTo>
                  <a:pt x="82423" y="438912"/>
                </a:lnTo>
                <a:lnTo>
                  <a:pt x="73152" y="429641"/>
                </a:lnTo>
                <a:lnTo>
                  <a:pt x="54990" y="429641"/>
                </a:lnTo>
                <a:lnTo>
                  <a:pt x="36702" y="411353"/>
                </a:lnTo>
                <a:lnTo>
                  <a:pt x="45783" y="402272"/>
                </a:lnTo>
                <a:lnTo>
                  <a:pt x="27432" y="383921"/>
                </a:lnTo>
                <a:close/>
              </a:path>
              <a:path w="466725" h="466725">
                <a:moveTo>
                  <a:pt x="45783" y="402272"/>
                </a:moveTo>
                <a:lnTo>
                  <a:pt x="36702" y="411353"/>
                </a:lnTo>
                <a:lnTo>
                  <a:pt x="54990" y="429641"/>
                </a:lnTo>
                <a:lnTo>
                  <a:pt x="64071" y="420560"/>
                </a:lnTo>
                <a:lnTo>
                  <a:pt x="45783" y="402272"/>
                </a:lnTo>
                <a:close/>
              </a:path>
              <a:path w="466725" h="466725">
                <a:moveTo>
                  <a:pt x="64071" y="420560"/>
                </a:moveTo>
                <a:lnTo>
                  <a:pt x="54990" y="429641"/>
                </a:lnTo>
                <a:lnTo>
                  <a:pt x="73152" y="429641"/>
                </a:lnTo>
                <a:lnTo>
                  <a:pt x="64071" y="420560"/>
                </a:lnTo>
                <a:close/>
              </a:path>
              <a:path w="466725" h="466725">
                <a:moveTo>
                  <a:pt x="448055" y="0"/>
                </a:moveTo>
                <a:lnTo>
                  <a:pt x="45783" y="402272"/>
                </a:lnTo>
                <a:lnTo>
                  <a:pt x="64071" y="420560"/>
                </a:lnTo>
                <a:lnTo>
                  <a:pt x="466343" y="18287"/>
                </a:lnTo>
                <a:lnTo>
                  <a:pt x="448055"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0" name="object 30"/>
          <p:cNvSpPr/>
          <p:nvPr/>
        </p:nvSpPr>
        <p:spPr>
          <a:xfrm>
            <a:off x="4648961" y="3192907"/>
            <a:ext cx="391160" cy="465455"/>
          </a:xfrm>
          <a:custGeom>
            <a:avLst/>
            <a:gdLst/>
            <a:ahLst/>
            <a:cxnLst/>
            <a:rect l="l" t="t" r="r" b="b"/>
            <a:pathLst>
              <a:path w="391160" h="465454">
                <a:moveTo>
                  <a:pt x="19938" y="380872"/>
                </a:moveTo>
                <a:lnTo>
                  <a:pt x="0" y="465454"/>
                </a:lnTo>
                <a:lnTo>
                  <a:pt x="79628" y="430656"/>
                </a:lnTo>
                <a:lnTo>
                  <a:pt x="71558" y="423925"/>
                </a:lnTo>
                <a:lnTo>
                  <a:pt x="51435" y="423925"/>
                </a:lnTo>
                <a:lnTo>
                  <a:pt x="31496" y="407415"/>
                </a:lnTo>
                <a:lnTo>
                  <a:pt x="39807" y="397444"/>
                </a:lnTo>
                <a:lnTo>
                  <a:pt x="19938" y="380872"/>
                </a:lnTo>
                <a:close/>
              </a:path>
              <a:path w="391160" h="465454">
                <a:moveTo>
                  <a:pt x="39807" y="397444"/>
                </a:moveTo>
                <a:lnTo>
                  <a:pt x="31496" y="407415"/>
                </a:lnTo>
                <a:lnTo>
                  <a:pt x="51435" y="423925"/>
                </a:lnTo>
                <a:lnTo>
                  <a:pt x="59685" y="414023"/>
                </a:lnTo>
                <a:lnTo>
                  <a:pt x="39807" y="397444"/>
                </a:lnTo>
                <a:close/>
              </a:path>
              <a:path w="391160" h="465454">
                <a:moveTo>
                  <a:pt x="59685" y="414023"/>
                </a:moveTo>
                <a:lnTo>
                  <a:pt x="51435" y="423925"/>
                </a:lnTo>
                <a:lnTo>
                  <a:pt x="71558" y="423925"/>
                </a:lnTo>
                <a:lnTo>
                  <a:pt x="59685" y="414023"/>
                </a:lnTo>
                <a:close/>
              </a:path>
              <a:path w="391160" h="465454">
                <a:moveTo>
                  <a:pt x="371093" y="0"/>
                </a:moveTo>
                <a:lnTo>
                  <a:pt x="39807" y="397444"/>
                </a:lnTo>
                <a:lnTo>
                  <a:pt x="59685" y="414023"/>
                </a:lnTo>
                <a:lnTo>
                  <a:pt x="390905" y="16509"/>
                </a:lnTo>
                <a:lnTo>
                  <a:pt x="371093"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object 31"/>
          <p:cNvSpPr/>
          <p:nvPr/>
        </p:nvSpPr>
        <p:spPr>
          <a:xfrm>
            <a:off x="5606034" y="3550158"/>
            <a:ext cx="609600" cy="533400"/>
          </a:xfrm>
          <a:custGeom>
            <a:avLst/>
            <a:gdLst/>
            <a:ahLst/>
            <a:cxnLst/>
            <a:rect l="l" t="t" r="r" b="b"/>
            <a:pathLst>
              <a:path w="609600" h="533400">
                <a:moveTo>
                  <a:pt x="0" y="266699"/>
                </a:moveTo>
                <a:lnTo>
                  <a:pt x="3990" y="223433"/>
                </a:lnTo>
                <a:lnTo>
                  <a:pt x="15544" y="182392"/>
                </a:lnTo>
                <a:lnTo>
                  <a:pt x="34032" y="144124"/>
                </a:lnTo>
                <a:lnTo>
                  <a:pt x="58826" y="109179"/>
                </a:lnTo>
                <a:lnTo>
                  <a:pt x="89296" y="78104"/>
                </a:lnTo>
                <a:lnTo>
                  <a:pt x="124815" y="51450"/>
                </a:lnTo>
                <a:lnTo>
                  <a:pt x="164753" y="29763"/>
                </a:lnTo>
                <a:lnTo>
                  <a:pt x="208483" y="13594"/>
                </a:lnTo>
                <a:lnTo>
                  <a:pt x="255374" y="3489"/>
                </a:lnTo>
                <a:lnTo>
                  <a:pt x="304800" y="0"/>
                </a:lnTo>
                <a:lnTo>
                  <a:pt x="354225" y="3489"/>
                </a:lnTo>
                <a:lnTo>
                  <a:pt x="401116" y="13594"/>
                </a:lnTo>
                <a:lnTo>
                  <a:pt x="444846" y="29763"/>
                </a:lnTo>
                <a:lnTo>
                  <a:pt x="484784" y="51450"/>
                </a:lnTo>
                <a:lnTo>
                  <a:pt x="520303" y="78104"/>
                </a:lnTo>
                <a:lnTo>
                  <a:pt x="550773" y="109179"/>
                </a:lnTo>
                <a:lnTo>
                  <a:pt x="575567" y="144124"/>
                </a:lnTo>
                <a:lnTo>
                  <a:pt x="594055" y="182392"/>
                </a:lnTo>
                <a:lnTo>
                  <a:pt x="605609" y="223433"/>
                </a:lnTo>
                <a:lnTo>
                  <a:pt x="609600" y="266699"/>
                </a:lnTo>
                <a:lnTo>
                  <a:pt x="605609" y="309966"/>
                </a:lnTo>
                <a:lnTo>
                  <a:pt x="594055" y="351007"/>
                </a:lnTo>
                <a:lnTo>
                  <a:pt x="575567" y="389275"/>
                </a:lnTo>
                <a:lnTo>
                  <a:pt x="550773" y="424220"/>
                </a:lnTo>
                <a:lnTo>
                  <a:pt x="520303" y="455294"/>
                </a:lnTo>
                <a:lnTo>
                  <a:pt x="484784" y="481949"/>
                </a:lnTo>
                <a:lnTo>
                  <a:pt x="444846" y="503636"/>
                </a:lnTo>
                <a:lnTo>
                  <a:pt x="401116" y="519805"/>
                </a:lnTo>
                <a:lnTo>
                  <a:pt x="354225" y="529910"/>
                </a:lnTo>
                <a:lnTo>
                  <a:pt x="304800" y="533399"/>
                </a:lnTo>
                <a:lnTo>
                  <a:pt x="255374" y="529910"/>
                </a:lnTo>
                <a:lnTo>
                  <a:pt x="208483" y="519805"/>
                </a:lnTo>
                <a:lnTo>
                  <a:pt x="164753" y="503636"/>
                </a:lnTo>
                <a:lnTo>
                  <a:pt x="124815" y="481949"/>
                </a:lnTo>
                <a:lnTo>
                  <a:pt x="89296" y="455294"/>
                </a:lnTo>
                <a:lnTo>
                  <a:pt x="58826" y="424220"/>
                </a:lnTo>
                <a:lnTo>
                  <a:pt x="34032" y="389275"/>
                </a:lnTo>
                <a:lnTo>
                  <a:pt x="15544" y="351007"/>
                </a:lnTo>
                <a:lnTo>
                  <a:pt x="3990" y="309966"/>
                </a:lnTo>
                <a:lnTo>
                  <a:pt x="0" y="266699"/>
                </a:lnTo>
                <a:close/>
              </a:path>
            </a:pathLst>
          </a:custGeom>
          <a:ln w="25908">
            <a:solidFill>
              <a:srgbClr val="FFFF00"/>
            </a:solidFill>
            <a:prstDash val="lg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object 32"/>
          <p:cNvSpPr txBox="1">
            <a:spLocks noGrp="1"/>
          </p:cNvSpPr>
          <p:nvPr>
            <p:ph type="sldNum" sz="quarter" idx="7"/>
          </p:nvPr>
        </p:nvSpPr>
        <p:spPr>
          <a:prstGeom prst="rect">
            <a:avLst/>
          </a:prstGeom>
        </p:spPr>
        <p:txBody>
          <a:bodyPr vert="horz" wrap="square" lIns="0" tIns="635" rIns="0" bIns="0" rtlCol="0">
            <a:spAutoFit/>
          </a:body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19</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4213574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2"/>
            <a:ext cx="6761277" cy="1053878"/>
          </a:xfrm>
        </p:spPr>
        <p:txBody>
          <a:bodyPr/>
          <a:lstStyle/>
          <a:p>
            <a:pPr marL="0" marR="0">
              <a:lnSpc>
                <a:spcPct val="107000"/>
              </a:lnSpc>
              <a:spcBef>
                <a:spcPts val="0"/>
              </a:spcBef>
              <a:spcAft>
                <a:spcPts val="800"/>
              </a:spcAft>
            </a:pPr>
            <a:r>
              <a:rPr lang="en-US" sz="32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Breadth First Search</a:t>
            </a:r>
            <a:r>
              <a:rPr lang="en-US" sz="32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sz="32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endParaRPr lang="en-US" sz="3200" dirty="0">
              <a:solidFill>
                <a:schemeClr val="tx1"/>
              </a:solidFill>
            </a:endParaRPr>
          </a:p>
        </p:txBody>
      </p:sp>
      <p:sp>
        <p:nvSpPr>
          <p:cNvPr id="3" name="Text Placeholder 2"/>
          <p:cNvSpPr>
            <a:spLocks noGrp="1"/>
          </p:cNvSpPr>
          <p:nvPr>
            <p:ph type="body" idx="1"/>
          </p:nvPr>
        </p:nvSpPr>
        <p:spPr>
          <a:xfrm>
            <a:off x="934923" y="1447800"/>
            <a:ext cx="7321550" cy="3989810"/>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Breadth first search is used for traversing a finite graph.</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It visits the neighbor vertices before visiting the child vertices.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BFS uses a queue for search process and gets the next vertex to start a search when a dead end occurs in any iteration.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It traverses a graph in a breadth-ward motion.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It is used to find the shortest path from one vertex to another.</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The main purpose of BFS is to traverse the graph as close as possible to the root node.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BFS is a different approach for traversing the graph nodes.</a:t>
            </a:r>
          </a:p>
          <a:p>
            <a:endParaRPr lang="en-US" sz="2000" dirty="0">
              <a:solidFill>
                <a:schemeClr val="tx1"/>
              </a:solidFill>
            </a:endParaRPr>
          </a:p>
        </p:txBody>
      </p:sp>
    </p:spTree>
    <p:extLst>
      <p:ext uri="{BB962C8B-B14F-4D97-AF65-F5344CB8AC3E}">
        <p14:creationId xmlns:p14="http://schemas.microsoft.com/office/powerpoint/2010/main" val="38690957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9163" y="274320"/>
            <a:ext cx="5151120" cy="1275588"/>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448183"/>
            <a:ext cx="4381500" cy="665480"/>
          </a:xfrm>
          <a:prstGeom prst="rect">
            <a:avLst/>
          </a:prstGeom>
        </p:spPr>
        <p:txBody>
          <a:bodyPr vert="horz" wrap="square" lIns="0" tIns="12700" rIns="0" bIns="0" rtlCol="0">
            <a:spAutoFit/>
          </a:bodyPr>
          <a:lstStyle/>
          <a:p>
            <a:pPr marL="12700">
              <a:lnSpc>
                <a:spcPct val="100000"/>
              </a:lnSpc>
              <a:spcBef>
                <a:spcPts val="100"/>
              </a:spcBef>
            </a:pPr>
            <a:r>
              <a:rPr sz="4200" dirty="0"/>
              <a:t>BFS:</a:t>
            </a:r>
            <a:r>
              <a:rPr sz="4200" spc="-100" dirty="0"/>
              <a:t> </a:t>
            </a:r>
            <a:r>
              <a:rPr sz="4200" spc="-5" dirty="0"/>
              <a:t>EXAMPLE</a:t>
            </a:r>
            <a:endParaRPr sz="4200"/>
          </a:p>
        </p:txBody>
      </p:sp>
      <p:graphicFrame>
        <p:nvGraphicFramePr>
          <p:cNvPr id="4" name="object 4"/>
          <p:cNvGraphicFramePr>
            <a:graphicFrameLocks noGrp="1"/>
          </p:cNvGraphicFramePr>
          <p:nvPr/>
        </p:nvGraphicFramePr>
        <p:xfrm>
          <a:off x="1204912" y="4329112"/>
          <a:ext cx="5486400" cy="2378073"/>
        </p:xfrm>
        <a:graphic>
          <a:graphicData uri="http://schemas.openxmlformats.org/drawingml/2006/table">
            <a:tbl>
              <a:tblPr firstRow="1" bandRow="1">
                <a:tableStyleId>{2D5ABB26-0587-4C30-8999-92F81FD0307C}</a:tableStyleId>
              </a:tblPr>
              <a:tblGrid>
                <a:gridCol w="465455">
                  <a:extLst>
                    <a:ext uri="{9D8B030D-6E8A-4147-A177-3AD203B41FA5}">
                      <a16:colId xmlns:a16="http://schemas.microsoft.com/office/drawing/2014/main" val="20000"/>
                    </a:ext>
                  </a:extLst>
                </a:gridCol>
                <a:gridCol w="2600325">
                  <a:extLst>
                    <a:ext uri="{9D8B030D-6E8A-4147-A177-3AD203B41FA5}">
                      <a16:colId xmlns:a16="http://schemas.microsoft.com/office/drawing/2014/main" val="20001"/>
                    </a:ext>
                  </a:extLst>
                </a:gridCol>
                <a:gridCol w="2420620">
                  <a:extLst>
                    <a:ext uri="{9D8B030D-6E8A-4147-A177-3AD203B41FA5}">
                      <a16:colId xmlns:a16="http://schemas.microsoft.com/office/drawing/2014/main" val="20002"/>
                    </a:ext>
                  </a:extLst>
                </a:gridCol>
              </a:tblGrid>
              <a:tr h="396367">
                <a:tc>
                  <a:txBody>
                    <a:bodyPr/>
                    <a:lstStyle/>
                    <a:p>
                      <a:pPr>
                        <a:lnSpc>
                          <a:spcPct val="100000"/>
                        </a:lnSpc>
                      </a:pPr>
                      <a:endParaRPr sz="2100">
                        <a:latin typeface="Times New Roman"/>
                        <a:cs typeface="Times New Roman"/>
                      </a:endParaRPr>
                    </a:p>
                  </a:txBody>
                  <a:tcPr marL="0" marR="0" marT="0" marB="0">
                    <a:lnL w="28575">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Q</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spc="-5" dirty="0">
                          <a:latin typeface="Arial"/>
                          <a:cs typeface="Arial"/>
                        </a:rPr>
                        <a:t>Visited</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tcPr>
                </a:tc>
                <a:extLst>
                  <a:ext uri="{0D108BD9-81ED-4DB2-BD59-A6C34878D82A}">
                    <a16:rowId xmlns:a16="http://schemas.microsoft.com/office/drawing/2014/main" val="10000"/>
                  </a:ext>
                </a:extLst>
              </a:tr>
              <a:tr h="396366">
                <a:tc>
                  <a:txBody>
                    <a:bodyPr/>
                    <a:lstStyle/>
                    <a:p>
                      <a:pPr marL="91440">
                        <a:lnSpc>
                          <a:spcPct val="100000"/>
                        </a:lnSpc>
                        <a:spcBef>
                          <a:spcPts val="310"/>
                        </a:spcBef>
                      </a:pPr>
                      <a:r>
                        <a:rPr sz="2000" dirty="0">
                          <a:latin typeface="Arial"/>
                          <a:cs typeface="Arial"/>
                        </a:rPr>
                        <a:t>4</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C,D,E,F</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solidFill>
                            <a:srgbClr val="2B5F27"/>
                          </a:solidFill>
                          <a:latin typeface="Arial"/>
                          <a:cs typeface="Arial"/>
                        </a:rPr>
                        <a:t>S,A,B,C,D,E,F</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1"/>
                  </a:ext>
                </a:extLst>
              </a:tr>
              <a:tr h="396367">
                <a:tc>
                  <a:txBody>
                    <a:bodyPr/>
                    <a:lstStyle/>
                    <a:p>
                      <a:pPr marL="91440">
                        <a:lnSpc>
                          <a:spcPct val="100000"/>
                        </a:lnSpc>
                        <a:spcBef>
                          <a:spcPts val="310"/>
                        </a:spcBef>
                      </a:pPr>
                      <a:r>
                        <a:rPr sz="2000" dirty="0">
                          <a:latin typeface="Arial"/>
                          <a:cs typeface="Arial"/>
                        </a:rPr>
                        <a:t>5</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spc="-25" dirty="0">
                          <a:latin typeface="Arial"/>
                          <a:cs typeface="Arial"/>
                        </a:rPr>
                        <a:t>D,E,F,G,H</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spc="-15" dirty="0">
                          <a:solidFill>
                            <a:srgbClr val="2B5F27"/>
                          </a:solidFill>
                          <a:latin typeface="Arial"/>
                          <a:cs typeface="Arial"/>
                        </a:rPr>
                        <a:t>S,A,B,C,D,E,F,G,H</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2"/>
                  </a:ext>
                </a:extLst>
              </a:tr>
              <a:tr h="396278">
                <a:tc>
                  <a:txBody>
                    <a:bodyPr/>
                    <a:lstStyle/>
                    <a:p>
                      <a:pPr marL="91440">
                        <a:lnSpc>
                          <a:spcPct val="100000"/>
                        </a:lnSpc>
                        <a:spcBef>
                          <a:spcPts val="310"/>
                        </a:spcBef>
                      </a:pPr>
                      <a:r>
                        <a:rPr sz="2000" dirty="0">
                          <a:latin typeface="Arial"/>
                          <a:cs typeface="Arial"/>
                        </a:rPr>
                        <a:t>6</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spc="-35" dirty="0">
                          <a:latin typeface="Arial"/>
                          <a:cs typeface="Arial"/>
                        </a:rPr>
                        <a:t>E,F,G,H</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spc="-15" dirty="0">
                          <a:solidFill>
                            <a:srgbClr val="2B5F27"/>
                          </a:solidFill>
                          <a:latin typeface="Arial"/>
                          <a:cs typeface="Arial"/>
                        </a:rPr>
                        <a:t>S,A,B,C,D,E,F,G,H</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3"/>
                  </a:ext>
                </a:extLst>
              </a:tr>
              <a:tr h="396354">
                <a:tc>
                  <a:txBody>
                    <a:bodyPr/>
                    <a:lstStyle/>
                    <a:p>
                      <a:pPr marL="91440">
                        <a:lnSpc>
                          <a:spcPct val="100000"/>
                        </a:lnSpc>
                        <a:spcBef>
                          <a:spcPts val="310"/>
                        </a:spcBef>
                      </a:pPr>
                      <a:r>
                        <a:rPr sz="2000" dirty="0">
                          <a:latin typeface="Arial"/>
                          <a:cs typeface="Arial"/>
                        </a:rPr>
                        <a:t>7</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spc="-45" dirty="0">
                          <a:latin typeface="Arial"/>
                          <a:cs typeface="Arial"/>
                        </a:rPr>
                        <a:t>F,G,H</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spc="-15" dirty="0">
                          <a:solidFill>
                            <a:srgbClr val="2B5F27"/>
                          </a:solidFill>
                          <a:latin typeface="Arial"/>
                          <a:cs typeface="Arial"/>
                        </a:rPr>
                        <a:t>S,A,B,C,D,E,F,G,H</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4"/>
                  </a:ext>
                </a:extLst>
              </a:tr>
              <a:tr h="396341">
                <a:tc>
                  <a:txBody>
                    <a:bodyPr/>
                    <a:lstStyle/>
                    <a:p>
                      <a:pPr marL="91440">
                        <a:lnSpc>
                          <a:spcPct val="100000"/>
                        </a:lnSpc>
                        <a:spcBef>
                          <a:spcPts val="315"/>
                        </a:spcBef>
                      </a:pPr>
                      <a:r>
                        <a:rPr sz="2000" dirty="0">
                          <a:latin typeface="Arial"/>
                          <a:cs typeface="Arial"/>
                        </a:rPr>
                        <a:t>8</a:t>
                      </a:r>
                      <a:endParaRPr sz="2000">
                        <a:latin typeface="Arial"/>
                        <a:cs typeface="Arial"/>
                      </a:endParaRPr>
                    </a:p>
                  </a:txBody>
                  <a:tcPr marL="0" marR="0" marT="40005" marB="0">
                    <a:lnL w="28575">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28575">
                      <a:solidFill>
                        <a:srgbClr val="FFFFFF"/>
                      </a:solidFill>
                      <a:prstDash val="solid"/>
                    </a:lnB>
                  </a:tcPr>
                </a:tc>
                <a:extLst>
                  <a:ext uri="{0D108BD9-81ED-4DB2-BD59-A6C34878D82A}">
                    <a16:rowId xmlns:a16="http://schemas.microsoft.com/office/drawing/2014/main" val="10005"/>
                  </a:ext>
                </a:extLst>
              </a:tr>
            </a:tbl>
          </a:graphicData>
        </a:graphic>
      </p:graphicFrame>
      <p:sp>
        <p:nvSpPr>
          <p:cNvPr id="5" name="object 5"/>
          <p:cNvSpPr/>
          <p:nvPr/>
        </p:nvSpPr>
        <p:spPr>
          <a:xfrm>
            <a:off x="6477761" y="12961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txBox="1"/>
          <p:nvPr/>
        </p:nvSpPr>
        <p:spPr>
          <a:xfrm>
            <a:off x="6579489" y="1292097"/>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S</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p:nvPr/>
        </p:nvSpPr>
        <p:spPr>
          <a:xfrm>
            <a:off x="7620761" y="1905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8" name="object 8"/>
          <p:cNvSpPr txBox="1"/>
          <p:nvPr/>
        </p:nvSpPr>
        <p:spPr>
          <a:xfrm>
            <a:off x="7722489" y="1901393"/>
            <a:ext cx="178435"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B</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p:nvPr/>
        </p:nvSpPr>
        <p:spPr>
          <a:xfrm>
            <a:off x="5487161" y="1905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0" name="object 10"/>
          <p:cNvSpPr txBox="1"/>
          <p:nvPr/>
        </p:nvSpPr>
        <p:spPr>
          <a:xfrm>
            <a:off x="5588634" y="1901393"/>
            <a:ext cx="178435"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A</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1" name="object 11"/>
          <p:cNvSpPr/>
          <p:nvPr/>
        </p:nvSpPr>
        <p:spPr>
          <a:xfrm>
            <a:off x="7620761" y="2667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txBox="1"/>
          <p:nvPr/>
        </p:nvSpPr>
        <p:spPr>
          <a:xfrm>
            <a:off x="7722489" y="26640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3" name="object 13"/>
          <p:cNvSpPr/>
          <p:nvPr/>
        </p:nvSpPr>
        <p:spPr>
          <a:xfrm>
            <a:off x="8535161" y="2667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 name="object 14"/>
          <p:cNvSpPr txBox="1"/>
          <p:nvPr/>
        </p:nvSpPr>
        <p:spPr>
          <a:xfrm>
            <a:off x="8643366" y="2664078"/>
            <a:ext cx="1651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F</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5" name="object 15"/>
          <p:cNvSpPr/>
          <p:nvPr/>
        </p:nvSpPr>
        <p:spPr>
          <a:xfrm>
            <a:off x="6325361" y="2667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txBox="1"/>
          <p:nvPr/>
        </p:nvSpPr>
        <p:spPr>
          <a:xfrm>
            <a:off x="6420992" y="26640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D</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7" name="object 17"/>
          <p:cNvSpPr/>
          <p:nvPr/>
        </p:nvSpPr>
        <p:spPr>
          <a:xfrm>
            <a:off x="4953761" y="2667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txBox="1"/>
          <p:nvPr/>
        </p:nvSpPr>
        <p:spPr>
          <a:xfrm>
            <a:off x="5049139" y="26640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C</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9" name="object 19"/>
          <p:cNvSpPr/>
          <p:nvPr/>
        </p:nvSpPr>
        <p:spPr>
          <a:xfrm>
            <a:off x="4420361" y="3429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txBox="1"/>
          <p:nvPr/>
        </p:nvSpPr>
        <p:spPr>
          <a:xfrm>
            <a:off x="4509642" y="3425774"/>
            <a:ext cx="203835"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G</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1" name="object 21"/>
          <p:cNvSpPr/>
          <p:nvPr/>
        </p:nvSpPr>
        <p:spPr>
          <a:xfrm>
            <a:off x="5715761" y="3429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txBox="1"/>
          <p:nvPr/>
        </p:nvSpPr>
        <p:spPr>
          <a:xfrm>
            <a:off x="5811139" y="3425774"/>
            <a:ext cx="191135"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H</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3" name="object 23"/>
          <p:cNvSpPr/>
          <p:nvPr/>
        </p:nvSpPr>
        <p:spPr>
          <a:xfrm>
            <a:off x="5639561" y="1588642"/>
            <a:ext cx="994410" cy="331470"/>
          </a:xfrm>
          <a:custGeom>
            <a:avLst/>
            <a:gdLst/>
            <a:ahLst/>
            <a:cxnLst/>
            <a:rect l="l" t="t" r="r" b="b"/>
            <a:pathLst>
              <a:path w="994409" h="331469">
                <a:moveTo>
                  <a:pt x="62864" y="257175"/>
                </a:moveTo>
                <a:lnTo>
                  <a:pt x="0" y="317119"/>
                </a:lnTo>
                <a:lnTo>
                  <a:pt x="85725" y="331343"/>
                </a:lnTo>
                <a:lnTo>
                  <a:pt x="79305" y="310515"/>
                </a:lnTo>
                <a:lnTo>
                  <a:pt x="65659" y="310515"/>
                </a:lnTo>
                <a:lnTo>
                  <a:pt x="58038" y="285750"/>
                </a:lnTo>
                <a:lnTo>
                  <a:pt x="70491" y="281918"/>
                </a:lnTo>
                <a:lnTo>
                  <a:pt x="62864" y="257175"/>
                </a:lnTo>
                <a:close/>
              </a:path>
              <a:path w="994409" h="331469">
                <a:moveTo>
                  <a:pt x="70491" y="281918"/>
                </a:moveTo>
                <a:lnTo>
                  <a:pt x="58038" y="285750"/>
                </a:lnTo>
                <a:lnTo>
                  <a:pt x="65659" y="310515"/>
                </a:lnTo>
                <a:lnTo>
                  <a:pt x="78122" y="306678"/>
                </a:lnTo>
                <a:lnTo>
                  <a:pt x="70491" y="281918"/>
                </a:lnTo>
                <a:close/>
              </a:path>
              <a:path w="994409" h="331469">
                <a:moveTo>
                  <a:pt x="78122" y="306678"/>
                </a:moveTo>
                <a:lnTo>
                  <a:pt x="65659" y="310515"/>
                </a:lnTo>
                <a:lnTo>
                  <a:pt x="79305" y="310515"/>
                </a:lnTo>
                <a:lnTo>
                  <a:pt x="78122" y="306678"/>
                </a:lnTo>
                <a:close/>
              </a:path>
              <a:path w="994409" h="331469">
                <a:moveTo>
                  <a:pt x="986789" y="0"/>
                </a:moveTo>
                <a:lnTo>
                  <a:pt x="70491" y="281918"/>
                </a:lnTo>
                <a:lnTo>
                  <a:pt x="78122" y="306678"/>
                </a:lnTo>
                <a:lnTo>
                  <a:pt x="994410" y="24637"/>
                </a:lnTo>
                <a:lnTo>
                  <a:pt x="986789"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6626859" y="1588388"/>
            <a:ext cx="1146810" cy="335280"/>
          </a:xfrm>
          <a:custGeom>
            <a:avLst/>
            <a:gdLst/>
            <a:ahLst/>
            <a:cxnLst/>
            <a:rect l="l" t="t" r="r" b="b"/>
            <a:pathLst>
              <a:path w="1146809" h="335280">
                <a:moveTo>
                  <a:pt x="1067867" y="309843"/>
                </a:moveTo>
                <a:lnTo>
                  <a:pt x="1061212" y="334899"/>
                </a:lnTo>
                <a:lnTo>
                  <a:pt x="1146302" y="317373"/>
                </a:lnTo>
                <a:lnTo>
                  <a:pt x="1141555" y="313182"/>
                </a:lnTo>
                <a:lnTo>
                  <a:pt x="1080389" y="313182"/>
                </a:lnTo>
                <a:lnTo>
                  <a:pt x="1067867" y="309843"/>
                </a:lnTo>
                <a:close/>
              </a:path>
              <a:path w="1146809" h="335280">
                <a:moveTo>
                  <a:pt x="1074511" y="284834"/>
                </a:moveTo>
                <a:lnTo>
                  <a:pt x="1067867" y="309843"/>
                </a:lnTo>
                <a:lnTo>
                  <a:pt x="1080389" y="313182"/>
                </a:lnTo>
                <a:lnTo>
                  <a:pt x="1086993" y="288163"/>
                </a:lnTo>
                <a:lnTo>
                  <a:pt x="1074511" y="284834"/>
                </a:lnTo>
                <a:close/>
              </a:path>
              <a:path w="1146809" h="335280">
                <a:moveTo>
                  <a:pt x="1081151" y="259841"/>
                </a:moveTo>
                <a:lnTo>
                  <a:pt x="1074511" y="284834"/>
                </a:lnTo>
                <a:lnTo>
                  <a:pt x="1086993" y="288163"/>
                </a:lnTo>
                <a:lnTo>
                  <a:pt x="1080389" y="313182"/>
                </a:lnTo>
                <a:lnTo>
                  <a:pt x="1141555" y="313182"/>
                </a:lnTo>
                <a:lnTo>
                  <a:pt x="1081151" y="259841"/>
                </a:lnTo>
                <a:close/>
              </a:path>
              <a:path w="1146809" h="335280">
                <a:moveTo>
                  <a:pt x="6604" y="0"/>
                </a:moveTo>
                <a:lnTo>
                  <a:pt x="0" y="25146"/>
                </a:lnTo>
                <a:lnTo>
                  <a:pt x="1067867" y="309843"/>
                </a:lnTo>
                <a:lnTo>
                  <a:pt x="1074511" y="284834"/>
                </a:lnTo>
                <a:lnTo>
                  <a:pt x="6604"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7842757" y="2199513"/>
            <a:ext cx="768985" cy="468630"/>
          </a:xfrm>
          <a:custGeom>
            <a:avLst/>
            <a:gdLst/>
            <a:ahLst/>
            <a:cxnLst/>
            <a:rect l="l" t="t" r="r" b="b"/>
            <a:pathLst>
              <a:path w="768984" h="468630">
                <a:moveTo>
                  <a:pt x="695336" y="439400"/>
                </a:moveTo>
                <a:lnTo>
                  <a:pt x="681990" y="461645"/>
                </a:lnTo>
                <a:lnTo>
                  <a:pt x="768603" y="468249"/>
                </a:lnTo>
                <a:lnTo>
                  <a:pt x="754467" y="446024"/>
                </a:lnTo>
                <a:lnTo>
                  <a:pt x="706374" y="446024"/>
                </a:lnTo>
                <a:lnTo>
                  <a:pt x="695336" y="439400"/>
                </a:lnTo>
                <a:close/>
              </a:path>
              <a:path w="768984" h="468630">
                <a:moveTo>
                  <a:pt x="708670" y="417177"/>
                </a:moveTo>
                <a:lnTo>
                  <a:pt x="695336" y="439400"/>
                </a:lnTo>
                <a:lnTo>
                  <a:pt x="706374" y="446024"/>
                </a:lnTo>
                <a:lnTo>
                  <a:pt x="719709" y="423799"/>
                </a:lnTo>
                <a:lnTo>
                  <a:pt x="708670" y="417177"/>
                </a:lnTo>
                <a:close/>
              </a:path>
              <a:path w="768984" h="468630">
                <a:moveTo>
                  <a:pt x="721995" y="394970"/>
                </a:moveTo>
                <a:lnTo>
                  <a:pt x="708670" y="417177"/>
                </a:lnTo>
                <a:lnTo>
                  <a:pt x="719709" y="423799"/>
                </a:lnTo>
                <a:lnTo>
                  <a:pt x="706374" y="446024"/>
                </a:lnTo>
                <a:lnTo>
                  <a:pt x="754467" y="446024"/>
                </a:lnTo>
                <a:lnTo>
                  <a:pt x="721995" y="394970"/>
                </a:lnTo>
                <a:close/>
              </a:path>
              <a:path w="768984" h="468630">
                <a:moveTo>
                  <a:pt x="13208" y="0"/>
                </a:moveTo>
                <a:lnTo>
                  <a:pt x="0" y="22098"/>
                </a:lnTo>
                <a:lnTo>
                  <a:pt x="695336" y="439400"/>
                </a:lnTo>
                <a:lnTo>
                  <a:pt x="708670" y="417177"/>
                </a:lnTo>
                <a:lnTo>
                  <a:pt x="1320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7734300" y="2210561"/>
            <a:ext cx="78105" cy="457200"/>
          </a:xfrm>
          <a:custGeom>
            <a:avLst/>
            <a:gdLst/>
            <a:ahLst/>
            <a:cxnLst/>
            <a:rect l="l" t="t" r="r" b="b"/>
            <a:pathLst>
              <a:path w="78104" h="457200">
                <a:moveTo>
                  <a:pt x="25907" y="379475"/>
                </a:moveTo>
                <a:lnTo>
                  <a:pt x="0" y="379475"/>
                </a:lnTo>
                <a:lnTo>
                  <a:pt x="38861" y="457200"/>
                </a:lnTo>
                <a:lnTo>
                  <a:pt x="71247" y="392429"/>
                </a:lnTo>
                <a:lnTo>
                  <a:pt x="25907" y="392429"/>
                </a:lnTo>
                <a:lnTo>
                  <a:pt x="25907" y="379475"/>
                </a:lnTo>
                <a:close/>
              </a:path>
              <a:path w="78104" h="457200">
                <a:moveTo>
                  <a:pt x="51816" y="0"/>
                </a:moveTo>
                <a:lnTo>
                  <a:pt x="25907" y="0"/>
                </a:lnTo>
                <a:lnTo>
                  <a:pt x="25907" y="392429"/>
                </a:lnTo>
                <a:lnTo>
                  <a:pt x="51816" y="392429"/>
                </a:lnTo>
                <a:lnTo>
                  <a:pt x="51816" y="0"/>
                </a:lnTo>
                <a:close/>
              </a:path>
              <a:path w="78104" h="457200">
                <a:moveTo>
                  <a:pt x="77724" y="379475"/>
                </a:moveTo>
                <a:lnTo>
                  <a:pt x="51816" y="379475"/>
                </a:lnTo>
                <a:lnTo>
                  <a:pt x="51816" y="392429"/>
                </a:lnTo>
                <a:lnTo>
                  <a:pt x="71247" y="392429"/>
                </a:lnTo>
                <a:lnTo>
                  <a:pt x="77724" y="379475"/>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5709158" y="2199513"/>
            <a:ext cx="768985" cy="468630"/>
          </a:xfrm>
          <a:custGeom>
            <a:avLst/>
            <a:gdLst/>
            <a:ahLst/>
            <a:cxnLst/>
            <a:rect l="l" t="t" r="r" b="b"/>
            <a:pathLst>
              <a:path w="768985" h="468630">
                <a:moveTo>
                  <a:pt x="695336" y="439400"/>
                </a:moveTo>
                <a:lnTo>
                  <a:pt x="681989" y="461645"/>
                </a:lnTo>
                <a:lnTo>
                  <a:pt x="768603" y="468249"/>
                </a:lnTo>
                <a:lnTo>
                  <a:pt x="754467" y="446024"/>
                </a:lnTo>
                <a:lnTo>
                  <a:pt x="706374" y="446024"/>
                </a:lnTo>
                <a:lnTo>
                  <a:pt x="695336" y="439400"/>
                </a:lnTo>
                <a:close/>
              </a:path>
              <a:path w="768985" h="468630">
                <a:moveTo>
                  <a:pt x="708670" y="417177"/>
                </a:moveTo>
                <a:lnTo>
                  <a:pt x="695336" y="439400"/>
                </a:lnTo>
                <a:lnTo>
                  <a:pt x="706374" y="446024"/>
                </a:lnTo>
                <a:lnTo>
                  <a:pt x="719708" y="423799"/>
                </a:lnTo>
                <a:lnTo>
                  <a:pt x="708670" y="417177"/>
                </a:lnTo>
                <a:close/>
              </a:path>
              <a:path w="768985" h="468630">
                <a:moveTo>
                  <a:pt x="721994" y="394970"/>
                </a:moveTo>
                <a:lnTo>
                  <a:pt x="708670" y="417177"/>
                </a:lnTo>
                <a:lnTo>
                  <a:pt x="719708" y="423799"/>
                </a:lnTo>
                <a:lnTo>
                  <a:pt x="706374" y="446024"/>
                </a:lnTo>
                <a:lnTo>
                  <a:pt x="754467" y="446024"/>
                </a:lnTo>
                <a:lnTo>
                  <a:pt x="721994" y="394970"/>
                </a:lnTo>
                <a:close/>
              </a:path>
              <a:path w="768985" h="468630">
                <a:moveTo>
                  <a:pt x="13207" y="0"/>
                </a:moveTo>
                <a:lnTo>
                  <a:pt x="0" y="22098"/>
                </a:lnTo>
                <a:lnTo>
                  <a:pt x="695336" y="439400"/>
                </a:lnTo>
                <a:lnTo>
                  <a:pt x="708670" y="417177"/>
                </a:lnTo>
                <a:lnTo>
                  <a:pt x="13207"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5250815" y="2962148"/>
            <a:ext cx="617855" cy="467995"/>
          </a:xfrm>
          <a:custGeom>
            <a:avLst/>
            <a:gdLst/>
            <a:ahLst/>
            <a:cxnLst/>
            <a:rect l="l" t="t" r="r" b="b"/>
            <a:pathLst>
              <a:path w="617854" h="467995">
                <a:moveTo>
                  <a:pt x="547407" y="431383"/>
                </a:moveTo>
                <a:lnTo>
                  <a:pt x="531876" y="452119"/>
                </a:lnTo>
                <a:lnTo>
                  <a:pt x="617347" y="467613"/>
                </a:lnTo>
                <a:lnTo>
                  <a:pt x="603123" y="439165"/>
                </a:lnTo>
                <a:lnTo>
                  <a:pt x="557784" y="439165"/>
                </a:lnTo>
                <a:lnTo>
                  <a:pt x="547407" y="431383"/>
                </a:lnTo>
                <a:close/>
              </a:path>
              <a:path w="617854" h="467995">
                <a:moveTo>
                  <a:pt x="562968" y="410606"/>
                </a:moveTo>
                <a:lnTo>
                  <a:pt x="547407" y="431383"/>
                </a:lnTo>
                <a:lnTo>
                  <a:pt x="557784" y="439165"/>
                </a:lnTo>
                <a:lnTo>
                  <a:pt x="573277" y="418338"/>
                </a:lnTo>
                <a:lnTo>
                  <a:pt x="562968" y="410606"/>
                </a:lnTo>
                <a:close/>
              </a:path>
              <a:path w="617854" h="467995">
                <a:moveTo>
                  <a:pt x="578485" y="389889"/>
                </a:moveTo>
                <a:lnTo>
                  <a:pt x="562968" y="410606"/>
                </a:lnTo>
                <a:lnTo>
                  <a:pt x="573277" y="418338"/>
                </a:lnTo>
                <a:lnTo>
                  <a:pt x="557784" y="439165"/>
                </a:lnTo>
                <a:lnTo>
                  <a:pt x="603123" y="439165"/>
                </a:lnTo>
                <a:lnTo>
                  <a:pt x="578485" y="389889"/>
                </a:lnTo>
                <a:close/>
              </a:path>
              <a:path w="617854" h="467995">
                <a:moveTo>
                  <a:pt x="15494" y="0"/>
                </a:moveTo>
                <a:lnTo>
                  <a:pt x="0" y="20827"/>
                </a:lnTo>
                <a:lnTo>
                  <a:pt x="547407" y="431383"/>
                </a:lnTo>
                <a:lnTo>
                  <a:pt x="562968" y="410606"/>
                </a:lnTo>
                <a:lnTo>
                  <a:pt x="1549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5182361" y="2201417"/>
            <a:ext cx="466725" cy="466725"/>
          </a:xfrm>
          <a:custGeom>
            <a:avLst/>
            <a:gdLst/>
            <a:ahLst/>
            <a:cxnLst/>
            <a:rect l="l" t="t" r="r" b="b"/>
            <a:pathLst>
              <a:path w="466725" h="466725">
                <a:moveTo>
                  <a:pt x="27432" y="383921"/>
                </a:moveTo>
                <a:lnTo>
                  <a:pt x="0" y="466344"/>
                </a:lnTo>
                <a:lnTo>
                  <a:pt x="82423" y="438912"/>
                </a:lnTo>
                <a:lnTo>
                  <a:pt x="73152" y="429641"/>
                </a:lnTo>
                <a:lnTo>
                  <a:pt x="54990" y="429641"/>
                </a:lnTo>
                <a:lnTo>
                  <a:pt x="36702" y="411353"/>
                </a:lnTo>
                <a:lnTo>
                  <a:pt x="45783" y="402272"/>
                </a:lnTo>
                <a:lnTo>
                  <a:pt x="27432" y="383921"/>
                </a:lnTo>
                <a:close/>
              </a:path>
              <a:path w="466725" h="466725">
                <a:moveTo>
                  <a:pt x="45783" y="402272"/>
                </a:moveTo>
                <a:lnTo>
                  <a:pt x="36702" y="411353"/>
                </a:lnTo>
                <a:lnTo>
                  <a:pt x="54990" y="429641"/>
                </a:lnTo>
                <a:lnTo>
                  <a:pt x="64071" y="420560"/>
                </a:lnTo>
                <a:lnTo>
                  <a:pt x="45783" y="402272"/>
                </a:lnTo>
                <a:close/>
              </a:path>
              <a:path w="466725" h="466725">
                <a:moveTo>
                  <a:pt x="64071" y="420560"/>
                </a:moveTo>
                <a:lnTo>
                  <a:pt x="54990" y="429641"/>
                </a:lnTo>
                <a:lnTo>
                  <a:pt x="73152" y="429641"/>
                </a:lnTo>
                <a:lnTo>
                  <a:pt x="64071" y="420560"/>
                </a:lnTo>
                <a:close/>
              </a:path>
              <a:path w="466725" h="466725">
                <a:moveTo>
                  <a:pt x="448055" y="0"/>
                </a:moveTo>
                <a:lnTo>
                  <a:pt x="45783" y="402272"/>
                </a:lnTo>
                <a:lnTo>
                  <a:pt x="64071" y="420560"/>
                </a:lnTo>
                <a:lnTo>
                  <a:pt x="466343" y="18287"/>
                </a:lnTo>
                <a:lnTo>
                  <a:pt x="448055"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0" name="object 30"/>
          <p:cNvSpPr/>
          <p:nvPr/>
        </p:nvSpPr>
        <p:spPr>
          <a:xfrm>
            <a:off x="4648961" y="2964307"/>
            <a:ext cx="391160" cy="465455"/>
          </a:xfrm>
          <a:custGeom>
            <a:avLst/>
            <a:gdLst/>
            <a:ahLst/>
            <a:cxnLst/>
            <a:rect l="l" t="t" r="r" b="b"/>
            <a:pathLst>
              <a:path w="391160" h="465454">
                <a:moveTo>
                  <a:pt x="19938" y="380872"/>
                </a:moveTo>
                <a:lnTo>
                  <a:pt x="0" y="465454"/>
                </a:lnTo>
                <a:lnTo>
                  <a:pt x="79628" y="430656"/>
                </a:lnTo>
                <a:lnTo>
                  <a:pt x="71558" y="423925"/>
                </a:lnTo>
                <a:lnTo>
                  <a:pt x="51435" y="423925"/>
                </a:lnTo>
                <a:lnTo>
                  <a:pt x="31496" y="407415"/>
                </a:lnTo>
                <a:lnTo>
                  <a:pt x="39807" y="397444"/>
                </a:lnTo>
                <a:lnTo>
                  <a:pt x="19938" y="380872"/>
                </a:lnTo>
                <a:close/>
              </a:path>
              <a:path w="391160" h="465454">
                <a:moveTo>
                  <a:pt x="39807" y="397444"/>
                </a:moveTo>
                <a:lnTo>
                  <a:pt x="31496" y="407415"/>
                </a:lnTo>
                <a:lnTo>
                  <a:pt x="51435" y="423925"/>
                </a:lnTo>
                <a:lnTo>
                  <a:pt x="59685" y="414023"/>
                </a:lnTo>
                <a:lnTo>
                  <a:pt x="39807" y="397444"/>
                </a:lnTo>
                <a:close/>
              </a:path>
              <a:path w="391160" h="465454">
                <a:moveTo>
                  <a:pt x="59685" y="414023"/>
                </a:moveTo>
                <a:lnTo>
                  <a:pt x="51435" y="423925"/>
                </a:lnTo>
                <a:lnTo>
                  <a:pt x="71558" y="423925"/>
                </a:lnTo>
                <a:lnTo>
                  <a:pt x="59685" y="414023"/>
                </a:lnTo>
                <a:close/>
              </a:path>
              <a:path w="391160" h="465454">
                <a:moveTo>
                  <a:pt x="371093" y="0"/>
                </a:moveTo>
                <a:lnTo>
                  <a:pt x="39807" y="397444"/>
                </a:lnTo>
                <a:lnTo>
                  <a:pt x="59685" y="414023"/>
                </a:lnTo>
                <a:lnTo>
                  <a:pt x="390905" y="16509"/>
                </a:lnTo>
                <a:lnTo>
                  <a:pt x="371093"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object 31"/>
          <p:cNvSpPr/>
          <p:nvPr/>
        </p:nvSpPr>
        <p:spPr>
          <a:xfrm>
            <a:off x="5606034" y="3321558"/>
            <a:ext cx="609600" cy="533400"/>
          </a:xfrm>
          <a:custGeom>
            <a:avLst/>
            <a:gdLst/>
            <a:ahLst/>
            <a:cxnLst/>
            <a:rect l="l" t="t" r="r" b="b"/>
            <a:pathLst>
              <a:path w="609600" h="533400">
                <a:moveTo>
                  <a:pt x="0" y="266700"/>
                </a:moveTo>
                <a:lnTo>
                  <a:pt x="3990" y="223433"/>
                </a:lnTo>
                <a:lnTo>
                  <a:pt x="15544" y="182392"/>
                </a:lnTo>
                <a:lnTo>
                  <a:pt x="34032" y="144124"/>
                </a:lnTo>
                <a:lnTo>
                  <a:pt x="58826" y="109179"/>
                </a:lnTo>
                <a:lnTo>
                  <a:pt x="89296" y="78104"/>
                </a:lnTo>
                <a:lnTo>
                  <a:pt x="124815" y="51450"/>
                </a:lnTo>
                <a:lnTo>
                  <a:pt x="164753" y="29763"/>
                </a:lnTo>
                <a:lnTo>
                  <a:pt x="208483" y="13594"/>
                </a:lnTo>
                <a:lnTo>
                  <a:pt x="255374" y="3489"/>
                </a:lnTo>
                <a:lnTo>
                  <a:pt x="304800" y="0"/>
                </a:lnTo>
                <a:lnTo>
                  <a:pt x="354225" y="3489"/>
                </a:lnTo>
                <a:lnTo>
                  <a:pt x="401116" y="13594"/>
                </a:lnTo>
                <a:lnTo>
                  <a:pt x="444846" y="29763"/>
                </a:lnTo>
                <a:lnTo>
                  <a:pt x="484784" y="51450"/>
                </a:lnTo>
                <a:lnTo>
                  <a:pt x="520303" y="78104"/>
                </a:lnTo>
                <a:lnTo>
                  <a:pt x="550773" y="109179"/>
                </a:lnTo>
                <a:lnTo>
                  <a:pt x="575567" y="144124"/>
                </a:lnTo>
                <a:lnTo>
                  <a:pt x="594055" y="182392"/>
                </a:lnTo>
                <a:lnTo>
                  <a:pt x="605609" y="223433"/>
                </a:lnTo>
                <a:lnTo>
                  <a:pt x="609600" y="266700"/>
                </a:lnTo>
                <a:lnTo>
                  <a:pt x="605609" y="309966"/>
                </a:lnTo>
                <a:lnTo>
                  <a:pt x="594055" y="351007"/>
                </a:lnTo>
                <a:lnTo>
                  <a:pt x="575567" y="389275"/>
                </a:lnTo>
                <a:lnTo>
                  <a:pt x="550773" y="424220"/>
                </a:lnTo>
                <a:lnTo>
                  <a:pt x="520303" y="455294"/>
                </a:lnTo>
                <a:lnTo>
                  <a:pt x="484784" y="481949"/>
                </a:lnTo>
                <a:lnTo>
                  <a:pt x="444846" y="503636"/>
                </a:lnTo>
                <a:lnTo>
                  <a:pt x="401116" y="519805"/>
                </a:lnTo>
                <a:lnTo>
                  <a:pt x="354225" y="529910"/>
                </a:lnTo>
                <a:lnTo>
                  <a:pt x="304800" y="533399"/>
                </a:lnTo>
                <a:lnTo>
                  <a:pt x="255374" y="529910"/>
                </a:lnTo>
                <a:lnTo>
                  <a:pt x="208483" y="519805"/>
                </a:lnTo>
                <a:lnTo>
                  <a:pt x="164753" y="503636"/>
                </a:lnTo>
                <a:lnTo>
                  <a:pt x="124815" y="481949"/>
                </a:lnTo>
                <a:lnTo>
                  <a:pt x="89296" y="455294"/>
                </a:lnTo>
                <a:lnTo>
                  <a:pt x="58826" y="424220"/>
                </a:lnTo>
                <a:lnTo>
                  <a:pt x="34032" y="389275"/>
                </a:lnTo>
                <a:lnTo>
                  <a:pt x="15544" y="351007"/>
                </a:lnTo>
                <a:lnTo>
                  <a:pt x="3990" y="309966"/>
                </a:lnTo>
                <a:lnTo>
                  <a:pt x="0" y="266700"/>
                </a:lnTo>
                <a:close/>
              </a:path>
            </a:pathLst>
          </a:custGeom>
          <a:ln w="25908">
            <a:solidFill>
              <a:srgbClr val="FFFF00"/>
            </a:solidFill>
            <a:prstDash val="lg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object 32"/>
          <p:cNvSpPr txBox="1">
            <a:spLocks noGrp="1"/>
          </p:cNvSpPr>
          <p:nvPr>
            <p:ph type="sldNum" sz="quarter" idx="7"/>
          </p:nvPr>
        </p:nvSpPr>
        <p:spPr>
          <a:prstGeom prst="rect">
            <a:avLst/>
          </a:prstGeom>
        </p:spPr>
        <p:txBody>
          <a:bodyPr vert="horz" wrap="square" lIns="0" tIns="635" rIns="0" bIns="0" rtlCol="0">
            <a:spAutoFit/>
          </a:body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20</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15485857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9163" y="274320"/>
            <a:ext cx="5151120" cy="1275588"/>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448183"/>
            <a:ext cx="4381500" cy="665480"/>
          </a:xfrm>
          <a:prstGeom prst="rect">
            <a:avLst/>
          </a:prstGeom>
        </p:spPr>
        <p:txBody>
          <a:bodyPr vert="horz" wrap="square" lIns="0" tIns="12700" rIns="0" bIns="0" rtlCol="0">
            <a:spAutoFit/>
          </a:bodyPr>
          <a:lstStyle/>
          <a:p>
            <a:pPr marL="12700">
              <a:lnSpc>
                <a:spcPct val="100000"/>
              </a:lnSpc>
              <a:spcBef>
                <a:spcPts val="100"/>
              </a:spcBef>
            </a:pPr>
            <a:r>
              <a:rPr sz="4200" dirty="0"/>
              <a:t>BFS:</a:t>
            </a:r>
            <a:r>
              <a:rPr sz="4200" spc="-100" dirty="0"/>
              <a:t> </a:t>
            </a:r>
            <a:r>
              <a:rPr sz="4200" spc="-5" dirty="0"/>
              <a:t>EXAMPLE</a:t>
            </a:r>
            <a:endParaRPr sz="4200"/>
          </a:p>
        </p:txBody>
      </p:sp>
      <p:graphicFrame>
        <p:nvGraphicFramePr>
          <p:cNvPr id="4" name="object 4"/>
          <p:cNvGraphicFramePr>
            <a:graphicFrameLocks noGrp="1"/>
          </p:cNvGraphicFramePr>
          <p:nvPr/>
        </p:nvGraphicFramePr>
        <p:xfrm>
          <a:off x="1181023" y="4329112"/>
          <a:ext cx="5486400" cy="2378073"/>
        </p:xfrm>
        <a:graphic>
          <a:graphicData uri="http://schemas.openxmlformats.org/drawingml/2006/table">
            <a:tbl>
              <a:tblPr firstRow="1" bandRow="1">
                <a:tableStyleId>{2D5ABB26-0587-4C30-8999-92F81FD0307C}</a:tableStyleId>
              </a:tblPr>
              <a:tblGrid>
                <a:gridCol w="464820">
                  <a:extLst>
                    <a:ext uri="{9D8B030D-6E8A-4147-A177-3AD203B41FA5}">
                      <a16:colId xmlns:a16="http://schemas.microsoft.com/office/drawing/2014/main" val="20000"/>
                    </a:ext>
                  </a:extLst>
                </a:gridCol>
                <a:gridCol w="2600325">
                  <a:extLst>
                    <a:ext uri="{9D8B030D-6E8A-4147-A177-3AD203B41FA5}">
                      <a16:colId xmlns:a16="http://schemas.microsoft.com/office/drawing/2014/main" val="20001"/>
                    </a:ext>
                  </a:extLst>
                </a:gridCol>
                <a:gridCol w="2421255">
                  <a:extLst>
                    <a:ext uri="{9D8B030D-6E8A-4147-A177-3AD203B41FA5}">
                      <a16:colId xmlns:a16="http://schemas.microsoft.com/office/drawing/2014/main" val="20002"/>
                    </a:ext>
                  </a:extLst>
                </a:gridCol>
              </a:tblGrid>
              <a:tr h="396367">
                <a:tc>
                  <a:txBody>
                    <a:bodyPr/>
                    <a:lstStyle/>
                    <a:p>
                      <a:pPr>
                        <a:lnSpc>
                          <a:spcPct val="100000"/>
                        </a:lnSpc>
                      </a:pPr>
                      <a:endParaRPr sz="2100">
                        <a:latin typeface="Times New Roman"/>
                        <a:cs typeface="Times New Roman"/>
                      </a:endParaRPr>
                    </a:p>
                  </a:txBody>
                  <a:tcPr marL="0" marR="0" marT="0" marB="0">
                    <a:lnL w="28575">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Q</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5" dirty="0">
                          <a:latin typeface="Arial"/>
                          <a:cs typeface="Arial"/>
                        </a:rPr>
                        <a:t>Visited</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tcPr>
                </a:tc>
                <a:extLst>
                  <a:ext uri="{0D108BD9-81ED-4DB2-BD59-A6C34878D82A}">
                    <a16:rowId xmlns:a16="http://schemas.microsoft.com/office/drawing/2014/main" val="10000"/>
                  </a:ext>
                </a:extLst>
              </a:tr>
              <a:tr h="396366">
                <a:tc>
                  <a:txBody>
                    <a:bodyPr/>
                    <a:lstStyle/>
                    <a:p>
                      <a:pPr marL="91440">
                        <a:lnSpc>
                          <a:spcPct val="100000"/>
                        </a:lnSpc>
                        <a:spcBef>
                          <a:spcPts val="310"/>
                        </a:spcBef>
                      </a:pPr>
                      <a:r>
                        <a:rPr sz="2000" dirty="0">
                          <a:latin typeface="Arial"/>
                          <a:cs typeface="Arial"/>
                        </a:rPr>
                        <a:t>5</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spc="-25" dirty="0">
                          <a:latin typeface="Arial"/>
                          <a:cs typeface="Arial"/>
                        </a:rPr>
                        <a:t>D,E,F,G,H</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15" dirty="0">
                          <a:latin typeface="Arial"/>
                          <a:cs typeface="Arial"/>
                        </a:rPr>
                        <a:t>S,A,B,C,D,E,F,G,H</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1"/>
                  </a:ext>
                </a:extLst>
              </a:tr>
              <a:tr h="396367">
                <a:tc>
                  <a:txBody>
                    <a:bodyPr/>
                    <a:lstStyle/>
                    <a:p>
                      <a:pPr marL="91440">
                        <a:lnSpc>
                          <a:spcPct val="100000"/>
                        </a:lnSpc>
                        <a:spcBef>
                          <a:spcPts val="310"/>
                        </a:spcBef>
                      </a:pPr>
                      <a:r>
                        <a:rPr sz="2000" dirty="0">
                          <a:latin typeface="Arial"/>
                          <a:cs typeface="Arial"/>
                        </a:rPr>
                        <a:t>6</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spc="-35" dirty="0">
                          <a:latin typeface="Arial"/>
                          <a:cs typeface="Arial"/>
                        </a:rPr>
                        <a:t>E,F,G,H</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15" dirty="0">
                          <a:latin typeface="Arial"/>
                          <a:cs typeface="Arial"/>
                        </a:rPr>
                        <a:t>S,A,B,C,D,E,F,G,H</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2"/>
                  </a:ext>
                </a:extLst>
              </a:tr>
              <a:tr h="396278">
                <a:tc>
                  <a:txBody>
                    <a:bodyPr/>
                    <a:lstStyle/>
                    <a:p>
                      <a:pPr marL="91440">
                        <a:lnSpc>
                          <a:spcPct val="100000"/>
                        </a:lnSpc>
                        <a:spcBef>
                          <a:spcPts val="310"/>
                        </a:spcBef>
                      </a:pPr>
                      <a:r>
                        <a:rPr sz="2000" dirty="0">
                          <a:latin typeface="Arial"/>
                          <a:cs typeface="Arial"/>
                        </a:rPr>
                        <a:t>7</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spc="-45" dirty="0">
                          <a:latin typeface="Arial"/>
                          <a:cs typeface="Arial"/>
                        </a:rPr>
                        <a:t>F,G,H</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15" dirty="0">
                          <a:latin typeface="Arial"/>
                          <a:cs typeface="Arial"/>
                        </a:rPr>
                        <a:t>S,A,B,C,D,E,F,G,H</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3"/>
                  </a:ext>
                </a:extLst>
              </a:tr>
              <a:tr h="396354">
                <a:tc>
                  <a:txBody>
                    <a:bodyPr/>
                    <a:lstStyle/>
                    <a:p>
                      <a:pPr marL="91440">
                        <a:lnSpc>
                          <a:spcPct val="100000"/>
                        </a:lnSpc>
                        <a:spcBef>
                          <a:spcPts val="310"/>
                        </a:spcBef>
                      </a:pPr>
                      <a:r>
                        <a:rPr sz="2000" dirty="0">
                          <a:latin typeface="Arial"/>
                          <a:cs typeface="Arial"/>
                        </a:rPr>
                        <a:t>8</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G,H</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15" dirty="0">
                          <a:latin typeface="Arial"/>
                          <a:cs typeface="Arial"/>
                        </a:rPr>
                        <a:t>S,A,B,C,D,E,F,G,H</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4"/>
                  </a:ext>
                </a:extLst>
              </a:tr>
              <a:tr h="396341">
                <a:tc>
                  <a:txBody>
                    <a:bodyPr/>
                    <a:lstStyle/>
                    <a:p>
                      <a:pPr marL="91440">
                        <a:lnSpc>
                          <a:spcPct val="100000"/>
                        </a:lnSpc>
                        <a:spcBef>
                          <a:spcPts val="315"/>
                        </a:spcBef>
                      </a:pPr>
                      <a:r>
                        <a:rPr sz="2000" dirty="0">
                          <a:latin typeface="Arial"/>
                          <a:cs typeface="Arial"/>
                        </a:rPr>
                        <a:t>9</a:t>
                      </a:r>
                      <a:endParaRPr sz="2000">
                        <a:latin typeface="Arial"/>
                        <a:cs typeface="Arial"/>
                      </a:endParaRPr>
                    </a:p>
                  </a:txBody>
                  <a:tcPr marL="0" marR="0" marT="40005" marB="0">
                    <a:lnL w="28575">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28575">
                      <a:solidFill>
                        <a:srgbClr val="FFFFFF"/>
                      </a:solidFill>
                      <a:prstDash val="solid"/>
                    </a:lnB>
                  </a:tcPr>
                </a:tc>
                <a:extLst>
                  <a:ext uri="{0D108BD9-81ED-4DB2-BD59-A6C34878D82A}">
                    <a16:rowId xmlns:a16="http://schemas.microsoft.com/office/drawing/2014/main" val="10005"/>
                  </a:ext>
                </a:extLst>
              </a:tr>
            </a:tbl>
          </a:graphicData>
        </a:graphic>
      </p:graphicFrame>
      <p:sp>
        <p:nvSpPr>
          <p:cNvPr id="5" name="object 5"/>
          <p:cNvSpPr/>
          <p:nvPr/>
        </p:nvSpPr>
        <p:spPr>
          <a:xfrm>
            <a:off x="6477761" y="12961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txBox="1"/>
          <p:nvPr/>
        </p:nvSpPr>
        <p:spPr>
          <a:xfrm>
            <a:off x="6579489" y="1292097"/>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S</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p:nvPr/>
        </p:nvSpPr>
        <p:spPr>
          <a:xfrm>
            <a:off x="7620761" y="1905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8" name="object 8"/>
          <p:cNvSpPr txBox="1"/>
          <p:nvPr/>
        </p:nvSpPr>
        <p:spPr>
          <a:xfrm>
            <a:off x="7722489" y="1901393"/>
            <a:ext cx="178435"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B</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p:nvPr/>
        </p:nvSpPr>
        <p:spPr>
          <a:xfrm>
            <a:off x="5487161" y="1905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0" name="object 10"/>
          <p:cNvSpPr txBox="1"/>
          <p:nvPr/>
        </p:nvSpPr>
        <p:spPr>
          <a:xfrm>
            <a:off x="5588634" y="1901393"/>
            <a:ext cx="178435"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A</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1" name="object 11"/>
          <p:cNvSpPr/>
          <p:nvPr/>
        </p:nvSpPr>
        <p:spPr>
          <a:xfrm>
            <a:off x="7620761" y="2667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txBox="1"/>
          <p:nvPr/>
        </p:nvSpPr>
        <p:spPr>
          <a:xfrm>
            <a:off x="7722489" y="26640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3" name="object 13"/>
          <p:cNvSpPr/>
          <p:nvPr/>
        </p:nvSpPr>
        <p:spPr>
          <a:xfrm>
            <a:off x="8535161" y="2667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 name="object 14"/>
          <p:cNvSpPr txBox="1"/>
          <p:nvPr/>
        </p:nvSpPr>
        <p:spPr>
          <a:xfrm>
            <a:off x="8643366" y="2664078"/>
            <a:ext cx="1651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F</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5" name="object 15"/>
          <p:cNvSpPr/>
          <p:nvPr/>
        </p:nvSpPr>
        <p:spPr>
          <a:xfrm>
            <a:off x="6325361" y="2667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txBox="1"/>
          <p:nvPr/>
        </p:nvSpPr>
        <p:spPr>
          <a:xfrm>
            <a:off x="6420992" y="26640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D</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7" name="object 17"/>
          <p:cNvSpPr/>
          <p:nvPr/>
        </p:nvSpPr>
        <p:spPr>
          <a:xfrm>
            <a:off x="4953761" y="2667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txBox="1"/>
          <p:nvPr/>
        </p:nvSpPr>
        <p:spPr>
          <a:xfrm>
            <a:off x="5049139" y="26640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C</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9" name="object 19"/>
          <p:cNvSpPr/>
          <p:nvPr/>
        </p:nvSpPr>
        <p:spPr>
          <a:xfrm>
            <a:off x="4420361" y="3429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txBox="1"/>
          <p:nvPr/>
        </p:nvSpPr>
        <p:spPr>
          <a:xfrm>
            <a:off x="4509642" y="3425774"/>
            <a:ext cx="203835"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G</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1" name="object 21"/>
          <p:cNvSpPr/>
          <p:nvPr/>
        </p:nvSpPr>
        <p:spPr>
          <a:xfrm>
            <a:off x="5715761" y="3429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txBox="1"/>
          <p:nvPr/>
        </p:nvSpPr>
        <p:spPr>
          <a:xfrm>
            <a:off x="5811139" y="3425774"/>
            <a:ext cx="191135"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H</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3" name="object 23"/>
          <p:cNvSpPr/>
          <p:nvPr/>
        </p:nvSpPr>
        <p:spPr>
          <a:xfrm>
            <a:off x="5639561" y="1588642"/>
            <a:ext cx="994410" cy="331470"/>
          </a:xfrm>
          <a:custGeom>
            <a:avLst/>
            <a:gdLst/>
            <a:ahLst/>
            <a:cxnLst/>
            <a:rect l="l" t="t" r="r" b="b"/>
            <a:pathLst>
              <a:path w="994409" h="331469">
                <a:moveTo>
                  <a:pt x="62864" y="257175"/>
                </a:moveTo>
                <a:lnTo>
                  <a:pt x="0" y="317119"/>
                </a:lnTo>
                <a:lnTo>
                  <a:pt x="85725" y="331343"/>
                </a:lnTo>
                <a:lnTo>
                  <a:pt x="79305" y="310515"/>
                </a:lnTo>
                <a:lnTo>
                  <a:pt x="65659" y="310515"/>
                </a:lnTo>
                <a:lnTo>
                  <a:pt x="58038" y="285750"/>
                </a:lnTo>
                <a:lnTo>
                  <a:pt x="70491" y="281918"/>
                </a:lnTo>
                <a:lnTo>
                  <a:pt x="62864" y="257175"/>
                </a:lnTo>
                <a:close/>
              </a:path>
              <a:path w="994409" h="331469">
                <a:moveTo>
                  <a:pt x="70491" y="281918"/>
                </a:moveTo>
                <a:lnTo>
                  <a:pt x="58038" y="285750"/>
                </a:lnTo>
                <a:lnTo>
                  <a:pt x="65659" y="310515"/>
                </a:lnTo>
                <a:lnTo>
                  <a:pt x="78122" y="306678"/>
                </a:lnTo>
                <a:lnTo>
                  <a:pt x="70491" y="281918"/>
                </a:lnTo>
                <a:close/>
              </a:path>
              <a:path w="994409" h="331469">
                <a:moveTo>
                  <a:pt x="78122" y="306678"/>
                </a:moveTo>
                <a:lnTo>
                  <a:pt x="65659" y="310515"/>
                </a:lnTo>
                <a:lnTo>
                  <a:pt x="79305" y="310515"/>
                </a:lnTo>
                <a:lnTo>
                  <a:pt x="78122" y="306678"/>
                </a:lnTo>
                <a:close/>
              </a:path>
              <a:path w="994409" h="331469">
                <a:moveTo>
                  <a:pt x="986789" y="0"/>
                </a:moveTo>
                <a:lnTo>
                  <a:pt x="70491" y="281918"/>
                </a:lnTo>
                <a:lnTo>
                  <a:pt x="78122" y="306678"/>
                </a:lnTo>
                <a:lnTo>
                  <a:pt x="994410" y="24637"/>
                </a:lnTo>
                <a:lnTo>
                  <a:pt x="986789"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6626859" y="1588388"/>
            <a:ext cx="1146810" cy="335280"/>
          </a:xfrm>
          <a:custGeom>
            <a:avLst/>
            <a:gdLst/>
            <a:ahLst/>
            <a:cxnLst/>
            <a:rect l="l" t="t" r="r" b="b"/>
            <a:pathLst>
              <a:path w="1146809" h="335280">
                <a:moveTo>
                  <a:pt x="1067867" y="309843"/>
                </a:moveTo>
                <a:lnTo>
                  <a:pt x="1061212" y="334899"/>
                </a:lnTo>
                <a:lnTo>
                  <a:pt x="1146302" y="317373"/>
                </a:lnTo>
                <a:lnTo>
                  <a:pt x="1141555" y="313182"/>
                </a:lnTo>
                <a:lnTo>
                  <a:pt x="1080389" y="313182"/>
                </a:lnTo>
                <a:lnTo>
                  <a:pt x="1067867" y="309843"/>
                </a:lnTo>
                <a:close/>
              </a:path>
              <a:path w="1146809" h="335280">
                <a:moveTo>
                  <a:pt x="1074511" y="284834"/>
                </a:moveTo>
                <a:lnTo>
                  <a:pt x="1067867" y="309843"/>
                </a:lnTo>
                <a:lnTo>
                  <a:pt x="1080389" y="313182"/>
                </a:lnTo>
                <a:lnTo>
                  <a:pt x="1086993" y="288163"/>
                </a:lnTo>
                <a:lnTo>
                  <a:pt x="1074511" y="284834"/>
                </a:lnTo>
                <a:close/>
              </a:path>
              <a:path w="1146809" h="335280">
                <a:moveTo>
                  <a:pt x="1081151" y="259841"/>
                </a:moveTo>
                <a:lnTo>
                  <a:pt x="1074511" y="284834"/>
                </a:lnTo>
                <a:lnTo>
                  <a:pt x="1086993" y="288163"/>
                </a:lnTo>
                <a:lnTo>
                  <a:pt x="1080389" y="313182"/>
                </a:lnTo>
                <a:lnTo>
                  <a:pt x="1141555" y="313182"/>
                </a:lnTo>
                <a:lnTo>
                  <a:pt x="1081151" y="259841"/>
                </a:lnTo>
                <a:close/>
              </a:path>
              <a:path w="1146809" h="335280">
                <a:moveTo>
                  <a:pt x="6604" y="0"/>
                </a:moveTo>
                <a:lnTo>
                  <a:pt x="0" y="25146"/>
                </a:lnTo>
                <a:lnTo>
                  <a:pt x="1067867" y="309843"/>
                </a:lnTo>
                <a:lnTo>
                  <a:pt x="1074511" y="284834"/>
                </a:lnTo>
                <a:lnTo>
                  <a:pt x="6604"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7842757" y="2199513"/>
            <a:ext cx="768985" cy="468630"/>
          </a:xfrm>
          <a:custGeom>
            <a:avLst/>
            <a:gdLst/>
            <a:ahLst/>
            <a:cxnLst/>
            <a:rect l="l" t="t" r="r" b="b"/>
            <a:pathLst>
              <a:path w="768984" h="468630">
                <a:moveTo>
                  <a:pt x="695336" y="439400"/>
                </a:moveTo>
                <a:lnTo>
                  <a:pt x="681990" y="461645"/>
                </a:lnTo>
                <a:lnTo>
                  <a:pt x="768603" y="468249"/>
                </a:lnTo>
                <a:lnTo>
                  <a:pt x="754467" y="446024"/>
                </a:lnTo>
                <a:lnTo>
                  <a:pt x="706374" y="446024"/>
                </a:lnTo>
                <a:lnTo>
                  <a:pt x="695336" y="439400"/>
                </a:lnTo>
                <a:close/>
              </a:path>
              <a:path w="768984" h="468630">
                <a:moveTo>
                  <a:pt x="708670" y="417177"/>
                </a:moveTo>
                <a:lnTo>
                  <a:pt x="695336" y="439400"/>
                </a:lnTo>
                <a:lnTo>
                  <a:pt x="706374" y="446024"/>
                </a:lnTo>
                <a:lnTo>
                  <a:pt x="719709" y="423799"/>
                </a:lnTo>
                <a:lnTo>
                  <a:pt x="708670" y="417177"/>
                </a:lnTo>
                <a:close/>
              </a:path>
              <a:path w="768984" h="468630">
                <a:moveTo>
                  <a:pt x="721995" y="394970"/>
                </a:moveTo>
                <a:lnTo>
                  <a:pt x="708670" y="417177"/>
                </a:lnTo>
                <a:lnTo>
                  <a:pt x="719709" y="423799"/>
                </a:lnTo>
                <a:lnTo>
                  <a:pt x="706374" y="446024"/>
                </a:lnTo>
                <a:lnTo>
                  <a:pt x="754467" y="446024"/>
                </a:lnTo>
                <a:lnTo>
                  <a:pt x="721995" y="394970"/>
                </a:lnTo>
                <a:close/>
              </a:path>
              <a:path w="768984" h="468630">
                <a:moveTo>
                  <a:pt x="13208" y="0"/>
                </a:moveTo>
                <a:lnTo>
                  <a:pt x="0" y="22098"/>
                </a:lnTo>
                <a:lnTo>
                  <a:pt x="695336" y="439400"/>
                </a:lnTo>
                <a:lnTo>
                  <a:pt x="708670" y="417177"/>
                </a:lnTo>
                <a:lnTo>
                  <a:pt x="13208"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7734300" y="2210561"/>
            <a:ext cx="78105" cy="457200"/>
          </a:xfrm>
          <a:custGeom>
            <a:avLst/>
            <a:gdLst/>
            <a:ahLst/>
            <a:cxnLst/>
            <a:rect l="l" t="t" r="r" b="b"/>
            <a:pathLst>
              <a:path w="78104" h="457200">
                <a:moveTo>
                  <a:pt x="25907" y="379475"/>
                </a:moveTo>
                <a:lnTo>
                  <a:pt x="0" y="379475"/>
                </a:lnTo>
                <a:lnTo>
                  <a:pt x="38861" y="457200"/>
                </a:lnTo>
                <a:lnTo>
                  <a:pt x="71247" y="392429"/>
                </a:lnTo>
                <a:lnTo>
                  <a:pt x="25907" y="392429"/>
                </a:lnTo>
                <a:lnTo>
                  <a:pt x="25907" y="379475"/>
                </a:lnTo>
                <a:close/>
              </a:path>
              <a:path w="78104" h="457200">
                <a:moveTo>
                  <a:pt x="51816" y="0"/>
                </a:moveTo>
                <a:lnTo>
                  <a:pt x="25907" y="0"/>
                </a:lnTo>
                <a:lnTo>
                  <a:pt x="25907" y="392429"/>
                </a:lnTo>
                <a:lnTo>
                  <a:pt x="51816" y="392429"/>
                </a:lnTo>
                <a:lnTo>
                  <a:pt x="51816" y="0"/>
                </a:lnTo>
                <a:close/>
              </a:path>
              <a:path w="78104" h="457200">
                <a:moveTo>
                  <a:pt x="77724" y="379475"/>
                </a:moveTo>
                <a:lnTo>
                  <a:pt x="51816" y="379475"/>
                </a:lnTo>
                <a:lnTo>
                  <a:pt x="51816" y="392429"/>
                </a:lnTo>
                <a:lnTo>
                  <a:pt x="71247" y="392429"/>
                </a:lnTo>
                <a:lnTo>
                  <a:pt x="77724" y="379475"/>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5709158" y="2199513"/>
            <a:ext cx="768985" cy="468630"/>
          </a:xfrm>
          <a:custGeom>
            <a:avLst/>
            <a:gdLst/>
            <a:ahLst/>
            <a:cxnLst/>
            <a:rect l="l" t="t" r="r" b="b"/>
            <a:pathLst>
              <a:path w="768985" h="468630">
                <a:moveTo>
                  <a:pt x="695336" y="439400"/>
                </a:moveTo>
                <a:lnTo>
                  <a:pt x="681989" y="461645"/>
                </a:lnTo>
                <a:lnTo>
                  <a:pt x="768603" y="468249"/>
                </a:lnTo>
                <a:lnTo>
                  <a:pt x="754467" y="446024"/>
                </a:lnTo>
                <a:lnTo>
                  <a:pt x="706374" y="446024"/>
                </a:lnTo>
                <a:lnTo>
                  <a:pt x="695336" y="439400"/>
                </a:lnTo>
                <a:close/>
              </a:path>
              <a:path w="768985" h="468630">
                <a:moveTo>
                  <a:pt x="708670" y="417177"/>
                </a:moveTo>
                <a:lnTo>
                  <a:pt x="695336" y="439400"/>
                </a:lnTo>
                <a:lnTo>
                  <a:pt x="706374" y="446024"/>
                </a:lnTo>
                <a:lnTo>
                  <a:pt x="719708" y="423799"/>
                </a:lnTo>
                <a:lnTo>
                  <a:pt x="708670" y="417177"/>
                </a:lnTo>
                <a:close/>
              </a:path>
              <a:path w="768985" h="468630">
                <a:moveTo>
                  <a:pt x="721994" y="394970"/>
                </a:moveTo>
                <a:lnTo>
                  <a:pt x="708670" y="417177"/>
                </a:lnTo>
                <a:lnTo>
                  <a:pt x="719708" y="423799"/>
                </a:lnTo>
                <a:lnTo>
                  <a:pt x="706374" y="446024"/>
                </a:lnTo>
                <a:lnTo>
                  <a:pt x="754467" y="446024"/>
                </a:lnTo>
                <a:lnTo>
                  <a:pt x="721994" y="394970"/>
                </a:lnTo>
                <a:close/>
              </a:path>
              <a:path w="768985" h="468630">
                <a:moveTo>
                  <a:pt x="13207" y="0"/>
                </a:moveTo>
                <a:lnTo>
                  <a:pt x="0" y="22098"/>
                </a:lnTo>
                <a:lnTo>
                  <a:pt x="695336" y="439400"/>
                </a:lnTo>
                <a:lnTo>
                  <a:pt x="708670" y="417177"/>
                </a:lnTo>
                <a:lnTo>
                  <a:pt x="13207"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5250815" y="2962148"/>
            <a:ext cx="617855" cy="467995"/>
          </a:xfrm>
          <a:custGeom>
            <a:avLst/>
            <a:gdLst/>
            <a:ahLst/>
            <a:cxnLst/>
            <a:rect l="l" t="t" r="r" b="b"/>
            <a:pathLst>
              <a:path w="617854" h="467995">
                <a:moveTo>
                  <a:pt x="547407" y="431383"/>
                </a:moveTo>
                <a:lnTo>
                  <a:pt x="531876" y="452119"/>
                </a:lnTo>
                <a:lnTo>
                  <a:pt x="617347" y="467613"/>
                </a:lnTo>
                <a:lnTo>
                  <a:pt x="603123" y="439165"/>
                </a:lnTo>
                <a:lnTo>
                  <a:pt x="557784" y="439165"/>
                </a:lnTo>
                <a:lnTo>
                  <a:pt x="547407" y="431383"/>
                </a:lnTo>
                <a:close/>
              </a:path>
              <a:path w="617854" h="467995">
                <a:moveTo>
                  <a:pt x="562968" y="410606"/>
                </a:moveTo>
                <a:lnTo>
                  <a:pt x="547407" y="431383"/>
                </a:lnTo>
                <a:lnTo>
                  <a:pt x="557784" y="439165"/>
                </a:lnTo>
                <a:lnTo>
                  <a:pt x="573277" y="418338"/>
                </a:lnTo>
                <a:lnTo>
                  <a:pt x="562968" y="410606"/>
                </a:lnTo>
                <a:close/>
              </a:path>
              <a:path w="617854" h="467995">
                <a:moveTo>
                  <a:pt x="578485" y="389889"/>
                </a:moveTo>
                <a:lnTo>
                  <a:pt x="562968" y="410606"/>
                </a:lnTo>
                <a:lnTo>
                  <a:pt x="573277" y="418338"/>
                </a:lnTo>
                <a:lnTo>
                  <a:pt x="557784" y="439165"/>
                </a:lnTo>
                <a:lnTo>
                  <a:pt x="603123" y="439165"/>
                </a:lnTo>
                <a:lnTo>
                  <a:pt x="578485" y="389889"/>
                </a:lnTo>
                <a:close/>
              </a:path>
              <a:path w="617854" h="467995">
                <a:moveTo>
                  <a:pt x="15494" y="0"/>
                </a:moveTo>
                <a:lnTo>
                  <a:pt x="0" y="20827"/>
                </a:lnTo>
                <a:lnTo>
                  <a:pt x="547407" y="431383"/>
                </a:lnTo>
                <a:lnTo>
                  <a:pt x="562968" y="410606"/>
                </a:lnTo>
                <a:lnTo>
                  <a:pt x="1549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5182361" y="2201417"/>
            <a:ext cx="466725" cy="466725"/>
          </a:xfrm>
          <a:custGeom>
            <a:avLst/>
            <a:gdLst/>
            <a:ahLst/>
            <a:cxnLst/>
            <a:rect l="l" t="t" r="r" b="b"/>
            <a:pathLst>
              <a:path w="466725" h="466725">
                <a:moveTo>
                  <a:pt x="27432" y="383921"/>
                </a:moveTo>
                <a:lnTo>
                  <a:pt x="0" y="466344"/>
                </a:lnTo>
                <a:lnTo>
                  <a:pt x="82423" y="438912"/>
                </a:lnTo>
                <a:lnTo>
                  <a:pt x="73152" y="429641"/>
                </a:lnTo>
                <a:lnTo>
                  <a:pt x="54990" y="429641"/>
                </a:lnTo>
                <a:lnTo>
                  <a:pt x="36702" y="411353"/>
                </a:lnTo>
                <a:lnTo>
                  <a:pt x="45783" y="402272"/>
                </a:lnTo>
                <a:lnTo>
                  <a:pt x="27432" y="383921"/>
                </a:lnTo>
                <a:close/>
              </a:path>
              <a:path w="466725" h="466725">
                <a:moveTo>
                  <a:pt x="45783" y="402272"/>
                </a:moveTo>
                <a:lnTo>
                  <a:pt x="36702" y="411353"/>
                </a:lnTo>
                <a:lnTo>
                  <a:pt x="54990" y="429641"/>
                </a:lnTo>
                <a:lnTo>
                  <a:pt x="64071" y="420560"/>
                </a:lnTo>
                <a:lnTo>
                  <a:pt x="45783" y="402272"/>
                </a:lnTo>
                <a:close/>
              </a:path>
              <a:path w="466725" h="466725">
                <a:moveTo>
                  <a:pt x="64071" y="420560"/>
                </a:moveTo>
                <a:lnTo>
                  <a:pt x="54990" y="429641"/>
                </a:lnTo>
                <a:lnTo>
                  <a:pt x="73152" y="429641"/>
                </a:lnTo>
                <a:lnTo>
                  <a:pt x="64071" y="420560"/>
                </a:lnTo>
                <a:close/>
              </a:path>
              <a:path w="466725" h="466725">
                <a:moveTo>
                  <a:pt x="448055" y="0"/>
                </a:moveTo>
                <a:lnTo>
                  <a:pt x="45783" y="402272"/>
                </a:lnTo>
                <a:lnTo>
                  <a:pt x="64071" y="420560"/>
                </a:lnTo>
                <a:lnTo>
                  <a:pt x="466343" y="18287"/>
                </a:lnTo>
                <a:lnTo>
                  <a:pt x="448055"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0" name="object 30"/>
          <p:cNvSpPr/>
          <p:nvPr/>
        </p:nvSpPr>
        <p:spPr>
          <a:xfrm>
            <a:off x="4648961" y="2964307"/>
            <a:ext cx="391160" cy="465455"/>
          </a:xfrm>
          <a:custGeom>
            <a:avLst/>
            <a:gdLst/>
            <a:ahLst/>
            <a:cxnLst/>
            <a:rect l="l" t="t" r="r" b="b"/>
            <a:pathLst>
              <a:path w="391160" h="465454">
                <a:moveTo>
                  <a:pt x="19938" y="380872"/>
                </a:moveTo>
                <a:lnTo>
                  <a:pt x="0" y="465454"/>
                </a:lnTo>
                <a:lnTo>
                  <a:pt x="79628" y="430656"/>
                </a:lnTo>
                <a:lnTo>
                  <a:pt x="71558" y="423925"/>
                </a:lnTo>
                <a:lnTo>
                  <a:pt x="51435" y="423925"/>
                </a:lnTo>
                <a:lnTo>
                  <a:pt x="31496" y="407415"/>
                </a:lnTo>
                <a:lnTo>
                  <a:pt x="39807" y="397444"/>
                </a:lnTo>
                <a:lnTo>
                  <a:pt x="19938" y="380872"/>
                </a:lnTo>
                <a:close/>
              </a:path>
              <a:path w="391160" h="465454">
                <a:moveTo>
                  <a:pt x="39807" y="397444"/>
                </a:moveTo>
                <a:lnTo>
                  <a:pt x="31496" y="407415"/>
                </a:lnTo>
                <a:lnTo>
                  <a:pt x="51435" y="423925"/>
                </a:lnTo>
                <a:lnTo>
                  <a:pt x="59685" y="414023"/>
                </a:lnTo>
                <a:lnTo>
                  <a:pt x="39807" y="397444"/>
                </a:lnTo>
                <a:close/>
              </a:path>
              <a:path w="391160" h="465454">
                <a:moveTo>
                  <a:pt x="59685" y="414023"/>
                </a:moveTo>
                <a:lnTo>
                  <a:pt x="51435" y="423925"/>
                </a:lnTo>
                <a:lnTo>
                  <a:pt x="71558" y="423925"/>
                </a:lnTo>
                <a:lnTo>
                  <a:pt x="59685" y="414023"/>
                </a:lnTo>
                <a:close/>
              </a:path>
              <a:path w="391160" h="465454">
                <a:moveTo>
                  <a:pt x="371093" y="0"/>
                </a:moveTo>
                <a:lnTo>
                  <a:pt x="39807" y="397444"/>
                </a:lnTo>
                <a:lnTo>
                  <a:pt x="59685" y="414023"/>
                </a:lnTo>
                <a:lnTo>
                  <a:pt x="390905" y="16509"/>
                </a:lnTo>
                <a:lnTo>
                  <a:pt x="371093"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object 31"/>
          <p:cNvSpPr/>
          <p:nvPr/>
        </p:nvSpPr>
        <p:spPr>
          <a:xfrm>
            <a:off x="5606034" y="3321558"/>
            <a:ext cx="609600" cy="533400"/>
          </a:xfrm>
          <a:custGeom>
            <a:avLst/>
            <a:gdLst/>
            <a:ahLst/>
            <a:cxnLst/>
            <a:rect l="l" t="t" r="r" b="b"/>
            <a:pathLst>
              <a:path w="609600" h="533400">
                <a:moveTo>
                  <a:pt x="0" y="266700"/>
                </a:moveTo>
                <a:lnTo>
                  <a:pt x="3990" y="223433"/>
                </a:lnTo>
                <a:lnTo>
                  <a:pt x="15544" y="182392"/>
                </a:lnTo>
                <a:lnTo>
                  <a:pt x="34032" y="144124"/>
                </a:lnTo>
                <a:lnTo>
                  <a:pt x="58826" y="109179"/>
                </a:lnTo>
                <a:lnTo>
                  <a:pt x="89296" y="78104"/>
                </a:lnTo>
                <a:lnTo>
                  <a:pt x="124815" y="51450"/>
                </a:lnTo>
                <a:lnTo>
                  <a:pt x="164753" y="29763"/>
                </a:lnTo>
                <a:lnTo>
                  <a:pt x="208483" y="13594"/>
                </a:lnTo>
                <a:lnTo>
                  <a:pt x="255374" y="3489"/>
                </a:lnTo>
                <a:lnTo>
                  <a:pt x="304800" y="0"/>
                </a:lnTo>
                <a:lnTo>
                  <a:pt x="354225" y="3489"/>
                </a:lnTo>
                <a:lnTo>
                  <a:pt x="401116" y="13594"/>
                </a:lnTo>
                <a:lnTo>
                  <a:pt x="444846" y="29763"/>
                </a:lnTo>
                <a:lnTo>
                  <a:pt x="484784" y="51450"/>
                </a:lnTo>
                <a:lnTo>
                  <a:pt x="520303" y="78104"/>
                </a:lnTo>
                <a:lnTo>
                  <a:pt x="550773" y="109179"/>
                </a:lnTo>
                <a:lnTo>
                  <a:pt x="575567" y="144124"/>
                </a:lnTo>
                <a:lnTo>
                  <a:pt x="594055" y="182392"/>
                </a:lnTo>
                <a:lnTo>
                  <a:pt x="605609" y="223433"/>
                </a:lnTo>
                <a:lnTo>
                  <a:pt x="609600" y="266700"/>
                </a:lnTo>
                <a:lnTo>
                  <a:pt x="605609" y="309966"/>
                </a:lnTo>
                <a:lnTo>
                  <a:pt x="594055" y="351007"/>
                </a:lnTo>
                <a:lnTo>
                  <a:pt x="575567" y="389275"/>
                </a:lnTo>
                <a:lnTo>
                  <a:pt x="550773" y="424220"/>
                </a:lnTo>
                <a:lnTo>
                  <a:pt x="520303" y="455294"/>
                </a:lnTo>
                <a:lnTo>
                  <a:pt x="484784" y="481949"/>
                </a:lnTo>
                <a:lnTo>
                  <a:pt x="444846" y="503636"/>
                </a:lnTo>
                <a:lnTo>
                  <a:pt x="401116" y="519805"/>
                </a:lnTo>
                <a:lnTo>
                  <a:pt x="354225" y="529910"/>
                </a:lnTo>
                <a:lnTo>
                  <a:pt x="304800" y="533399"/>
                </a:lnTo>
                <a:lnTo>
                  <a:pt x="255374" y="529910"/>
                </a:lnTo>
                <a:lnTo>
                  <a:pt x="208483" y="519805"/>
                </a:lnTo>
                <a:lnTo>
                  <a:pt x="164753" y="503636"/>
                </a:lnTo>
                <a:lnTo>
                  <a:pt x="124815" y="481949"/>
                </a:lnTo>
                <a:lnTo>
                  <a:pt x="89296" y="455294"/>
                </a:lnTo>
                <a:lnTo>
                  <a:pt x="58826" y="424220"/>
                </a:lnTo>
                <a:lnTo>
                  <a:pt x="34032" y="389275"/>
                </a:lnTo>
                <a:lnTo>
                  <a:pt x="15544" y="351007"/>
                </a:lnTo>
                <a:lnTo>
                  <a:pt x="3990" y="309966"/>
                </a:lnTo>
                <a:lnTo>
                  <a:pt x="0" y="266700"/>
                </a:lnTo>
                <a:close/>
              </a:path>
            </a:pathLst>
          </a:custGeom>
          <a:ln w="25908">
            <a:solidFill>
              <a:srgbClr val="FFFF00"/>
            </a:solidFill>
            <a:prstDash val="lg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object 32"/>
          <p:cNvSpPr txBox="1">
            <a:spLocks noGrp="1"/>
          </p:cNvSpPr>
          <p:nvPr>
            <p:ph type="sldNum" sz="quarter" idx="7"/>
          </p:nvPr>
        </p:nvSpPr>
        <p:spPr>
          <a:prstGeom prst="rect">
            <a:avLst/>
          </a:prstGeom>
        </p:spPr>
        <p:txBody>
          <a:bodyPr vert="horz" wrap="square" lIns="0" tIns="635" rIns="0" bIns="0" rtlCol="0">
            <a:spAutoFit/>
          </a:body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21</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30709291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9163" y="274320"/>
            <a:ext cx="5151120" cy="1275588"/>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448183"/>
            <a:ext cx="4381500" cy="665480"/>
          </a:xfrm>
          <a:prstGeom prst="rect">
            <a:avLst/>
          </a:prstGeom>
        </p:spPr>
        <p:txBody>
          <a:bodyPr vert="horz" wrap="square" lIns="0" tIns="12700" rIns="0" bIns="0" rtlCol="0">
            <a:spAutoFit/>
          </a:bodyPr>
          <a:lstStyle/>
          <a:p>
            <a:pPr marL="12700">
              <a:lnSpc>
                <a:spcPct val="100000"/>
              </a:lnSpc>
              <a:spcBef>
                <a:spcPts val="100"/>
              </a:spcBef>
            </a:pPr>
            <a:r>
              <a:rPr sz="4200" dirty="0"/>
              <a:t>BFS:</a:t>
            </a:r>
            <a:r>
              <a:rPr sz="4200" spc="-100" dirty="0"/>
              <a:t> </a:t>
            </a:r>
            <a:r>
              <a:rPr sz="4200" spc="-5" dirty="0"/>
              <a:t>EXAMPLE</a:t>
            </a:r>
            <a:endParaRPr sz="4200"/>
          </a:p>
        </p:txBody>
      </p:sp>
      <p:graphicFrame>
        <p:nvGraphicFramePr>
          <p:cNvPr id="4" name="object 4"/>
          <p:cNvGraphicFramePr>
            <a:graphicFrameLocks noGrp="1"/>
          </p:cNvGraphicFramePr>
          <p:nvPr/>
        </p:nvGraphicFramePr>
        <p:xfrm>
          <a:off x="1196949" y="4481512"/>
          <a:ext cx="5486400" cy="2194278"/>
        </p:xfrm>
        <a:graphic>
          <a:graphicData uri="http://schemas.openxmlformats.org/drawingml/2006/table">
            <a:tbl>
              <a:tblPr firstRow="1" bandRow="1">
                <a:tableStyleId>{2D5ABB26-0587-4C30-8999-92F81FD0307C}</a:tableStyleId>
              </a:tblPr>
              <a:tblGrid>
                <a:gridCol w="465455">
                  <a:extLst>
                    <a:ext uri="{9D8B030D-6E8A-4147-A177-3AD203B41FA5}">
                      <a16:colId xmlns:a16="http://schemas.microsoft.com/office/drawing/2014/main" val="20000"/>
                    </a:ext>
                  </a:extLst>
                </a:gridCol>
                <a:gridCol w="2600325">
                  <a:extLst>
                    <a:ext uri="{9D8B030D-6E8A-4147-A177-3AD203B41FA5}">
                      <a16:colId xmlns:a16="http://schemas.microsoft.com/office/drawing/2014/main" val="20001"/>
                    </a:ext>
                  </a:extLst>
                </a:gridCol>
                <a:gridCol w="2420620">
                  <a:extLst>
                    <a:ext uri="{9D8B030D-6E8A-4147-A177-3AD203B41FA5}">
                      <a16:colId xmlns:a16="http://schemas.microsoft.com/office/drawing/2014/main" val="20002"/>
                    </a:ext>
                  </a:extLst>
                </a:gridCol>
              </a:tblGrid>
              <a:tr h="365760">
                <a:tc>
                  <a:txBody>
                    <a:bodyPr/>
                    <a:lstStyle/>
                    <a:p>
                      <a:pPr>
                        <a:lnSpc>
                          <a:spcPct val="100000"/>
                        </a:lnSpc>
                      </a:pPr>
                      <a:endParaRPr sz="2000">
                        <a:latin typeface="Times New Roman"/>
                        <a:cs typeface="Times New Roman"/>
                      </a:endParaRPr>
                    </a:p>
                  </a:txBody>
                  <a:tcPr marL="0" marR="0" marT="0" marB="0">
                    <a:lnL w="28575">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dirty="0">
                          <a:latin typeface="Arial"/>
                          <a:cs typeface="Arial"/>
                        </a:rPr>
                        <a:t>Q</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spc="-10" dirty="0">
                          <a:latin typeface="Arial"/>
                          <a:cs typeface="Arial"/>
                        </a:rPr>
                        <a:t>Visited</a:t>
                      </a:r>
                      <a:endParaRPr sz="1800">
                        <a:latin typeface="Arial"/>
                        <a:cs typeface="Arial"/>
                      </a:endParaRPr>
                    </a:p>
                  </a:txBody>
                  <a:tcPr marL="0" marR="0" marT="40640" marB="0">
                    <a:lnL w="12700">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tcPr>
                </a:tc>
                <a:extLst>
                  <a:ext uri="{0D108BD9-81ED-4DB2-BD59-A6C34878D82A}">
                    <a16:rowId xmlns:a16="http://schemas.microsoft.com/office/drawing/2014/main" val="10000"/>
                  </a:ext>
                </a:extLst>
              </a:tr>
              <a:tr h="365632">
                <a:tc>
                  <a:txBody>
                    <a:bodyPr/>
                    <a:lstStyle/>
                    <a:p>
                      <a:pPr marL="91440">
                        <a:lnSpc>
                          <a:spcPct val="100000"/>
                        </a:lnSpc>
                        <a:spcBef>
                          <a:spcPts val="320"/>
                        </a:spcBef>
                      </a:pPr>
                      <a:r>
                        <a:rPr sz="1800" dirty="0">
                          <a:latin typeface="Arial"/>
                          <a:cs typeface="Arial"/>
                        </a:rPr>
                        <a:t>6</a:t>
                      </a:r>
                      <a:endParaRPr sz="18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spc="-30" dirty="0">
                          <a:latin typeface="Arial"/>
                          <a:cs typeface="Arial"/>
                        </a:rPr>
                        <a:t>E,F,G,H</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spc="-15" dirty="0">
                          <a:solidFill>
                            <a:srgbClr val="2B5F27"/>
                          </a:solidFill>
                          <a:latin typeface="Arial"/>
                          <a:cs typeface="Arial"/>
                        </a:rPr>
                        <a:t>S,A,B,C,D,E,F,G,H</a:t>
                      </a:r>
                      <a:endParaRPr sz="1800">
                        <a:latin typeface="Arial"/>
                        <a:cs typeface="Arial"/>
                      </a:endParaRP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1"/>
                  </a:ext>
                </a:extLst>
              </a:tr>
              <a:tr h="365747">
                <a:tc>
                  <a:txBody>
                    <a:bodyPr/>
                    <a:lstStyle/>
                    <a:p>
                      <a:pPr marL="91440">
                        <a:lnSpc>
                          <a:spcPct val="100000"/>
                        </a:lnSpc>
                        <a:spcBef>
                          <a:spcPts val="320"/>
                        </a:spcBef>
                      </a:pPr>
                      <a:r>
                        <a:rPr sz="1800" dirty="0">
                          <a:latin typeface="Arial"/>
                          <a:cs typeface="Arial"/>
                        </a:rPr>
                        <a:t>7</a:t>
                      </a:r>
                      <a:endParaRPr sz="18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spc="-40" dirty="0">
                          <a:latin typeface="Arial"/>
                          <a:cs typeface="Arial"/>
                        </a:rPr>
                        <a:t>F,G,H</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spc="-15" dirty="0">
                          <a:solidFill>
                            <a:srgbClr val="2B5F27"/>
                          </a:solidFill>
                          <a:latin typeface="Arial"/>
                          <a:cs typeface="Arial"/>
                        </a:rPr>
                        <a:t>S,A,B,C,D,E,F,G,H</a:t>
                      </a:r>
                      <a:endParaRPr sz="1800">
                        <a:latin typeface="Arial"/>
                        <a:cs typeface="Arial"/>
                      </a:endParaRP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2"/>
                  </a:ext>
                </a:extLst>
              </a:tr>
              <a:tr h="365709">
                <a:tc>
                  <a:txBody>
                    <a:bodyPr/>
                    <a:lstStyle/>
                    <a:p>
                      <a:pPr marL="91440">
                        <a:lnSpc>
                          <a:spcPct val="100000"/>
                        </a:lnSpc>
                        <a:spcBef>
                          <a:spcPts val="320"/>
                        </a:spcBef>
                      </a:pPr>
                      <a:r>
                        <a:rPr sz="1800" dirty="0">
                          <a:latin typeface="Arial"/>
                          <a:cs typeface="Arial"/>
                        </a:rPr>
                        <a:t>8</a:t>
                      </a:r>
                      <a:endParaRPr sz="18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dirty="0">
                          <a:latin typeface="Arial"/>
                          <a:cs typeface="Arial"/>
                        </a:rPr>
                        <a:t>G,H</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spc="-15" dirty="0">
                          <a:solidFill>
                            <a:srgbClr val="2B5F27"/>
                          </a:solidFill>
                          <a:latin typeface="Arial"/>
                          <a:cs typeface="Arial"/>
                        </a:rPr>
                        <a:t>S,A,B,C,D,E,F,G,H</a:t>
                      </a:r>
                      <a:endParaRPr sz="1800">
                        <a:latin typeface="Arial"/>
                        <a:cs typeface="Arial"/>
                      </a:endParaRP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3"/>
                  </a:ext>
                </a:extLst>
              </a:tr>
              <a:tr h="365721">
                <a:tc>
                  <a:txBody>
                    <a:bodyPr/>
                    <a:lstStyle/>
                    <a:p>
                      <a:pPr marL="91440">
                        <a:lnSpc>
                          <a:spcPct val="100000"/>
                        </a:lnSpc>
                        <a:spcBef>
                          <a:spcPts val="320"/>
                        </a:spcBef>
                      </a:pPr>
                      <a:r>
                        <a:rPr sz="1800" dirty="0">
                          <a:latin typeface="Arial"/>
                          <a:cs typeface="Arial"/>
                        </a:rPr>
                        <a:t>9</a:t>
                      </a:r>
                      <a:endParaRPr sz="18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dirty="0">
                          <a:latin typeface="Arial"/>
                          <a:cs typeface="Arial"/>
                        </a:rPr>
                        <a:t>H</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spc="-15" dirty="0">
                          <a:solidFill>
                            <a:srgbClr val="2B5F27"/>
                          </a:solidFill>
                          <a:latin typeface="Arial"/>
                          <a:cs typeface="Arial"/>
                        </a:rPr>
                        <a:t>S,A,B,C,D,E,F,G,H</a:t>
                      </a:r>
                      <a:endParaRPr sz="1800">
                        <a:latin typeface="Arial"/>
                        <a:cs typeface="Arial"/>
                      </a:endParaRP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4"/>
                  </a:ext>
                </a:extLst>
              </a:tr>
              <a:tr h="365709">
                <a:tc>
                  <a:txBody>
                    <a:bodyPr/>
                    <a:lstStyle/>
                    <a:p>
                      <a:pPr marL="91440">
                        <a:lnSpc>
                          <a:spcPct val="100000"/>
                        </a:lnSpc>
                        <a:spcBef>
                          <a:spcPts val="320"/>
                        </a:spcBef>
                      </a:pPr>
                      <a:r>
                        <a:rPr sz="1800" spc="-10" dirty="0">
                          <a:latin typeface="Arial"/>
                          <a:cs typeface="Arial"/>
                        </a:rPr>
                        <a:t>10</a:t>
                      </a:r>
                      <a:endParaRPr sz="18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28575">
                      <a:solidFill>
                        <a:srgbClr val="FFFFFF"/>
                      </a:solidFill>
                      <a:prstDash val="solid"/>
                    </a:lnB>
                  </a:tcPr>
                </a:tc>
                <a:extLst>
                  <a:ext uri="{0D108BD9-81ED-4DB2-BD59-A6C34878D82A}">
                    <a16:rowId xmlns:a16="http://schemas.microsoft.com/office/drawing/2014/main" val="10005"/>
                  </a:ext>
                </a:extLst>
              </a:tr>
            </a:tbl>
          </a:graphicData>
        </a:graphic>
      </p:graphicFrame>
      <p:sp>
        <p:nvSpPr>
          <p:cNvPr id="5" name="object 5"/>
          <p:cNvSpPr/>
          <p:nvPr/>
        </p:nvSpPr>
        <p:spPr>
          <a:xfrm>
            <a:off x="6477761" y="12961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txBox="1"/>
          <p:nvPr/>
        </p:nvSpPr>
        <p:spPr>
          <a:xfrm>
            <a:off x="6579489" y="1292097"/>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S</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p:nvPr/>
        </p:nvSpPr>
        <p:spPr>
          <a:xfrm>
            <a:off x="7620761" y="1905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8" name="object 8"/>
          <p:cNvSpPr txBox="1"/>
          <p:nvPr/>
        </p:nvSpPr>
        <p:spPr>
          <a:xfrm>
            <a:off x="7722489" y="1901393"/>
            <a:ext cx="178435"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B</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p:nvPr/>
        </p:nvSpPr>
        <p:spPr>
          <a:xfrm>
            <a:off x="5487161" y="1905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0" name="object 10"/>
          <p:cNvSpPr txBox="1"/>
          <p:nvPr/>
        </p:nvSpPr>
        <p:spPr>
          <a:xfrm>
            <a:off x="5588634" y="1901393"/>
            <a:ext cx="178435"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A</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1" name="object 11"/>
          <p:cNvSpPr/>
          <p:nvPr/>
        </p:nvSpPr>
        <p:spPr>
          <a:xfrm>
            <a:off x="7620761" y="2667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txBox="1"/>
          <p:nvPr/>
        </p:nvSpPr>
        <p:spPr>
          <a:xfrm>
            <a:off x="7722489" y="26640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3" name="object 13"/>
          <p:cNvSpPr/>
          <p:nvPr/>
        </p:nvSpPr>
        <p:spPr>
          <a:xfrm>
            <a:off x="8535161" y="2667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 name="object 14"/>
          <p:cNvSpPr txBox="1"/>
          <p:nvPr/>
        </p:nvSpPr>
        <p:spPr>
          <a:xfrm>
            <a:off x="8643366" y="2664078"/>
            <a:ext cx="1651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F</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5" name="object 15"/>
          <p:cNvSpPr/>
          <p:nvPr/>
        </p:nvSpPr>
        <p:spPr>
          <a:xfrm>
            <a:off x="6325361" y="2667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txBox="1"/>
          <p:nvPr/>
        </p:nvSpPr>
        <p:spPr>
          <a:xfrm>
            <a:off x="6420992" y="26640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D</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7" name="object 17"/>
          <p:cNvSpPr/>
          <p:nvPr/>
        </p:nvSpPr>
        <p:spPr>
          <a:xfrm>
            <a:off x="4953761" y="2667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txBox="1"/>
          <p:nvPr/>
        </p:nvSpPr>
        <p:spPr>
          <a:xfrm>
            <a:off x="5049139" y="26640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C</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9" name="object 19"/>
          <p:cNvSpPr/>
          <p:nvPr/>
        </p:nvSpPr>
        <p:spPr>
          <a:xfrm>
            <a:off x="4420361" y="3429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txBox="1"/>
          <p:nvPr/>
        </p:nvSpPr>
        <p:spPr>
          <a:xfrm>
            <a:off x="4509642" y="3425774"/>
            <a:ext cx="203835"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G</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1" name="object 21"/>
          <p:cNvSpPr/>
          <p:nvPr/>
        </p:nvSpPr>
        <p:spPr>
          <a:xfrm>
            <a:off x="5715761" y="3429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txBox="1"/>
          <p:nvPr/>
        </p:nvSpPr>
        <p:spPr>
          <a:xfrm>
            <a:off x="5811139" y="3425774"/>
            <a:ext cx="191135"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H</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3" name="object 23"/>
          <p:cNvSpPr/>
          <p:nvPr/>
        </p:nvSpPr>
        <p:spPr>
          <a:xfrm>
            <a:off x="5639561" y="1588642"/>
            <a:ext cx="994410" cy="331470"/>
          </a:xfrm>
          <a:custGeom>
            <a:avLst/>
            <a:gdLst/>
            <a:ahLst/>
            <a:cxnLst/>
            <a:rect l="l" t="t" r="r" b="b"/>
            <a:pathLst>
              <a:path w="994409" h="331469">
                <a:moveTo>
                  <a:pt x="62864" y="257175"/>
                </a:moveTo>
                <a:lnTo>
                  <a:pt x="0" y="317119"/>
                </a:lnTo>
                <a:lnTo>
                  <a:pt x="85725" y="331343"/>
                </a:lnTo>
                <a:lnTo>
                  <a:pt x="79305" y="310515"/>
                </a:lnTo>
                <a:lnTo>
                  <a:pt x="65659" y="310515"/>
                </a:lnTo>
                <a:lnTo>
                  <a:pt x="58038" y="285750"/>
                </a:lnTo>
                <a:lnTo>
                  <a:pt x="70491" y="281918"/>
                </a:lnTo>
                <a:lnTo>
                  <a:pt x="62864" y="257175"/>
                </a:lnTo>
                <a:close/>
              </a:path>
              <a:path w="994409" h="331469">
                <a:moveTo>
                  <a:pt x="70491" y="281918"/>
                </a:moveTo>
                <a:lnTo>
                  <a:pt x="58038" y="285750"/>
                </a:lnTo>
                <a:lnTo>
                  <a:pt x="65659" y="310515"/>
                </a:lnTo>
                <a:lnTo>
                  <a:pt x="78122" y="306678"/>
                </a:lnTo>
                <a:lnTo>
                  <a:pt x="70491" y="281918"/>
                </a:lnTo>
                <a:close/>
              </a:path>
              <a:path w="994409" h="331469">
                <a:moveTo>
                  <a:pt x="78122" y="306678"/>
                </a:moveTo>
                <a:lnTo>
                  <a:pt x="65659" y="310515"/>
                </a:lnTo>
                <a:lnTo>
                  <a:pt x="79305" y="310515"/>
                </a:lnTo>
                <a:lnTo>
                  <a:pt x="78122" y="306678"/>
                </a:lnTo>
                <a:close/>
              </a:path>
              <a:path w="994409" h="331469">
                <a:moveTo>
                  <a:pt x="986789" y="0"/>
                </a:moveTo>
                <a:lnTo>
                  <a:pt x="70491" y="281918"/>
                </a:lnTo>
                <a:lnTo>
                  <a:pt x="78122" y="306678"/>
                </a:lnTo>
                <a:lnTo>
                  <a:pt x="994410" y="24637"/>
                </a:lnTo>
                <a:lnTo>
                  <a:pt x="986789"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6626859" y="1588388"/>
            <a:ext cx="1146810" cy="335280"/>
          </a:xfrm>
          <a:custGeom>
            <a:avLst/>
            <a:gdLst/>
            <a:ahLst/>
            <a:cxnLst/>
            <a:rect l="l" t="t" r="r" b="b"/>
            <a:pathLst>
              <a:path w="1146809" h="335280">
                <a:moveTo>
                  <a:pt x="1067867" y="309843"/>
                </a:moveTo>
                <a:lnTo>
                  <a:pt x="1061212" y="334899"/>
                </a:lnTo>
                <a:lnTo>
                  <a:pt x="1146302" y="317373"/>
                </a:lnTo>
                <a:lnTo>
                  <a:pt x="1141555" y="313182"/>
                </a:lnTo>
                <a:lnTo>
                  <a:pt x="1080389" y="313182"/>
                </a:lnTo>
                <a:lnTo>
                  <a:pt x="1067867" y="309843"/>
                </a:lnTo>
                <a:close/>
              </a:path>
              <a:path w="1146809" h="335280">
                <a:moveTo>
                  <a:pt x="1074511" y="284834"/>
                </a:moveTo>
                <a:lnTo>
                  <a:pt x="1067867" y="309843"/>
                </a:lnTo>
                <a:lnTo>
                  <a:pt x="1080389" y="313182"/>
                </a:lnTo>
                <a:lnTo>
                  <a:pt x="1086993" y="288163"/>
                </a:lnTo>
                <a:lnTo>
                  <a:pt x="1074511" y="284834"/>
                </a:lnTo>
                <a:close/>
              </a:path>
              <a:path w="1146809" h="335280">
                <a:moveTo>
                  <a:pt x="1081151" y="259841"/>
                </a:moveTo>
                <a:lnTo>
                  <a:pt x="1074511" y="284834"/>
                </a:lnTo>
                <a:lnTo>
                  <a:pt x="1086993" y="288163"/>
                </a:lnTo>
                <a:lnTo>
                  <a:pt x="1080389" y="313182"/>
                </a:lnTo>
                <a:lnTo>
                  <a:pt x="1141555" y="313182"/>
                </a:lnTo>
                <a:lnTo>
                  <a:pt x="1081151" y="259841"/>
                </a:lnTo>
                <a:close/>
              </a:path>
              <a:path w="1146809" h="335280">
                <a:moveTo>
                  <a:pt x="6604" y="0"/>
                </a:moveTo>
                <a:lnTo>
                  <a:pt x="0" y="25146"/>
                </a:lnTo>
                <a:lnTo>
                  <a:pt x="1067867" y="309843"/>
                </a:lnTo>
                <a:lnTo>
                  <a:pt x="1074511" y="284834"/>
                </a:lnTo>
                <a:lnTo>
                  <a:pt x="6604"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7842757" y="2199513"/>
            <a:ext cx="768985" cy="468630"/>
          </a:xfrm>
          <a:custGeom>
            <a:avLst/>
            <a:gdLst/>
            <a:ahLst/>
            <a:cxnLst/>
            <a:rect l="l" t="t" r="r" b="b"/>
            <a:pathLst>
              <a:path w="768984" h="468630">
                <a:moveTo>
                  <a:pt x="695336" y="439400"/>
                </a:moveTo>
                <a:lnTo>
                  <a:pt x="681990" y="461645"/>
                </a:lnTo>
                <a:lnTo>
                  <a:pt x="768603" y="468249"/>
                </a:lnTo>
                <a:lnTo>
                  <a:pt x="754467" y="446024"/>
                </a:lnTo>
                <a:lnTo>
                  <a:pt x="706374" y="446024"/>
                </a:lnTo>
                <a:lnTo>
                  <a:pt x="695336" y="439400"/>
                </a:lnTo>
                <a:close/>
              </a:path>
              <a:path w="768984" h="468630">
                <a:moveTo>
                  <a:pt x="708670" y="417177"/>
                </a:moveTo>
                <a:lnTo>
                  <a:pt x="695336" y="439400"/>
                </a:lnTo>
                <a:lnTo>
                  <a:pt x="706374" y="446024"/>
                </a:lnTo>
                <a:lnTo>
                  <a:pt x="719709" y="423799"/>
                </a:lnTo>
                <a:lnTo>
                  <a:pt x="708670" y="417177"/>
                </a:lnTo>
                <a:close/>
              </a:path>
              <a:path w="768984" h="468630">
                <a:moveTo>
                  <a:pt x="721995" y="394970"/>
                </a:moveTo>
                <a:lnTo>
                  <a:pt x="708670" y="417177"/>
                </a:lnTo>
                <a:lnTo>
                  <a:pt x="719709" y="423799"/>
                </a:lnTo>
                <a:lnTo>
                  <a:pt x="706374" y="446024"/>
                </a:lnTo>
                <a:lnTo>
                  <a:pt x="754467" y="446024"/>
                </a:lnTo>
                <a:lnTo>
                  <a:pt x="721995" y="394970"/>
                </a:lnTo>
                <a:close/>
              </a:path>
              <a:path w="768984" h="468630">
                <a:moveTo>
                  <a:pt x="13208" y="0"/>
                </a:moveTo>
                <a:lnTo>
                  <a:pt x="0" y="22098"/>
                </a:lnTo>
                <a:lnTo>
                  <a:pt x="695336" y="439400"/>
                </a:lnTo>
                <a:lnTo>
                  <a:pt x="708670" y="417177"/>
                </a:lnTo>
                <a:lnTo>
                  <a:pt x="13208"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7734300" y="2210561"/>
            <a:ext cx="78105" cy="457200"/>
          </a:xfrm>
          <a:custGeom>
            <a:avLst/>
            <a:gdLst/>
            <a:ahLst/>
            <a:cxnLst/>
            <a:rect l="l" t="t" r="r" b="b"/>
            <a:pathLst>
              <a:path w="78104" h="457200">
                <a:moveTo>
                  <a:pt x="25907" y="379475"/>
                </a:moveTo>
                <a:lnTo>
                  <a:pt x="0" y="379475"/>
                </a:lnTo>
                <a:lnTo>
                  <a:pt x="38861" y="457200"/>
                </a:lnTo>
                <a:lnTo>
                  <a:pt x="71247" y="392429"/>
                </a:lnTo>
                <a:lnTo>
                  <a:pt x="25907" y="392429"/>
                </a:lnTo>
                <a:lnTo>
                  <a:pt x="25907" y="379475"/>
                </a:lnTo>
                <a:close/>
              </a:path>
              <a:path w="78104" h="457200">
                <a:moveTo>
                  <a:pt x="51816" y="0"/>
                </a:moveTo>
                <a:lnTo>
                  <a:pt x="25907" y="0"/>
                </a:lnTo>
                <a:lnTo>
                  <a:pt x="25907" y="392429"/>
                </a:lnTo>
                <a:lnTo>
                  <a:pt x="51816" y="392429"/>
                </a:lnTo>
                <a:lnTo>
                  <a:pt x="51816" y="0"/>
                </a:lnTo>
                <a:close/>
              </a:path>
              <a:path w="78104" h="457200">
                <a:moveTo>
                  <a:pt x="77724" y="379475"/>
                </a:moveTo>
                <a:lnTo>
                  <a:pt x="51816" y="379475"/>
                </a:lnTo>
                <a:lnTo>
                  <a:pt x="51816" y="392429"/>
                </a:lnTo>
                <a:lnTo>
                  <a:pt x="71247" y="392429"/>
                </a:lnTo>
                <a:lnTo>
                  <a:pt x="77724" y="379475"/>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5709158" y="2199513"/>
            <a:ext cx="768985" cy="468630"/>
          </a:xfrm>
          <a:custGeom>
            <a:avLst/>
            <a:gdLst/>
            <a:ahLst/>
            <a:cxnLst/>
            <a:rect l="l" t="t" r="r" b="b"/>
            <a:pathLst>
              <a:path w="768985" h="468630">
                <a:moveTo>
                  <a:pt x="695336" y="439400"/>
                </a:moveTo>
                <a:lnTo>
                  <a:pt x="681989" y="461645"/>
                </a:lnTo>
                <a:lnTo>
                  <a:pt x="768603" y="468249"/>
                </a:lnTo>
                <a:lnTo>
                  <a:pt x="754467" y="446024"/>
                </a:lnTo>
                <a:lnTo>
                  <a:pt x="706374" y="446024"/>
                </a:lnTo>
                <a:lnTo>
                  <a:pt x="695336" y="439400"/>
                </a:lnTo>
                <a:close/>
              </a:path>
              <a:path w="768985" h="468630">
                <a:moveTo>
                  <a:pt x="708670" y="417177"/>
                </a:moveTo>
                <a:lnTo>
                  <a:pt x="695336" y="439400"/>
                </a:lnTo>
                <a:lnTo>
                  <a:pt x="706374" y="446024"/>
                </a:lnTo>
                <a:lnTo>
                  <a:pt x="719708" y="423799"/>
                </a:lnTo>
                <a:lnTo>
                  <a:pt x="708670" y="417177"/>
                </a:lnTo>
                <a:close/>
              </a:path>
              <a:path w="768985" h="468630">
                <a:moveTo>
                  <a:pt x="721994" y="394970"/>
                </a:moveTo>
                <a:lnTo>
                  <a:pt x="708670" y="417177"/>
                </a:lnTo>
                <a:lnTo>
                  <a:pt x="719708" y="423799"/>
                </a:lnTo>
                <a:lnTo>
                  <a:pt x="706374" y="446024"/>
                </a:lnTo>
                <a:lnTo>
                  <a:pt x="754467" y="446024"/>
                </a:lnTo>
                <a:lnTo>
                  <a:pt x="721994" y="394970"/>
                </a:lnTo>
                <a:close/>
              </a:path>
              <a:path w="768985" h="468630">
                <a:moveTo>
                  <a:pt x="13207" y="0"/>
                </a:moveTo>
                <a:lnTo>
                  <a:pt x="0" y="22098"/>
                </a:lnTo>
                <a:lnTo>
                  <a:pt x="695336" y="439400"/>
                </a:lnTo>
                <a:lnTo>
                  <a:pt x="708670" y="417177"/>
                </a:lnTo>
                <a:lnTo>
                  <a:pt x="13207"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5250815" y="2962148"/>
            <a:ext cx="617855" cy="467995"/>
          </a:xfrm>
          <a:custGeom>
            <a:avLst/>
            <a:gdLst/>
            <a:ahLst/>
            <a:cxnLst/>
            <a:rect l="l" t="t" r="r" b="b"/>
            <a:pathLst>
              <a:path w="617854" h="467995">
                <a:moveTo>
                  <a:pt x="547407" y="431383"/>
                </a:moveTo>
                <a:lnTo>
                  <a:pt x="531876" y="452119"/>
                </a:lnTo>
                <a:lnTo>
                  <a:pt x="617347" y="467613"/>
                </a:lnTo>
                <a:lnTo>
                  <a:pt x="603123" y="439165"/>
                </a:lnTo>
                <a:lnTo>
                  <a:pt x="557784" y="439165"/>
                </a:lnTo>
                <a:lnTo>
                  <a:pt x="547407" y="431383"/>
                </a:lnTo>
                <a:close/>
              </a:path>
              <a:path w="617854" h="467995">
                <a:moveTo>
                  <a:pt x="562968" y="410606"/>
                </a:moveTo>
                <a:lnTo>
                  <a:pt x="547407" y="431383"/>
                </a:lnTo>
                <a:lnTo>
                  <a:pt x="557784" y="439165"/>
                </a:lnTo>
                <a:lnTo>
                  <a:pt x="573277" y="418338"/>
                </a:lnTo>
                <a:lnTo>
                  <a:pt x="562968" y="410606"/>
                </a:lnTo>
                <a:close/>
              </a:path>
              <a:path w="617854" h="467995">
                <a:moveTo>
                  <a:pt x="578485" y="389889"/>
                </a:moveTo>
                <a:lnTo>
                  <a:pt x="562968" y="410606"/>
                </a:lnTo>
                <a:lnTo>
                  <a:pt x="573277" y="418338"/>
                </a:lnTo>
                <a:lnTo>
                  <a:pt x="557784" y="439165"/>
                </a:lnTo>
                <a:lnTo>
                  <a:pt x="603123" y="439165"/>
                </a:lnTo>
                <a:lnTo>
                  <a:pt x="578485" y="389889"/>
                </a:lnTo>
                <a:close/>
              </a:path>
              <a:path w="617854" h="467995">
                <a:moveTo>
                  <a:pt x="15494" y="0"/>
                </a:moveTo>
                <a:lnTo>
                  <a:pt x="0" y="20827"/>
                </a:lnTo>
                <a:lnTo>
                  <a:pt x="547407" y="431383"/>
                </a:lnTo>
                <a:lnTo>
                  <a:pt x="562968" y="410606"/>
                </a:lnTo>
                <a:lnTo>
                  <a:pt x="1549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5182361" y="2201417"/>
            <a:ext cx="466725" cy="466725"/>
          </a:xfrm>
          <a:custGeom>
            <a:avLst/>
            <a:gdLst/>
            <a:ahLst/>
            <a:cxnLst/>
            <a:rect l="l" t="t" r="r" b="b"/>
            <a:pathLst>
              <a:path w="466725" h="466725">
                <a:moveTo>
                  <a:pt x="27432" y="383921"/>
                </a:moveTo>
                <a:lnTo>
                  <a:pt x="0" y="466344"/>
                </a:lnTo>
                <a:lnTo>
                  <a:pt x="82423" y="438912"/>
                </a:lnTo>
                <a:lnTo>
                  <a:pt x="73152" y="429641"/>
                </a:lnTo>
                <a:lnTo>
                  <a:pt x="54990" y="429641"/>
                </a:lnTo>
                <a:lnTo>
                  <a:pt x="36702" y="411353"/>
                </a:lnTo>
                <a:lnTo>
                  <a:pt x="45783" y="402272"/>
                </a:lnTo>
                <a:lnTo>
                  <a:pt x="27432" y="383921"/>
                </a:lnTo>
                <a:close/>
              </a:path>
              <a:path w="466725" h="466725">
                <a:moveTo>
                  <a:pt x="45783" y="402272"/>
                </a:moveTo>
                <a:lnTo>
                  <a:pt x="36702" y="411353"/>
                </a:lnTo>
                <a:lnTo>
                  <a:pt x="54990" y="429641"/>
                </a:lnTo>
                <a:lnTo>
                  <a:pt x="64071" y="420560"/>
                </a:lnTo>
                <a:lnTo>
                  <a:pt x="45783" y="402272"/>
                </a:lnTo>
                <a:close/>
              </a:path>
              <a:path w="466725" h="466725">
                <a:moveTo>
                  <a:pt x="64071" y="420560"/>
                </a:moveTo>
                <a:lnTo>
                  <a:pt x="54990" y="429641"/>
                </a:lnTo>
                <a:lnTo>
                  <a:pt x="73152" y="429641"/>
                </a:lnTo>
                <a:lnTo>
                  <a:pt x="64071" y="420560"/>
                </a:lnTo>
                <a:close/>
              </a:path>
              <a:path w="466725" h="466725">
                <a:moveTo>
                  <a:pt x="448055" y="0"/>
                </a:moveTo>
                <a:lnTo>
                  <a:pt x="45783" y="402272"/>
                </a:lnTo>
                <a:lnTo>
                  <a:pt x="64071" y="420560"/>
                </a:lnTo>
                <a:lnTo>
                  <a:pt x="466343" y="18287"/>
                </a:lnTo>
                <a:lnTo>
                  <a:pt x="448055"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0" name="object 30"/>
          <p:cNvSpPr/>
          <p:nvPr/>
        </p:nvSpPr>
        <p:spPr>
          <a:xfrm>
            <a:off x="4648961" y="2964307"/>
            <a:ext cx="391160" cy="465455"/>
          </a:xfrm>
          <a:custGeom>
            <a:avLst/>
            <a:gdLst/>
            <a:ahLst/>
            <a:cxnLst/>
            <a:rect l="l" t="t" r="r" b="b"/>
            <a:pathLst>
              <a:path w="391160" h="465454">
                <a:moveTo>
                  <a:pt x="19938" y="380872"/>
                </a:moveTo>
                <a:lnTo>
                  <a:pt x="0" y="465454"/>
                </a:lnTo>
                <a:lnTo>
                  <a:pt x="79628" y="430656"/>
                </a:lnTo>
                <a:lnTo>
                  <a:pt x="71558" y="423925"/>
                </a:lnTo>
                <a:lnTo>
                  <a:pt x="51435" y="423925"/>
                </a:lnTo>
                <a:lnTo>
                  <a:pt x="31496" y="407415"/>
                </a:lnTo>
                <a:lnTo>
                  <a:pt x="39807" y="397444"/>
                </a:lnTo>
                <a:lnTo>
                  <a:pt x="19938" y="380872"/>
                </a:lnTo>
                <a:close/>
              </a:path>
              <a:path w="391160" h="465454">
                <a:moveTo>
                  <a:pt x="39807" y="397444"/>
                </a:moveTo>
                <a:lnTo>
                  <a:pt x="31496" y="407415"/>
                </a:lnTo>
                <a:lnTo>
                  <a:pt x="51435" y="423925"/>
                </a:lnTo>
                <a:lnTo>
                  <a:pt x="59685" y="414023"/>
                </a:lnTo>
                <a:lnTo>
                  <a:pt x="39807" y="397444"/>
                </a:lnTo>
                <a:close/>
              </a:path>
              <a:path w="391160" h="465454">
                <a:moveTo>
                  <a:pt x="59685" y="414023"/>
                </a:moveTo>
                <a:lnTo>
                  <a:pt x="51435" y="423925"/>
                </a:lnTo>
                <a:lnTo>
                  <a:pt x="71558" y="423925"/>
                </a:lnTo>
                <a:lnTo>
                  <a:pt x="59685" y="414023"/>
                </a:lnTo>
                <a:close/>
              </a:path>
              <a:path w="391160" h="465454">
                <a:moveTo>
                  <a:pt x="371093" y="0"/>
                </a:moveTo>
                <a:lnTo>
                  <a:pt x="39807" y="397444"/>
                </a:lnTo>
                <a:lnTo>
                  <a:pt x="59685" y="414023"/>
                </a:lnTo>
                <a:lnTo>
                  <a:pt x="390905" y="16509"/>
                </a:lnTo>
                <a:lnTo>
                  <a:pt x="371093"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object 31"/>
          <p:cNvSpPr/>
          <p:nvPr/>
        </p:nvSpPr>
        <p:spPr>
          <a:xfrm>
            <a:off x="5606034" y="3321558"/>
            <a:ext cx="609600" cy="533400"/>
          </a:xfrm>
          <a:custGeom>
            <a:avLst/>
            <a:gdLst/>
            <a:ahLst/>
            <a:cxnLst/>
            <a:rect l="l" t="t" r="r" b="b"/>
            <a:pathLst>
              <a:path w="609600" h="533400">
                <a:moveTo>
                  <a:pt x="0" y="266700"/>
                </a:moveTo>
                <a:lnTo>
                  <a:pt x="3990" y="223433"/>
                </a:lnTo>
                <a:lnTo>
                  <a:pt x="15544" y="182392"/>
                </a:lnTo>
                <a:lnTo>
                  <a:pt x="34032" y="144124"/>
                </a:lnTo>
                <a:lnTo>
                  <a:pt x="58826" y="109179"/>
                </a:lnTo>
                <a:lnTo>
                  <a:pt x="89296" y="78104"/>
                </a:lnTo>
                <a:lnTo>
                  <a:pt x="124815" y="51450"/>
                </a:lnTo>
                <a:lnTo>
                  <a:pt x="164753" y="29763"/>
                </a:lnTo>
                <a:lnTo>
                  <a:pt x="208483" y="13594"/>
                </a:lnTo>
                <a:lnTo>
                  <a:pt x="255374" y="3489"/>
                </a:lnTo>
                <a:lnTo>
                  <a:pt x="304800" y="0"/>
                </a:lnTo>
                <a:lnTo>
                  <a:pt x="354225" y="3489"/>
                </a:lnTo>
                <a:lnTo>
                  <a:pt x="401116" y="13594"/>
                </a:lnTo>
                <a:lnTo>
                  <a:pt x="444846" y="29763"/>
                </a:lnTo>
                <a:lnTo>
                  <a:pt x="484784" y="51450"/>
                </a:lnTo>
                <a:lnTo>
                  <a:pt x="520303" y="78104"/>
                </a:lnTo>
                <a:lnTo>
                  <a:pt x="550773" y="109179"/>
                </a:lnTo>
                <a:lnTo>
                  <a:pt x="575567" y="144124"/>
                </a:lnTo>
                <a:lnTo>
                  <a:pt x="594055" y="182392"/>
                </a:lnTo>
                <a:lnTo>
                  <a:pt x="605609" y="223433"/>
                </a:lnTo>
                <a:lnTo>
                  <a:pt x="609600" y="266700"/>
                </a:lnTo>
                <a:lnTo>
                  <a:pt x="605609" y="309966"/>
                </a:lnTo>
                <a:lnTo>
                  <a:pt x="594055" y="351007"/>
                </a:lnTo>
                <a:lnTo>
                  <a:pt x="575567" y="389275"/>
                </a:lnTo>
                <a:lnTo>
                  <a:pt x="550773" y="424220"/>
                </a:lnTo>
                <a:lnTo>
                  <a:pt x="520303" y="455294"/>
                </a:lnTo>
                <a:lnTo>
                  <a:pt x="484784" y="481949"/>
                </a:lnTo>
                <a:lnTo>
                  <a:pt x="444846" y="503636"/>
                </a:lnTo>
                <a:lnTo>
                  <a:pt x="401116" y="519805"/>
                </a:lnTo>
                <a:lnTo>
                  <a:pt x="354225" y="529910"/>
                </a:lnTo>
                <a:lnTo>
                  <a:pt x="304800" y="533399"/>
                </a:lnTo>
                <a:lnTo>
                  <a:pt x="255374" y="529910"/>
                </a:lnTo>
                <a:lnTo>
                  <a:pt x="208483" y="519805"/>
                </a:lnTo>
                <a:lnTo>
                  <a:pt x="164753" y="503636"/>
                </a:lnTo>
                <a:lnTo>
                  <a:pt x="124815" y="481949"/>
                </a:lnTo>
                <a:lnTo>
                  <a:pt x="89296" y="455294"/>
                </a:lnTo>
                <a:lnTo>
                  <a:pt x="58826" y="424220"/>
                </a:lnTo>
                <a:lnTo>
                  <a:pt x="34032" y="389275"/>
                </a:lnTo>
                <a:lnTo>
                  <a:pt x="15544" y="351007"/>
                </a:lnTo>
                <a:lnTo>
                  <a:pt x="3990" y="309966"/>
                </a:lnTo>
                <a:lnTo>
                  <a:pt x="0" y="266700"/>
                </a:lnTo>
                <a:close/>
              </a:path>
            </a:pathLst>
          </a:custGeom>
          <a:ln w="25908">
            <a:solidFill>
              <a:srgbClr val="FFFF00"/>
            </a:solidFill>
            <a:prstDash val="lg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object 32"/>
          <p:cNvSpPr txBox="1">
            <a:spLocks noGrp="1"/>
          </p:cNvSpPr>
          <p:nvPr>
            <p:ph type="sldNum" sz="quarter" idx="7"/>
          </p:nvPr>
        </p:nvSpPr>
        <p:spPr>
          <a:prstGeom prst="rect">
            <a:avLst/>
          </a:prstGeom>
        </p:spPr>
        <p:txBody>
          <a:bodyPr vert="horz" wrap="square" lIns="0" tIns="635" rIns="0" bIns="0" rtlCol="0">
            <a:spAutoFit/>
          </a:body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22</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29991164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9163" y="274320"/>
            <a:ext cx="5151120" cy="1275588"/>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448183"/>
            <a:ext cx="4381500" cy="665480"/>
          </a:xfrm>
          <a:prstGeom prst="rect">
            <a:avLst/>
          </a:prstGeom>
        </p:spPr>
        <p:txBody>
          <a:bodyPr vert="horz" wrap="square" lIns="0" tIns="12700" rIns="0" bIns="0" rtlCol="0">
            <a:spAutoFit/>
          </a:bodyPr>
          <a:lstStyle/>
          <a:p>
            <a:pPr marL="12700">
              <a:lnSpc>
                <a:spcPct val="100000"/>
              </a:lnSpc>
              <a:spcBef>
                <a:spcPts val="100"/>
              </a:spcBef>
            </a:pPr>
            <a:r>
              <a:rPr sz="4200" dirty="0"/>
              <a:t>BFS:</a:t>
            </a:r>
            <a:r>
              <a:rPr sz="4200" spc="-100" dirty="0"/>
              <a:t> </a:t>
            </a:r>
            <a:r>
              <a:rPr sz="4200" spc="-5" dirty="0"/>
              <a:t>EXAMPLE</a:t>
            </a:r>
            <a:endParaRPr sz="4200"/>
          </a:p>
        </p:txBody>
      </p:sp>
      <p:graphicFrame>
        <p:nvGraphicFramePr>
          <p:cNvPr id="4" name="object 4"/>
          <p:cNvGraphicFramePr>
            <a:graphicFrameLocks noGrp="1"/>
          </p:cNvGraphicFramePr>
          <p:nvPr/>
        </p:nvGraphicFramePr>
        <p:xfrm>
          <a:off x="1204912" y="4481512"/>
          <a:ext cx="5486400" cy="2194278"/>
        </p:xfrm>
        <a:graphic>
          <a:graphicData uri="http://schemas.openxmlformats.org/drawingml/2006/table">
            <a:tbl>
              <a:tblPr firstRow="1" bandRow="1">
                <a:tableStyleId>{2D5ABB26-0587-4C30-8999-92F81FD0307C}</a:tableStyleId>
              </a:tblPr>
              <a:tblGrid>
                <a:gridCol w="465455">
                  <a:extLst>
                    <a:ext uri="{9D8B030D-6E8A-4147-A177-3AD203B41FA5}">
                      <a16:colId xmlns:a16="http://schemas.microsoft.com/office/drawing/2014/main" val="20000"/>
                    </a:ext>
                  </a:extLst>
                </a:gridCol>
                <a:gridCol w="2600325">
                  <a:extLst>
                    <a:ext uri="{9D8B030D-6E8A-4147-A177-3AD203B41FA5}">
                      <a16:colId xmlns:a16="http://schemas.microsoft.com/office/drawing/2014/main" val="20001"/>
                    </a:ext>
                  </a:extLst>
                </a:gridCol>
                <a:gridCol w="2420620">
                  <a:extLst>
                    <a:ext uri="{9D8B030D-6E8A-4147-A177-3AD203B41FA5}">
                      <a16:colId xmlns:a16="http://schemas.microsoft.com/office/drawing/2014/main" val="20002"/>
                    </a:ext>
                  </a:extLst>
                </a:gridCol>
              </a:tblGrid>
              <a:tr h="365760">
                <a:tc>
                  <a:txBody>
                    <a:bodyPr/>
                    <a:lstStyle/>
                    <a:p>
                      <a:pPr>
                        <a:lnSpc>
                          <a:spcPct val="100000"/>
                        </a:lnSpc>
                      </a:pPr>
                      <a:endParaRPr sz="1900">
                        <a:latin typeface="Times New Roman"/>
                        <a:cs typeface="Times New Roman"/>
                      </a:endParaRPr>
                    </a:p>
                  </a:txBody>
                  <a:tcPr marL="0" marR="0" marT="0" marB="0">
                    <a:lnL w="28575">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dirty="0">
                          <a:latin typeface="Arial"/>
                          <a:cs typeface="Arial"/>
                        </a:rPr>
                        <a:t>Q</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spc="-10" dirty="0">
                          <a:latin typeface="Arial"/>
                          <a:cs typeface="Arial"/>
                        </a:rPr>
                        <a:t>Visited</a:t>
                      </a:r>
                      <a:endParaRPr sz="1800">
                        <a:latin typeface="Arial"/>
                        <a:cs typeface="Arial"/>
                      </a:endParaRPr>
                    </a:p>
                  </a:txBody>
                  <a:tcPr marL="0" marR="0" marT="40640" marB="0">
                    <a:lnL w="12700">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tcPr>
                </a:tc>
                <a:extLst>
                  <a:ext uri="{0D108BD9-81ED-4DB2-BD59-A6C34878D82A}">
                    <a16:rowId xmlns:a16="http://schemas.microsoft.com/office/drawing/2014/main" val="10000"/>
                  </a:ext>
                </a:extLst>
              </a:tr>
              <a:tr h="365632">
                <a:tc>
                  <a:txBody>
                    <a:bodyPr/>
                    <a:lstStyle/>
                    <a:p>
                      <a:pPr marL="91440">
                        <a:lnSpc>
                          <a:spcPct val="100000"/>
                        </a:lnSpc>
                        <a:spcBef>
                          <a:spcPts val="320"/>
                        </a:spcBef>
                      </a:pPr>
                      <a:r>
                        <a:rPr sz="1800" dirty="0">
                          <a:latin typeface="Arial"/>
                          <a:cs typeface="Arial"/>
                        </a:rPr>
                        <a:t>6</a:t>
                      </a:r>
                      <a:endParaRPr sz="18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spc="-30" dirty="0">
                          <a:latin typeface="Arial"/>
                          <a:cs typeface="Arial"/>
                        </a:rPr>
                        <a:t>E,F,G,H</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spc="-15" dirty="0">
                          <a:solidFill>
                            <a:srgbClr val="2B5F27"/>
                          </a:solidFill>
                          <a:latin typeface="Arial"/>
                          <a:cs typeface="Arial"/>
                        </a:rPr>
                        <a:t>S,A,B,C,D,E,F,G,H</a:t>
                      </a:r>
                      <a:endParaRPr sz="1800">
                        <a:latin typeface="Arial"/>
                        <a:cs typeface="Arial"/>
                      </a:endParaRP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1"/>
                  </a:ext>
                </a:extLst>
              </a:tr>
              <a:tr h="365747">
                <a:tc>
                  <a:txBody>
                    <a:bodyPr/>
                    <a:lstStyle/>
                    <a:p>
                      <a:pPr marL="91440">
                        <a:lnSpc>
                          <a:spcPct val="100000"/>
                        </a:lnSpc>
                        <a:spcBef>
                          <a:spcPts val="320"/>
                        </a:spcBef>
                      </a:pPr>
                      <a:r>
                        <a:rPr sz="1800" dirty="0">
                          <a:latin typeface="Arial"/>
                          <a:cs typeface="Arial"/>
                        </a:rPr>
                        <a:t>7</a:t>
                      </a:r>
                      <a:endParaRPr sz="18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spc="-40" dirty="0">
                          <a:latin typeface="Arial"/>
                          <a:cs typeface="Arial"/>
                        </a:rPr>
                        <a:t>F,G,H</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spc="-15" dirty="0">
                          <a:solidFill>
                            <a:srgbClr val="2B5F27"/>
                          </a:solidFill>
                          <a:latin typeface="Arial"/>
                          <a:cs typeface="Arial"/>
                        </a:rPr>
                        <a:t>S,A,B,C,D,E,F,G,H</a:t>
                      </a:r>
                      <a:endParaRPr sz="1800">
                        <a:latin typeface="Arial"/>
                        <a:cs typeface="Arial"/>
                      </a:endParaRP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2"/>
                  </a:ext>
                </a:extLst>
              </a:tr>
              <a:tr h="365709">
                <a:tc>
                  <a:txBody>
                    <a:bodyPr/>
                    <a:lstStyle/>
                    <a:p>
                      <a:pPr marL="91440">
                        <a:lnSpc>
                          <a:spcPct val="100000"/>
                        </a:lnSpc>
                        <a:spcBef>
                          <a:spcPts val="320"/>
                        </a:spcBef>
                      </a:pPr>
                      <a:r>
                        <a:rPr sz="1800" dirty="0">
                          <a:latin typeface="Arial"/>
                          <a:cs typeface="Arial"/>
                        </a:rPr>
                        <a:t>8</a:t>
                      </a:r>
                      <a:endParaRPr sz="18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dirty="0">
                          <a:latin typeface="Arial"/>
                          <a:cs typeface="Arial"/>
                        </a:rPr>
                        <a:t>G,H</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spc="-15" dirty="0">
                          <a:solidFill>
                            <a:srgbClr val="2B5F27"/>
                          </a:solidFill>
                          <a:latin typeface="Arial"/>
                          <a:cs typeface="Arial"/>
                        </a:rPr>
                        <a:t>S,A,B,C,D,E,F,G,H</a:t>
                      </a:r>
                      <a:endParaRPr sz="1800">
                        <a:latin typeface="Arial"/>
                        <a:cs typeface="Arial"/>
                      </a:endParaRP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3"/>
                  </a:ext>
                </a:extLst>
              </a:tr>
              <a:tr h="365721">
                <a:tc>
                  <a:txBody>
                    <a:bodyPr/>
                    <a:lstStyle/>
                    <a:p>
                      <a:pPr marL="91440">
                        <a:lnSpc>
                          <a:spcPct val="100000"/>
                        </a:lnSpc>
                        <a:spcBef>
                          <a:spcPts val="320"/>
                        </a:spcBef>
                      </a:pPr>
                      <a:r>
                        <a:rPr sz="1800" dirty="0">
                          <a:latin typeface="Arial"/>
                          <a:cs typeface="Arial"/>
                        </a:rPr>
                        <a:t>9</a:t>
                      </a:r>
                      <a:endParaRPr sz="18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spc="-15" dirty="0">
                          <a:solidFill>
                            <a:srgbClr val="2B5F27"/>
                          </a:solidFill>
                          <a:latin typeface="Arial"/>
                          <a:cs typeface="Arial"/>
                        </a:rPr>
                        <a:t>S,A,B,C,D,E,F,G,H</a:t>
                      </a:r>
                      <a:endParaRPr sz="1800">
                        <a:latin typeface="Arial"/>
                        <a:cs typeface="Arial"/>
                      </a:endParaRP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4"/>
                  </a:ext>
                </a:extLst>
              </a:tr>
              <a:tr h="365709">
                <a:tc>
                  <a:txBody>
                    <a:bodyPr/>
                    <a:lstStyle/>
                    <a:p>
                      <a:pPr marL="91440">
                        <a:lnSpc>
                          <a:spcPct val="100000"/>
                        </a:lnSpc>
                        <a:spcBef>
                          <a:spcPts val="320"/>
                        </a:spcBef>
                      </a:pPr>
                      <a:r>
                        <a:rPr sz="1800" spc="-10" dirty="0">
                          <a:latin typeface="Arial"/>
                          <a:cs typeface="Arial"/>
                        </a:rPr>
                        <a:t>10</a:t>
                      </a:r>
                      <a:endParaRPr sz="18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marL="91440">
                        <a:lnSpc>
                          <a:spcPct val="100000"/>
                        </a:lnSpc>
                        <a:spcBef>
                          <a:spcPts val="320"/>
                        </a:spcBef>
                      </a:pPr>
                      <a:r>
                        <a:rPr sz="1800" spc="-15" dirty="0">
                          <a:solidFill>
                            <a:srgbClr val="2B5F27"/>
                          </a:solidFill>
                          <a:latin typeface="Arial"/>
                          <a:cs typeface="Arial"/>
                        </a:rPr>
                        <a:t>S,A,B,C,D,E,F,G,H</a:t>
                      </a:r>
                      <a:endParaRPr sz="1800">
                        <a:latin typeface="Arial"/>
                        <a:cs typeface="Arial"/>
                      </a:endParaRP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28575">
                      <a:solidFill>
                        <a:srgbClr val="FFFFFF"/>
                      </a:solidFill>
                      <a:prstDash val="solid"/>
                    </a:lnB>
                  </a:tcPr>
                </a:tc>
                <a:extLst>
                  <a:ext uri="{0D108BD9-81ED-4DB2-BD59-A6C34878D82A}">
                    <a16:rowId xmlns:a16="http://schemas.microsoft.com/office/drawing/2014/main" val="10005"/>
                  </a:ext>
                </a:extLst>
              </a:tr>
            </a:tbl>
          </a:graphicData>
        </a:graphic>
      </p:graphicFrame>
      <p:sp>
        <p:nvSpPr>
          <p:cNvPr id="5" name="object 5"/>
          <p:cNvSpPr/>
          <p:nvPr/>
        </p:nvSpPr>
        <p:spPr>
          <a:xfrm>
            <a:off x="6477761" y="12961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txBox="1"/>
          <p:nvPr/>
        </p:nvSpPr>
        <p:spPr>
          <a:xfrm>
            <a:off x="6579489" y="1292097"/>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S</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p:nvPr/>
        </p:nvSpPr>
        <p:spPr>
          <a:xfrm>
            <a:off x="7620761" y="1905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8" name="object 8"/>
          <p:cNvSpPr txBox="1"/>
          <p:nvPr/>
        </p:nvSpPr>
        <p:spPr>
          <a:xfrm>
            <a:off x="7722489" y="1901393"/>
            <a:ext cx="178435"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B</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p:nvPr/>
        </p:nvSpPr>
        <p:spPr>
          <a:xfrm>
            <a:off x="5487161" y="1905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0" name="object 10"/>
          <p:cNvSpPr txBox="1"/>
          <p:nvPr/>
        </p:nvSpPr>
        <p:spPr>
          <a:xfrm>
            <a:off x="5588634" y="1901393"/>
            <a:ext cx="178435"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A</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1" name="object 11"/>
          <p:cNvSpPr/>
          <p:nvPr/>
        </p:nvSpPr>
        <p:spPr>
          <a:xfrm>
            <a:off x="7620761" y="2667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txBox="1"/>
          <p:nvPr/>
        </p:nvSpPr>
        <p:spPr>
          <a:xfrm>
            <a:off x="7722489" y="26640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3" name="object 13"/>
          <p:cNvSpPr/>
          <p:nvPr/>
        </p:nvSpPr>
        <p:spPr>
          <a:xfrm>
            <a:off x="8535161" y="2667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 name="object 14"/>
          <p:cNvSpPr txBox="1"/>
          <p:nvPr/>
        </p:nvSpPr>
        <p:spPr>
          <a:xfrm>
            <a:off x="8643366" y="2664078"/>
            <a:ext cx="1651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F</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5" name="object 15"/>
          <p:cNvSpPr/>
          <p:nvPr/>
        </p:nvSpPr>
        <p:spPr>
          <a:xfrm>
            <a:off x="6325361" y="2667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txBox="1"/>
          <p:nvPr/>
        </p:nvSpPr>
        <p:spPr>
          <a:xfrm>
            <a:off x="6420992" y="26640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D</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7" name="object 17"/>
          <p:cNvSpPr/>
          <p:nvPr/>
        </p:nvSpPr>
        <p:spPr>
          <a:xfrm>
            <a:off x="4953761" y="2667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txBox="1"/>
          <p:nvPr/>
        </p:nvSpPr>
        <p:spPr>
          <a:xfrm>
            <a:off x="5049139" y="26640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C</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9" name="object 19"/>
          <p:cNvSpPr/>
          <p:nvPr/>
        </p:nvSpPr>
        <p:spPr>
          <a:xfrm>
            <a:off x="4420361" y="3429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txBox="1"/>
          <p:nvPr/>
        </p:nvSpPr>
        <p:spPr>
          <a:xfrm>
            <a:off x="4509642" y="3425774"/>
            <a:ext cx="203835"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G</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1" name="object 21"/>
          <p:cNvSpPr/>
          <p:nvPr/>
        </p:nvSpPr>
        <p:spPr>
          <a:xfrm>
            <a:off x="5715761" y="3429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txBox="1"/>
          <p:nvPr/>
        </p:nvSpPr>
        <p:spPr>
          <a:xfrm>
            <a:off x="5811139" y="3425774"/>
            <a:ext cx="191135"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H</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3" name="object 23"/>
          <p:cNvSpPr/>
          <p:nvPr/>
        </p:nvSpPr>
        <p:spPr>
          <a:xfrm>
            <a:off x="5639561" y="1588642"/>
            <a:ext cx="994410" cy="331470"/>
          </a:xfrm>
          <a:custGeom>
            <a:avLst/>
            <a:gdLst/>
            <a:ahLst/>
            <a:cxnLst/>
            <a:rect l="l" t="t" r="r" b="b"/>
            <a:pathLst>
              <a:path w="994409" h="331469">
                <a:moveTo>
                  <a:pt x="62864" y="257175"/>
                </a:moveTo>
                <a:lnTo>
                  <a:pt x="0" y="317119"/>
                </a:lnTo>
                <a:lnTo>
                  <a:pt x="85725" y="331343"/>
                </a:lnTo>
                <a:lnTo>
                  <a:pt x="79305" y="310515"/>
                </a:lnTo>
                <a:lnTo>
                  <a:pt x="65659" y="310515"/>
                </a:lnTo>
                <a:lnTo>
                  <a:pt x="58038" y="285750"/>
                </a:lnTo>
                <a:lnTo>
                  <a:pt x="70491" y="281918"/>
                </a:lnTo>
                <a:lnTo>
                  <a:pt x="62864" y="257175"/>
                </a:lnTo>
                <a:close/>
              </a:path>
              <a:path w="994409" h="331469">
                <a:moveTo>
                  <a:pt x="70491" y="281918"/>
                </a:moveTo>
                <a:lnTo>
                  <a:pt x="58038" y="285750"/>
                </a:lnTo>
                <a:lnTo>
                  <a:pt x="65659" y="310515"/>
                </a:lnTo>
                <a:lnTo>
                  <a:pt x="78122" y="306678"/>
                </a:lnTo>
                <a:lnTo>
                  <a:pt x="70491" y="281918"/>
                </a:lnTo>
                <a:close/>
              </a:path>
              <a:path w="994409" h="331469">
                <a:moveTo>
                  <a:pt x="78122" y="306678"/>
                </a:moveTo>
                <a:lnTo>
                  <a:pt x="65659" y="310515"/>
                </a:lnTo>
                <a:lnTo>
                  <a:pt x="79305" y="310515"/>
                </a:lnTo>
                <a:lnTo>
                  <a:pt x="78122" y="306678"/>
                </a:lnTo>
                <a:close/>
              </a:path>
              <a:path w="994409" h="331469">
                <a:moveTo>
                  <a:pt x="986789" y="0"/>
                </a:moveTo>
                <a:lnTo>
                  <a:pt x="70491" y="281918"/>
                </a:lnTo>
                <a:lnTo>
                  <a:pt x="78122" y="306678"/>
                </a:lnTo>
                <a:lnTo>
                  <a:pt x="994410" y="24637"/>
                </a:lnTo>
                <a:lnTo>
                  <a:pt x="986789"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6626859" y="1588388"/>
            <a:ext cx="1146810" cy="335280"/>
          </a:xfrm>
          <a:custGeom>
            <a:avLst/>
            <a:gdLst/>
            <a:ahLst/>
            <a:cxnLst/>
            <a:rect l="l" t="t" r="r" b="b"/>
            <a:pathLst>
              <a:path w="1146809" h="335280">
                <a:moveTo>
                  <a:pt x="1067867" y="309843"/>
                </a:moveTo>
                <a:lnTo>
                  <a:pt x="1061212" y="334899"/>
                </a:lnTo>
                <a:lnTo>
                  <a:pt x="1146302" y="317373"/>
                </a:lnTo>
                <a:lnTo>
                  <a:pt x="1141555" y="313182"/>
                </a:lnTo>
                <a:lnTo>
                  <a:pt x="1080389" y="313182"/>
                </a:lnTo>
                <a:lnTo>
                  <a:pt x="1067867" y="309843"/>
                </a:lnTo>
                <a:close/>
              </a:path>
              <a:path w="1146809" h="335280">
                <a:moveTo>
                  <a:pt x="1074511" y="284834"/>
                </a:moveTo>
                <a:lnTo>
                  <a:pt x="1067867" y="309843"/>
                </a:lnTo>
                <a:lnTo>
                  <a:pt x="1080389" y="313182"/>
                </a:lnTo>
                <a:lnTo>
                  <a:pt x="1086993" y="288163"/>
                </a:lnTo>
                <a:lnTo>
                  <a:pt x="1074511" y="284834"/>
                </a:lnTo>
                <a:close/>
              </a:path>
              <a:path w="1146809" h="335280">
                <a:moveTo>
                  <a:pt x="1081151" y="259841"/>
                </a:moveTo>
                <a:lnTo>
                  <a:pt x="1074511" y="284834"/>
                </a:lnTo>
                <a:lnTo>
                  <a:pt x="1086993" y="288163"/>
                </a:lnTo>
                <a:lnTo>
                  <a:pt x="1080389" y="313182"/>
                </a:lnTo>
                <a:lnTo>
                  <a:pt x="1141555" y="313182"/>
                </a:lnTo>
                <a:lnTo>
                  <a:pt x="1081151" y="259841"/>
                </a:lnTo>
                <a:close/>
              </a:path>
              <a:path w="1146809" h="335280">
                <a:moveTo>
                  <a:pt x="6604" y="0"/>
                </a:moveTo>
                <a:lnTo>
                  <a:pt x="0" y="25146"/>
                </a:lnTo>
                <a:lnTo>
                  <a:pt x="1067867" y="309843"/>
                </a:lnTo>
                <a:lnTo>
                  <a:pt x="1074511" y="284834"/>
                </a:lnTo>
                <a:lnTo>
                  <a:pt x="6604"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7842757" y="2199513"/>
            <a:ext cx="768985" cy="468630"/>
          </a:xfrm>
          <a:custGeom>
            <a:avLst/>
            <a:gdLst/>
            <a:ahLst/>
            <a:cxnLst/>
            <a:rect l="l" t="t" r="r" b="b"/>
            <a:pathLst>
              <a:path w="768984" h="468630">
                <a:moveTo>
                  <a:pt x="695336" y="439400"/>
                </a:moveTo>
                <a:lnTo>
                  <a:pt x="681990" y="461645"/>
                </a:lnTo>
                <a:lnTo>
                  <a:pt x="768603" y="468249"/>
                </a:lnTo>
                <a:lnTo>
                  <a:pt x="754467" y="446024"/>
                </a:lnTo>
                <a:lnTo>
                  <a:pt x="706374" y="446024"/>
                </a:lnTo>
                <a:lnTo>
                  <a:pt x="695336" y="439400"/>
                </a:lnTo>
                <a:close/>
              </a:path>
              <a:path w="768984" h="468630">
                <a:moveTo>
                  <a:pt x="708670" y="417177"/>
                </a:moveTo>
                <a:lnTo>
                  <a:pt x="695336" y="439400"/>
                </a:lnTo>
                <a:lnTo>
                  <a:pt x="706374" y="446024"/>
                </a:lnTo>
                <a:lnTo>
                  <a:pt x="719709" y="423799"/>
                </a:lnTo>
                <a:lnTo>
                  <a:pt x="708670" y="417177"/>
                </a:lnTo>
                <a:close/>
              </a:path>
              <a:path w="768984" h="468630">
                <a:moveTo>
                  <a:pt x="721995" y="394970"/>
                </a:moveTo>
                <a:lnTo>
                  <a:pt x="708670" y="417177"/>
                </a:lnTo>
                <a:lnTo>
                  <a:pt x="719709" y="423799"/>
                </a:lnTo>
                <a:lnTo>
                  <a:pt x="706374" y="446024"/>
                </a:lnTo>
                <a:lnTo>
                  <a:pt x="754467" y="446024"/>
                </a:lnTo>
                <a:lnTo>
                  <a:pt x="721995" y="394970"/>
                </a:lnTo>
                <a:close/>
              </a:path>
              <a:path w="768984" h="468630">
                <a:moveTo>
                  <a:pt x="13208" y="0"/>
                </a:moveTo>
                <a:lnTo>
                  <a:pt x="0" y="22098"/>
                </a:lnTo>
                <a:lnTo>
                  <a:pt x="695336" y="439400"/>
                </a:lnTo>
                <a:lnTo>
                  <a:pt x="708670" y="417177"/>
                </a:lnTo>
                <a:lnTo>
                  <a:pt x="13208"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7734300" y="2210561"/>
            <a:ext cx="78105" cy="457200"/>
          </a:xfrm>
          <a:custGeom>
            <a:avLst/>
            <a:gdLst/>
            <a:ahLst/>
            <a:cxnLst/>
            <a:rect l="l" t="t" r="r" b="b"/>
            <a:pathLst>
              <a:path w="78104" h="457200">
                <a:moveTo>
                  <a:pt x="25907" y="379475"/>
                </a:moveTo>
                <a:lnTo>
                  <a:pt x="0" y="379475"/>
                </a:lnTo>
                <a:lnTo>
                  <a:pt x="38861" y="457200"/>
                </a:lnTo>
                <a:lnTo>
                  <a:pt x="71247" y="392429"/>
                </a:lnTo>
                <a:lnTo>
                  <a:pt x="25907" y="392429"/>
                </a:lnTo>
                <a:lnTo>
                  <a:pt x="25907" y="379475"/>
                </a:lnTo>
                <a:close/>
              </a:path>
              <a:path w="78104" h="457200">
                <a:moveTo>
                  <a:pt x="51816" y="0"/>
                </a:moveTo>
                <a:lnTo>
                  <a:pt x="25907" y="0"/>
                </a:lnTo>
                <a:lnTo>
                  <a:pt x="25907" y="392429"/>
                </a:lnTo>
                <a:lnTo>
                  <a:pt x="51816" y="392429"/>
                </a:lnTo>
                <a:lnTo>
                  <a:pt x="51816" y="0"/>
                </a:lnTo>
                <a:close/>
              </a:path>
              <a:path w="78104" h="457200">
                <a:moveTo>
                  <a:pt x="77724" y="379475"/>
                </a:moveTo>
                <a:lnTo>
                  <a:pt x="51816" y="379475"/>
                </a:lnTo>
                <a:lnTo>
                  <a:pt x="51816" y="392429"/>
                </a:lnTo>
                <a:lnTo>
                  <a:pt x="71247" y="392429"/>
                </a:lnTo>
                <a:lnTo>
                  <a:pt x="77724" y="379475"/>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5709158" y="2199513"/>
            <a:ext cx="768985" cy="468630"/>
          </a:xfrm>
          <a:custGeom>
            <a:avLst/>
            <a:gdLst/>
            <a:ahLst/>
            <a:cxnLst/>
            <a:rect l="l" t="t" r="r" b="b"/>
            <a:pathLst>
              <a:path w="768985" h="468630">
                <a:moveTo>
                  <a:pt x="695336" y="439400"/>
                </a:moveTo>
                <a:lnTo>
                  <a:pt x="681989" y="461645"/>
                </a:lnTo>
                <a:lnTo>
                  <a:pt x="768603" y="468249"/>
                </a:lnTo>
                <a:lnTo>
                  <a:pt x="754467" y="446024"/>
                </a:lnTo>
                <a:lnTo>
                  <a:pt x="706374" y="446024"/>
                </a:lnTo>
                <a:lnTo>
                  <a:pt x="695336" y="439400"/>
                </a:lnTo>
                <a:close/>
              </a:path>
              <a:path w="768985" h="468630">
                <a:moveTo>
                  <a:pt x="708670" y="417177"/>
                </a:moveTo>
                <a:lnTo>
                  <a:pt x="695336" y="439400"/>
                </a:lnTo>
                <a:lnTo>
                  <a:pt x="706374" y="446024"/>
                </a:lnTo>
                <a:lnTo>
                  <a:pt x="719708" y="423799"/>
                </a:lnTo>
                <a:lnTo>
                  <a:pt x="708670" y="417177"/>
                </a:lnTo>
                <a:close/>
              </a:path>
              <a:path w="768985" h="468630">
                <a:moveTo>
                  <a:pt x="721994" y="394970"/>
                </a:moveTo>
                <a:lnTo>
                  <a:pt x="708670" y="417177"/>
                </a:lnTo>
                <a:lnTo>
                  <a:pt x="719708" y="423799"/>
                </a:lnTo>
                <a:lnTo>
                  <a:pt x="706374" y="446024"/>
                </a:lnTo>
                <a:lnTo>
                  <a:pt x="754467" y="446024"/>
                </a:lnTo>
                <a:lnTo>
                  <a:pt x="721994" y="394970"/>
                </a:lnTo>
                <a:close/>
              </a:path>
              <a:path w="768985" h="468630">
                <a:moveTo>
                  <a:pt x="13207" y="0"/>
                </a:moveTo>
                <a:lnTo>
                  <a:pt x="0" y="22098"/>
                </a:lnTo>
                <a:lnTo>
                  <a:pt x="695336" y="439400"/>
                </a:lnTo>
                <a:lnTo>
                  <a:pt x="708670" y="417177"/>
                </a:lnTo>
                <a:lnTo>
                  <a:pt x="13207"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5250815" y="2962148"/>
            <a:ext cx="617855" cy="467995"/>
          </a:xfrm>
          <a:custGeom>
            <a:avLst/>
            <a:gdLst/>
            <a:ahLst/>
            <a:cxnLst/>
            <a:rect l="l" t="t" r="r" b="b"/>
            <a:pathLst>
              <a:path w="617854" h="467995">
                <a:moveTo>
                  <a:pt x="547407" y="431383"/>
                </a:moveTo>
                <a:lnTo>
                  <a:pt x="531876" y="452119"/>
                </a:lnTo>
                <a:lnTo>
                  <a:pt x="617347" y="467613"/>
                </a:lnTo>
                <a:lnTo>
                  <a:pt x="603123" y="439165"/>
                </a:lnTo>
                <a:lnTo>
                  <a:pt x="557784" y="439165"/>
                </a:lnTo>
                <a:lnTo>
                  <a:pt x="547407" y="431383"/>
                </a:lnTo>
                <a:close/>
              </a:path>
              <a:path w="617854" h="467995">
                <a:moveTo>
                  <a:pt x="562968" y="410606"/>
                </a:moveTo>
                <a:lnTo>
                  <a:pt x="547407" y="431383"/>
                </a:lnTo>
                <a:lnTo>
                  <a:pt x="557784" y="439165"/>
                </a:lnTo>
                <a:lnTo>
                  <a:pt x="573277" y="418338"/>
                </a:lnTo>
                <a:lnTo>
                  <a:pt x="562968" y="410606"/>
                </a:lnTo>
                <a:close/>
              </a:path>
              <a:path w="617854" h="467995">
                <a:moveTo>
                  <a:pt x="578485" y="389889"/>
                </a:moveTo>
                <a:lnTo>
                  <a:pt x="562968" y="410606"/>
                </a:lnTo>
                <a:lnTo>
                  <a:pt x="573277" y="418338"/>
                </a:lnTo>
                <a:lnTo>
                  <a:pt x="557784" y="439165"/>
                </a:lnTo>
                <a:lnTo>
                  <a:pt x="603123" y="439165"/>
                </a:lnTo>
                <a:lnTo>
                  <a:pt x="578485" y="389889"/>
                </a:lnTo>
                <a:close/>
              </a:path>
              <a:path w="617854" h="467995">
                <a:moveTo>
                  <a:pt x="15494" y="0"/>
                </a:moveTo>
                <a:lnTo>
                  <a:pt x="0" y="20827"/>
                </a:lnTo>
                <a:lnTo>
                  <a:pt x="547407" y="431383"/>
                </a:lnTo>
                <a:lnTo>
                  <a:pt x="562968" y="410606"/>
                </a:lnTo>
                <a:lnTo>
                  <a:pt x="15494"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5182361" y="2201417"/>
            <a:ext cx="466725" cy="466725"/>
          </a:xfrm>
          <a:custGeom>
            <a:avLst/>
            <a:gdLst/>
            <a:ahLst/>
            <a:cxnLst/>
            <a:rect l="l" t="t" r="r" b="b"/>
            <a:pathLst>
              <a:path w="466725" h="466725">
                <a:moveTo>
                  <a:pt x="27432" y="383921"/>
                </a:moveTo>
                <a:lnTo>
                  <a:pt x="0" y="466344"/>
                </a:lnTo>
                <a:lnTo>
                  <a:pt x="82423" y="438912"/>
                </a:lnTo>
                <a:lnTo>
                  <a:pt x="73152" y="429641"/>
                </a:lnTo>
                <a:lnTo>
                  <a:pt x="54990" y="429641"/>
                </a:lnTo>
                <a:lnTo>
                  <a:pt x="36702" y="411353"/>
                </a:lnTo>
                <a:lnTo>
                  <a:pt x="45783" y="402272"/>
                </a:lnTo>
                <a:lnTo>
                  <a:pt x="27432" y="383921"/>
                </a:lnTo>
                <a:close/>
              </a:path>
              <a:path w="466725" h="466725">
                <a:moveTo>
                  <a:pt x="45783" y="402272"/>
                </a:moveTo>
                <a:lnTo>
                  <a:pt x="36702" y="411353"/>
                </a:lnTo>
                <a:lnTo>
                  <a:pt x="54990" y="429641"/>
                </a:lnTo>
                <a:lnTo>
                  <a:pt x="64071" y="420560"/>
                </a:lnTo>
                <a:lnTo>
                  <a:pt x="45783" y="402272"/>
                </a:lnTo>
                <a:close/>
              </a:path>
              <a:path w="466725" h="466725">
                <a:moveTo>
                  <a:pt x="64071" y="420560"/>
                </a:moveTo>
                <a:lnTo>
                  <a:pt x="54990" y="429641"/>
                </a:lnTo>
                <a:lnTo>
                  <a:pt x="73152" y="429641"/>
                </a:lnTo>
                <a:lnTo>
                  <a:pt x="64071" y="420560"/>
                </a:lnTo>
                <a:close/>
              </a:path>
              <a:path w="466725" h="466725">
                <a:moveTo>
                  <a:pt x="448055" y="0"/>
                </a:moveTo>
                <a:lnTo>
                  <a:pt x="45783" y="402272"/>
                </a:lnTo>
                <a:lnTo>
                  <a:pt x="64071" y="420560"/>
                </a:lnTo>
                <a:lnTo>
                  <a:pt x="466343" y="18287"/>
                </a:lnTo>
                <a:lnTo>
                  <a:pt x="448055"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0" name="object 30"/>
          <p:cNvSpPr/>
          <p:nvPr/>
        </p:nvSpPr>
        <p:spPr>
          <a:xfrm>
            <a:off x="4648961" y="2964307"/>
            <a:ext cx="391160" cy="465455"/>
          </a:xfrm>
          <a:custGeom>
            <a:avLst/>
            <a:gdLst/>
            <a:ahLst/>
            <a:cxnLst/>
            <a:rect l="l" t="t" r="r" b="b"/>
            <a:pathLst>
              <a:path w="391160" h="465454">
                <a:moveTo>
                  <a:pt x="19938" y="380872"/>
                </a:moveTo>
                <a:lnTo>
                  <a:pt x="0" y="465454"/>
                </a:lnTo>
                <a:lnTo>
                  <a:pt x="79628" y="430656"/>
                </a:lnTo>
                <a:lnTo>
                  <a:pt x="71558" y="423925"/>
                </a:lnTo>
                <a:lnTo>
                  <a:pt x="51435" y="423925"/>
                </a:lnTo>
                <a:lnTo>
                  <a:pt x="31496" y="407415"/>
                </a:lnTo>
                <a:lnTo>
                  <a:pt x="39807" y="397444"/>
                </a:lnTo>
                <a:lnTo>
                  <a:pt x="19938" y="380872"/>
                </a:lnTo>
                <a:close/>
              </a:path>
              <a:path w="391160" h="465454">
                <a:moveTo>
                  <a:pt x="39807" y="397444"/>
                </a:moveTo>
                <a:lnTo>
                  <a:pt x="31496" y="407415"/>
                </a:lnTo>
                <a:lnTo>
                  <a:pt x="51435" y="423925"/>
                </a:lnTo>
                <a:lnTo>
                  <a:pt x="59685" y="414023"/>
                </a:lnTo>
                <a:lnTo>
                  <a:pt x="39807" y="397444"/>
                </a:lnTo>
                <a:close/>
              </a:path>
              <a:path w="391160" h="465454">
                <a:moveTo>
                  <a:pt x="59685" y="414023"/>
                </a:moveTo>
                <a:lnTo>
                  <a:pt x="51435" y="423925"/>
                </a:lnTo>
                <a:lnTo>
                  <a:pt x="71558" y="423925"/>
                </a:lnTo>
                <a:lnTo>
                  <a:pt x="59685" y="414023"/>
                </a:lnTo>
                <a:close/>
              </a:path>
              <a:path w="391160" h="465454">
                <a:moveTo>
                  <a:pt x="371093" y="0"/>
                </a:moveTo>
                <a:lnTo>
                  <a:pt x="39807" y="397444"/>
                </a:lnTo>
                <a:lnTo>
                  <a:pt x="59685" y="414023"/>
                </a:lnTo>
                <a:lnTo>
                  <a:pt x="390905" y="16509"/>
                </a:lnTo>
                <a:lnTo>
                  <a:pt x="371093"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object 31"/>
          <p:cNvSpPr/>
          <p:nvPr/>
        </p:nvSpPr>
        <p:spPr>
          <a:xfrm>
            <a:off x="5606034" y="3321558"/>
            <a:ext cx="609600" cy="533400"/>
          </a:xfrm>
          <a:custGeom>
            <a:avLst/>
            <a:gdLst/>
            <a:ahLst/>
            <a:cxnLst/>
            <a:rect l="l" t="t" r="r" b="b"/>
            <a:pathLst>
              <a:path w="609600" h="533400">
                <a:moveTo>
                  <a:pt x="0" y="266700"/>
                </a:moveTo>
                <a:lnTo>
                  <a:pt x="3990" y="223433"/>
                </a:lnTo>
                <a:lnTo>
                  <a:pt x="15544" y="182392"/>
                </a:lnTo>
                <a:lnTo>
                  <a:pt x="34032" y="144124"/>
                </a:lnTo>
                <a:lnTo>
                  <a:pt x="58826" y="109179"/>
                </a:lnTo>
                <a:lnTo>
                  <a:pt x="89296" y="78104"/>
                </a:lnTo>
                <a:lnTo>
                  <a:pt x="124815" y="51450"/>
                </a:lnTo>
                <a:lnTo>
                  <a:pt x="164753" y="29763"/>
                </a:lnTo>
                <a:lnTo>
                  <a:pt x="208483" y="13594"/>
                </a:lnTo>
                <a:lnTo>
                  <a:pt x="255374" y="3489"/>
                </a:lnTo>
                <a:lnTo>
                  <a:pt x="304800" y="0"/>
                </a:lnTo>
                <a:lnTo>
                  <a:pt x="354225" y="3489"/>
                </a:lnTo>
                <a:lnTo>
                  <a:pt x="401116" y="13594"/>
                </a:lnTo>
                <a:lnTo>
                  <a:pt x="444846" y="29763"/>
                </a:lnTo>
                <a:lnTo>
                  <a:pt x="484784" y="51450"/>
                </a:lnTo>
                <a:lnTo>
                  <a:pt x="520303" y="78104"/>
                </a:lnTo>
                <a:lnTo>
                  <a:pt x="550773" y="109179"/>
                </a:lnTo>
                <a:lnTo>
                  <a:pt x="575567" y="144124"/>
                </a:lnTo>
                <a:lnTo>
                  <a:pt x="594055" y="182392"/>
                </a:lnTo>
                <a:lnTo>
                  <a:pt x="605609" y="223433"/>
                </a:lnTo>
                <a:lnTo>
                  <a:pt x="609600" y="266700"/>
                </a:lnTo>
                <a:lnTo>
                  <a:pt x="605609" y="309966"/>
                </a:lnTo>
                <a:lnTo>
                  <a:pt x="594055" y="351007"/>
                </a:lnTo>
                <a:lnTo>
                  <a:pt x="575567" y="389275"/>
                </a:lnTo>
                <a:lnTo>
                  <a:pt x="550773" y="424220"/>
                </a:lnTo>
                <a:lnTo>
                  <a:pt x="520303" y="455294"/>
                </a:lnTo>
                <a:lnTo>
                  <a:pt x="484784" y="481949"/>
                </a:lnTo>
                <a:lnTo>
                  <a:pt x="444846" y="503636"/>
                </a:lnTo>
                <a:lnTo>
                  <a:pt x="401116" y="519805"/>
                </a:lnTo>
                <a:lnTo>
                  <a:pt x="354225" y="529910"/>
                </a:lnTo>
                <a:lnTo>
                  <a:pt x="304800" y="533399"/>
                </a:lnTo>
                <a:lnTo>
                  <a:pt x="255374" y="529910"/>
                </a:lnTo>
                <a:lnTo>
                  <a:pt x="208483" y="519805"/>
                </a:lnTo>
                <a:lnTo>
                  <a:pt x="164753" y="503636"/>
                </a:lnTo>
                <a:lnTo>
                  <a:pt x="124815" y="481949"/>
                </a:lnTo>
                <a:lnTo>
                  <a:pt x="89296" y="455294"/>
                </a:lnTo>
                <a:lnTo>
                  <a:pt x="58826" y="424220"/>
                </a:lnTo>
                <a:lnTo>
                  <a:pt x="34032" y="389275"/>
                </a:lnTo>
                <a:lnTo>
                  <a:pt x="15544" y="351007"/>
                </a:lnTo>
                <a:lnTo>
                  <a:pt x="3990" y="309966"/>
                </a:lnTo>
                <a:lnTo>
                  <a:pt x="0" y="266700"/>
                </a:lnTo>
                <a:close/>
              </a:path>
            </a:pathLst>
          </a:custGeom>
          <a:ln w="25908">
            <a:solidFill>
              <a:srgbClr val="FFFF00"/>
            </a:solidFill>
            <a:prstDash val="lg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object 32"/>
          <p:cNvSpPr txBox="1">
            <a:spLocks noGrp="1"/>
          </p:cNvSpPr>
          <p:nvPr>
            <p:ph type="sldNum" sz="quarter" idx="7"/>
          </p:nvPr>
        </p:nvSpPr>
        <p:spPr>
          <a:prstGeom prst="rect">
            <a:avLst/>
          </a:prstGeom>
        </p:spPr>
        <p:txBody>
          <a:bodyPr vert="horz" wrap="square" lIns="0" tIns="635" rIns="0" bIns="0" rtlCol="0">
            <a:spAutoFit/>
          </a:body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23</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16828074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9163" y="274320"/>
            <a:ext cx="5151120" cy="1275588"/>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448183"/>
            <a:ext cx="4381500" cy="665480"/>
          </a:xfrm>
          <a:prstGeom prst="rect">
            <a:avLst/>
          </a:prstGeom>
        </p:spPr>
        <p:txBody>
          <a:bodyPr vert="horz" wrap="square" lIns="0" tIns="12700" rIns="0" bIns="0" rtlCol="0">
            <a:spAutoFit/>
          </a:bodyPr>
          <a:lstStyle/>
          <a:p>
            <a:pPr marL="12700">
              <a:lnSpc>
                <a:spcPct val="100000"/>
              </a:lnSpc>
              <a:spcBef>
                <a:spcPts val="100"/>
              </a:spcBef>
            </a:pPr>
            <a:r>
              <a:rPr sz="4200" dirty="0"/>
              <a:t>BFS:</a:t>
            </a:r>
            <a:r>
              <a:rPr sz="4200" spc="-100" dirty="0"/>
              <a:t> </a:t>
            </a:r>
            <a:r>
              <a:rPr sz="4200" spc="-5" dirty="0"/>
              <a:t>EXAMPLE</a:t>
            </a:r>
            <a:endParaRPr sz="4200"/>
          </a:p>
        </p:txBody>
      </p:sp>
      <p:graphicFrame>
        <p:nvGraphicFramePr>
          <p:cNvPr id="4" name="object 4"/>
          <p:cNvGraphicFramePr>
            <a:graphicFrameLocks noGrp="1"/>
          </p:cNvGraphicFramePr>
          <p:nvPr/>
        </p:nvGraphicFramePr>
        <p:xfrm>
          <a:off x="1113929" y="1284541"/>
          <a:ext cx="3276600" cy="517367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1093470">
                  <a:extLst>
                    <a:ext uri="{9D8B030D-6E8A-4147-A177-3AD203B41FA5}">
                      <a16:colId xmlns:a16="http://schemas.microsoft.com/office/drawing/2014/main" val="20001"/>
                    </a:ext>
                  </a:extLst>
                </a:gridCol>
                <a:gridCol w="1802130">
                  <a:extLst>
                    <a:ext uri="{9D8B030D-6E8A-4147-A177-3AD203B41FA5}">
                      <a16:colId xmlns:a16="http://schemas.microsoft.com/office/drawing/2014/main" val="20002"/>
                    </a:ext>
                  </a:extLst>
                </a:gridCol>
              </a:tblGrid>
              <a:tr h="418592">
                <a:tc>
                  <a:txBody>
                    <a:bodyPr/>
                    <a:lstStyle/>
                    <a:p>
                      <a:pPr>
                        <a:lnSpc>
                          <a:spcPct val="100000"/>
                        </a:lnSpc>
                      </a:pPr>
                      <a:endParaRPr sz="1500">
                        <a:latin typeface="Times New Roman"/>
                        <a:cs typeface="Times New Roman"/>
                      </a:endParaRPr>
                    </a:p>
                  </a:txBody>
                  <a:tcPr marL="0" marR="0" marT="0" marB="0">
                    <a:lnL w="28575">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15"/>
                        </a:spcBef>
                      </a:pPr>
                      <a:r>
                        <a:rPr sz="1400" b="1" dirty="0">
                          <a:latin typeface="Arial"/>
                          <a:cs typeface="Arial"/>
                        </a:rPr>
                        <a:t>Q</a:t>
                      </a:r>
                      <a:endParaRPr sz="1400">
                        <a:latin typeface="Arial"/>
                        <a:cs typeface="Arial"/>
                      </a:endParaRPr>
                    </a:p>
                  </a:txBody>
                  <a:tcPr marL="0" marR="0" marT="40005" marB="0">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15"/>
                        </a:spcBef>
                      </a:pPr>
                      <a:r>
                        <a:rPr sz="1400" b="1" spc="-5" dirty="0">
                          <a:latin typeface="Arial"/>
                          <a:cs typeface="Arial"/>
                        </a:rPr>
                        <a:t>Visited</a:t>
                      </a:r>
                      <a:endParaRPr sz="1400">
                        <a:latin typeface="Arial"/>
                        <a:cs typeface="Arial"/>
                      </a:endParaRPr>
                    </a:p>
                  </a:txBody>
                  <a:tcPr marL="0" marR="0" marT="40005" marB="0">
                    <a:lnL w="12700">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tcPr>
                </a:tc>
                <a:extLst>
                  <a:ext uri="{0D108BD9-81ED-4DB2-BD59-A6C34878D82A}">
                    <a16:rowId xmlns:a16="http://schemas.microsoft.com/office/drawing/2014/main" val="10000"/>
                  </a:ext>
                </a:extLst>
              </a:tr>
              <a:tr h="418718">
                <a:tc>
                  <a:txBody>
                    <a:bodyPr/>
                    <a:lstStyle/>
                    <a:p>
                      <a:pPr marL="91440">
                        <a:lnSpc>
                          <a:spcPct val="100000"/>
                        </a:lnSpc>
                        <a:spcBef>
                          <a:spcPts val="320"/>
                        </a:spcBef>
                      </a:pPr>
                      <a:r>
                        <a:rPr sz="1400" b="1" dirty="0">
                          <a:latin typeface="Arial"/>
                          <a:cs typeface="Arial"/>
                        </a:rPr>
                        <a:t>1</a:t>
                      </a:r>
                      <a:endParaRPr sz="14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400" b="1" dirty="0">
                          <a:latin typeface="Arial"/>
                          <a:cs typeface="Arial"/>
                        </a:rPr>
                        <a:t>S</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400" b="1" dirty="0">
                          <a:solidFill>
                            <a:srgbClr val="2B5F27"/>
                          </a:solidFill>
                          <a:latin typeface="Arial"/>
                          <a:cs typeface="Arial"/>
                        </a:rPr>
                        <a:t>S</a:t>
                      </a:r>
                      <a:endParaRPr sz="1400">
                        <a:latin typeface="Arial"/>
                        <a:cs typeface="Arial"/>
                      </a:endParaRP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1"/>
                  </a:ext>
                </a:extLst>
              </a:tr>
              <a:tr h="418719">
                <a:tc>
                  <a:txBody>
                    <a:bodyPr/>
                    <a:lstStyle/>
                    <a:p>
                      <a:pPr marL="91440">
                        <a:lnSpc>
                          <a:spcPct val="100000"/>
                        </a:lnSpc>
                        <a:spcBef>
                          <a:spcPts val="320"/>
                        </a:spcBef>
                      </a:pPr>
                      <a:r>
                        <a:rPr sz="1400" b="1" dirty="0">
                          <a:latin typeface="Arial"/>
                          <a:cs typeface="Arial"/>
                        </a:rPr>
                        <a:t>2</a:t>
                      </a:r>
                      <a:endParaRPr sz="14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400" b="1" spc="-15" dirty="0">
                          <a:latin typeface="Arial"/>
                          <a:cs typeface="Arial"/>
                        </a:rPr>
                        <a:t>A,B</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400" b="1" spc="-10" dirty="0">
                          <a:solidFill>
                            <a:srgbClr val="2B5F27"/>
                          </a:solidFill>
                          <a:latin typeface="Arial"/>
                          <a:cs typeface="Arial"/>
                        </a:rPr>
                        <a:t>S,A,B</a:t>
                      </a:r>
                      <a:endParaRPr sz="1400">
                        <a:latin typeface="Arial"/>
                        <a:cs typeface="Arial"/>
                      </a:endParaRP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2"/>
                  </a:ext>
                </a:extLst>
              </a:tr>
              <a:tr h="418591">
                <a:tc>
                  <a:txBody>
                    <a:bodyPr/>
                    <a:lstStyle/>
                    <a:p>
                      <a:pPr marL="91440">
                        <a:lnSpc>
                          <a:spcPct val="100000"/>
                        </a:lnSpc>
                        <a:spcBef>
                          <a:spcPts val="320"/>
                        </a:spcBef>
                      </a:pPr>
                      <a:r>
                        <a:rPr sz="1400" b="1" dirty="0">
                          <a:latin typeface="Arial"/>
                          <a:cs typeface="Arial"/>
                        </a:rPr>
                        <a:t>3</a:t>
                      </a:r>
                      <a:endParaRPr sz="14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400" b="1" spc="-5" dirty="0">
                          <a:latin typeface="Arial"/>
                          <a:cs typeface="Arial"/>
                        </a:rPr>
                        <a:t>B,C,D</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400" b="1" spc="-10" dirty="0">
                          <a:solidFill>
                            <a:srgbClr val="2B5F27"/>
                          </a:solidFill>
                          <a:latin typeface="Arial"/>
                          <a:cs typeface="Arial"/>
                        </a:rPr>
                        <a:t>S,A,B,C,D</a:t>
                      </a:r>
                      <a:endParaRPr sz="1400">
                        <a:latin typeface="Arial"/>
                        <a:cs typeface="Arial"/>
                      </a:endParaRP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3"/>
                  </a:ext>
                </a:extLst>
              </a:tr>
              <a:tr h="418719">
                <a:tc>
                  <a:txBody>
                    <a:bodyPr/>
                    <a:lstStyle/>
                    <a:p>
                      <a:pPr marL="91440">
                        <a:lnSpc>
                          <a:spcPct val="100000"/>
                        </a:lnSpc>
                        <a:spcBef>
                          <a:spcPts val="320"/>
                        </a:spcBef>
                      </a:pPr>
                      <a:r>
                        <a:rPr sz="1400" b="1" dirty="0">
                          <a:latin typeface="Arial"/>
                          <a:cs typeface="Arial"/>
                        </a:rPr>
                        <a:t>4</a:t>
                      </a:r>
                      <a:endParaRPr sz="14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400" b="1" spc="-5" dirty="0">
                          <a:latin typeface="Arial"/>
                          <a:cs typeface="Arial"/>
                        </a:rPr>
                        <a:t>C,D,E,F</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400" b="1" spc="-5" dirty="0">
                          <a:solidFill>
                            <a:srgbClr val="2B5F27"/>
                          </a:solidFill>
                          <a:latin typeface="Arial"/>
                          <a:cs typeface="Arial"/>
                        </a:rPr>
                        <a:t>S,A,B,C,D,E,F</a:t>
                      </a:r>
                      <a:endParaRPr sz="1400">
                        <a:latin typeface="Arial"/>
                        <a:cs typeface="Arial"/>
                      </a:endParaRP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4"/>
                  </a:ext>
                </a:extLst>
              </a:tr>
              <a:tr h="626871">
                <a:tc>
                  <a:txBody>
                    <a:bodyPr/>
                    <a:lstStyle/>
                    <a:p>
                      <a:pPr marL="91440">
                        <a:lnSpc>
                          <a:spcPct val="100000"/>
                        </a:lnSpc>
                        <a:spcBef>
                          <a:spcPts val="320"/>
                        </a:spcBef>
                      </a:pPr>
                      <a:r>
                        <a:rPr sz="1400" b="1" dirty="0">
                          <a:latin typeface="Arial"/>
                          <a:cs typeface="Arial"/>
                        </a:rPr>
                        <a:t>5</a:t>
                      </a:r>
                      <a:endParaRPr sz="14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400" b="1" spc="-20" dirty="0">
                          <a:latin typeface="Arial"/>
                          <a:cs typeface="Arial"/>
                        </a:rPr>
                        <a:t>D,E,F,G,H</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400" b="1" spc="-15" dirty="0">
                          <a:solidFill>
                            <a:srgbClr val="2B5F27"/>
                          </a:solidFill>
                          <a:latin typeface="Arial"/>
                          <a:cs typeface="Arial"/>
                        </a:rPr>
                        <a:t>S,A,B,C,D,E,F,G,H</a:t>
                      </a:r>
                      <a:endParaRPr sz="1400">
                        <a:latin typeface="Arial"/>
                        <a:cs typeface="Arial"/>
                      </a:endParaRP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5"/>
                  </a:ext>
                </a:extLst>
              </a:tr>
              <a:tr h="575056">
                <a:tc>
                  <a:txBody>
                    <a:bodyPr/>
                    <a:lstStyle/>
                    <a:p>
                      <a:pPr marL="91440">
                        <a:lnSpc>
                          <a:spcPct val="100000"/>
                        </a:lnSpc>
                        <a:spcBef>
                          <a:spcPts val="320"/>
                        </a:spcBef>
                      </a:pPr>
                      <a:r>
                        <a:rPr sz="1400" b="1" dirty="0">
                          <a:latin typeface="Arial"/>
                          <a:cs typeface="Arial"/>
                        </a:rPr>
                        <a:t>6</a:t>
                      </a:r>
                      <a:endParaRPr sz="14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400" b="1" spc="-25" dirty="0">
                          <a:latin typeface="Arial"/>
                          <a:cs typeface="Arial"/>
                        </a:rPr>
                        <a:t>E,F,G,H</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400" b="1" spc="-15" dirty="0">
                          <a:solidFill>
                            <a:srgbClr val="2B5F27"/>
                          </a:solidFill>
                          <a:latin typeface="Arial"/>
                          <a:cs typeface="Arial"/>
                        </a:rPr>
                        <a:t>S,A,B,C,D,E,F,G,H</a:t>
                      </a:r>
                      <a:endParaRPr sz="1400">
                        <a:latin typeface="Arial"/>
                        <a:cs typeface="Arial"/>
                      </a:endParaRP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6"/>
                  </a:ext>
                </a:extLst>
              </a:tr>
              <a:tr h="520572">
                <a:tc>
                  <a:txBody>
                    <a:bodyPr/>
                    <a:lstStyle/>
                    <a:p>
                      <a:pPr marL="91440">
                        <a:lnSpc>
                          <a:spcPct val="100000"/>
                        </a:lnSpc>
                        <a:spcBef>
                          <a:spcPts val="320"/>
                        </a:spcBef>
                      </a:pPr>
                      <a:r>
                        <a:rPr sz="1400" b="1" dirty="0">
                          <a:latin typeface="Arial"/>
                          <a:cs typeface="Arial"/>
                        </a:rPr>
                        <a:t>7</a:t>
                      </a:r>
                      <a:endParaRPr sz="14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400" b="1" spc="-30" dirty="0">
                          <a:latin typeface="Arial"/>
                          <a:cs typeface="Arial"/>
                        </a:rPr>
                        <a:t>F,G,H</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400" b="1" spc="-15" dirty="0">
                          <a:solidFill>
                            <a:srgbClr val="2B5F27"/>
                          </a:solidFill>
                          <a:latin typeface="Arial"/>
                          <a:cs typeface="Arial"/>
                        </a:rPr>
                        <a:t>S,A,B,C,D,E,F,G,H</a:t>
                      </a:r>
                      <a:endParaRPr sz="1400">
                        <a:latin typeface="Arial"/>
                        <a:cs typeface="Arial"/>
                      </a:endParaRP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7"/>
                  </a:ext>
                </a:extLst>
              </a:tr>
              <a:tr h="520509">
                <a:tc>
                  <a:txBody>
                    <a:bodyPr/>
                    <a:lstStyle/>
                    <a:p>
                      <a:pPr marL="91440">
                        <a:lnSpc>
                          <a:spcPct val="100000"/>
                        </a:lnSpc>
                        <a:spcBef>
                          <a:spcPts val="325"/>
                        </a:spcBef>
                      </a:pPr>
                      <a:r>
                        <a:rPr sz="1400" b="1" dirty="0">
                          <a:latin typeface="Arial"/>
                          <a:cs typeface="Arial"/>
                        </a:rPr>
                        <a:t>8</a:t>
                      </a:r>
                      <a:endParaRPr sz="1400">
                        <a:latin typeface="Arial"/>
                        <a:cs typeface="Arial"/>
                      </a:endParaRPr>
                    </a:p>
                  </a:txBody>
                  <a:tcPr marL="0" marR="0" marT="41275"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5"/>
                        </a:spcBef>
                      </a:pPr>
                      <a:r>
                        <a:rPr sz="1400" b="1" dirty="0">
                          <a:latin typeface="Arial"/>
                          <a:cs typeface="Arial"/>
                        </a:rPr>
                        <a:t>G,H</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5"/>
                        </a:spcBef>
                      </a:pPr>
                      <a:r>
                        <a:rPr sz="1400" b="1" spc="-15" dirty="0">
                          <a:solidFill>
                            <a:srgbClr val="2B5F27"/>
                          </a:solidFill>
                          <a:latin typeface="Arial"/>
                          <a:cs typeface="Arial"/>
                        </a:rPr>
                        <a:t>S,A,B,C,D,E,F,G,H</a:t>
                      </a:r>
                      <a:endParaRPr sz="1400">
                        <a:latin typeface="Arial"/>
                        <a:cs typeface="Arial"/>
                      </a:endParaRPr>
                    </a:p>
                  </a:txBody>
                  <a:tcPr marL="0" marR="0" marT="41275"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8"/>
                  </a:ext>
                </a:extLst>
              </a:tr>
              <a:tr h="418668">
                <a:tc>
                  <a:txBody>
                    <a:bodyPr/>
                    <a:lstStyle/>
                    <a:p>
                      <a:pPr marL="91440">
                        <a:lnSpc>
                          <a:spcPct val="100000"/>
                        </a:lnSpc>
                        <a:spcBef>
                          <a:spcPts val="325"/>
                        </a:spcBef>
                      </a:pPr>
                      <a:r>
                        <a:rPr sz="1400" b="1" dirty="0">
                          <a:latin typeface="Arial"/>
                          <a:cs typeface="Arial"/>
                        </a:rPr>
                        <a:t>9</a:t>
                      </a:r>
                      <a:endParaRPr sz="1400">
                        <a:latin typeface="Arial"/>
                        <a:cs typeface="Arial"/>
                      </a:endParaRPr>
                    </a:p>
                  </a:txBody>
                  <a:tcPr marL="0" marR="0" marT="41275"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5"/>
                        </a:spcBef>
                      </a:pPr>
                      <a:r>
                        <a:rPr sz="1400" b="1" dirty="0">
                          <a:latin typeface="Arial"/>
                          <a:cs typeface="Arial"/>
                        </a:rPr>
                        <a:t>H</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5"/>
                        </a:spcBef>
                      </a:pPr>
                      <a:r>
                        <a:rPr sz="1400" b="1" spc="-15" dirty="0">
                          <a:solidFill>
                            <a:srgbClr val="2B5F27"/>
                          </a:solidFill>
                          <a:latin typeface="Arial"/>
                          <a:cs typeface="Arial"/>
                        </a:rPr>
                        <a:t>S,A,B,C,D,E,F,G,H</a:t>
                      </a:r>
                      <a:endParaRPr sz="1400">
                        <a:latin typeface="Arial"/>
                        <a:cs typeface="Arial"/>
                      </a:endParaRPr>
                    </a:p>
                  </a:txBody>
                  <a:tcPr marL="0" marR="0" marT="41275"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9"/>
                  </a:ext>
                </a:extLst>
              </a:tr>
              <a:tr h="418655">
                <a:tc>
                  <a:txBody>
                    <a:bodyPr/>
                    <a:lstStyle/>
                    <a:p>
                      <a:pPr marL="91440">
                        <a:lnSpc>
                          <a:spcPct val="100000"/>
                        </a:lnSpc>
                        <a:spcBef>
                          <a:spcPts val="325"/>
                        </a:spcBef>
                      </a:pPr>
                      <a:r>
                        <a:rPr sz="1400" b="1" spc="-5" dirty="0">
                          <a:latin typeface="Arial"/>
                          <a:cs typeface="Arial"/>
                        </a:rPr>
                        <a:t>10</a:t>
                      </a:r>
                      <a:endParaRPr sz="1400">
                        <a:latin typeface="Arial"/>
                        <a:cs typeface="Arial"/>
                      </a:endParaRPr>
                    </a:p>
                  </a:txBody>
                  <a:tcPr marL="0" marR="0" marT="41275" marB="0">
                    <a:lnL w="28575">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marL="91440">
                        <a:lnSpc>
                          <a:spcPct val="100000"/>
                        </a:lnSpc>
                        <a:spcBef>
                          <a:spcPts val="325"/>
                        </a:spcBef>
                      </a:pPr>
                      <a:r>
                        <a:rPr sz="1400" b="1" spc="-15" dirty="0">
                          <a:solidFill>
                            <a:srgbClr val="2B5F27"/>
                          </a:solidFill>
                          <a:latin typeface="Arial"/>
                          <a:cs typeface="Arial"/>
                        </a:rPr>
                        <a:t>S,A,B,C,D,E,F,G,H</a:t>
                      </a:r>
                      <a:endParaRPr sz="1400">
                        <a:latin typeface="Arial"/>
                        <a:cs typeface="Arial"/>
                      </a:endParaRPr>
                    </a:p>
                  </a:txBody>
                  <a:tcPr marL="0" marR="0" marT="41275" marB="0">
                    <a:lnL w="12700">
                      <a:solidFill>
                        <a:srgbClr val="FFFFFF"/>
                      </a:solidFill>
                      <a:prstDash val="solid"/>
                    </a:lnL>
                    <a:lnR w="28575">
                      <a:solidFill>
                        <a:srgbClr val="FFFFFF"/>
                      </a:solidFill>
                      <a:prstDash val="solid"/>
                    </a:lnR>
                    <a:lnT w="12700">
                      <a:solidFill>
                        <a:srgbClr val="FFFFFF"/>
                      </a:solidFill>
                      <a:prstDash val="solid"/>
                    </a:lnT>
                    <a:lnB w="28575">
                      <a:solidFill>
                        <a:srgbClr val="FFFFFF"/>
                      </a:solidFill>
                      <a:prstDash val="solid"/>
                    </a:lnB>
                  </a:tcPr>
                </a:tc>
                <a:extLst>
                  <a:ext uri="{0D108BD9-81ED-4DB2-BD59-A6C34878D82A}">
                    <a16:rowId xmlns:a16="http://schemas.microsoft.com/office/drawing/2014/main" val="10010"/>
                  </a:ext>
                </a:extLst>
              </a:tr>
            </a:tbl>
          </a:graphicData>
        </a:graphic>
      </p:graphicFrame>
      <p:sp>
        <p:nvSpPr>
          <p:cNvPr id="5" name="object 5"/>
          <p:cNvSpPr/>
          <p:nvPr/>
        </p:nvSpPr>
        <p:spPr>
          <a:xfrm>
            <a:off x="6477761" y="12961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txBox="1"/>
          <p:nvPr/>
        </p:nvSpPr>
        <p:spPr>
          <a:xfrm>
            <a:off x="6579489" y="1292097"/>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S</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p:nvPr/>
        </p:nvSpPr>
        <p:spPr>
          <a:xfrm>
            <a:off x="7620761" y="1905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8" name="object 8"/>
          <p:cNvSpPr txBox="1"/>
          <p:nvPr/>
        </p:nvSpPr>
        <p:spPr>
          <a:xfrm>
            <a:off x="7722489" y="1901393"/>
            <a:ext cx="178435"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B</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p:nvPr/>
        </p:nvSpPr>
        <p:spPr>
          <a:xfrm>
            <a:off x="5487161" y="1905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0" name="object 10"/>
          <p:cNvSpPr txBox="1"/>
          <p:nvPr/>
        </p:nvSpPr>
        <p:spPr>
          <a:xfrm>
            <a:off x="5588634" y="1901393"/>
            <a:ext cx="178435"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A</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1" name="object 11"/>
          <p:cNvSpPr/>
          <p:nvPr/>
        </p:nvSpPr>
        <p:spPr>
          <a:xfrm>
            <a:off x="7620761" y="2667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txBox="1"/>
          <p:nvPr/>
        </p:nvSpPr>
        <p:spPr>
          <a:xfrm>
            <a:off x="7722489" y="26640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3" name="object 13"/>
          <p:cNvSpPr/>
          <p:nvPr/>
        </p:nvSpPr>
        <p:spPr>
          <a:xfrm>
            <a:off x="8535161" y="2667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 name="object 14"/>
          <p:cNvSpPr txBox="1"/>
          <p:nvPr/>
        </p:nvSpPr>
        <p:spPr>
          <a:xfrm>
            <a:off x="8643366" y="2664078"/>
            <a:ext cx="1651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F</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5" name="object 15"/>
          <p:cNvSpPr/>
          <p:nvPr/>
        </p:nvSpPr>
        <p:spPr>
          <a:xfrm>
            <a:off x="6325361" y="2667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txBox="1"/>
          <p:nvPr/>
        </p:nvSpPr>
        <p:spPr>
          <a:xfrm>
            <a:off x="6420992" y="26640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D</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7" name="object 17"/>
          <p:cNvSpPr/>
          <p:nvPr/>
        </p:nvSpPr>
        <p:spPr>
          <a:xfrm>
            <a:off x="4953761" y="2667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txBox="1"/>
          <p:nvPr/>
        </p:nvSpPr>
        <p:spPr>
          <a:xfrm>
            <a:off x="5049139" y="26640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C</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9" name="object 19"/>
          <p:cNvSpPr/>
          <p:nvPr/>
        </p:nvSpPr>
        <p:spPr>
          <a:xfrm>
            <a:off x="4420361" y="3429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txBox="1"/>
          <p:nvPr/>
        </p:nvSpPr>
        <p:spPr>
          <a:xfrm>
            <a:off x="4509642" y="3425774"/>
            <a:ext cx="203835"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G</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1" name="object 21"/>
          <p:cNvSpPr/>
          <p:nvPr/>
        </p:nvSpPr>
        <p:spPr>
          <a:xfrm>
            <a:off x="5715761" y="3429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txBox="1"/>
          <p:nvPr/>
        </p:nvSpPr>
        <p:spPr>
          <a:xfrm>
            <a:off x="5811139" y="3425774"/>
            <a:ext cx="191135"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H</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3" name="object 23"/>
          <p:cNvSpPr/>
          <p:nvPr/>
        </p:nvSpPr>
        <p:spPr>
          <a:xfrm>
            <a:off x="5639561" y="1576958"/>
            <a:ext cx="998219" cy="356870"/>
          </a:xfrm>
          <a:custGeom>
            <a:avLst/>
            <a:gdLst/>
            <a:ahLst/>
            <a:cxnLst/>
            <a:rect l="l" t="t" r="r" b="b"/>
            <a:pathLst>
              <a:path w="998220" h="356869">
                <a:moveTo>
                  <a:pt x="122047" y="212343"/>
                </a:moveTo>
                <a:lnTo>
                  <a:pt x="0" y="328802"/>
                </a:lnTo>
                <a:lnTo>
                  <a:pt x="166370" y="356488"/>
                </a:lnTo>
                <a:lnTo>
                  <a:pt x="153873" y="315849"/>
                </a:lnTo>
                <a:lnTo>
                  <a:pt x="127508" y="315849"/>
                </a:lnTo>
                <a:lnTo>
                  <a:pt x="112775" y="267842"/>
                </a:lnTo>
                <a:lnTo>
                  <a:pt x="136835" y="260439"/>
                </a:lnTo>
                <a:lnTo>
                  <a:pt x="122047" y="212343"/>
                </a:lnTo>
                <a:close/>
              </a:path>
              <a:path w="998220" h="356869">
                <a:moveTo>
                  <a:pt x="136835" y="260439"/>
                </a:moveTo>
                <a:lnTo>
                  <a:pt x="112775" y="267842"/>
                </a:lnTo>
                <a:lnTo>
                  <a:pt x="127508" y="315849"/>
                </a:lnTo>
                <a:lnTo>
                  <a:pt x="151594" y="308437"/>
                </a:lnTo>
                <a:lnTo>
                  <a:pt x="136835" y="260439"/>
                </a:lnTo>
                <a:close/>
              </a:path>
              <a:path w="998220" h="356869">
                <a:moveTo>
                  <a:pt x="151594" y="308437"/>
                </a:moveTo>
                <a:lnTo>
                  <a:pt x="127508" y="315849"/>
                </a:lnTo>
                <a:lnTo>
                  <a:pt x="153873" y="315849"/>
                </a:lnTo>
                <a:lnTo>
                  <a:pt x="151594" y="308437"/>
                </a:lnTo>
                <a:close/>
              </a:path>
              <a:path w="998220" h="356869">
                <a:moveTo>
                  <a:pt x="983234" y="0"/>
                </a:moveTo>
                <a:lnTo>
                  <a:pt x="136835" y="260439"/>
                </a:lnTo>
                <a:lnTo>
                  <a:pt x="151594" y="308437"/>
                </a:lnTo>
                <a:lnTo>
                  <a:pt x="997965" y="48005"/>
                </a:lnTo>
                <a:lnTo>
                  <a:pt x="983234"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6623684" y="1576705"/>
            <a:ext cx="1149985" cy="363220"/>
          </a:xfrm>
          <a:custGeom>
            <a:avLst/>
            <a:gdLst/>
            <a:ahLst/>
            <a:cxnLst/>
            <a:rect l="l" t="t" r="r" b="b"/>
            <a:pathLst>
              <a:path w="1149984" h="363219">
                <a:moveTo>
                  <a:pt x="997212" y="314462"/>
                </a:moveTo>
                <a:lnTo>
                  <a:pt x="984250" y="363093"/>
                </a:lnTo>
                <a:lnTo>
                  <a:pt x="1149477" y="329057"/>
                </a:lnTo>
                <a:lnTo>
                  <a:pt x="1140286" y="320929"/>
                </a:lnTo>
                <a:lnTo>
                  <a:pt x="1021461" y="320929"/>
                </a:lnTo>
                <a:lnTo>
                  <a:pt x="997212" y="314462"/>
                </a:lnTo>
                <a:close/>
              </a:path>
              <a:path w="1149984" h="363219">
                <a:moveTo>
                  <a:pt x="1010145" y="265942"/>
                </a:moveTo>
                <a:lnTo>
                  <a:pt x="997212" y="314462"/>
                </a:lnTo>
                <a:lnTo>
                  <a:pt x="1021461" y="320929"/>
                </a:lnTo>
                <a:lnTo>
                  <a:pt x="1034415" y="272415"/>
                </a:lnTo>
                <a:lnTo>
                  <a:pt x="1010145" y="265942"/>
                </a:lnTo>
                <a:close/>
              </a:path>
              <a:path w="1149984" h="363219">
                <a:moveTo>
                  <a:pt x="1023112" y="217297"/>
                </a:moveTo>
                <a:lnTo>
                  <a:pt x="1010145" y="265942"/>
                </a:lnTo>
                <a:lnTo>
                  <a:pt x="1034415" y="272415"/>
                </a:lnTo>
                <a:lnTo>
                  <a:pt x="1021461" y="320929"/>
                </a:lnTo>
                <a:lnTo>
                  <a:pt x="1140286" y="320929"/>
                </a:lnTo>
                <a:lnTo>
                  <a:pt x="1023112" y="217297"/>
                </a:lnTo>
                <a:close/>
              </a:path>
              <a:path w="1149984" h="363219">
                <a:moveTo>
                  <a:pt x="12954" y="0"/>
                </a:moveTo>
                <a:lnTo>
                  <a:pt x="0" y="48514"/>
                </a:lnTo>
                <a:lnTo>
                  <a:pt x="997212" y="314462"/>
                </a:lnTo>
                <a:lnTo>
                  <a:pt x="1010145" y="265942"/>
                </a:lnTo>
                <a:lnTo>
                  <a:pt x="12954"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7836407" y="2188972"/>
            <a:ext cx="775335" cy="478790"/>
          </a:xfrm>
          <a:custGeom>
            <a:avLst/>
            <a:gdLst/>
            <a:ahLst/>
            <a:cxnLst/>
            <a:rect l="l" t="t" r="r" b="b"/>
            <a:pathLst>
              <a:path w="775334" h="478789">
                <a:moveTo>
                  <a:pt x="632666" y="422706"/>
                </a:moveTo>
                <a:lnTo>
                  <a:pt x="606806" y="465836"/>
                </a:lnTo>
                <a:lnTo>
                  <a:pt x="774953" y="478789"/>
                </a:lnTo>
                <a:lnTo>
                  <a:pt x="747489" y="435610"/>
                </a:lnTo>
                <a:lnTo>
                  <a:pt x="654176" y="435610"/>
                </a:lnTo>
                <a:lnTo>
                  <a:pt x="632666" y="422706"/>
                </a:lnTo>
                <a:close/>
              </a:path>
              <a:path w="775334" h="478789">
                <a:moveTo>
                  <a:pt x="658508" y="379609"/>
                </a:moveTo>
                <a:lnTo>
                  <a:pt x="632666" y="422706"/>
                </a:lnTo>
                <a:lnTo>
                  <a:pt x="654176" y="435610"/>
                </a:lnTo>
                <a:lnTo>
                  <a:pt x="680085" y="392556"/>
                </a:lnTo>
                <a:lnTo>
                  <a:pt x="658508" y="379609"/>
                </a:lnTo>
                <a:close/>
              </a:path>
              <a:path w="775334" h="478789">
                <a:moveTo>
                  <a:pt x="684402" y="336423"/>
                </a:moveTo>
                <a:lnTo>
                  <a:pt x="658508" y="379609"/>
                </a:lnTo>
                <a:lnTo>
                  <a:pt x="680085" y="392556"/>
                </a:lnTo>
                <a:lnTo>
                  <a:pt x="654176" y="435610"/>
                </a:lnTo>
                <a:lnTo>
                  <a:pt x="747489" y="435610"/>
                </a:lnTo>
                <a:lnTo>
                  <a:pt x="684402" y="336423"/>
                </a:lnTo>
                <a:close/>
              </a:path>
              <a:path w="775334" h="478789">
                <a:moveTo>
                  <a:pt x="25908" y="0"/>
                </a:moveTo>
                <a:lnTo>
                  <a:pt x="0" y="43179"/>
                </a:lnTo>
                <a:lnTo>
                  <a:pt x="632666" y="422706"/>
                </a:lnTo>
                <a:lnTo>
                  <a:pt x="658508" y="379609"/>
                </a:lnTo>
                <a:lnTo>
                  <a:pt x="25908"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7697723" y="2210561"/>
            <a:ext cx="151130" cy="457200"/>
          </a:xfrm>
          <a:custGeom>
            <a:avLst/>
            <a:gdLst/>
            <a:ahLst/>
            <a:cxnLst/>
            <a:rect l="l" t="t" r="r" b="b"/>
            <a:pathLst>
              <a:path w="151129" h="457200">
                <a:moveTo>
                  <a:pt x="50292" y="306324"/>
                </a:moveTo>
                <a:lnTo>
                  <a:pt x="0" y="306324"/>
                </a:lnTo>
                <a:lnTo>
                  <a:pt x="75437" y="457200"/>
                </a:lnTo>
                <a:lnTo>
                  <a:pt x="138302" y="331470"/>
                </a:lnTo>
                <a:lnTo>
                  <a:pt x="50292" y="331470"/>
                </a:lnTo>
                <a:lnTo>
                  <a:pt x="50292" y="306324"/>
                </a:lnTo>
                <a:close/>
              </a:path>
              <a:path w="151129" h="457200">
                <a:moveTo>
                  <a:pt x="100583" y="0"/>
                </a:moveTo>
                <a:lnTo>
                  <a:pt x="50292" y="0"/>
                </a:lnTo>
                <a:lnTo>
                  <a:pt x="50292" y="331470"/>
                </a:lnTo>
                <a:lnTo>
                  <a:pt x="100583" y="331470"/>
                </a:lnTo>
                <a:lnTo>
                  <a:pt x="100583" y="0"/>
                </a:lnTo>
                <a:close/>
              </a:path>
              <a:path w="151129" h="457200">
                <a:moveTo>
                  <a:pt x="150875" y="306324"/>
                </a:moveTo>
                <a:lnTo>
                  <a:pt x="100583" y="306324"/>
                </a:lnTo>
                <a:lnTo>
                  <a:pt x="100583" y="331470"/>
                </a:lnTo>
                <a:lnTo>
                  <a:pt x="138302" y="331470"/>
                </a:lnTo>
                <a:lnTo>
                  <a:pt x="150875" y="306324"/>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5702808" y="2188972"/>
            <a:ext cx="775335" cy="478790"/>
          </a:xfrm>
          <a:custGeom>
            <a:avLst/>
            <a:gdLst/>
            <a:ahLst/>
            <a:cxnLst/>
            <a:rect l="l" t="t" r="r" b="b"/>
            <a:pathLst>
              <a:path w="775335" h="478789">
                <a:moveTo>
                  <a:pt x="632666" y="422706"/>
                </a:moveTo>
                <a:lnTo>
                  <a:pt x="606805" y="465836"/>
                </a:lnTo>
                <a:lnTo>
                  <a:pt x="774953" y="478789"/>
                </a:lnTo>
                <a:lnTo>
                  <a:pt x="747489" y="435610"/>
                </a:lnTo>
                <a:lnTo>
                  <a:pt x="654176" y="435610"/>
                </a:lnTo>
                <a:lnTo>
                  <a:pt x="632666" y="422706"/>
                </a:lnTo>
                <a:close/>
              </a:path>
              <a:path w="775335" h="478789">
                <a:moveTo>
                  <a:pt x="658508" y="379609"/>
                </a:moveTo>
                <a:lnTo>
                  <a:pt x="632666" y="422706"/>
                </a:lnTo>
                <a:lnTo>
                  <a:pt x="654176" y="435610"/>
                </a:lnTo>
                <a:lnTo>
                  <a:pt x="680084" y="392556"/>
                </a:lnTo>
                <a:lnTo>
                  <a:pt x="658508" y="379609"/>
                </a:lnTo>
                <a:close/>
              </a:path>
              <a:path w="775335" h="478789">
                <a:moveTo>
                  <a:pt x="684402" y="336423"/>
                </a:moveTo>
                <a:lnTo>
                  <a:pt x="658508" y="379609"/>
                </a:lnTo>
                <a:lnTo>
                  <a:pt x="680084" y="392556"/>
                </a:lnTo>
                <a:lnTo>
                  <a:pt x="654176" y="435610"/>
                </a:lnTo>
                <a:lnTo>
                  <a:pt x="747489" y="435610"/>
                </a:lnTo>
                <a:lnTo>
                  <a:pt x="684402" y="336423"/>
                </a:lnTo>
                <a:close/>
              </a:path>
              <a:path w="775335" h="478789">
                <a:moveTo>
                  <a:pt x="25907" y="0"/>
                </a:moveTo>
                <a:lnTo>
                  <a:pt x="0" y="43179"/>
                </a:lnTo>
                <a:lnTo>
                  <a:pt x="632666" y="422706"/>
                </a:lnTo>
                <a:lnTo>
                  <a:pt x="658508" y="379609"/>
                </a:lnTo>
                <a:lnTo>
                  <a:pt x="25907"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5243448" y="2952495"/>
            <a:ext cx="624840" cy="477520"/>
          </a:xfrm>
          <a:custGeom>
            <a:avLst/>
            <a:gdLst/>
            <a:ahLst/>
            <a:cxnLst/>
            <a:rect l="l" t="t" r="r" b="b"/>
            <a:pathLst>
              <a:path w="624839" h="477520">
                <a:moveTo>
                  <a:pt x="488912" y="406816"/>
                </a:moveTo>
                <a:lnTo>
                  <a:pt x="458724" y="447039"/>
                </a:lnTo>
                <a:lnTo>
                  <a:pt x="624713" y="477265"/>
                </a:lnTo>
                <a:lnTo>
                  <a:pt x="597026" y="421893"/>
                </a:lnTo>
                <a:lnTo>
                  <a:pt x="509015" y="421893"/>
                </a:lnTo>
                <a:lnTo>
                  <a:pt x="488912" y="406816"/>
                </a:lnTo>
                <a:close/>
              </a:path>
              <a:path w="624839" h="477520">
                <a:moveTo>
                  <a:pt x="519071" y="366633"/>
                </a:moveTo>
                <a:lnTo>
                  <a:pt x="488912" y="406816"/>
                </a:lnTo>
                <a:lnTo>
                  <a:pt x="509015" y="421893"/>
                </a:lnTo>
                <a:lnTo>
                  <a:pt x="539241" y="381762"/>
                </a:lnTo>
                <a:lnTo>
                  <a:pt x="519071" y="366633"/>
                </a:lnTo>
                <a:close/>
              </a:path>
              <a:path w="624839" h="477520">
                <a:moveTo>
                  <a:pt x="549275" y="326389"/>
                </a:moveTo>
                <a:lnTo>
                  <a:pt x="519071" y="366633"/>
                </a:lnTo>
                <a:lnTo>
                  <a:pt x="539241" y="381762"/>
                </a:lnTo>
                <a:lnTo>
                  <a:pt x="509015" y="421893"/>
                </a:lnTo>
                <a:lnTo>
                  <a:pt x="597026" y="421893"/>
                </a:lnTo>
                <a:lnTo>
                  <a:pt x="549275" y="326389"/>
                </a:lnTo>
                <a:close/>
              </a:path>
              <a:path w="624839" h="477520">
                <a:moveTo>
                  <a:pt x="30225" y="0"/>
                </a:moveTo>
                <a:lnTo>
                  <a:pt x="0" y="40131"/>
                </a:lnTo>
                <a:lnTo>
                  <a:pt x="488912" y="406816"/>
                </a:lnTo>
                <a:lnTo>
                  <a:pt x="519071" y="366633"/>
                </a:lnTo>
                <a:lnTo>
                  <a:pt x="30225"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5182361" y="2192782"/>
            <a:ext cx="474980" cy="474980"/>
          </a:xfrm>
          <a:custGeom>
            <a:avLst/>
            <a:gdLst/>
            <a:ahLst/>
            <a:cxnLst/>
            <a:rect l="l" t="t" r="r" b="b"/>
            <a:pathLst>
              <a:path w="474979" h="474980">
                <a:moveTo>
                  <a:pt x="53339" y="314959"/>
                </a:moveTo>
                <a:lnTo>
                  <a:pt x="0" y="474979"/>
                </a:lnTo>
                <a:lnTo>
                  <a:pt x="160020" y="421639"/>
                </a:lnTo>
                <a:lnTo>
                  <a:pt x="142239" y="403859"/>
                </a:lnTo>
                <a:lnTo>
                  <a:pt x="106679" y="403859"/>
                </a:lnTo>
                <a:lnTo>
                  <a:pt x="71120" y="368300"/>
                </a:lnTo>
                <a:lnTo>
                  <a:pt x="88900" y="350519"/>
                </a:lnTo>
                <a:lnTo>
                  <a:pt x="53339" y="314959"/>
                </a:lnTo>
                <a:close/>
              </a:path>
              <a:path w="474979" h="474980">
                <a:moveTo>
                  <a:pt x="88900" y="350519"/>
                </a:moveTo>
                <a:lnTo>
                  <a:pt x="71120" y="368300"/>
                </a:lnTo>
                <a:lnTo>
                  <a:pt x="106679" y="403859"/>
                </a:lnTo>
                <a:lnTo>
                  <a:pt x="124460" y="386079"/>
                </a:lnTo>
                <a:lnTo>
                  <a:pt x="88900" y="350519"/>
                </a:lnTo>
                <a:close/>
              </a:path>
              <a:path w="474979" h="474980">
                <a:moveTo>
                  <a:pt x="124460" y="386079"/>
                </a:moveTo>
                <a:lnTo>
                  <a:pt x="106679" y="403859"/>
                </a:lnTo>
                <a:lnTo>
                  <a:pt x="142239" y="403859"/>
                </a:lnTo>
                <a:lnTo>
                  <a:pt x="124460" y="386079"/>
                </a:lnTo>
                <a:close/>
              </a:path>
              <a:path w="474979" h="474980">
                <a:moveTo>
                  <a:pt x="439420" y="0"/>
                </a:moveTo>
                <a:lnTo>
                  <a:pt x="88900" y="350519"/>
                </a:lnTo>
                <a:lnTo>
                  <a:pt x="124460" y="386079"/>
                </a:lnTo>
                <a:lnTo>
                  <a:pt x="474979" y="35559"/>
                </a:lnTo>
                <a:lnTo>
                  <a:pt x="439420"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0" name="object 30"/>
          <p:cNvSpPr/>
          <p:nvPr/>
        </p:nvSpPr>
        <p:spPr>
          <a:xfrm>
            <a:off x="4648961" y="2956432"/>
            <a:ext cx="400685" cy="473709"/>
          </a:xfrm>
          <a:custGeom>
            <a:avLst/>
            <a:gdLst/>
            <a:ahLst/>
            <a:cxnLst/>
            <a:rect l="l" t="t" r="r" b="b"/>
            <a:pathLst>
              <a:path w="400685" h="473710">
                <a:moveTo>
                  <a:pt x="38608" y="309117"/>
                </a:moveTo>
                <a:lnTo>
                  <a:pt x="0" y="473328"/>
                </a:lnTo>
                <a:lnTo>
                  <a:pt x="154559" y="405764"/>
                </a:lnTo>
                <a:lnTo>
                  <a:pt x="139017" y="392811"/>
                </a:lnTo>
                <a:lnTo>
                  <a:pt x="99822" y="392811"/>
                </a:lnTo>
                <a:lnTo>
                  <a:pt x="61213" y="360679"/>
                </a:lnTo>
                <a:lnTo>
                  <a:pt x="77301" y="341369"/>
                </a:lnTo>
                <a:lnTo>
                  <a:pt x="38608" y="309117"/>
                </a:lnTo>
                <a:close/>
              </a:path>
              <a:path w="400685" h="473710">
                <a:moveTo>
                  <a:pt x="77301" y="341369"/>
                </a:moveTo>
                <a:lnTo>
                  <a:pt x="61213" y="360679"/>
                </a:lnTo>
                <a:lnTo>
                  <a:pt x="99822" y="392811"/>
                </a:lnTo>
                <a:lnTo>
                  <a:pt x="115888" y="373532"/>
                </a:lnTo>
                <a:lnTo>
                  <a:pt x="77301" y="341369"/>
                </a:lnTo>
                <a:close/>
              </a:path>
              <a:path w="400685" h="473710">
                <a:moveTo>
                  <a:pt x="115888" y="373532"/>
                </a:moveTo>
                <a:lnTo>
                  <a:pt x="99822" y="392811"/>
                </a:lnTo>
                <a:lnTo>
                  <a:pt x="139017" y="392811"/>
                </a:lnTo>
                <a:lnTo>
                  <a:pt x="115888" y="373532"/>
                </a:lnTo>
                <a:close/>
              </a:path>
              <a:path w="400685" h="473710">
                <a:moveTo>
                  <a:pt x="361696" y="0"/>
                </a:moveTo>
                <a:lnTo>
                  <a:pt x="77301" y="341369"/>
                </a:lnTo>
                <a:lnTo>
                  <a:pt x="115888" y="373532"/>
                </a:lnTo>
                <a:lnTo>
                  <a:pt x="400303" y="32257"/>
                </a:lnTo>
                <a:lnTo>
                  <a:pt x="361696"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object 31"/>
          <p:cNvSpPr/>
          <p:nvPr/>
        </p:nvSpPr>
        <p:spPr>
          <a:xfrm>
            <a:off x="5606034" y="3321558"/>
            <a:ext cx="609600" cy="533400"/>
          </a:xfrm>
          <a:custGeom>
            <a:avLst/>
            <a:gdLst/>
            <a:ahLst/>
            <a:cxnLst/>
            <a:rect l="l" t="t" r="r" b="b"/>
            <a:pathLst>
              <a:path w="609600" h="533400">
                <a:moveTo>
                  <a:pt x="0" y="266700"/>
                </a:moveTo>
                <a:lnTo>
                  <a:pt x="3990" y="223433"/>
                </a:lnTo>
                <a:lnTo>
                  <a:pt x="15544" y="182392"/>
                </a:lnTo>
                <a:lnTo>
                  <a:pt x="34032" y="144124"/>
                </a:lnTo>
                <a:lnTo>
                  <a:pt x="58826" y="109179"/>
                </a:lnTo>
                <a:lnTo>
                  <a:pt x="89296" y="78104"/>
                </a:lnTo>
                <a:lnTo>
                  <a:pt x="124815" y="51450"/>
                </a:lnTo>
                <a:lnTo>
                  <a:pt x="164753" y="29763"/>
                </a:lnTo>
                <a:lnTo>
                  <a:pt x="208483" y="13594"/>
                </a:lnTo>
                <a:lnTo>
                  <a:pt x="255374" y="3489"/>
                </a:lnTo>
                <a:lnTo>
                  <a:pt x="304800" y="0"/>
                </a:lnTo>
                <a:lnTo>
                  <a:pt x="354225" y="3489"/>
                </a:lnTo>
                <a:lnTo>
                  <a:pt x="401116" y="13594"/>
                </a:lnTo>
                <a:lnTo>
                  <a:pt x="444846" y="29763"/>
                </a:lnTo>
                <a:lnTo>
                  <a:pt x="484784" y="51450"/>
                </a:lnTo>
                <a:lnTo>
                  <a:pt x="520303" y="78104"/>
                </a:lnTo>
                <a:lnTo>
                  <a:pt x="550773" y="109179"/>
                </a:lnTo>
                <a:lnTo>
                  <a:pt x="575567" y="144124"/>
                </a:lnTo>
                <a:lnTo>
                  <a:pt x="594055" y="182392"/>
                </a:lnTo>
                <a:lnTo>
                  <a:pt x="605609" y="223433"/>
                </a:lnTo>
                <a:lnTo>
                  <a:pt x="609600" y="266700"/>
                </a:lnTo>
                <a:lnTo>
                  <a:pt x="605609" y="309966"/>
                </a:lnTo>
                <a:lnTo>
                  <a:pt x="594055" y="351007"/>
                </a:lnTo>
                <a:lnTo>
                  <a:pt x="575567" y="389275"/>
                </a:lnTo>
                <a:lnTo>
                  <a:pt x="550773" y="424220"/>
                </a:lnTo>
                <a:lnTo>
                  <a:pt x="520303" y="455294"/>
                </a:lnTo>
                <a:lnTo>
                  <a:pt x="484784" y="481949"/>
                </a:lnTo>
                <a:lnTo>
                  <a:pt x="444846" y="503636"/>
                </a:lnTo>
                <a:lnTo>
                  <a:pt x="401116" y="519805"/>
                </a:lnTo>
                <a:lnTo>
                  <a:pt x="354225" y="529910"/>
                </a:lnTo>
                <a:lnTo>
                  <a:pt x="304800" y="533399"/>
                </a:lnTo>
                <a:lnTo>
                  <a:pt x="255374" y="529910"/>
                </a:lnTo>
                <a:lnTo>
                  <a:pt x="208483" y="519805"/>
                </a:lnTo>
                <a:lnTo>
                  <a:pt x="164753" y="503636"/>
                </a:lnTo>
                <a:lnTo>
                  <a:pt x="124815" y="481949"/>
                </a:lnTo>
                <a:lnTo>
                  <a:pt x="89296" y="455294"/>
                </a:lnTo>
                <a:lnTo>
                  <a:pt x="58826" y="424220"/>
                </a:lnTo>
                <a:lnTo>
                  <a:pt x="34032" y="389275"/>
                </a:lnTo>
                <a:lnTo>
                  <a:pt x="15544" y="351007"/>
                </a:lnTo>
                <a:lnTo>
                  <a:pt x="3990" y="309966"/>
                </a:lnTo>
                <a:lnTo>
                  <a:pt x="0" y="266700"/>
                </a:lnTo>
                <a:close/>
              </a:path>
            </a:pathLst>
          </a:custGeom>
          <a:ln w="25908">
            <a:solidFill>
              <a:srgbClr val="FFFF00"/>
            </a:solidFill>
            <a:prstDash val="lg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object 32"/>
          <p:cNvSpPr txBox="1">
            <a:spLocks noGrp="1"/>
          </p:cNvSpPr>
          <p:nvPr>
            <p:ph type="sldNum" sz="quarter" idx="7"/>
          </p:nvPr>
        </p:nvSpPr>
        <p:spPr>
          <a:prstGeom prst="rect">
            <a:avLst/>
          </a:prstGeom>
        </p:spPr>
        <p:txBody>
          <a:bodyPr vert="horz" wrap="square" lIns="0" tIns="635" rIns="0" bIns="0" rtlCol="0">
            <a:spAutoFit/>
          </a:body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24</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38796452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223" y="457200"/>
            <a:ext cx="7321550" cy="685801"/>
          </a:xfrm>
        </p:spPr>
        <p:txBody>
          <a:bodyPr/>
          <a:lstStyle/>
          <a:p>
            <a:pPr marL="0" marR="0">
              <a:lnSpc>
                <a:spcPts val="2700"/>
              </a:lnSpc>
              <a:spcBef>
                <a:spcPts val="0"/>
              </a:spcBef>
              <a:spcAft>
                <a:spcPts val="900"/>
              </a:spcAft>
            </a:pPr>
            <a:r>
              <a:rPr lang="en-US" sz="3200" b="1"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BFS Algorithm Complexity</a:t>
            </a:r>
            <a:r>
              <a:rPr lang="en-US" sz="3200" dirty="0">
                <a:latin typeface="Calibri" panose="020F0502020204030204" pitchFamily="34" charset="0"/>
                <a:ea typeface="Calibri" panose="020F0502020204030204" pitchFamily="34" charset="0"/>
                <a:cs typeface="Times New Roman" panose="02020603050405020304" pitchFamily="18" charset="0"/>
              </a:rPr>
              <a:t/>
            </a:r>
            <a:br>
              <a:rPr lang="en-US" sz="3200" dirty="0">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3" name="Text Placeholder 2"/>
          <p:cNvSpPr>
            <a:spLocks noGrp="1"/>
          </p:cNvSpPr>
          <p:nvPr>
            <p:ph type="body" idx="1"/>
          </p:nvPr>
        </p:nvSpPr>
        <p:spPr>
          <a:xfrm>
            <a:off x="922223" y="1143001"/>
            <a:ext cx="7078778" cy="4675639"/>
          </a:xfrm>
        </p:spPr>
        <p:txBody>
          <a:bodyPr/>
          <a:lstStyle/>
          <a:p>
            <a:pPr>
              <a:lnSpc>
                <a:spcPts val="2250"/>
              </a:lnSpc>
            </a:pPr>
            <a:r>
              <a:rPr lang="en-US" sz="1800"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The time complexity of the BFS algorithm is represented in the form of </a:t>
            </a:r>
            <a:r>
              <a:rPr lang="en-US" sz="18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O(V + E)</a:t>
            </a:r>
            <a:r>
              <a:rPr lang="en-US" sz="1800"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 where </a:t>
            </a:r>
            <a:r>
              <a:rPr lang="en-US" sz="1800" dirty="0">
                <a:solidFill>
                  <a:schemeClr val="tx1"/>
                </a:solidFill>
                <a:latin typeface="Consolas" panose="020B0609020204030204" pitchFamily="49" charset="0"/>
                <a:ea typeface="Times New Roman" panose="02020603050405020304" pitchFamily="18" charset="0"/>
                <a:cs typeface="Helvetica" panose="020B0604020202020204" pitchFamily="34" charset="0"/>
              </a:rPr>
              <a:t>V</a:t>
            </a:r>
            <a:r>
              <a:rPr lang="en-US" sz="1800"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 is the number of nodes and E is the number </a:t>
            </a:r>
            <a:r>
              <a:rPr lang="en-US" sz="1800" dirty="0" smtClean="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of edges</a:t>
            </a:r>
            <a:r>
              <a:rPr lang="en-US" sz="1800"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a:t>
            </a: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ts val="2250"/>
              </a:lnSpc>
            </a:pPr>
            <a:r>
              <a:rPr lang="en-US" sz="1800"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The space complexity of the algorithm is </a:t>
            </a:r>
            <a:r>
              <a:rPr lang="en-US" sz="18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O(V</a:t>
            </a:r>
            <a:r>
              <a:rPr lang="en-US" sz="1800" dirty="0" smtClean="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sz="1800" dirty="0" smtClean="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a:t>
            </a:r>
          </a:p>
          <a:p>
            <a:pPr>
              <a:lnSpc>
                <a:spcPts val="2250"/>
              </a:lnSpc>
            </a:pP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ts val="2700"/>
              </a:lnSpc>
              <a:spcAft>
                <a:spcPts val="900"/>
              </a:spcAft>
            </a:pPr>
            <a:r>
              <a:rPr lang="en-US" sz="1800" b="1"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BFS Algorithm </a:t>
            </a:r>
            <a:r>
              <a:rPr lang="en-US" sz="1800" b="1" dirty="0" smtClean="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Applications</a:t>
            </a:r>
          </a:p>
          <a:p>
            <a:pPr marL="342900" marR="0" lvl="0" indent="-342900">
              <a:lnSpc>
                <a:spcPts val="2250"/>
              </a:lnSpc>
              <a:spcBef>
                <a:spcPts val="0"/>
              </a:spcBef>
              <a:spcAft>
                <a:spcPts val="900"/>
              </a:spcAft>
              <a:buFont typeface="Wingdings" panose="05000000000000000000" pitchFamily="2" charset="2"/>
              <a:buChar char="Ø"/>
              <a:tabLst>
                <a:tab pos="457200" algn="l"/>
              </a:tabLst>
            </a:pPr>
            <a:r>
              <a:rPr lang="en-US" sz="1800"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To build index by search index</a:t>
            </a:r>
            <a:endPar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250"/>
              </a:lnSpc>
              <a:spcBef>
                <a:spcPts val="0"/>
              </a:spcBef>
              <a:spcAft>
                <a:spcPts val="900"/>
              </a:spcAft>
              <a:buFont typeface="Wingdings" panose="05000000000000000000" pitchFamily="2" charset="2"/>
              <a:buChar char="Ø"/>
              <a:tabLst>
                <a:tab pos="457200" algn="l"/>
              </a:tabLst>
            </a:pPr>
            <a:r>
              <a:rPr lang="en-US" sz="1800"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For GPS navigation</a:t>
            </a:r>
            <a:endPar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250"/>
              </a:lnSpc>
              <a:spcBef>
                <a:spcPts val="0"/>
              </a:spcBef>
              <a:spcAft>
                <a:spcPts val="900"/>
              </a:spcAft>
              <a:buFont typeface="Wingdings" panose="05000000000000000000" pitchFamily="2" charset="2"/>
              <a:buChar char="Ø"/>
              <a:tabLst>
                <a:tab pos="457200" algn="l"/>
              </a:tabLst>
            </a:pPr>
            <a:r>
              <a:rPr lang="en-US" sz="1800"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Path finding algorithms</a:t>
            </a:r>
            <a:endPar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250"/>
              </a:lnSpc>
              <a:spcBef>
                <a:spcPts val="0"/>
              </a:spcBef>
              <a:spcAft>
                <a:spcPts val="900"/>
              </a:spcAft>
              <a:buFont typeface="Wingdings" panose="05000000000000000000" pitchFamily="2" charset="2"/>
              <a:buChar char="Ø"/>
              <a:tabLst>
                <a:tab pos="457200" algn="l"/>
              </a:tabLst>
            </a:pPr>
            <a:r>
              <a:rPr lang="en-US" sz="1800"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In Ford-Fulkerson algorithm to find maximum flow in a network</a:t>
            </a:r>
            <a:endPar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250"/>
              </a:lnSpc>
              <a:spcBef>
                <a:spcPts val="0"/>
              </a:spcBef>
              <a:spcAft>
                <a:spcPts val="900"/>
              </a:spcAft>
              <a:buFont typeface="Wingdings" panose="05000000000000000000" pitchFamily="2" charset="2"/>
              <a:buChar char="Ø"/>
              <a:tabLst>
                <a:tab pos="457200" algn="l"/>
              </a:tabLst>
            </a:pPr>
            <a:r>
              <a:rPr lang="en-US" sz="1800"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Cycle detection in an undirected </a:t>
            </a:r>
            <a:r>
              <a:rPr lang="en-US" sz="1800" dirty="0" smtClean="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graph</a:t>
            </a:r>
          </a:p>
          <a:p>
            <a:pPr marL="342900" indent="-342900">
              <a:lnSpc>
                <a:spcPts val="2250"/>
              </a:lnSpc>
              <a:spcAft>
                <a:spcPts val="900"/>
              </a:spcAft>
              <a:buFont typeface="Wingdings" panose="05000000000000000000" pitchFamily="2" charset="2"/>
              <a:buChar char="Ø"/>
              <a:tabLst>
                <a:tab pos="457200" algn="l"/>
              </a:tabLst>
            </a:pPr>
            <a:r>
              <a:rPr lang="en-US" sz="1800"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 I</a:t>
            </a:r>
            <a:r>
              <a:rPr lang="en-US" sz="1800" dirty="0" smtClean="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n </a:t>
            </a:r>
            <a:r>
              <a:rPr lang="en-US" sz="1800" dirty="0" smtClean="0">
                <a:solidFill>
                  <a:schemeClr val="tx2"/>
                </a:solidFill>
                <a:latin typeface="Helvetica" panose="020B0604020202020204" pitchFamily="34" charset="0"/>
                <a:ea typeface="Times New Roman" panose="02020603050405020304" pitchFamily="18" charset="0"/>
                <a:cs typeface="Times New Roman" panose="02020603050405020304" pitchFamily="18" charset="0"/>
                <a:hlinkClick r:id="rId2"/>
              </a:rPr>
              <a:t>minimum </a:t>
            </a:r>
            <a:r>
              <a:rPr lang="en-US" sz="1800" dirty="0">
                <a:solidFill>
                  <a:schemeClr val="tx2"/>
                </a:solidFill>
                <a:latin typeface="Helvetica" panose="020B0604020202020204" pitchFamily="34" charset="0"/>
                <a:ea typeface="Times New Roman" panose="02020603050405020304" pitchFamily="18" charset="0"/>
                <a:cs typeface="Times New Roman" panose="02020603050405020304" pitchFamily="18" charset="0"/>
                <a:hlinkClick r:id="rId2"/>
              </a:rPr>
              <a:t>spanning </a:t>
            </a:r>
            <a:r>
              <a:rPr lang="en-US" sz="1800" dirty="0" smtClean="0">
                <a:solidFill>
                  <a:schemeClr val="tx2"/>
                </a:solidFill>
                <a:latin typeface="Helvetica" panose="020B0604020202020204" pitchFamily="34" charset="0"/>
                <a:ea typeface="Times New Roman" panose="02020603050405020304" pitchFamily="18" charset="0"/>
                <a:cs typeface="Times New Roman" panose="02020603050405020304" pitchFamily="18" charset="0"/>
                <a:hlinkClick r:id="rId2"/>
              </a:rPr>
              <a:t>tree</a:t>
            </a: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US" sz="1800" dirty="0">
              <a:solidFill>
                <a:schemeClr val="tx1"/>
              </a:solidFill>
            </a:endParaRPr>
          </a:p>
        </p:txBody>
      </p:sp>
    </p:spTree>
    <p:extLst>
      <p:ext uri="{BB962C8B-B14F-4D97-AF65-F5344CB8AC3E}">
        <p14:creationId xmlns:p14="http://schemas.microsoft.com/office/powerpoint/2010/main" val="29730499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3"/>
            <a:ext cx="6837477" cy="499496"/>
          </a:xfrm>
        </p:spPr>
        <p:txBody>
          <a:bodyPr/>
          <a:lstStyle/>
          <a:p>
            <a:pPr marL="0" marR="0">
              <a:lnSpc>
                <a:spcPts val="4050"/>
              </a:lnSpc>
              <a:spcBef>
                <a:spcPts val="0"/>
              </a:spcBef>
              <a:spcAft>
                <a:spcPts val="1500"/>
              </a:spcAft>
            </a:pPr>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DFS algorithm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p:cNvSpPr>
            <a:spLocks noGrp="1"/>
          </p:cNvSpPr>
          <p:nvPr>
            <p:ph type="body" idx="1"/>
          </p:nvPr>
        </p:nvSpPr>
        <p:spPr>
          <a:xfrm>
            <a:off x="934923" y="1371600"/>
            <a:ext cx="7321550" cy="4462760"/>
          </a:xfrm>
        </p:spPr>
        <p:txBody>
          <a:bodyPr/>
          <a:lstStyle/>
          <a:p>
            <a:pPr>
              <a:lnSpc>
                <a:spcPts val="2250"/>
              </a:lnSpc>
              <a:spcAft>
                <a:spcPts val="1200"/>
              </a:spcAft>
            </a:pPr>
            <a:r>
              <a:rPr lang="en-US" dirty="0">
                <a:solidFill>
                  <a:schemeClr val="tx1"/>
                </a:solidFill>
                <a:latin typeface="+mj-lt"/>
                <a:ea typeface="Times New Roman" panose="02020603050405020304" pitchFamily="18" charset="0"/>
              </a:rPr>
              <a:t>Traversal means visiting all the nodes of a graph. Depth first traversal or Depth first Search is a recursive algorithm for searching all the vertices of a graph or tree data structure. </a:t>
            </a:r>
            <a:endParaRPr lang="en-US" dirty="0" smtClean="0">
              <a:solidFill>
                <a:schemeClr val="tx1"/>
              </a:solidFill>
              <a:latin typeface="+mj-lt"/>
              <a:ea typeface="Times New Roman" panose="02020603050405020304" pitchFamily="18" charset="0"/>
            </a:endParaRPr>
          </a:p>
          <a:p>
            <a:pPr>
              <a:lnSpc>
                <a:spcPts val="2250"/>
              </a:lnSpc>
              <a:spcAft>
                <a:spcPts val="1200"/>
              </a:spcAft>
            </a:pPr>
            <a:r>
              <a:rPr lang="en-US" b="1" dirty="0">
                <a:solidFill>
                  <a:schemeClr val="tx1"/>
                </a:solidFill>
                <a:latin typeface="+mj-lt"/>
                <a:ea typeface="Times New Roman" panose="02020603050405020304" pitchFamily="18" charset="0"/>
              </a:rPr>
              <a:t>DFS algorithm</a:t>
            </a:r>
          </a:p>
          <a:p>
            <a:pPr>
              <a:lnSpc>
                <a:spcPts val="2250"/>
              </a:lnSpc>
              <a:spcAft>
                <a:spcPts val="1200"/>
              </a:spcAft>
            </a:pPr>
            <a:r>
              <a:rPr lang="en-US" dirty="0">
                <a:solidFill>
                  <a:schemeClr val="tx1"/>
                </a:solidFill>
                <a:latin typeface="+mj-lt"/>
                <a:ea typeface="Times New Roman" panose="02020603050405020304" pitchFamily="18" charset="0"/>
              </a:rPr>
              <a:t>A standard DFS implementation puts each vertex of the graph into one of two categories:</a:t>
            </a:r>
          </a:p>
          <a:p>
            <a:pPr>
              <a:lnSpc>
                <a:spcPts val="2250"/>
              </a:lnSpc>
              <a:spcAft>
                <a:spcPts val="1200"/>
              </a:spcAft>
            </a:pPr>
            <a:r>
              <a:rPr lang="en-US" dirty="0">
                <a:solidFill>
                  <a:schemeClr val="tx1"/>
                </a:solidFill>
                <a:latin typeface="+mj-lt"/>
                <a:ea typeface="Times New Roman" panose="02020603050405020304" pitchFamily="18" charset="0"/>
              </a:rPr>
              <a:t>1.	Visited</a:t>
            </a:r>
          </a:p>
          <a:p>
            <a:pPr>
              <a:lnSpc>
                <a:spcPts val="2250"/>
              </a:lnSpc>
              <a:spcAft>
                <a:spcPts val="1200"/>
              </a:spcAft>
            </a:pPr>
            <a:r>
              <a:rPr lang="en-US" dirty="0">
                <a:solidFill>
                  <a:schemeClr val="tx1"/>
                </a:solidFill>
                <a:latin typeface="+mj-lt"/>
                <a:ea typeface="Times New Roman" panose="02020603050405020304" pitchFamily="18" charset="0"/>
              </a:rPr>
              <a:t>2.	Not Visited</a:t>
            </a:r>
          </a:p>
          <a:p>
            <a:pPr>
              <a:lnSpc>
                <a:spcPts val="2250"/>
              </a:lnSpc>
              <a:spcAft>
                <a:spcPts val="1200"/>
              </a:spcAft>
            </a:pPr>
            <a:r>
              <a:rPr lang="en-US" dirty="0">
                <a:solidFill>
                  <a:schemeClr val="tx1"/>
                </a:solidFill>
                <a:latin typeface="+mj-lt"/>
                <a:ea typeface="Times New Roman" panose="02020603050405020304" pitchFamily="18" charset="0"/>
              </a:rPr>
              <a:t>The purpose of the algorithm is to mark each vertex as visited while avoiding cycles.</a:t>
            </a:r>
          </a:p>
          <a:p>
            <a:pPr>
              <a:lnSpc>
                <a:spcPts val="2250"/>
              </a:lnSpc>
              <a:spcAft>
                <a:spcPts val="1200"/>
              </a:spcAft>
            </a:pPr>
            <a:endParaRPr lang="en-US" dirty="0">
              <a:solidFill>
                <a:schemeClr val="tx1"/>
              </a:solidFill>
            </a:endParaRPr>
          </a:p>
        </p:txBody>
      </p:sp>
    </p:spTree>
    <p:extLst>
      <p:ext uri="{BB962C8B-B14F-4D97-AF65-F5344CB8AC3E}">
        <p14:creationId xmlns:p14="http://schemas.microsoft.com/office/powerpoint/2010/main" val="5133398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3"/>
            <a:ext cx="6837477" cy="499496"/>
          </a:xfrm>
        </p:spPr>
        <p:txBody>
          <a:bodyPr/>
          <a:lstStyle/>
          <a:p>
            <a:pPr marL="0" marR="0">
              <a:lnSpc>
                <a:spcPts val="4050"/>
              </a:lnSpc>
              <a:spcBef>
                <a:spcPts val="0"/>
              </a:spcBef>
              <a:spcAft>
                <a:spcPts val="1500"/>
              </a:spcAft>
            </a:pPr>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DFS algorithm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p:cNvSpPr>
            <a:spLocks noGrp="1"/>
          </p:cNvSpPr>
          <p:nvPr>
            <p:ph type="body" idx="1"/>
          </p:nvPr>
        </p:nvSpPr>
        <p:spPr>
          <a:xfrm>
            <a:off x="934923" y="1371600"/>
            <a:ext cx="7321550" cy="3860031"/>
          </a:xfrm>
        </p:spPr>
        <p:txBody>
          <a:bodyPr/>
          <a:lstStyle/>
          <a:p>
            <a:pPr>
              <a:lnSpc>
                <a:spcPts val="2250"/>
              </a:lnSpc>
              <a:spcAft>
                <a:spcPts val="1200"/>
              </a:spcAft>
            </a:pPr>
            <a:r>
              <a:rPr lang="en-US"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The DFS algorithm works as follows:</a:t>
            </a: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250"/>
              </a:lnSpc>
              <a:spcBef>
                <a:spcPts val="0"/>
              </a:spcBef>
              <a:spcAft>
                <a:spcPts val="900"/>
              </a:spcAft>
              <a:buFont typeface="Wingdings" panose="05000000000000000000" pitchFamily="2" charset="2"/>
              <a:buChar char="§"/>
              <a:tabLst>
                <a:tab pos="457200" algn="l"/>
              </a:tabLst>
            </a:pPr>
            <a:r>
              <a:rPr lang="en-US"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Start by putting any one of the graph's vertices on top of a stack.</a:t>
            </a: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250"/>
              </a:lnSpc>
              <a:spcBef>
                <a:spcPts val="0"/>
              </a:spcBef>
              <a:spcAft>
                <a:spcPts val="900"/>
              </a:spcAft>
              <a:buFont typeface="Wingdings" panose="05000000000000000000" pitchFamily="2" charset="2"/>
              <a:buChar char="§"/>
              <a:tabLst>
                <a:tab pos="457200" algn="l"/>
              </a:tabLst>
            </a:pPr>
            <a:r>
              <a:rPr lang="en-US"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Take the top item of the stack and add it to the visited list.</a:t>
            </a: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250"/>
              </a:lnSpc>
              <a:spcBef>
                <a:spcPts val="0"/>
              </a:spcBef>
              <a:spcAft>
                <a:spcPts val="900"/>
              </a:spcAft>
              <a:buFont typeface="Wingdings" panose="05000000000000000000" pitchFamily="2" charset="2"/>
              <a:buChar char="§"/>
              <a:tabLst>
                <a:tab pos="457200" algn="l"/>
              </a:tabLst>
            </a:pPr>
            <a:r>
              <a:rPr lang="en-US"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Create a list of that vertex's adjacent nodes. Add the ones which aren't in the visited list to the top of the stack.</a:t>
            </a: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250"/>
              </a:lnSpc>
              <a:spcBef>
                <a:spcPts val="0"/>
              </a:spcBef>
              <a:spcAft>
                <a:spcPts val="900"/>
              </a:spcAft>
              <a:buFont typeface="Wingdings" panose="05000000000000000000" pitchFamily="2" charset="2"/>
              <a:buChar char="§"/>
              <a:tabLst>
                <a:tab pos="457200" algn="l"/>
              </a:tabLst>
            </a:pPr>
            <a:r>
              <a:rPr lang="en-US"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Keep repeating steps 2 and 3 until the stack is empty.</a:t>
            </a: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ts val="2250"/>
              </a:lnSpc>
              <a:spcAft>
                <a:spcPts val="1200"/>
              </a:spcAft>
            </a:pPr>
            <a:endParaRPr lang="en-US" dirty="0">
              <a:solidFill>
                <a:schemeClr val="tx1"/>
              </a:solidFill>
            </a:endParaRPr>
          </a:p>
        </p:txBody>
      </p:sp>
    </p:spTree>
    <p:extLst>
      <p:ext uri="{BB962C8B-B14F-4D97-AF65-F5344CB8AC3E}">
        <p14:creationId xmlns:p14="http://schemas.microsoft.com/office/powerpoint/2010/main" val="31979408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687" y="609600"/>
            <a:ext cx="6837477" cy="589905"/>
          </a:xfrm>
        </p:spPr>
        <p:txBody>
          <a:bodyPr/>
          <a:lstStyle/>
          <a:p>
            <a:pPr marL="0" marR="0">
              <a:lnSpc>
                <a:spcPts val="2250"/>
              </a:lnSpc>
              <a:spcBef>
                <a:spcPts val="0"/>
              </a:spcBef>
              <a:spcAft>
                <a:spcPts val="900"/>
              </a:spcAft>
            </a:pPr>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DFS </a:t>
            </a:r>
            <a:r>
              <a:rPr lang="en-US" sz="3200" b="1" kern="1800" dirty="0" smtClean="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algorithm</a:t>
            </a:r>
            <a:r>
              <a:rPr lang="en-US" sz="1200" dirty="0" smtClean="0">
                <a:solidFill>
                  <a:srgbClr val="25265E"/>
                </a:solidFill>
                <a:latin typeface="Helvetica" panose="020B0604020202020204" pitchFamily="34" charset="0"/>
                <a:ea typeface="Calibri" panose="020F0502020204030204" pitchFamily="34" charset="0"/>
                <a:cs typeface="Times New Roman" panose="02020603050405020304" pitchFamily="18" charset="0"/>
              </a:rPr>
              <a:t> </a:t>
            </a:r>
            <a:r>
              <a:rPr lang="en-US" sz="3200" dirty="0">
                <a:solidFill>
                  <a:srgbClr val="25265E"/>
                </a:solidFill>
                <a:latin typeface="Helvetica" panose="020B0604020202020204" pitchFamily="34" charset="0"/>
                <a:ea typeface="Calibri" panose="020F0502020204030204" pitchFamily="34" charset="0"/>
                <a:cs typeface="Times New Roman" panose="02020603050405020304" pitchFamily="18" charset="0"/>
              </a:rPr>
              <a:t>example</a:t>
            </a:r>
            <a:r>
              <a:rPr lang="en-US" sz="3200" dirty="0">
                <a:latin typeface="Calibri" panose="020F0502020204030204" pitchFamily="34" charset="0"/>
                <a:ea typeface="Calibri" panose="020F0502020204030204" pitchFamily="34" charset="0"/>
                <a:cs typeface="Times New Roman" panose="02020603050405020304" pitchFamily="18" charset="0"/>
              </a:rPr>
              <a:t/>
            </a:r>
            <a:br>
              <a:rPr lang="en-US" sz="3200" dirty="0">
                <a:latin typeface="Calibri" panose="020F0502020204030204" pitchFamily="34" charset="0"/>
                <a:ea typeface="Calibri" panose="020F0502020204030204" pitchFamily="34" charset="0"/>
                <a:cs typeface="Times New Roman" panose="02020603050405020304" pitchFamily="18" charset="0"/>
              </a:rPr>
            </a:b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p:cNvSpPr>
            <a:spLocks noGrp="1"/>
          </p:cNvSpPr>
          <p:nvPr>
            <p:ph type="body" idx="1"/>
          </p:nvPr>
        </p:nvSpPr>
        <p:spPr>
          <a:xfrm>
            <a:off x="934923" y="1371600"/>
            <a:ext cx="7321550" cy="884858"/>
          </a:xfrm>
        </p:spPr>
        <p:txBody>
          <a:bodyPr/>
          <a:lstStyle/>
          <a:p>
            <a:pPr marL="457200" marR="0">
              <a:lnSpc>
                <a:spcPts val="2250"/>
              </a:lnSpc>
              <a:spcBef>
                <a:spcPts val="0"/>
              </a:spcBef>
              <a:spcAft>
                <a:spcPts val="1200"/>
              </a:spcAft>
            </a:pPr>
            <a:r>
              <a:rPr lang="en-US" dirty="0">
                <a:solidFill>
                  <a:schemeClr val="tx1"/>
                </a:solidFill>
                <a:latin typeface="+mj-lt"/>
                <a:ea typeface="Times New Roman" panose="02020603050405020304" pitchFamily="18" charset="0"/>
                <a:cs typeface="Calibri Light" panose="020F0302020204030204" pitchFamily="34" charset="0"/>
              </a:rPr>
              <a:t>Let's see how the Depth First Search algorithm works with an example. We use an undirected graph with 5 vertices.</a:t>
            </a:r>
            <a:endParaRPr lang="en-US" sz="2000" dirty="0">
              <a:solidFill>
                <a:schemeClr val="tx1"/>
              </a:solidFill>
              <a:effectLst/>
              <a:latin typeface="+mj-lt"/>
              <a:ea typeface="Times New Roman" panose="02020603050405020304" pitchFamily="18" charset="0"/>
              <a:cs typeface="Calibri Light" panose="020F0302020204030204" pitchFamily="34" charset="0"/>
            </a:endParaRPr>
          </a:p>
        </p:txBody>
      </p:sp>
      <p:pic>
        <p:nvPicPr>
          <p:cNvPr id="5" name="Picture 4"/>
          <p:cNvPicPr>
            <a:picLocks noChangeAspect="1"/>
          </p:cNvPicPr>
          <p:nvPr/>
        </p:nvPicPr>
        <p:blipFill>
          <a:blip r:embed="rId2"/>
          <a:stretch>
            <a:fillRect/>
          </a:stretch>
        </p:blipFill>
        <p:spPr>
          <a:xfrm>
            <a:off x="934923" y="2444411"/>
            <a:ext cx="7599478" cy="2813390"/>
          </a:xfrm>
          <a:prstGeom prst="rect">
            <a:avLst/>
          </a:prstGeom>
        </p:spPr>
      </p:pic>
      <p:sp>
        <p:nvSpPr>
          <p:cNvPr id="6" name="Rectangle 5"/>
          <p:cNvSpPr/>
          <p:nvPr/>
        </p:nvSpPr>
        <p:spPr>
          <a:xfrm>
            <a:off x="1219200" y="5257800"/>
            <a:ext cx="7047964" cy="682238"/>
          </a:xfrm>
          <a:prstGeom prst="rect">
            <a:avLst/>
          </a:prstGeom>
        </p:spPr>
        <p:txBody>
          <a:bodyPr wrap="square">
            <a:spAutoFit/>
          </a:bodyPr>
          <a:lstStyle/>
          <a:p>
            <a:pPr marL="457200" marR="0">
              <a:lnSpc>
                <a:spcPts val="2250"/>
              </a:lnSpc>
              <a:spcBef>
                <a:spcPts val="0"/>
              </a:spcBef>
              <a:spcAft>
                <a:spcPts val="1200"/>
              </a:spcAft>
            </a:pPr>
            <a:r>
              <a:rPr lang="en-US" dirty="0">
                <a:latin typeface="Helvetica" panose="020B0604020202020204" pitchFamily="34" charset="0"/>
                <a:ea typeface="Times New Roman" panose="02020603050405020304" pitchFamily="18" charset="0"/>
              </a:rPr>
              <a:t>We start from vertex 0, the DFS algorithm starts by putting it in the Visited list and putting all its adjacent vertices in the stack.</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599638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687" y="609600"/>
            <a:ext cx="6837477" cy="589905"/>
          </a:xfrm>
        </p:spPr>
        <p:txBody>
          <a:bodyPr/>
          <a:lstStyle/>
          <a:p>
            <a:pPr marL="0" marR="0">
              <a:lnSpc>
                <a:spcPts val="2250"/>
              </a:lnSpc>
              <a:spcBef>
                <a:spcPts val="0"/>
              </a:spcBef>
              <a:spcAft>
                <a:spcPts val="900"/>
              </a:spcAft>
            </a:pPr>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DFS </a:t>
            </a:r>
            <a:r>
              <a:rPr lang="en-US" sz="3200" b="1" kern="1800" dirty="0" smtClean="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algorithm</a:t>
            </a:r>
            <a:r>
              <a:rPr lang="en-US" sz="1200" dirty="0" smtClean="0">
                <a:solidFill>
                  <a:srgbClr val="25265E"/>
                </a:solidFill>
                <a:latin typeface="Helvetica" panose="020B0604020202020204" pitchFamily="34" charset="0"/>
                <a:ea typeface="Calibri" panose="020F0502020204030204" pitchFamily="34" charset="0"/>
                <a:cs typeface="Times New Roman" panose="02020603050405020304" pitchFamily="18" charset="0"/>
              </a:rPr>
              <a:t> </a:t>
            </a:r>
            <a:r>
              <a:rPr lang="en-US" sz="3200" dirty="0">
                <a:solidFill>
                  <a:srgbClr val="25265E"/>
                </a:solidFill>
                <a:latin typeface="Helvetica" panose="020B0604020202020204" pitchFamily="34" charset="0"/>
                <a:ea typeface="Calibri" panose="020F0502020204030204" pitchFamily="34" charset="0"/>
                <a:cs typeface="Times New Roman" panose="02020603050405020304" pitchFamily="18" charset="0"/>
              </a:rPr>
              <a:t>example</a:t>
            </a:r>
            <a:r>
              <a:rPr lang="en-US" sz="3200" dirty="0">
                <a:latin typeface="Calibri" panose="020F0502020204030204" pitchFamily="34" charset="0"/>
                <a:ea typeface="Calibri" panose="020F0502020204030204" pitchFamily="34" charset="0"/>
                <a:cs typeface="Times New Roman" panose="02020603050405020304" pitchFamily="18" charset="0"/>
              </a:rPr>
              <a:t/>
            </a:r>
            <a:br>
              <a:rPr lang="en-US" sz="3200" dirty="0">
                <a:latin typeface="Calibri" panose="020F0502020204030204" pitchFamily="34" charset="0"/>
                <a:ea typeface="Calibri" panose="020F0502020204030204" pitchFamily="34" charset="0"/>
                <a:cs typeface="Times New Roman" panose="02020603050405020304" pitchFamily="18" charset="0"/>
              </a:rPr>
            </a:b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p:cNvSpPr>
            <a:spLocks noGrp="1"/>
          </p:cNvSpPr>
          <p:nvPr>
            <p:ph type="body" idx="1"/>
          </p:nvPr>
        </p:nvSpPr>
        <p:spPr>
          <a:xfrm>
            <a:off x="934923" y="1371600"/>
            <a:ext cx="7321550" cy="1048364"/>
          </a:xfrm>
        </p:spPr>
        <p:txBody>
          <a:bodyPr/>
          <a:lstStyle/>
          <a:p>
            <a:pPr marL="457200" marR="0">
              <a:lnSpc>
                <a:spcPct val="150000"/>
              </a:lnSpc>
              <a:spcBef>
                <a:spcPts val="0"/>
              </a:spcBef>
              <a:spcAft>
                <a:spcPts val="1200"/>
              </a:spcAft>
            </a:pPr>
            <a:r>
              <a:rPr lang="en-US" dirty="0">
                <a:solidFill>
                  <a:schemeClr val="tx1"/>
                </a:solidFill>
                <a:latin typeface="Helvetica" panose="020B0604020202020204" pitchFamily="34" charset="0"/>
                <a:ea typeface="Times New Roman" panose="02020603050405020304" pitchFamily="18" charset="0"/>
              </a:rPr>
              <a:t>Visit the element and put it in the </a:t>
            </a:r>
            <a:r>
              <a:rPr lang="en-US" dirty="0" smtClean="0">
                <a:solidFill>
                  <a:schemeClr val="tx1"/>
                </a:solidFill>
                <a:latin typeface="Helvetica" panose="020B0604020202020204" pitchFamily="34" charset="0"/>
                <a:ea typeface="Times New Roman" panose="02020603050405020304" pitchFamily="18" charset="0"/>
              </a:rPr>
              <a:t>visited. And all its adjacent vertices are pushed on to the </a:t>
            </a:r>
            <a:r>
              <a:rPr lang="en-US" dirty="0" err="1" smtClean="0">
                <a:solidFill>
                  <a:schemeClr val="tx1"/>
                </a:solidFill>
                <a:latin typeface="Helvetica" panose="020B0604020202020204" pitchFamily="34" charset="0"/>
                <a:ea typeface="Times New Roman" panose="02020603050405020304" pitchFamily="18" charset="0"/>
              </a:rPr>
              <a:t>stack</a:t>
            </a:r>
            <a:r>
              <a:rPr lang="en-US" dirty="0" err="1" smtClean="0">
                <a:latin typeface="Helvetica" panose="020B0604020202020204" pitchFamily="34" charset="0"/>
                <a:ea typeface="Times New Roman" panose="02020603050405020304" pitchFamily="18" charset="0"/>
              </a:rPr>
              <a:t>st</a:t>
            </a:r>
            <a:endParaRPr lang="en-US" sz="2000" dirty="0">
              <a:solidFill>
                <a:schemeClr val="tx1"/>
              </a:solidFill>
              <a:effectLst/>
              <a:latin typeface="+mj-lt"/>
              <a:ea typeface="Times New Roman" panose="02020603050405020304" pitchFamily="18" charset="0"/>
              <a:cs typeface="Calibri Light" panose="020F0302020204030204" pitchFamily="34" charset="0"/>
            </a:endParaRPr>
          </a:p>
        </p:txBody>
      </p:sp>
      <p:pic>
        <p:nvPicPr>
          <p:cNvPr id="4" name="Picture 3"/>
          <p:cNvPicPr>
            <a:picLocks noChangeAspect="1"/>
          </p:cNvPicPr>
          <p:nvPr/>
        </p:nvPicPr>
        <p:blipFill>
          <a:blip r:embed="rId2"/>
          <a:stretch>
            <a:fillRect/>
          </a:stretch>
        </p:blipFill>
        <p:spPr>
          <a:xfrm>
            <a:off x="1157390" y="2286000"/>
            <a:ext cx="7067128" cy="2341213"/>
          </a:xfrm>
          <a:prstGeom prst="rect">
            <a:avLst/>
          </a:prstGeom>
        </p:spPr>
      </p:pic>
    </p:spTree>
    <p:extLst>
      <p:ext uri="{BB962C8B-B14F-4D97-AF65-F5344CB8AC3E}">
        <p14:creationId xmlns:p14="http://schemas.microsoft.com/office/powerpoint/2010/main" val="1662355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3"/>
            <a:ext cx="5542077" cy="458978"/>
          </a:xfrm>
        </p:spPr>
        <p:txBody>
          <a:bodyPr/>
          <a:lstStyle/>
          <a:p>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Breadth first search</a:t>
            </a:r>
            <a:r>
              <a:rPr lang="en-US" sz="2000" dirty="0">
                <a:latin typeface="Calibri" panose="020F0502020204030204" pitchFamily="34" charset="0"/>
                <a:ea typeface="Calibri" panose="020F0502020204030204" pitchFamily="34" charset="0"/>
                <a:cs typeface="Times New Roman" panose="02020603050405020304" pitchFamily="18" charset="0"/>
              </a:rPr>
              <a:t/>
            </a:r>
            <a:br>
              <a:rPr lang="en-US" sz="20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 Placeholder 2"/>
          <p:cNvSpPr>
            <a:spLocks noGrp="1"/>
          </p:cNvSpPr>
          <p:nvPr>
            <p:ph type="body" idx="1"/>
          </p:nvPr>
        </p:nvSpPr>
        <p:spPr>
          <a:xfrm>
            <a:off x="922223" y="1848306"/>
            <a:ext cx="7321550" cy="3565079"/>
          </a:xfrm>
        </p:spPr>
        <p:txBody>
          <a:bodyPr/>
          <a:lstStyle/>
          <a:p>
            <a:pPr>
              <a:lnSpc>
                <a:spcPts val="2250"/>
              </a:lnSpc>
              <a:spcAft>
                <a:spcPts val="1200"/>
              </a:spcAft>
            </a:pPr>
            <a:r>
              <a:rPr lang="en-US" dirty="0" smtClean="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The algorithm works as follows:</a:t>
            </a:r>
            <a:endParaRPr lang="en-US" sz="18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2250"/>
              </a:lnSpc>
              <a:spcAft>
                <a:spcPts val="900"/>
              </a:spcAft>
              <a:buFont typeface="Wingdings" panose="05000000000000000000" pitchFamily="2" charset="2"/>
              <a:buChar char="Ø"/>
              <a:tabLst>
                <a:tab pos="457200" algn="l"/>
              </a:tabLst>
            </a:pPr>
            <a:r>
              <a:rPr lang="en-US" sz="1800" dirty="0" smtClean="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Start by putting any one of the graph's vertices at the back of a queue.</a:t>
            </a:r>
          </a:p>
          <a:p>
            <a:pPr marL="342900" indent="-342900">
              <a:lnSpc>
                <a:spcPts val="2250"/>
              </a:lnSpc>
              <a:spcAft>
                <a:spcPts val="900"/>
              </a:spcAft>
              <a:buFont typeface="Wingdings" panose="05000000000000000000" pitchFamily="2" charset="2"/>
              <a:buChar char="Ø"/>
              <a:tabLst>
                <a:tab pos="457200" algn="l"/>
              </a:tabLst>
            </a:pPr>
            <a:r>
              <a:rPr lang="en-US" sz="1800" dirty="0" smtClean="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Take the front item of the queue and add it to the visited list.</a:t>
            </a:r>
          </a:p>
          <a:p>
            <a:pPr marL="342900" indent="-342900">
              <a:lnSpc>
                <a:spcPts val="2250"/>
              </a:lnSpc>
              <a:spcAft>
                <a:spcPts val="900"/>
              </a:spcAft>
              <a:buFont typeface="Wingdings" panose="05000000000000000000" pitchFamily="2" charset="2"/>
              <a:buChar char="Ø"/>
              <a:tabLst>
                <a:tab pos="457200" algn="l"/>
              </a:tabLst>
            </a:pPr>
            <a:r>
              <a:rPr lang="en-US" sz="1800" dirty="0" smtClean="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Create a list of that vertex's adjacent nodes. Add the ones which aren't in the visited list to the back of the queue.</a:t>
            </a:r>
          </a:p>
          <a:p>
            <a:pPr marL="342900" marR="0" lvl="0" indent="-342900">
              <a:lnSpc>
                <a:spcPts val="2250"/>
              </a:lnSpc>
              <a:spcBef>
                <a:spcPts val="0"/>
              </a:spcBef>
              <a:spcAft>
                <a:spcPts val="900"/>
              </a:spcAft>
              <a:buFont typeface="Wingdings" panose="05000000000000000000" pitchFamily="2" charset="2"/>
              <a:buChar char="Ø"/>
              <a:tabLst>
                <a:tab pos="457200" algn="l"/>
              </a:tabLst>
            </a:pPr>
            <a:r>
              <a:rPr lang="en-US" sz="1800" dirty="0" smtClean="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Keep repeating steps 2 and 3 until the queue is empty.</a:t>
            </a:r>
            <a:endParaRPr lang="en-US" sz="14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ts val="2250"/>
              </a:lnSpc>
              <a:spcAft>
                <a:spcPts val="1200"/>
              </a:spcAft>
            </a:pPr>
            <a:r>
              <a:rPr lang="en-US" sz="1800"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The graph might have two different disconnected parts so to make sure that we cover every vertex, we can also run the BFS algorithm on every </a:t>
            </a:r>
            <a:r>
              <a:rPr lang="en-US" sz="1800" dirty="0" smtClean="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node</a:t>
            </a:r>
            <a:endPar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60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22223" y="1848306"/>
            <a:ext cx="7321550" cy="1074653"/>
          </a:xfrm>
        </p:spPr>
        <p:txBody>
          <a:bodyPr/>
          <a:lstStyle/>
          <a:p>
            <a:pPr lvl="0" algn="l" rtl="0">
              <a:lnSpc>
                <a:spcPts val="2250"/>
              </a:lnSpc>
              <a:spcAft>
                <a:spcPts val="900"/>
              </a:spcAft>
            </a:pPr>
            <a:r>
              <a:rPr lang="en-US" sz="1800" kern="1200" dirty="0">
                <a:solidFill>
                  <a:prstClr val="black"/>
                </a:solidFill>
                <a:latin typeface="Helvetica" panose="020B0604020202020204" pitchFamily="34" charset="0"/>
                <a:ea typeface="Times New Roman" panose="02020603050405020304" pitchFamily="18" charset="0"/>
                <a:cs typeface="Times New Roman" panose="02020603050405020304" pitchFamily="18" charset="0"/>
              </a:rPr>
              <a:t>Next, we visit the element at the top of stack i.e. 1 and go to its adjacent nodes. Since 0 has already been visited, we visit 2 instead.</a:t>
            </a:r>
            <a:endParaRPr lang="en-US" sz="1400" kern="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itle 1"/>
          <p:cNvSpPr txBox="1">
            <a:spLocks/>
          </p:cNvSpPr>
          <p:nvPr/>
        </p:nvSpPr>
        <p:spPr>
          <a:xfrm>
            <a:off x="1429687" y="609600"/>
            <a:ext cx="6837477" cy="589905"/>
          </a:xfrm>
          <a:prstGeom prst="rect">
            <a:avLst/>
          </a:prstGeom>
        </p:spPr>
        <p:txBody>
          <a:bodyPr wrap="square" lIns="0" tIns="0" rIns="0" bIns="0">
            <a:spAutoFit/>
          </a:bodyPr>
          <a:lstStyle>
            <a:lvl1pPr>
              <a:defRPr sz="4600" b="0" i="0">
                <a:solidFill>
                  <a:srgbClr val="FFFF00"/>
                </a:solidFill>
                <a:latin typeface="Arial Black"/>
                <a:ea typeface="+mj-ea"/>
                <a:cs typeface="Arial Black"/>
              </a:defRPr>
            </a:lvl1pPr>
          </a:lstStyle>
          <a:p>
            <a:pPr>
              <a:lnSpc>
                <a:spcPts val="2250"/>
              </a:lnSpc>
              <a:spcAft>
                <a:spcPts val="900"/>
              </a:spcAft>
            </a:pPr>
            <a:r>
              <a:rPr lang="en-US" sz="3200" b="1" kern="1800" dirty="0" smtClean="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DFS algorithm</a:t>
            </a:r>
            <a:r>
              <a:rPr lang="en-US" sz="1200" kern="0" dirty="0" smtClean="0">
                <a:solidFill>
                  <a:srgbClr val="25265E"/>
                </a:solidFill>
                <a:latin typeface="Helvetica" panose="020B0604020202020204" pitchFamily="34" charset="0"/>
                <a:ea typeface="Calibri" panose="020F0502020204030204" pitchFamily="34" charset="0"/>
                <a:cs typeface="Times New Roman" panose="02020603050405020304" pitchFamily="18" charset="0"/>
              </a:rPr>
              <a:t> </a:t>
            </a:r>
            <a:r>
              <a:rPr lang="en-US" sz="3200" kern="0" dirty="0" smtClean="0">
                <a:solidFill>
                  <a:srgbClr val="25265E"/>
                </a:solidFill>
                <a:latin typeface="Helvetica" panose="020B0604020202020204" pitchFamily="34" charset="0"/>
                <a:ea typeface="Calibri" panose="020F0502020204030204" pitchFamily="34" charset="0"/>
                <a:cs typeface="Times New Roman" panose="02020603050405020304" pitchFamily="18" charset="0"/>
              </a:rPr>
              <a:t>example</a:t>
            </a:r>
            <a:r>
              <a:rPr lang="en-US" sz="3200" kern="0" dirty="0" smtClean="0">
                <a:latin typeface="Calibri" panose="020F0502020204030204" pitchFamily="34" charset="0"/>
                <a:ea typeface="Calibri" panose="020F0502020204030204" pitchFamily="34" charset="0"/>
                <a:cs typeface="Times New Roman" panose="02020603050405020304" pitchFamily="18" charset="0"/>
              </a:rPr>
              <a:t/>
            </a:r>
            <a:br>
              <a:rPr lang="en-US" sz="3200" kern="0" dirty="0" smtClean="0">
                <a:latin typeface="Calibri" panose="020F0502020204030204" pitchFamily="34" charset="0"/>
                <a:ea typeface="Calibri" panose="020F0502020204030204" pitchFamily="34" charset="0"/>
                <a:cs typeface="Times New Roman" panose="02020603050405020304" pitchFamily="18" charset="0"/>
              </a:rPr>
            </a:br>
            <a:endParaRPr lang="en-US" sz="3200" kern="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Next, we visit the element at the top of stack i.e. 1 and go to its adjacent nodes. Since 0 has already been visited, we visit 2 instead."/>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1" y="2667000"/>
            <a:ext cx="7047964" cy="2819400"/>
          </a:xfrm>
          <a:prstGeom prst="rect">
            <a:avLst/>
          </a:prstGeom>
          <a:noFill/>
          <a:ln>
            <a:noFill/>
          </a:ln>
        </p:spPr>
      </p:pic>
      <p:sp>
        <p:nvSpPr>
          <p:cNvPr id="7" name="Rectangle 6"/>
          <p:cNvSpPr/>
          <p:nvPr/>
        </p:nvSpPr>
        <p:spPr>
          <a:xfrm>
            <a:off x="1524000" y="5145281"/>
            <a:ext cx="5715000" cy="387286"/>
          </a:xfrm>
          <a:prstGeom prst="rect">
            <a:avLst/>
          </a:prstGeom>
        </p:spPr>
        <p:txBody>
          <a:bodyPr wrap="square">
            <a:spAutoFit/>
          </a:bodyPr>
          <a:lstStyle/>
          <a:p>
            <a:pPr marL="1371600" marR="0" indent="457200">
              <a:lnSpc>
                <a:spcPts val="2250"/>
              </a:lnSpc>
              <a:spcBef>
                <a:spcPts val="0"/>
              </a:spcBef>
              <a:spcAft>
                <a:spcPts val="900"/>
              </a:spcAft>
            </a:pPr>
            <a:r>
              <a:rPr lang="en-US" dirty="0">
                <a:latin typeface="Helvetica" panose="020B0604020202020204" pitchFamily="34" charset="0"/>
                <a:ea typeface="Times New Roman" panose="02020603050405020304" pitchFamily="18" charset="0"/>
                <a:cs typeface="Times New Roman" panose="02020603050405020304" pitchFamily="18" charset="0"/>
              </a:rPr>
              <a:t>Visit the element at the top of stack</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21569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50923" y="410975"/>
            <a:ext cx="5826126" cy="732026"/>
          </a:xfrm>
          <a:prstGeom prst="rect">
            <a:avLst/>
          </a:prstGeom>
        </p:spPr>
      </p:pic>
      <p:pic>
        <p:nvPicPr>
          <p:cNvPr id="4" name="Picture 3" descr="Vertex 2 has an unvisited adjacent vertex in 4, so we add that to the top of the stack and visit it."/>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286319"/>
            <a:ext cx="6248400" cy="2590800"/>
          </a:xfrm>
          <a:prstGeom prst="rect">
            <a:avLst/>
          </a:prstGeom>
          <a:noFill/>
          <a:ln>
            <a:noFill/>
          </a:ln>
        </p:spPr>
      </p:pic>
      <p:sp>
        <p:nvSpPr>
          <p:cNvPr id="6" name="Rectangle 5"/>
          <p:cNvSpPr/>
          <p:nvPr/>
        </p:nvSpPr>
        <p:spPr>
          <a:xfrm>
            <a:off x="1981200" y="4648200"/>
            <a:ext cx="6096000" cy="682238"/>
          </a:xfrm>
          <a:prstGeom prst="rect">
            <a:avLst/>
          </a:prstGeom>
        </p:spPr>
        <p:txBody>
          <a:bodyPr wrap="square">
            <a:spAutoFit/>
          </a:bodyPr>
          <a:lstStyle/>
          <a:p>
            <a:pPr>
              <a:lnSpc>
                <a:spcPts val="2250"/>
              </a:lnSpc>
              <a:spcAft>
                <a:spcPts val="900"/>
              </a:spcAft>
            </a:pPr>
            <a:r>
              <a:rPr lang="en-US" dirty="0">
                <a:latin typeface="Helvetica" panose="020B0604020202020204" pitchFamily="34" charset="0"/>
                <a:ea typeface="Times New Roman" panose="02020603050405020304" pitchFamily="18" charset="0"/>
                <a:cs typeface="Times New Roman" panose="02020603050405020304" pitchFamily="18" charset="0"/>
              </a:rPr>
              <a:t>Vertex 2 has an unvisited adjacent vertex in 4, so we add that to the top of the stack and visit it.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60462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rtex 2 has an unvisited adjacent vertex in 4, so we add that to the top of the stack and visit i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111046"/>
            <a:ext cx="6858000" cy="2585085"/>
          </a:xfrm>
          <a:prstGeom prst="rect">
            <a:avLst/>
          </a:prstGeom>
          <a:noFill/>
          <a:ln>
            <a:noFill/>
          </a:ln>
        </p:spPr>
      </p:pic>
      <p:pic>
        <p:nvPicPr>
          <p:cNvPr id="6" name="Picture 5"/>
          <p:cNvPicPr>
            <a:picLocks noChangeAspect="1"/>
          </p:cNvPicPr>
          <p:nvPr/>
        </p:nvPicPr>
        <p:blipFill>
          <a:blip r:embed="rId3"/>
          <a:stretch>
            <a:fillRect/>
          </a:stretch>
        </p:blipFill>
        <p:spPr>
          <a:xfrm>
            <a:off x="1850923" y="410975"/>
            <a:ext cx="5826126" cy="732026"/>
          </a:xfrm>
          <a:prstGeom prst="rect">
            <a:avLst/>
          </a:prstGeom>
        </p:spPr>
      </p:pic>
      <p:sp>
        <p:nvSpPr>
          <p:cNvPr id="7" name="Rectangle 6"/>
          <p:cNvSpPr/>
          <p:nvPr/>
        </p:nvSpPr>
        <p:spPr>
          <a:xfrm>
            <a:off x="1600200" y="3907606"/>
            <a:ext cx="6858000" cy="962571"/>
          </a:xfrm>
          <a:prstGeom prst="rect">
            <a:avLst/>
          </a:prstGeom>
        </p:spPr>
        <p:txBody>
          <a:bodyPr wrap="square">
            <a:spAutoFit/>
          </a:bodyPr>
          <a:lstStyle/>
          <a:p>
            <a:pPr>
              <a:lnSpc>
                <a:spcPts val="2250"/>
              </a:lnSpc>
              <a:spcAft>
                <a:spcPts val="900"/>
              </a:spcAft>
            </a:pPr>
            <a:r>
              <a:rPr lang="en-US" dirty="0">
                <a:latin typeface="Helvetica" panose="020B0604020202020204" pitchFamily="34" charset="0"/>
                <a:ea typeface="Calibri" panose="020F0502020204030204" pitchFamily="34" charset="0"/>
                <a:cs typeface="Times New Roman" panose="02020603050405020304" pitchFamily="18" charset="0"/>
              </a:rPr>
              <a:t>After we visit the last element 3, it doesn't have any unvisited adjacent nodes, so we have completed the Depth First Traversal of the graph.</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31206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fter we visit the last element 3, it doesn't have any unvisited adjacent nodes, so we have completed the Depth First Traversal of the graph."/>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4986" y="1143001"/>
            <a:ext cx="7275614" cy="2661285"/>
          </a:xfrm>
          <a:prstGeom prst="rect">
            <a:avLst/>
          </a:prstGeom>
          <a:noFill/>
          <a:ln>
            <a:noFill/>
          </a:ln>
        </p:spPr>
      </p:pic>
      <p:pic>
        <p:nvPicPr>
          <p:cNvPr id="5" name="Picture 4"/>
          <p:cNvPicPr>
            <a:picLocks noChangeAspect="1"/>
          </p:cNvPicPr>
          <p:nvPr/>
        </p:nvPicPr>
        <p:blipFill>
          <a:blip r:embed="rId3"/>
          <a:stretch>
            <a:fillRect/>
          </a:stretch>
        </p:blipFill>
        <p:spPr>
          <a:xfrm>
            <a:off x="1850923" y="410975"/>
            <a:ext cx="5826126" cy="732026"/>
          </a:xfrm>
          <a:prstGeom prst="rect">
            <a:avLst/>
          </a:prstGeom>
        </p:spPr>
      </p:pic>
      <p:sp>
        <p:nvSpPr>
          <p:cNvPr id="6" name="Rectangle 5"/>
          <p:cNvSpPr/>
          <p:nvPr/>
        </p:nvSpPr>
        <p:spPr>
          <a:xfrm>
            <a:off x="1850922" y="4045175"/>
            <a:ext cx="6378677" cy="962571"/>
          </a:xfrm>
          <a:prstGeom prst="rect">
            <a:avLst/>
          </a:prstGeom>
        </p:spPr>
        <p:txBody>
          <a:bodyPr wrap="square">
            <a:spAutoFit/>
          </a:bodyPr>
          <a:lstStyle/>
          <a:p>
            <a:pPr>
              <a:lnSpc>
                <a:spcPts val="2250"/>
              </a:lnSpc>
              <a:spcAft>
                <a:spcPts val="900"/>
              </a:spcAft>
            </a:pPr>
            <a:r>
              <a:rPr lang="en-US" dirty="0">
                <a:latin typeface="Helvetica" panose="020B0604020202020204" pitchFamily="34" charset="0"/>
                <a:ea typeface="Calibri" panose="020F0502020204030204" pitchFamily="34" charset="0"/>
                <a:cs typeface="Times New Roman" panose="02020603050405020304" pitchFamily="18" charset="0"/>
              </a:rPr>
              <a:t>After we visit the last element 3, it doesn't have any unvisited adjacent nodes, so we have completed the Depth First Traversal of the graph.</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93728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3316" y="885444"/>
            <a:ext cx="2153412" cy="109118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097023" y="885444"/>
            <a:ext cx="944880" cy="109118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362200" y="885444"/>
            <a:ext cx="1880616" cy="1091184"/>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3563111" y="885444"/>
            <a:ext cx="944880" cy="109118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828288" y="885444"/>
            <a:ext cx="3709416" cy="1091184"/>
          </a:xfrm>
          <a:prstGeom prst="rect">
            <a:avLst/>
          </a:prstGeom>
          <a:blipFill>
            <a:blip r:embed="rId5"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934923" y="994917"/>
            <a:ext cx="6261100" cy="574040"/>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sz="3600" b="1" spc="-5" dirty="0">
                <a:solidFill>
                  <a:schemeClr val="accent1"/>
                </a:solidFill>
                <a:latin typeface="Lucida Sans Unicode"/>
                <a:cs typeface="Lucida Sans Unicode"/>
              </a:rPr>
              <a:t>DEPTH-FIRST-SEARCH</a:t>
            </a:r>
            <a:r>
              <a:rPr sz="3600" b="1" spc="-30" dirty="0">
                <a:solidFill>
                  <a:schemeClr val="accent1"/>
                </a:solidFill>
                <a:latin typeface="Lucida Sans Unicode"/>
                <a:cs typeface="Lucida Sans Unicode"/>
              </a:rPr>
              <a:t> </a:t>
            </a:r>
            <a:r>
              <a:rPr sz="3600" b="1" dirty="0">
                <a:solidFill>
                  <a:schemeClr val="accent1"/>
                </a:solidFill>
                <a:latin typeface="Lucida Sans Unicode"/>
                <a:cs typeface="Lucida Sans Unicode"/>
              </a:rPr>
              <a:t>(DFS)</a:t>
            </a:r>
            <a:endParaRPr sz="3600" dirty="0">
              <a:solidFill>
                <a:schemeClr val="accent1"/>
              </a:solidFill>
              <a:latin typeface="Lucida Sans Unicode"/>
              <a:cs typeface="Lucida Sans Unicode"/>
            </a:endParaRPr>
          </a:p>
        </p:txBody>
      </p:sp>
      <p:sp>
        <p:nvSpPr>
          <p:cNvPr id="8" name="object 8"/>
          <p:cNvSpPr/>
          <p:nvPr/>
        </p:nvSpPr>
        <p:spPr>
          <a:xfrm>
            <a:off x="691895" y="2119883"/>
            <a:ext cx="667511" cy="853439"/>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949452" y="2218944"/>
            <a:ext cx="4733544" cy="749808"/>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1188719" y="2650235"/>
            <a:ext cx="562356" cy="71627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1441703" y="2731007"/>
            <a:ext cx="4989576" cy="63093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1188719" y="3076955"/>
            <a:ext cx="562356" cy="716279"/>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1441703" y="3157727"/>
            <a:ext cx="1446275" cy="630936"/>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2485644" y="3157727"/>
            <a:ext cx="2759963" cy="630936"/>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4924044" y="3157727"/>
            <a:ext cx="3412236" cy="630936"/>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1441703" y="3523488"/>
            <a:ext cx="6952488" cy="630936"/>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1441703" y="3890771"/>
            <a:ext cx="2276856" cy="630936"/>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691895" y="4273296"/>
            <a:ext cx="667511" cy="853439"/>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949452" y="4372355"/>
            <a:ext cx="6957059" cy="749807"/>
          </a:xfrm>
          <a:prstGeom prst="rect">
            <a:avLst/>
          </a:prstGeom>
          <a:blipFill>
            <a:blip r:embed="rId15" cstate="print"/>
            <a:stretch>
              <a:fillRect/>
            </a:stretch>
          </a:blipFill>
        </p:spPr>
        <p:txBody>
          <a:bodyPr wrap="square" lIns="0" tIns="0" rIns="0" bIns="0" rtlCol="0"/>
          <a:lstStyle/>
          <a:p>
            <a:endParaRPr/>
          </a:p>
        </p:txBody>
      </p:sp>
      <p:sp>
        <p:nvSpPr>
          <p:cNvPr id="20" name="object 20"/>
          <p:cNvSpPr/>
          <p:nvPr/>
        </p:nvSpPr>
        <p:spPr>
          <a:xfrm>
            <a:off x="949452" y="4811267"/>
            <a:ext cx="1246632" cy="749807"/>
          </a:xfrm>
          <a:prstGeom prst="rect">
            <a:avLst/>
          </a:prstGeom>
          <a:blipFill>
            <a:blip r:embed="rId16" cstate="print"/>
            <a:stretch>
              <a:fillRect/>
            </a:stretch>
          </a:blipFill>
        </p:spPr>
        <p:txBody>
          <a:bodyPr wrap="square" lIns="0" tIns="0" rIns="0" bIns="0" rtlCol="0"/>
          <a:lstStyle/>
          <a:p>
            <a:endParaRPr/>
          </a:p>
        </p:txBody>
      </p:sp>
      <p:sp>
        <p:nvSpPr>
          <p:cNvPr id="21" name="object 21"/>
          <p:cNvSpPr txBox="1"/>
          <p:nvPr/>
        </p:nvSpPr>
        <p:spPr>
          <a:xfrm>
            <a:off x="934923" y="2227922"/>
            <a:ext cx="7177405" cy="3056890"/>
          </a:xfrm>
          <a:prstGeom prst="rect">
            <a:avLst/>
          </a:prstGeom>
          <a:solidFill>
            <a:schemeClr val="bg1"/>
          </a:solidFill>
        </p:spPr>
        <p:txBody>
          <a:bodyPr vert="horz" wrap="square" lIns="0" tIns="81280" rIns="0" bIns="0" rtlCol="0">
            <a:spAutoFit/>
          </a:bodyPr>
          <a:lstStyle/>
          <a:p>
            <a:pPr marL="241300" indent="-228600">
              <a:lnSpc>
                <a:spcPct val="100000"/>
              </a:lnSpc>
              <a:spcBef>
                <a:spcPts val="640"/>
              </a:spcBef>
              <a:buSzPct val="125000"/>
              <a:buFont typeface="Arial"/>
              <a:buChar char="•"/>
              <a:tabLst>
                <a:tab pos="241300" algn="l"/>
              </a:tabLst>
            </a:pPr>
            <a:r>
              <a:rPr sz="2400" spc="-5" dirty="0">
                <a:solidFill>
                  <a:schemeClr val="accent1"/>
                </a:solidFill>
                <a:latin typeface="Lucida Sans Unicode"/>
                <a:cs typeface="Lucida Sans Unicode"/>
              </a:rPr>
              <a:t>What is the idea behind</a:t>
            </a:r>
            <a:r>
              <a:rPr sz="2400" spc="15" dirty="0">
                <a:solidFill>
                  <a:schemeClr val="accent1"/>
                </a:solidFill>
                <a:latin typeface="Lucida Sans Unicode"/>
                <a:cs typeface="Lucida Sans Unicode"/>
              </a:rPr>
              <a:t> </a:t>
            </a:r>
            <a:r>
              <a:rPr sz="2400" spc="-5" dirty="0">
                <a:solidFill>
                  <a:schemeClr val="accent1"/>
                </a:solidFill>
                <a:latin typeface="Lucida Sans Unicode"/>
                <a:cs typeface="Lucida Sans Unicode"/>
              </a:rPr>
              <a:t>DFS?</a:t>
            </a:r>
            <a:endParaRPr sz="2400" dirty="0">
              <a:solidFill>
                <a:schemeClr val="accent1"/>
              </a:solidFill>
              <a:latin typeface="Lucida Sans Unicode"/>
              <a:cs typeface="Lucida Sans Unicode"/>
            </a:endParaRPr>
          </a:p>
          <a:p>
            <a:pPr marL="698500" lvl="1" indent="-229235" algn="just">
              <a:lnSpc>
                <a:spcPct val="100000"/>
              </a:lnSpc>
              <a:spcBef>
                <a:spcPts val="1060"/>
              </a:spcBef>
              <a:buSzPct val="125000"/>
              <a:buFont typeface="Arial"/>
              <a:buChar char="•"/>
              <a:tabLst>
                <a:tab pos="699135" algn="l"/>
              </a:tabLst>
            </a:pPr>
            <a:r>
              <a:rPr sz="2000" spc="-5" dirty="0">
                <a:solidFill>
                  <a:schemeClr val="accent1"/>
                </a:solidFill>
                <a:latin typeface="Lucida Sans Unicode"/>
                <a:cs typeface="Lucida Sans Unicode"/>
              </a:rPr>
              <a:t>Travel as far as </a:t>
            </a:r>
            <a:r>
              <a:rPr sz="2000" dirty="0">
                <a:solidFill>
                  <a:schemeClr val="accent1"/>
                </a:solidFill>
                <a:latin typeface="Lucida Sans Unicode"/>
                <a:cs typeface="Lucida Sans Unicode"/>
              </a:rPr>
              <a:t>you </a:t>
            </a:r>
            <a:r>
              <a:rPr sz="2000" spc="-5" dirty="0">
                <a:solidFill>
                  <a:schemeClr val="accent1"/>
                </a:solidFill>
                <a:latin typeface="Lucida Sans Unicode"/>
                <a:cs typeface="Lucida Sans Unicode"/>
              </a:rPr>
              <a:t>can </a:t>
            </a:r>
            <a:r>
              <a:rPr sz="2000" dirty="0">
                <a:solidFill>
                  <a:schemeClr val="accent1"/>
                </a:solidFill>
                <a:latin typeface="Lucida Sans Unicode"/>
                <a:cs typeface="Lucida Sans Unicode"/>
              </a:rPr>
              <a:t>down a</a:t>
            </a:r>
            <a:r>
              <a:rPr sz="2000" spc="-70" dirty="0">
                <a:solidFill>
                  <a:schemeClr val="accent1"/>
                </a:solidFill>
                <a:latin typeface="Lucida Sans Unicode"/>
                <a:cs typeface="Lucida Sans Unicode"/>
              </a:rPr>
              <a:t> </a:t>
            </a:r>
            <a:r>
              <a:rPr sz="2000" spc="-5" dirty="0">
                <a:solidFill>
                  <a:schemeClr val="accent1"/>
                </a:solidFill>
                <a:latin typeface="Lucida Sans Unicode"/>
                <a:cs typeface="Lucida Sans Unicode"/>
              </a:rPr>
              <a:t>path</a:t>
            </a:r>
            <a:endParaRPr sz="2000" dirty="0">
              <a:solidFill>
                <a:schemeClr val="accent1"/>
              </a:solidFill>
              <a:latin typeface="Lucida Sans Unicode"/>
              <a:cs typeface="Lucida Sans Unicode"/>
            </a:endParaRPr>
          </a:p>
          <a:p>
            <a:pPr marL="698500" marR="5080" lvl="1" indent="-228600" algn="just">
              <a:lnSpc>
                <a:spcPct val="119400"/>
              </a:lnSpc>
              <a:spcBef>
                <a:spcPts val="370"/>
              </a:spcBef>
              <a:buSzPct val="125000"/>
              <a:buFont typeface="Arial"/>
              <a:buChar char="•"/>
              <a:tabLst>
                <a:tab pos="699135" algn="l"/>
              </a:tabLst>
            </a:pPr>
            <a:r>
              <a:rPr sz="2000" spc="-5" dirty="0">
                <a:solidFill>
                  <a:schemeClr val="accent1"/>
                </a:solidFill>
                <a:latin typeface="Lucida Sans Unicode"/>
                <a:cs typeface="Lucida Sans Unicode"/>
              </a:rPr>
              <a:t>Back </a:t>
            </a:r>
            <a:r>
              <a:rPr sz="2000" dirty="0">
                <a:solidFill>
                  <a:schemeClr val="accent1"/>
                </a:solidFill>
                <a:latin typeface="Lucida Sans Unicode"/>
                <a:cs typeface="Lucida Sans Unicode"/>
              </a:rPr>
              <a:t>up </a:t>
            </a:r>
            <a:r>
              <a:rPr sz="2100" i="1" spc="-55" dirty="0">
                <a:solidFill>
                  <a:schemeClr val="accent1"/>
                </a:solidFill>
                <a:latin typeface="Lucida Sans Unicode"/>
                <a:cs typeface="Lucida Sans Unicode"/>
              </a:rPr>
              <a:t>as </a:t>
            </a:r>
            <a:r>
              <a:rPr sz="2100" i="1" spc="-45" dirty="0">
                <a:solidFill>
                  <a:schemeClr val="accent1"/>
                </a:solidFill>
                <a:latin typeface="Lucida Sans Unicode"/>
                <a:cs typeface="Lucida Sans Unicode"/>
              </a:rPr>
              <a:t>little </a:t>
            </a:r>
            <a:r>
              <a:rPr sz="2100" i="1" spc="-55" dirty="0">
                <a:solidFill>
                  <a:schemeClr val="accent1"/>
                </a:solidFill>
                <a:latin typeface="Lucida Sans Unicode"/>
                <a:cs typeface="Lucida Sans Unicode"/>
              </a:rPr>
              <a:t>as possible </a:t>
            </a:r>
            <a:r>
              <a:rPr sz="2000" dirty="0">
                <a:solidFill>
                  <a:schemeClr val="accent1"/>
                </a:solidFill>
                <a:latin typeface="Lucida Sans Unicode"/>
                <a:cs typeface="Lucida Sans Unicode"/>
              </a:rPr>
              <a:t>when you </a:t>
            </a:r>
            <a:r>
              <a:rPr sz="2000" spc="-5" dirty="0">
                <a:solidFill>
                  <a:schemeClr val="accent1"/>
                </a:solidFill>
                <a:latin typeface="Lucida Sans Unicode"/>
                <a:cs typeface="Lucida Sans Unicode"/>
              </a:rPr>
              <a:t>reach </a:t>
            </a:r>
            <a:r>
              <a:rPr sz="2000" dirty="0">
                <a:solidFill>
                  <a:schemeClr val="accent1"/>
                </a:solidFill>
                <a:latin typeface="Lucida Sans Unicode"/>
                <a:cs typeface="Lucida Sans Unicode"/>
              </a:rPr>
              <a:t>a </a:t>
            </a:r>
            <a:r>
              <a:rPr sz="2000" spc="-5" dirty="0">
                <a:solidFill>
                  <a:schemeClr val="accent1"/>
                </a:solidFill>
                <a:latin typeface="Lucida Sans Unicode"/>
                <a:cs typeface="Lucida Sans Unicode"/>
              </a:rPr>
              <a:t>"dead  end" (i.e., </a:t>
            </a:r>
            <a:r>
              <a:rPr sz="2000" dirty="0">
                <a:solidFill>
                  <a:schemeClr val="accent1"/>
                </a:solidFill>
                <a:latin typeface="Lucida Sans Unicode"/>
                <a:cs typeface="Lucida Sans Unicode"/>
              </a:rPr>
              <a:t>next vertex has </a:t>
            </a:r>
            <a:r>
              <a:rPr sz="2000" spc="-5" dirty="0">
                <a:solidFill>
                  <a:schemeClr val="accent1"/>
                </a:solidFill>
                <a:latin typeface="Lucida Sans Unicode"/>
                <a:cs typeface="Lucida Sans Unicode"/>
              </a:rPr>
              <a:t>been "marked" </a:t>
            </a:r>
            <a:r>
              <a:rPr sz="2000" dirty="0">
                <a:solidFill>
                  <a:schemeClr val="accent1"/>
                </a:solidFill>
                <a:latin typeface="Lucida Sans Unicode"/>
                <a:cs typeface="Lucida Sans Unicode"/>
              </a:rPr>
              <a:t>or there </a:t>
            </a:r>
            <a:r>
              <a:rPr sz="2000" spc="-5" dirty="0">
                <a:solidFill>
                  <a:schemeClr val="accent1"/>
                </a:solidFill>
                <a:latin typeface="Lucida Sans Unicode"/>
                <a:cs typeface="Lucida Sans Unicode"/>
              </a:rPr>
              <a:t>is  </a:t>
            </a:r>
            <a:r>
              <a:rPr sz="2000" dirty="0">
                <a:solidFill>
                  <a:schemeClr val="accent1"/>
                </a:solidFill>
                <a:latin typeface="Lucida Sans Unicode"/>
                <a:cs typeface="Lucida Sans Unicode"/>
              </a:rPr>
              <a:t>no next</a:t>
            </a:r>
            <a:r>
              <a:rPr sz="2000" spc="-25" dirty="0">
                <a:solidFill>
                  <a:schemeClr val="accent1"/>
                </a:solidFill>
                <a:latin typeface="Lucida Sans Unicode"/>
                <a:cs typeface="Lucida Sans Unicode"/>
              </a:rPr>
              <a:t> </a:t>
            </a:r>
            <a:r>
              <a:rPr sz="2000" spc="-5" dirty="0">
                <a:solidFill>
                  <a:schemeClr val="accent1"/>
                </a:solidFill>
                <a:latin typeface="Lucida Sans Unicode"/>
                <a:cs typeface="Lucida Sans Unicode"/>
              </a:rPr>
              <a:t>vertex)</a:t>
            </a:r>
            <a:endParaRPr sz="2000" dirty="0">
              <a:solidFill>
                <a:schemeClr val="accent1"/>
              </a:solidFill>
              <a:latin typeface="Lucida Sans Unicode"/>
              <a:cs typeface="Lucida Sans Unicode"/>
            </a:endParaRPr>
          </a:p>
          <a:p>
            <a:pPr marL="241300" indent="-228600">
              <a:lnSpc>
                <a:spcPct val="100000"/>
              </a:lnSpc>
              <a:spcBef>
                <a:spcPts val="1485"/>
              </a:spcBef>
              <a:buSzPct val="125000"/>
              <a:buFont typeface="Arial"/>
              <a:buChar char="•"/>
              <a:tabLst>
                <a:tab pos="241300" algn="l"/>
              </a:tabLst>
            </a:pPr>
            <a:r>
              <a:rPr sz="2400" spc="-5" dirty="0">
                <a:solidFill>
                  <a:schemeClr val="accent1"/>
                </a:solidFill>
                <a:latin typeface="Lucida Sans Unicode"/>
                <a:cs typeface="Lucida Sans Unicode"/>
              </a:rPr>
              <a:t>DFS </a:t>
            </a:r>
            <a:r>
              <a:rPr sz="2400" spc="-10" dirty="0">
                <a:solidFill>
                  <a:schemeClr val="accent1"/>
                </a:solidFill>
                <a:latin typeface="Lucida Sans Unicode"/>
                <a:cs typeface="Lucida Sans Unicode"/>
              </a:rPr>
              <a:t>can </a:t>
            </a:r>
            <a:r>
              <a:rPr sz="2400" spc="-5" dirty="0">
                <a:solidFill>
                  <a:schemeClr val="accent1"/>
                </a:solidFill>
                <a:latin typeface="Lucida Sans Unicode"/>
                <a:cs typeface="Lucida Sans Unicode"/>
              </a:rPr>
              <a:t>be implemented efficiently </a:t>
            </a:r>
            <a:r>
              <a:rPr sz="2400" dirty="0">
                <a:solidFill>
                  <a:schemeClr val="accent1"/>
                </a:solidFill>
                <a:latin typeface="Lucida Sans Unicode"/>
                <a:cs typeface="Lucida Sans Unicode"/>
              </a:rPr>
              <a:t>using</a:t>
            </a:r>
            <a:r>
              <a:rPr sz="2400" spc="35" dirty="0">
                <a:solidFill>
                  <a:schemeClr val="accent1"/>
                </a:solidFill>
                <a:latin typeface="Lucida Sans Unicode"/>
                <a:cs typeface="Lucida Sans Unicode"/>
              </a:rPr>
              <a:t> </a:t>
            </a:r>
            <a:r>
              <a:rPr sz="2400" dirty="0">
                <a:solidFill>
                  <a:schemeClr val="accent1"/>
                </a:solidFill>
                <a:latin typeface="Lucida Sans Unicode"/>
                <a:cs typeface="Lucida Sans Unicode"/>
              </a:rPr>
              <a:t>a</a:t>
            </a:r>
          </a:p>
          <a:p>
            <a:pPr marL="240665">
              <a:lnSpc>
                <a:spcPct val="100000"/>
              </a:lnSpc>
              <a:spcBef>
                <a:spcPts val="480"/>
              </a:spcBef>
            </a:pPr>
            <a:r>
              <a:rPr sz="2500" i="1" spc="-55" dirty="0">
                <a:solidFill>
                  <a:schemeClr val="accent1"/>
                </a:solidFill>
                <a:latin typeface="Lucida Sans Unicode"/>
                <a:cs typeface="Lucida Sans Unicode"/>
              </a:rPr>
              <a:t>stack</a:t>
            </a:r>
            <a:endParaRPr sz="2500" dirty="0">
              <a:solidFill>
                <a:schemeClr val="accent1"/>
              </a:solidFill>
              <a:latin typeface="Lucida Sans Unicode"/>
              <a:cs typeface="Lucida Sans Unicode"/>
            </a:endParaRPr>
          </a:p>
        </p:txBody>
      </p:sp>
      <p:sp>
        <p:nvSpPr>
          <p:cNvPr id="22" name="object 22"/>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t>34</a:t>
            </a:fld>
            <a:endParaRPr dirty="0"/>
          </a:p>
        </p:txBody>
      </p:sp>
    </p:spTree>
    <p:extLst>
      <p:ext uri="{BB962C8B-B14F-4D97-AF65-F5344CB8AC3E}">
        <p14:creationId xmlns:p14="http://schemas.microsoft.com/office/powerpoint/2010/main" val="36734830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223" y="609601"/>
            <a:ext cx="7154977" cy="381000"/>
          </a:xfrm>
        </p:spPr>
        <p:txBody>
          <a:bodyPr/>
          <a:lstStyle/>
          <a:p>
            <a:pPr marL="0" marR="0">
              <a:lnSpc>
                <a:spcPts val="2250"/>
              </a:lnSpc>
              <a:spcBef>
                <a:spcPts val="0"/>
              </a:spcBef>
              <a:spcAft>
                <a:spcPts val="900"/>
              </a:spcAft>
            </a:pPr>
            <a:r>
              <a:rPr lang="en-US" sz="3200" b="1" dirty="0">
                <a:solidFill>
                  <a:schemeClr val="accent1"/>
                </a:solidFill>
                <a:latin typeface="Helvetica" panose="020B0604020202020204" pitchFamily="34" charset="0"/>
                <a:ea typeface="Times New Roman" panose="02020603050405020304" pitchFamily="18" charset="0"/>
                <a:cs typeface="Times New Roman" panose="02020603050405020304" pitchFamily="18" charset="0"/>
              </a:rPr>
              <a:t>DFS pseudocode (</a:t>
            </a:r>
            <a:r>
              <a:rPr lang="en-US" sz="1800" b="1" dirty="0">
                <a:solidFill>
                  <a:schemeClr val="accent1"/>
                </a:solidFill>
                <a:latin typeface="Helvetica" panose="020B0604020202020204" pitchFamily="34" charset="0"/>
                <a:ea typeface="Times New Roman" panose="02020603050405020304" pitchFamily="18" charset="0"/>
                <a:cs typeface="Times New Roman" panose="02020603050405020304" pitchFamily="18" charset="0"/>
              </a:rPr>
              <a:t>recursive implementation</a:t>
            </a:r>
            <a:r>
              <a:rPr lang="en-US" sz="3200" b="1" dirty="0">
                <a:solidFill>
                  <a:schemeClr val="accent1"/>
                </a:solidFill>
                <a:latin typeface="Helvetica" panose="020B0604020202020204" pitchFamily="34" charset="0"/>
                <a:ea typeface="Times New Roman" panose="02020603050405020304" pitchFamily="18" charset="0"/>
                <a:cs typeface="Times New Roman" panose="02020603050405020304" pitchFamily="18" charset="0"/>
              </a:rPr>
              <a:t>)</a:t>
            </a:r>
            <a:r>
              <a:rPr lang="en-US" sz="32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
            </a:r>
            <a:br>
              <a:rPr lang="en-US" sz="32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br>
            <a:endParaRPr lang="en-US" sz="3200" dirty="0">
              <a:solidFill>
                <a:schemeClr val="accent1"/>
              </a:solidFill>
            </a:endParaRPr>
          </a:p>
        </p:txBody>
      </p:sp>
      <p:sp>
        <p:nvSpPr>
          <p:cNvPr id="3" name="Text Placeholder 2"/>
          <p:cNvSpPr>
            <a:spLocks noGrp="1"/>
          </p:cNvSpPr>
          <p:nvPr>
            <p:ph type="body" idx="1"/>
          </p:nvPr>
        </p:nvSpPr>
        <p:spPr>
          <a:xfrm>
            <a:off x="900549" y="1189673"/>
            <a:ext cx="7321550" cy="1572225"/>
          </a:xfrm>
        </p:spPr>
        <p:txBody>
          <a:bodyPr/>
          <a:lstStyle/>
          <a:p>
            <a:pPr>
              <a:lnSpc>
                <a:spcPts val="2250"/>
              </a:lnSpc>
              <a:spcAft>
                <a:spcPts val="900"/>
              </a:spcAft>
            </a:pPr>
            <a:r>
              <a:rPr lang="en-US" sz="1800"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The pseudocode for DFS is shown below. In the </a:t>
            </a:r>
            <a:r>
              <a:rPr lang="en-US" sz="1800" dirty="0" err="1">
                <a:solidFill>
                  <a:schemeClr val="tx1"/>
                </a:solidFill>
                <a:latin typeface="Helvetica" panose="020B0604020202020204" pitchFamily="34" charset="0"/>
                <a:ea typeface="Times New Roman" panose="02020603050405020304" pitchFamily="18" charset="0"/>
                <a:cs typeface="Times New Roman" panose="02020603050405020304" pitchFamily="18" charset="0"/>
              </a:rPr>
              <a:t>init</a:t>
            </a:r>
            <a:r>
              <a:rPr lang="en-US" sz="1800"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 function, notice that we run the DFS function on every node. This is because the graph might have two different disconnected parts so to make sure that we cover every vertex, we can also run the DFS algorithm on every node.</a:t>
            </a: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chemeClr val="tx1"/>
              </a:solidFill>
            </a:endParaRPr>
          </a:p>
        </p:txBody>
      </p:sp>
      <p:pic>
        <p:nvPicPr>
          <p:cNvPr id="4" name="Picture 3"/>
          <p:cNvPicPr>
            <a:picLocks noChangeAspect="1"/>
          </p:cNvPicPr>
          <p:nvPr/>
        </p:nvPicPr>
        <p:blipFill>
          <a:blip r:embed="rId2"/>
          <a:stretch>
            <a:fillRect/>
          </a:stretch>
        </p:blipFill>
        <p:spPr>
          <a:xfrm>
            <a:off x="922223" y="2514600"/>
            <a:ext cx="7154977" cy="3962400"/>
          </a:xfrm>
          <a:prstGeom prst="rect">
            <a:avLst/>
          </a:prstGeom>
        </p:spPr>
      </p:pic>
    </p:spTree>
    <p:extLst>
      <p:ext uri="{BB962C8B-B14F-4D97-AF65-F5344CB8AC3E}">
        <p14:creationId xmlns:p14="http://schemas.microsoft.com/office/powerpoint/2010/main" val="14868552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2"/>
            <a:ext cx="7274153" cy="589905"/>
          </a:xfrm>
        </p:spPr>
        <p:txBody>
          <a:bodyPr/>
          <a:lstStyle/>
          <a:p>
            <a:pPr marL="0" marR="0">
              <a:lnSpc>
                <a:spcPts val="2250"/>
              </a:lnSpc>
              <a:spcBef>
                <a:spcPts val="0"/>
              </a:spcBef>
              <a:spcAft>
                <a:spcPts val="900"/>
              </a:spcAft>
            </a:pPr>
            <a:r>
              <a:rPr lang="en-US" sz="3200" b="1" dirty="0">
                <a:solidFill>
                  <a:schemeClr val="accent1"/>
                </a:solidFill>
                <a:latin typeface="Helvetica" panose="020B0604020202020204" pitchFamily="34" charset="0"/>
                <a:ea typeface="Times New Roman" panose="02020603050405020304" pitchFamily="18" charset="0"/>
                <a:cs typeface="Times New Roman" panose="02020603050405020304" pitchFamily="18" charset="0"/>
              </a:rPr>
              <a:t>DFS Algorithm Complexity</a:t>
            </a:r>
            <a:r>
              <a:rPr lang="en-US" sz="4000" dirty="0">
                <a:latin typeface="Calibri" panose="020F0502020204030204" pitchFamily="34" charset="0"/>
                <a:ea typeface="Calibri" panose="020F0502020204030204" pitchFamily="34" charset="0"/>
                <a:cs typeface="Times New Roman" panose="02020603050405020304" pitchFamily="18" charset="0"/>
              </a:rPr>
              <a:t/>
            </a:r>
            <a:br>
              <a:rPr lang="en-US" sz="40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 Placeholder 2"/>
          <p:cNvSpPr>
            <a:spLocks noGrp="1"/>
          </p:cNvSpPr>
          <p:nvPr>
            <p:ph type="body" idx="1"/>
          </p:nvPr>
        </p:nvSpPr>
        <p:spPr>
          <a:xfrm>
            <a:off x="922222" y="1187461"/>
            <a:ext cx="7321550" cy="2508379"/>
          </a:xfrm>
        </p:spPr>
        <p:txBody>
          <a:bodyPr/>
          <a:lstStyle/>
          <a:p>
            <a:pPr>
              <a:lnSpc>
                <a:spcPts val="2250"/>
              </a:lnSpc>
              <a:spcAft>
                <a:spcPts val="900"/>
              </a:spcAft>
            </a:pPr>
            <a:r>
              <a:rPr lang="en-US" sz="1800"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The time complexity of the BFS algorithm is represented in the form of O(V + E), where V is the number of nodes and E is the number of edges.</a:t>
            </a: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ts val="2250"/>
              </a:lnSpc>
              <a:spcAft>
                <a:spcPts val="900"/>
              </a:spcAft>
            </a:pPr>
            <a:r>
              <a:rPr lang="en-US" sz="1800"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The space complexity of the algorithm is O(V</a:t>
            </a:r>
            <a:r>
              <a:rPr lang="en-US" sz="1800" dirty="0" smtClean="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a:t>
            </a:r>
          </a:p>
          <a:p>
            <a:pPr>
              <a:lnSpc>
                <a:spcPts val="2250"/>
              </a:lnSpc>
              <a:spcAft>
                <a:spcPts val="900"/>
              </a:spcAft>
            </a:pPr>
            <a:endParaRPr lang="en-US" sz="1800" dirty="0">
              <a:solidFill>
                <a:schemeClr val="tx1"/>
              </a:solidFill>
              <a:latin typeface="Helvetica" panose="020B0604020202020204" pitchFamily="34" charset="0"/>
              <a:ea typeface="Calibri" panose="020F0502020204030204" pitchFamily="34" charset="0"/>
              <a:cs typeface="Times New Roman" panose="02020603050405020304" pitchFamily="18" charset="0"/>
            </a:endParaRPr>
          </a:p>
          <a:p>
            <a:pPr>
              <a:lnSpc>
                <a:spcPts val="2250"/>
              </a:lnSpc>
              <a:spcAft>
                <a:spcPts val="900"/>
              </a:spcAft>
            </a:pP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chemeClr val="tx1"/>
              </a:solidFill>
            </a:endParaRPr>
          </a:p>
        </p:txBody>
      </p:sp>
      <p:sp>
        <p:nvSpPr>
          <p:cNvPr id="4" name="Rectangle 3"/>
          <p:cNvSpPr/>
          <p:nvPr/>
        </p:nvSpPr>
        <p:spPr>
          <a:xfrm>
            <a:off x="838200" y="2895600"/>
            <a:ext cx="3329146" cy="387286"/>
          </a:xfrm>
          <a:prstGeom prst="rect">
            <a:avLst/>
          </a:prstGeom>
        </p:spPr>
        <p:txBody>
          <a:bodyPr wrap="square">
            <a:spAutoFit/>
          </a:bodyPr>
          <a:lstStyle/>
          <a:p>
            <a:pPr>
              <a:lnSpc>
                <a:spcPts val="2250"/>
              </a:lnSpc>
              <a:spcAft>
                <a:spcPts val="900"/>
              </a:spcAft>
            </a:pPr>
            <a:r>
              <a:rPr lang="en-US" b="1" dirty="0">
                <a:latin typeface="Helvetica" panose="020B0604020202020204" pitchFamily="34" charset="0"/>
                <a:ea typeface="Times New Roman" panose="02020603050405020304" pitchFamily="18" charset="0"/>
                <a:cs typeface="Times New Roman" panose="02020603050405020304" pitchFamily="18" charset="0"/>
              </a:rPr>
              <a:t>DFS Algorithm Applications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922222" y="3392319"/>
            <a:ext cx="7002577" cy="2031325"/>
          </a:xfrm>
          <a:prstGeom prst="rect">
            <a:avLst/>
          </a:prstGeom>
        </p:spPr>
        <p:txBody>
          <a:bodyPr wrap="square">
            <a:spAutoFit/>
          </a:bodyPr>
          <a:lstStyle/>
          <a:p>
            <a:pPr marL="342900" indent="-342900">
              <a:buAutoNum type="arabicPeriod"/>
            </a:pPr>
            <a:r>
              <a:rPr lang="en-US" dirty="0" smtClean="0"/>
              <a:t>For </a:t>
            </a:r>
            <a:r>
              <a:rPr lang="en-US" dirty="0"/>
              <a:t>finding the </a:t>
            </a:r>
            <a:r>
              <a:rPr lang="en-US" dirty="0" smtClean="0"/>
              <a:t>path</a:t>
            </a:r>
          </a:p>
          <a:p>
            <a:pPr marL="342900" indent="-342900">
              <a:buAutoNum type="arabicPeriod"/>
            </a:pPr>
            <a:endParaRPr lang="en-US" dirty="0"/>
          </a:p>
          <a:p>
            <a:pPr marL="342900" indent="-342900">
              <a:buAutoNum type="arabicPeriod" startAt="2"/>
            </a:pPr>
            <a:r>
              <a:rPr lang="en-US" dirty="0" smtClean="0"/>
              <a:t>To </a:t>
            </a:r>
            <a:r>
              <a:rPr lang="en-US" dirty="0"/>
              <a:t>test if the graph is </a:t>
            </a:r>
            <a:r>
              <a:rPr lang="en-US" dirty="0" smtClean="0"/>
              <a:t>bipartite</a:t>
            </a:r>
          </a:p>
          <a:p>
            <a:pPr marL="342900" indent="-342900">
              <a:buAutoNum type="arabicPeriod" startAt="2"/>
            </a:pPr>
            <a:endParaRPr lang="en-US" dirty="0"/>
          </a:p>
          <a:p>
            <a:pPr marL="342900" indent="-342900">
              <a:buAutoNum type="arabicPeriod" startAt="3"/>
            </a:pPr>
            <a:r>
              <a:rPr lang="en-US" dirty="0" smtClean="0"/>
              <a:t>For </a:t>
            </a:r>
            <a:r>
              <a:rPr lang="en-US" dirty="0"/>
              <a:t>finding the strongly connected components of a </a:t>
            </a:r>
            <a:r>
              <a:rPr lang="en-US" dirty="0" smtClean="0"/>
              <a:t>graph</a:t>
            </a:r>
          </a:p>
          <a:p>
            <a:pPr marL="342900" indent="-342900">
              <a:buAutoNum type="arabicPeriod" startAt="3"/>
            </a:pPr>
            <a:endParaRPr lang="en-US" dirty="0"/>
          </a:p>
          <a:p>
            <a:r>
              <a:rPr lang="en-US" dirty="0" smtClean="0"/>
              <a:t>4.   For </a:t>
            </a:r>
            <a:r>
              <a:rPr lang="en-US" dirty="0"/>
              <a:t>detecting cycles in a graph</a:t>
            </a:r>
          </a:p>
        </p:txBody>
      </p:sp>
    </p:spTree>
    <p:extLst>
      <p:ext uri="{BB962C8B-B14F-4D97-AF65-F5344CB8AC3E}">
        <p14:creationId xmlns:p14="http://schemas.microsoft.com/office/powerpoint/2010/main" val="27447985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22223" y="492708"/>
            <a:ext cx="7017384"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chemeClr val="tx1"/>
                </a:solidFill>
              </a:rPr>
              <a:t>DEPTH FIRST</a:t>
            </a:r>
            <a:r>
              <a:rPr sz="3600" spc="-70" dirty="0">
                <a:solidFill>
                  <a:schemeClr val="tx1"/>
                </a:solidFill>
              </a:rPr>
              <a:t> </a:t>
            </a:r>
            <a:r>
              <a:rPr sz="3600" spc="-10" dirty="0">
                <a:solidFill>
                  <a:schemeClr val="tx1"/>
                </a:solidFill>
              </a:rPr>
              <a:t>SEARCH(DFS)</a:t>
            </a:r>
            <a:endParaRPr sz="3600" dirty="0">
              <a:solidFill>
                <a:schemeClr val="tx1"/>
              </a:solidFill>
            </a:endParaRPr>
          </a:p>
        </p:txBody>
      </p:sp>
      <p:sp>
        <p:nvSpPr>
          <p:cNvPr id="4" name="object 4"/>
          <p:cNvSpPr/>
          <p:nvPr/>
        </p:nvSpPr>
        <p:spPr>
          <a:xfrm>
            <a:off x="691895" y="1772411"/>
            <a:ext cx="667511" cy="85343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49452" y="1871472"/>
            <a:ext cx="1568196" cy="74980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139695" y="1871472"/>
            <a:ext cx="1636776" cy="74980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400044" y="1871472"/>
            <a:ext cx="2311907" cy="74980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5335523" y="1871472"/>
            <a:ext cx="1213103" cy="749808"/>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691895" y="2339339"/>
            <a:ext cx="667511" cy="853439"/>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949452" y="2438400"/>
            <a:ext cx="2802636" cy="749808"/>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3276600" y="2438400"/>
            <a:ext cx="571500" cy="749808"/>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208532" y="2880360"/>
            <a:ext cx="512063" cy="650748"/>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459991" y="2953511"/>
            <a:ext cx="1021080" cy="571500"/>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2188464" y="2953511"/>
            <a:ext cx="547115" cy="57150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2442972" y="2953511"/>
            <a:ext cx="853439" cy="571500"/>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3002279" y="2953511"/>
            <a:ext cx="1120140" cy="571500"/>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3829811" y="2953511"/>
            <a:ext cx="431291" cy="571500"/>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3895344" y="2953511"/>
            <a:ext cx="437388" cy="571500"/>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3966971" y="2953511"/>
            <a:ext cx="493775" cy="571500"/>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4094988" y="2953511"/>
            <a:ext cx="437388" cy="571500"/>
          </a:xfrm>
          <a:prstGeom prst="rect">
            <a:avLst/>
          </a:prstGeom>
          <a:blipFill>
            <a:blip r:embed="rId15" cstate="print"/>
            <a:stretch>
              <a:fillRect/>
            </a:stretch>
          </a:blipFill>
        </p:spPr>
        <p:txBody>
          <a:bodyPr wrap="square" lIns="0" tIns="0" rIns="0" bIns="0" rtlCol="0"/>
          <a:lstStyle/>
          <a:p>
            <a:endParaRPr/>
          </a:p>
        </p:txBody>
      </p:sp>
      <p:sp>
        <p:nvSpPr>
          <p:cNvPr id="21" name="object 21"/>
          <p:cNvSpPr/>
          <p:nvPr/>
        </p:nvSpPr>
        <p:spPr>
          <a:xfrm>
            <a:off x="4166615" y="2953511"/>
            <a:ext cx="437388" cy="571500"/>
          </a:xfrm>
          <a:prstGeom prst="rect">
            <a:avLst/>
          </a:prstGeom>
          <a:blipFill>
            <a:blip r:embed="rId17" cstate="print"/>
            <a:stretch>
              <a:fillRect/>
            </a:stretch>
          </a:blipFill>
        </p:spPr>
        <p:txBody>
          <a:bodyPr wrap="square" lIns="0" tIns="0" rIns="0" bIns="0" rtlCol="0"/>
          <a:lstStyle/>
          <a:p>
            <a:endParaRPr/>
          </a:p>
        </p:txBody>
      </p:sp>
      <p:sp>
        <p:nvSpPr>
          <p:cNvPr id="22" name="object 22"/>
          <p:cNvSpPr/>
          <p:nvPr/>
        </p:nvSpPr>
        <p:spPr>
          <a:xfrm>
            <a:off x="4315967" y="2953511"/>
            <a:ext cx="736091" cy="571500"/>
          </a:xfrm>
          <a:prstGeom prst="rect">
            <a:avLst/>
          </a:prstGeom>
          <a:blipFill>
            <a:blip r:embed="rId18" cstate="print"/>
            <a:stretch>
              <a:fillRect/>
            </a:stretch>
          </a:blipFill>
        </p:spPr>
        <p:txBody>
          <a:bodyPr wrap="square" lIns="0" tIns="0" rIns="0" bIns="0" rtlCol="0"/>
          <a:lstStyle/>
          <a:p>
            <a:endParaRPr/>
          </a:p>
        </p:txBody>
      </p:sp>
      <p:sp>
        <p:nvSpPr>
          <p:cNvPr id="23" name="object 23"/>
          <p:cNvSpPr/>
          <p:nvPr/>
        </p:nvSpPr>
        <p:spPr>
          <a:xfrm>
            <a:off x="4760976" y="2953511"/>
            <a:ext cx="1566672" cy="571500"/>
          </a:xfrm>
          <a:prstGeom prst="rect">
            <a:avLst/>
          </a:prstGeom>
          <a:blipFill>
            <a:blip r:embed="rId19" cstate="print"/>
            <a:stretch>
              <a:fillRect/>
            </a:stretch>
          </a:blipFill>
        </p:spPr>
        <p:txBody>
          <a:bodyPr wrap="square" lIns="0" tIns="0" rIns="0" bIns="0" rtlCol="0"/>
          <a:lstStyle/>
          <a:p>
            <a:endParaRPr/>
          </a:p>
        </p:txBody>
      </p:sp>
      <p:sp>
        <p:nvSpPr>
          <p:cNvPr id="24" name="object 24"/>
          <p:cNvSpPr/>
          <p:nvPr/>
        </p:nvSpPr>
        <p:spPr>
          <a:xfrm>
            <a:off x="6033515" y="2953511"/>
            <a:ext cx="577595" cy="571500"/>
          </a:xfrm>
          <a:prstGeom prst="rect">
            <a:avLst/>
          </a:prstGeom>
          <a:blipFill>
            <a:blip r:embed="rId20" cstate="print"/>
            <a:stretch>
              <a:fillRect/>
            </a:stretch>
          </a:blipFill>
        </p:spPr>
        <p:txBody>
          <a:bodyPr wrap="square" lIns="0" tIns="0" rIns="0" bIns="0" rtlCol="0"/>
          <a:lstStyle/>
          <a:p>
            <a:endParaRPr/>
          </a:p>
        </p:txBody>
      </p:sp>
      <p:sp>
        <p:nvSpPr>
          <p:cNvPr id="25" name="object 25"/>
          <p:cNvSpPr/>
          <p:nvPr/>
        </p:nvSpPr>
        <p:spPr>
          <a:xfrm>
            <a:off x="6320028" y="2953511"/>
            <a:ext cx="909827" cy="571500"/>
          </a:xfrm>
          <a:prstGeom prst="rect">
            <a:avLst/>
          </a:prstGeom>
          <a:blipFill>
            <a:blip r:embed="rId21" cstate="print"/>
            <a:stretch>
              <a:fillRect/>
            </a:stretch>
          </a:blipFill>
        </p:spPr>
        <p:txBody>
          <a:bodyPr wrap="square" lIns="0" tIns="0" rIns="0" bIns="0" rtlCol="0"/>
          <a:lstStyle/>
          <a:p>
            <a:endParaRPr/>
          </a:p>
        </p:txBody>
      </p:sp>
      <p:sp>
        <p:nvSpPr>
          <p:cNvPr id="26" name="object 26"/>
          <p:cNvSpPr/>
          <p:nvPr/>
        </p:nvSpPr>
        <p:spPr>
          <a:xfrm>
            <a:off x="691895" y="3297935"/>
            <a:ext cx="667511" cy="853439"/>
          </a:xfrm>
          <a:prstGeom prst="rect">
            <a:avLst/>
          </a:prstGeom>
          <a:blipFill>
            <a:blip r:embed="rId2" cstate="print"/>
            <a:stretch>
              <a:fillRect/>
            </a:stretch>
          </a:blipFill>
        </p:spPr>
        <p:txBody>
          <a:bodyPr wrap="square" lIns="0" tIns="0" rIns="0" bIns="0" rtlCol="0"/>
          <a:lstStyle/>
          <a:p>
            <a:endParaRPr/>
          </a:p>
        </p:txBody>
      </p:sp>
      <p:sp>
        <p:nvSpPr>
          <p:cNvPr id="27" name="object 27"/>
          <p:cNvSpPr/>
          <p:nvPr/>
        </p:nvSpPr>
        <p:spPr>
          <a:xfrm>
            <a:off x="949452" y="3396996"/>
            <a:ext cx="1970532" cy="749807"/>
          </a:xfrm>
          <a:prstGeom prst="rect">
            <a:avLst/>
          </a:prstGeom>
          <a:blipFill>
            <a:blip r:embed="rId22" cstate="print"/>
            <a:stretch>
              <a:fillRect/>
            </a:stretch>
          </a:blipFill>
        </p:spPr>
        <p:txBody>
          <a:bodyPr wrap="square" lIns="0" tIns="0" rIns="0" bIns="0" rtlCol="0"/>
          <a:lstStyle/>
          <a:p>
            <a:endParaRPr/>
          </a:p>
        </p:txBody>
      </p:sp>
      <p:sp>
        <p:nvSpPr>
          <p:cNvPr id="28" name="object 28"/>
          <p:cNvSpPr/>
          <p:nvPr/>
        </p:nvSpPr>
        <p:spPr>
          <a:xfrm>
            <a:off x="1132332" y="3779520"/>
            <a:ext cx="2656332" cy="124968"/>
          </a:xfrm>
          <a:prstGeom prst="rect">
            <a:avLst/>
          </a:prstGeom>
          <a:blipFill>
            <a:blip r:embed="rId23" cstate="print"/>
            <a:stretch>
              <a:fillRect/>
            </a:stretch>
          </a:blipFill>
        </p:spPr>
        <p:txBody>
          <a:bodyPr wrap="square" lIns="0" tIns="0" rIns="0" bIns="0" rtlCol="0"/>
          <a:lstStyle/>
          <a:p>
            <a:endParaRPr/>
          </a:p>
        </p:txBody>
      </p:sp>
      <p:sp>
        <p:nvSpPr>
          <p:cNvPr id="29" name="object 29"/>
          <p:cNvSpPr/>
          <p:nvPr/>
        </p:nvSpPr>
        <p:spPr>
          <a:xfrm>
            <a:off x="2543555" y="3396996"/>
            <a:ext cx="775716" cy="749807"/>
          </a:xfrm>
          <a:prstGeom prst="rect">
            <a:avLst/>
          </a:prstGeom>
          <a:blipFill>
            <a:blip r:embed="rId24" cstate="print"/>
            <a:stretch>
              <a:fillRect/>
            </a:stretch>
          </a:blipFill>
        </p:spPr>
        <p:txBody>
          <a:bodyPr wrap="square" lIns="0" tIns="0" rIns="0" bIns="0" rtlCol="0"/>
          <a:lstStyle/>
          <a:p>
            <a:endParaRPr/>
          </a:p>
        </p:txBody>
      </p:sp>
      <p:sp>
        <p:nvSpPr>
          <p:cNvPr id="30" name="object 30"/>
          <p:cNvSpPr/>
          <p:nvPr/>
        </p:nvSpPr>
        <p:spPr>
          <a:xfrm>
            <a:off x="2939795" y="3396996"/>
            <a:ext cx="1031747" cy="749807"/>
          </a:xfrm>
          <a:prstGeom prst="rect">
            <a:avLst/>
          </a:prstGeom>
          <a:blipFill>
            <a:blip r:embed="rId25" cstate="print"/>
            <a:stretch>
              <a:fillRect/>
            </a:stretch>
          </a:blipFill>
        </p:spPr>
        <p:txBody>
          <a:bodyPr wrap="square" lIns="0" tIns="0" rIns="0" bIns="0" rtlCol="0"/>
          <a:lstStyle/>
          <a:p>
            <a:endParaRPr/>
          </a:p>
        </p:txBody>
      </p:sp>
      <p:sp>
        <p:nvSpPr>
          <p:cNvPr id="31" name="object 31"/>
          <p:cNvSpPr/>
          <p:nvPr/>
        </p:nvSpPr>
        <p:spPr>
          <a:xfrm>
            <a:off x="1208532" y="3838955"/>
            <a:ext cx="512063" cy="650748"/>
          </a:xfrm>
          <a:prstGeom prst="rect">
            <a:avLst/>
          </a:prstGeom>
          <a:blipFill>
            <a:blip r:embed="rId9" cstate="print"/>
            <a:stretch>
              <a:fillRect/>
            </a:stretch>
          </a:blipFill>
        </p:spPr>
        <p:txBody>
          <a:bodyPr wrap="square" lIns="0" tIns="0" rIns="0" bIns="0" rtlCol="0"/>
          <a:lstStyle/>
          <a:p>
            <a:endParaRPr/>
          </a:p>
        </p:txBody>
      </p:sp>
      <p:sp>
        <p:nvSpPr>
          <p:cNvPr id="32" name="object 32"/>
          <p:cNvSpPr/>
          <p:nvPr/>
        </p:nvSpPr>
        <p:spPr>
          <a:xfrm>
            <a:off x="1459991" y="3912108"/>
            <a:ext cx="1427987" cy="571500"/>
          </a:xfrm>
          <a:prstGeom prst="rect">
            <a:avLst/>
          </a:prstGeom>
          <a:blipFill>
            <a:blip r:embed="rId26" cstate="print"/>
            <a:stretch>
              <a:fillRect/>
            </a:stretch>
          </a:blipFill>
        </p:spPr>
        <p:txBody>
          <a:bodyPr wrap="square" lIns="0" tIns="0" rIns="0" bIns="0" rtlCol="0"/>
          <a:lstStyle/>
          <a:p>
            <a:endParaRPr/>
          </a:p>
        </p:txBody>
      </p:sp>
      <p:sp>
        <p:nvSpPr>
          <p:cNvPr id="33" name="object 33"/>
          <p:cNvSpPr/>
          <p:nvPr/>
        </p:nvSpPr>
        <p:spPr>
          <a:xfrm>
            <a:off x="1597152" y="4200144"/>
            <a:ext cx="1226820" cy="102107"/>
          </a:xfrm>
          <a:prstGeom prst="rect">
            <a:avLst/>
          </a:prstGeom>
          <a:blipFill>
            <a:blip r:embed="rId27" cstate="print"/>
            <a:stretch>
              <a:fillRect/>
            </a:stretch>
          </a:blipFill>
        </p:spPr>
        <p:txBody>
          <a:bodyPr wrap="square" lIns="0" tIns="0" rIns="0" bIns="0" rtlCol="0"/>
          <a:lstStyle/>
          <a:p>
            <a:endParaRPr/>
          </a:p>
        </p:txBody>
      </p:sp>
      <p:sp>
        <p:nvSpPr>
          <p:cNvPr id="34" name="object 34"/>
          <p:cNvSpPr/>
          <p:nvPr/>
        </p:nvSpPr>
        <p:spPr>
          <a:xfrm>
            <a:off x="2522220" y="3912108"/>
            <a:ext cx="438912" cy="571500"/>
          </a:xfrm>
          <a:prstGeom prst="rect">
            <a:avLst/>
          </a:prstGeom>
          <a:blipFill>
            <a:blip r:embed="rId28" cstate="print"/>
            <a:stretch>
              <a:fillRect/>
            </a:stretch>
          </a:blipFill>
        </p:spPr>
        <p:txBody>
          <a:bodyPr wrap="square" lIns="0" tIns="0" rIns="0" bIns="0" rtlCol="0"/>
          <a:lstStyle/>
          <a:p>
            <a:endParaRPr/>
          </a:p>
        </p:txBody>
      </p:sp>
      <p:sp>
        <p:nvSpPr>
          <p:cNvPr id="35" name="object 35"/>
          <p:cNvSpPr/>
          <p:nvPr/>
        </p:nvSpPr>
        <p:spPr>
          <a:xfrm>
            <a:off x="2705100" y="3912108"/>
            <a:ext cx="748284" cy="571500"/>
          </a:xfrm>
          <a:prstGeom prst="rect">
            <a:avLst/>
          </a:prstGeom>
          <a:blipFill>
            <a:blip r:embed="rId29" cstate="print"/>
            <a:stretch>
              <a:fillRect/>
            </a:stretch>
          </a:blipFill>
        </p:spPr>
        <p:txBody>
          <a:bodyPr wrap="square" lIns="0" tIns="0" rIns="0" bIns="0" rtlCol="0"/>
          <a:lstStyle/>
          <a:p>
            <a:endParaRPr/>
          </a:p>
        </p:txBody>
      </p:sp>
      <p:sp>
        <p:nvSpPr>
          <p:cNvPr id="36" name="object 36"/>
          <p:cNvSpPr/>
          <p:nvPr/>
        </p:nvSpPr>
        <p:spPr>
          <a:xfrm>
            <a:off x="3197351" y="3912108"/>
            <a:ext cx="827531" cy="571500"/>
          </a:xfrm>
          <a:prstGeom prst="rect">
            <a:avLst/>
          </a:prstGeom>
          <a:blipFill>
            <a:blip r:embed="rId30" cstate="print"/>
            <a:stretch>
              <a:fillRect/>
            </a:stretch>
          </a:blipFill>
        </p:spPr>
        <p:txBody>
          <a:bodyPr wrap="square" lIns="0" tIns="0" rIns="0" bIns="0" rtlCol="0"/>
          <a:lstStyle/>
          <a:p>
            <a:endParaRPr/>
          </a:p>
        </p:txBody>
      </p:sp>
      <p:sp>
        <p:nvSpPr>
          <p:cNvPr id="37" name="object 37"/>
          <p:cNvSpPr/>
          <p:nvPr/>
        </p:nvSpPr>
        <p:spPr>
          <a:xfrm>
            <a:off x="3770376" y="3912108"/>
            <a:ext cx="574548" cy="571500"/>
          </a:xfrm>
          <a:prstGeom prst="rect">
            <a:avLst/>
          </a:prstGeom>
          <a:blipFill>
            <a:blip r:embed="rId31" cstate="print"/>
            <a:stretch>
              <a:fillRect/>
            </a:stretch>
          </a:blipFill>
        </p:spPr>
        <p:txBody>
          <a:bodyPr wrap="square" lIns="0" tIns="0" rIns="0" bIns="0" rtlCol="0"/>
          <a:lstStyle/>
          <a:p>
            <a:endParaRPr/>
          </a:p>
        </p:txBody>
      </p:sp>
      <p:sp>
        <p:nvSpPr>
          <p:cNvPr id="38" name="object 38"/>
          <p:cNvSpPr/>
          <p:nvPr/>
        </p:nvSpPr>
        <p:spPr>
          <a:xfrm>
            <a:off x="4090415" y="3912108"/>
            <a:ext cx="1146048" cy="571500"/>
          </a:xfrm>
          <a:prstGeom prst="rect">
            <a:avLst/>
          </a:prstGeom>
          <a:blipFill>
            <a:blip r:embed="rId32" cstate="print"/>
            <a:stretch>
              <a:fillRect/>
            </a:stretch>
          </a:blipFill>
        </p:spPr>
        <p:txBody>
          <a:bodyPr wrap="square" lIns="0" tIns="0" rIns="0" bIns="0" rtlCol="0"/>
          <a:lstStyle/>
          <a:p>
            <a:endParaRPr/>
          </a:p>
        </p:txBody>
      </p:sp>
      <p:sp>
        <p:nvSpPr>
          <p:cNvPr id="39" name="object 39"/>
          <p:cNvSpPr/>
          <p:nvPr/>
        </p:nvSpPr>
        <p:spPr>
          <a:xfrm>
            <a:off x="4870703" y="3912108"/>
            <a:ext cx="498348" cy="571500"/>
          </a:xfrm>
          <a:prstGeom prst="rect">
            <a:avLst/>
          </a:prstGeom>
          <a:blipFill>
            <a:blip r:embed="rId33" cstate="print"/>
            <a:stretch>
              <a:fillRect/>
            </a:stretch>
          </a:blipFill>
        </p:spPr>
        <p:txBody>
          <a:bodyPr wrap="square" lIns="0" tIns="0" rIns="0" bIns="0" rtlCol="0"/>
          <a:lstStyle/>
          <a:p>
            <a:endParaRPr/>
          </a:p>
        </p:txBody>
      </p:sp>
      <p:sp>
        <p:nvSpPr>
          <p:cNvPr id="40" name="object 40"/>
          <p:cNvSpPr/>
          <p:nvPr/>
        </p:nvSpPr>
        <p:spPr>
          <a:xfrm>
            <a:off x="5003291" y="3912108"/>
            <a:ext cx="1008888" cy="571500"/>
          </a:xfrm>
          <a:prstGeom prst="rect">
            <a:avLst/>
          </a:prstGeom>
          <a:blipFill>
            <a:blip r:embed="rId34" cstate="print"/>
            <a:stretch>
              <a:fillRect/>
            </a:stretch>
          </a:blipFill>
        </p:spPr>
        <p:txBody>
          <a:bodyPr wrap="square" lIns="0" tIns="0" rIns="0" bIns="0" rtlCol="0"/>
          <a:lstStyle/>
          <a:p>
            <a:endParaRPr/>
          </a:p>
        </p:txBody>
      </p:sp>
      <p:sp>
        <p:nvSpPr>
          <p:cNvPr id="41" name="object 41"/>
          <p:cNvSpPr/>
          <p:nvPr/>
        </p:nvSpPr>
        <p:spPr>
          <a:xfrm>
            <a:off x="5756147" y="3912108"/>
            <a:ext cx="1187196" cy="571500"/>
          </a:xfrm>
          <a:prstGeom prst="rect">
            <a:avLst/>
          </a:prstGeom>
          <a:blipFill>
            <a:blip r:embed="rId35" cstate="print"/>
            <a:stretch>
              <a:fillRect/>
            </a:stretch>
          </a:blipFill>
        </p:spPr>
        <p:txBody>
          <a:bodyPr wrap="square" lIns="0" tIns="0" rIns="0" bIns="0" rtlCol="0"/>
          <a:lstStyle/>
          <a:p>
            <a:endParaRPr/>
          </a:p>
        </p:txBody>
      </p:sp>
      <p:sp>
        <p:nvSpPr>
          <p:cNvPr id="42" name="object 42"/>
          <p:cNvSpPr/>
          <p:nvPr/>
        </p:nvSpPr>
        <p:spPr>
          <a:xfrm>
            <a:off x="6688835" y="3912108"/>
            <a:ext cx="1114044" cy="571500"/>
          </a:xfrm>
          <a:prstGeom prst="rect">
            <a:avLst/>
          </a:prstGeom>
          <a:blipFill>
            <a:blip r:embed="rId36" cstate="print"/>
            <a:stretch>
              <a:fillRect/>
            </a:stretch>
          </a:blipFill>
        </p:spPr>
        <p:txBody>
          <a:bodyPr wrap="square" lIns="0" tIns="0" rIns="0" bIns="0" rtlCol="0"/>
          <a:lstStyle/>
          <a:p>
            <a:endParaRPr/>
          </a:p>
        </p:txBody>
      </p:sp>
      <p:sp>
        <p:nvSpPr>
          <p:cNvPr id="43" name="object 43"/>
          <p:cNvSpPr/>
          <p:nvPr/>
        </p:nvSpPr>
        <p:spPr>
          <a:xfrm>
            <a:off x="7546847" y="3912108"/>
            <a:ext cx="838200" cy="571500"/>
          </a:xfrm>
          <a:prstGeom prst="rect">
            <a:avLst/>
          </a:prstGeom>
          <a:blipFill>
            <a:blip r:embed="rId37" cstate="print"/>
            <a:stretch>
              <a:fillRect/>
            </a:stretch>
          </a:blipFill>
        </p:spPr>
        <p:txBody>
          <a:bodyPr wrap="square" lIns="0" tIns="0" rIns="0" bIns="0" rtlCol="0"/>
          <a:lstStyle/>
          <a:p>
            <a:endParaRPr/>
          </a:p>
        </p:txBody>
      </p:sp>
      <p:sp>
        <p:nvSpPr>
          <p:cNvPr id="44" name="object 44"/>
          <p:cNvSpPr/>
          <p:nvPr/>
        </p:nvSpPr>
        <p:spPr>
          <a:xfrm>
            <a:off x="1459991" y="4241291"/>
            <a:ext cx="970787" cy="571500"/>
          </a:xfrm>
          <a:prstGeom prst="rect">
            <a:avLst/>
          </a:prstGeom>
          <a:blipFill>
            <a:blip r:embed="rId38" cstate="print"/>
            <a:stretch>
              <a:fillRect/>
            </a:stretch>
          </a:blipFill>
        </p:spPr>
        <p:txBody>
          <a:bodyPr wrap="square" lIns="0" tIns="0" rIns="0" bIns="0" rtlCol="0"/>
          <a:lstStyle/>
          <a:p>
            <a:endParaRPr/>
          </a:p>
        </p:txBody>
      </p:sp>
      <p:sp>
        <p:nvSpPr>
          <p:cNvPr id="45" name="object 45"/>
          <p:cNvSpPr/>
          <p:nvPr/>
        </p:nvSpPr>
        <p:spPr>
          <a:xfrm>
            <a:off x="1728216" y="4604003"/>
            <a:ext cx="348995" cy="440436"/>
          </a:xfrm>
          <a:prstGeom prst="rect">
            <a:avLst/>
          </a:prstGeom>
          <a:blipFill>
            <a:blip r:embed="rId39" cstate="print"/>
            <a:stretch>
              <a:fillRect/>
            </a:stretch>
          </a:blipFill>
        </p:spPr>
        <p:txBody>
          <a:bodyPr wrap="square" lIns="0" tIns="0" rIns="0" bIns="0" rtlCol="0"/>
          <a:lstStyle/>
          <a:p>
            <a:endParaRPr/>
          </a:p>
        </p:txBody>
      </p:sp>
      <p:sp>
        <p:nvSpPr>
          <p:cNvPr id="46" name="object 46"/>
          <p:cNvSpPr/>
          <p:nvPr/>
        </p:nvSpPr>
        <p:spPr>
          <a:xfrm>
            <a:off x="1970532" y="4652771"/>
            <a:ext cx="752856" cy="390144"/>
          </a:xfrm>
          <a:prstGeom prst="rect">
            <a:avLst/>
          </a:prstGeom>
          <a:blipFill>
            <a:blip r:embed="rId40" cstate="print"/>
            <a:stretch>
              <a:fillRect/>
            </a:stretch>
          </a:blipFill>
        </p:spPr>
        <p:txBody>
          <a:bodyPr wrap="square" lIns="0" tIns="0" rIns="0" bIns="0" rtlCol="0"/>
          <a:lstStyle/>
          <a:p>
            <a:endParaRPr/>
          </a:p>
        </p:txBody>
      </p:sp>
      <p:sp>
        <p:nvSpPr>
          <p:cNvPr id="47" name="object 47"/>
          <p:cNvSpPr/>
          <p:nvPr/>
        </p:nvSpPr>
        <p:spPr>
          <a:xfrm>
            <a:off x="2517648" y="4652771"/>
            <a:ext cx="402336" cy="390144"/>
          </a:xfrm>
          <a:prstGeom prst="rect">
            <a:avLst/>
          </a:prstGeom>
          <a:blipFill>
            <a:blip r:embed="rId41" cstate="print"/>
            <a:stretch>
              <a:fillRect/>
            </a:stretch>
          </a:blipFill>
        </p:spPr>
        <p:txBody>
          <a:bodyPr wrap="square" lIns="0" tIns="0" rIns="0" bIns="0" rtlCol="0"/>
          <a:lstStyle/>
          <a:p>
            <a:endParaRPr/>
          </a:p>
        </p:txBody>
      </p:sp>
      <p:sp>
        <p:nvSpPr>
          <p:cNvPr id="48" name="object 48"/>
          <p:cNvSpPr/>
          <p:nvPr/>
        </p:nvSpPr>
        <p:spPr>
          <a:xfrm>
            <a:off x="2717292" y="4652771"/>
            <a:ext cx="649223" cy="390144"/>
          </a:xfrm>
          <a:prstGeom prst="rect">
            <a:avLst/>
          </a:prstGeom>
          <a:blipFill>
            <a:blip r:embed="rId42" cstate="print"/>
            <a:stretch>
              <a:fillRect/>
            </a:stretch>
          </a:blipFill>
        </p:spPr>
        <p:txBody>
          <a:bodyPr wrap="square" lIns="0" tIns="0" rIns="0" bIns="0" rtlCol="0"/>
          <a:lstStyle/>
          <a:p>
            <a:endParaRPr/>
          </a:p>
        </p:txBody>
      </p:sp>
      <p:sp>
        <p:nvSpPr>
          <p:cNvPr id="49" name="object 49"/>
          <p:cNvSpPr/>
          <p:nvPr/>
        </p:nvSpPr>
        <p:spPr>
          <a:xfrm>
            <a:off x="3160776" y="4652771"/>
            <a:ext cx="903731" cy="390144"/>
          </a:xfrm>
          <a:prstGeom prst="rect">
            <a:avLst/>
          </a:prstGeom>
          <a:blipFill>
            <a:blip r:embed="rId43" cstate="print"/>
            <a:stretch>
              <a:fillRect/>
            </a:stretch>
          </a:blipFill>
        </p:spPr>
        <p:txBody>
          <a:bodyPr wrap="square" lIns="0" tIns="0" rIns="0" bIns="0" rtlCol="0"/>
          <a:lstStyle/>
          <a:p>
            <a:endParaRPr/>
          </a:p>
        </p:txBody>
      </p:sp>
      <p:sp>
        <p:nvSpPr>
          <p:cNvPr id="50" name="object 50"/>
          <p:cNvSpPr/>
          <p:nvPr/>
        </p:nvSpPr>
        <p:spPr>
          <a:xfrm>
            <a:off x="3854196" y="4652771"/>
            <a:ext cx="690372" cy="390144"/>
          </a:xfrm>
          <a:prstGeom prst="rect">
            <a:avLst/>
          </a:prstGeom>
          <a:blipFill>
            <a:blip r:embed="rId44" cstate="print"/>
            <a:stretch>
              <a:fillRect/>
            </a:stretch>
          </a:blipFill>
        </p:spPr>
        <p:txBody>
          <a:bodyPr wrap="square" lIns="0" tIns="0" rIns="0" bIns="0" rtlCol="0"/>
          <a:lstStyle/>
          <a:p>
            <a:endParaRPr/>
          </a:p>
        </p:txBody>
      </p:sp>
      <p:sp>
        <p:nvSpPr>
          <p:cNvPr id="51" name="object 51"/>
          <p:cNvSpPr/>
          <p:nvPr/>
        </p:nvSpPr>
        <p:spPr>
          <a:xfrm>
            <a:off x="4340352" y="4652771"/>
            <a:ext cx="662939" cy="390144"/>
          </a:xfrm>
          <a:prstGeom prst="rect">
            <a:avLst/>
          </a:prstGeom>
          <a:blipFill>
            <a:blip r:embed="rId45" cstate="print"/>
            <a:stretch>
              <a:fillRect/>
            </a:stretch>
          </a:blipFill>
        </p:spPr>
        <p:txBody>
          <a:bodyPr wrap="square" lIns="0" tIns="0" rIns="0" bIns="0" rtlCol="0"/>
          <a:lstStyle/>
          <a:p>
            <a:endParaRPr/>
          </a:p>
        </p:txBody>
      </p:sp>
      <p:sp>
        <p:nvSpPr>
          <p:cNvPr id="52" name="object 52"/>
          <p:cNvSpPr/>
          <p:nvPr/>
        </p:nvSpPr>
        <p:spPr>
          <a:xfrm>
            <a:off x="4800600" y="4652771"/>
            <a:ext cx="583691" cy="390144"/>
          </a:xfrm>
          <a:prstGeom prst="rect">
            <a:avLst/>
          </a:prstGeom>
          <a:blipFill>
            <a:blip r:embed="rId46" cstate="print"/>
            <a:stretch>
              <a:fillRect/>
            </a:stretch>
          </a:blipFill>
        </p:spPr>
        <p:txBody>
          <a:bodyPr wrap="square" lIns="0" tIns="0" rIns="0" bIns="0" rtlCol="0"/>
          <a:lstStyle/>
          <a:p>
            <a:endParaRPr/>
          </a:p>
        </p:txBody>
      </p:sp>
      <p:sp>
        <p:nvSpPr>
          <p:cNvPr id="53" name="object 53"/>
          <p:cNvSpPr/>
          <p:nvPr/>
        </p:nvSpPr>
        <p:spPr>
          <a:xfrm>
            <a:off x="1728216" y="4887467"/>
            <a:ext cx="348995" cy="440435"/>
          </a:xfrm>
          <a:prstGeom prst="rect">
            <a:avLst/>
          </a:prstGeom>
          <a:blipFill>
            <a:blip r:embed="rId39" cstate="print"/>
            <a:stretch>
              <a:fillRect/>
            </a:stretch>
          </a:blipFill>
        </p:spPr>
        <p:txBody>
          <a:bodyPr wrap="square" lIns="0" tIns="0" rIns="0" bIns="0" rtlCol="0"/>
          <a:lstStyle/>
          <a:p>
            <a:endParaRPr/>
          </a:p>
        </p:txBody>
      </p:sp>
      <p:sp>
        <p:nvSpPr>
          <p:cNvPr id="54" name="object 54"/>
          <p:cNvSpPr/>
          <p:nvPr/>
        </p:nvSpPr>
        <p:spPr>
          <a:xfrm>
            <a:off x="1970532" y="4936235"/>
            <a:ext cx="960119" cy="390144"/>
          </a:xfrm>
          <a:prstGeom prst="rect">
            <a:avLst/>
          </a:prstGeom>
          <a:blipFill>
            <a:blip r:embed="rId47" cstate="print"/>
            <a:stretch>
              <a:fillRect/>
            </a:stretch>
          </a:blipFill>
        </p:spPr>
        <p:txBody>
          <a:bodyPr wrap="square" lIns="0" tIns="0" rIns="0" bIns="0" rtlCol="0"/>
          <a:lstStyle/>
          <a:p>
            <a:endParaRPr/>
          </a:p>
        </p:txBody>
      </p:sp>
      <p:sp>
        <p:nvSpPr>
          <p:cNvPr id="55" name="object 55"/>
          <p:cNvSpPr/>
          <p:nvPr/>
        </p:nvSpPr>
        <p:spPr>
          <a:xfrm>
            <a:off x="2724911" y="4936235"/>
            <a:ext cx="391668" cy="390144"/>
          </a:xfrm>
          <a:prstGeom prst="rect">
            <a:avLst/>
          </a:prstGeom>
          <a:blipFill>
            <a:blip r:embed="rId48" cstate="print"/>
            <a:stretch>
              <a:fillRect/>
            </a:stretch>
          </a:blipFill>
        </p:spPr>
        <p:txBody>
          <a:bodyPr wrap="square" lIns="0" tIns="0" rIns="0" bIns="0" rtlCol="0"/>
          <a:lstStyle/>
          <a:p>
            <a:endParaRPr/>
          </a:p>
        </p:txBody>
      </p:sp>
      <p:sp>
        <p:nvSpPr>
          <p:cNvPr id="56" name="object 56"/>
          <p:cNvSpPr/>
          <p:nvPr/>
        </p:nvSpPr>
        <p:spPr>
          <a:xfrm>
            <a:off x="2912364" y="4936235"/>
            <a:ext cx="633984" cy="390144"/>
          </a:xfrm>
          <a:prstGeom prst="rect">
            <a:avLst/>
          </a:prstGeom>
          <a:blipFill>
            <a:blip r:embed="rId49" cstate="print"/>
            <a:stretch>
              <a:fillRect/>
            </a:stretch>
          </a:blipFill>
        </p:spPr>
        <p:txBody>
          <a:bodyPr wrap="square" lIns="0" tIns="0" rIns="0" bIns="0" rtlCol="0"/>
          <a:lstStyle/>
          <a:p>
            <a:endParaRPr/>
          </a:p>
        </p:txBody>
      </p:sp>
      <p:sp>
        <p:nvSpPr>
          <p:cNvPr id="57" name="object 57"/>
          <p:cNvSpPr/>
          <p:nvPr/>
        </p:nvSpPr>
        <p:spPr>
          <a:xfrm>
            <a:off x="3340608" y="4936235"/>
            <a:ext cx="751332" cy="390144"/>
          </a:xfrm>
          <a:prstGeom prst="rect">
            <a:avLst/>
          </a:prstGeom>
          <a:blipFill>
            <a:blip r:embed="rId50" cstate="print"/>
            <a:stretch>
              <a:fillRect/>
            </a:stretch>
          </a:blipFill>
        </p:spPr>
        <p:txBody>
          <a:bodyPr wrap="square" lIns="0" tIns="0" rIns="0" bIns="0" rtlCol="0"/>
          <a:lstStyle/>
          <a:p>
            <a:endParaRPr/>
          </a:p>
        </p:txBody>
      </p:sp>
      <p:sp>
        <p:nvSpPr>
          <p:cNvPr id="86" name="object 86"/>
          <p:cNvSpPr txBox="1">
            <a:spLocks noGrp="1"/>
          </p:cNvSpPr>
          <p:nvPr>
            <p:ph type="body" idx="1"/>
          </p:nvPr>
        </p:nvSpPr>
        <p:spPr>
          <a:xfrm>
            <a:off x="937133" y="1211836"/>
            <a:ext cx="7321550" cy="4085590"/>
          </a:xfrm>
          <a:prstGeom prst="rect">
            <a:avLst/>
          </a:prstGeom>
          <a:solidFill>
            <a:schemeClr val="bg1"/>
          </a:solidFill>
        </p:spPr>
        <p:txBody>
          <a:bodyPr vert="horz" wrap="square" lIns="0" tIns="113030" rIns="0" bIns="0" rtlCol="0">
            <a:spAutoFit/>
          </a:bodyPr>
          <a:lstStyle/>
          <a:p>
            <a:pPr marL="254000" indent="-228600">
              <a:lnSpc>
                <a:spcPct val="100000"/>
              </a:lnSpc>
              <a:spcBef>
                <a:spcPts val="890"/>
              </a:spcBef>
              <a:buSzPct val="125000"/>
              <a:buFont typeface="Arial"/>
              <a:buChar char="•"/>
              <a:tabLst>
                <a:tab pos="254000" algn="l"/>
              </a:tabLst>
            </a:pPr>
            <a:r>
              <a:rPr spc="-5" dirty="0">
                <a:solidFill>
                  <a:schemeClr val="tx1"/>
                </a:solidFill>
              </a:rPr>
              <a:t>Expand deepest unexpanded</a:t>
            </a:r>
            <a:r>
              <a:rPr spc="30" dirty="0">
                <a:solidFill>
                  <a:schemeClr val="tx1"/>
                </a:solidFill>
              </a:rPr>
              <a:t> </a:t>
            </a:r>
            <a:r>
              <a:rPr dirty="0">
                <a:solidFill>
                  <a:schemeClr val="tx1"/>
                </a:solidFill>
              </a:rPr>
              <a:t>node</a:t>
            </a:r>
          </a:p>
          <a:p>
            <a:pPr marL="254000" indent="-228600">
              <a:lnSpc>
                <a:spcPct val="100000"/>
              </a:lnSpc>
              <a:spcBef>
                <a:spcPts val="1590"/>
              </a:spcBef>
              <a:buSzPct val="125000"/>
              <a:buFont typeface="Arial"/>
              <a:buChar char="•"/>
              <a:tabLst>
                <a:tab pos="254000" algn="l"/>
              </a:tabLst>
            </a:pPr>
            <a:r>
              <a:rPr spc="-5" dirty="0">
                <a:solidFill>
                  <a:schemeClr val="tx1"/>
                </a:solidFill>
              </a:rPr>
              <a:t>Implementation:</a:t>
            </a:r>
          </a:p>
          <a:p>
            <a:pPr marL="711200" lvl="1" indent="-229235">
              <a:lnSpc>
                <a:spcPct val="100000"/>
              </a:lnSpc>
              <a:spcBef>
                <a:spcPts val="940"/>
              </a:spcBef>
              <a:buSzPct val="118421"/>
              <a:buFont typeface="Arial"/>
              <a:buChar char="•"/>
              <a:tabLst>
                <a:tab pos="710565" algn="l"/>
                <a:tab pos="711835" algn="l"/>
              </a:tabLst>
            </a:pPr>
            <a:r>
              <a:rPr sz="1900" i="1" spc="-55" dirty="0">
                <a:solidFill>
                  <a:schemeClr val="tx1"/>
                </a:solidFill>
                <a:latin typeface="Lucida Sans Unicode"/>
                <a:cs typeface="Lucida Sans Unicode"/>
              </a:rPr>
              <a:t>fringe </a:t>
            </a:r>
            <a:r>
              <a:rPr sz="1800" dirty="0">
                <a:solidFill>
                  <a:schemeClr val="tx1"/>
                </a:solidFill>
                <a:latin typeface="Lucida Sans Unicode"/>
                <a:cs typeface="Lucida Sans Unicode"/>
              </a:rPr>
              <a:t>= </a:t>
            </a:r>
            <a:r>
              <a:rPr lang="en-US" spc="-5" dirty="0" smtClean="0">
                <a:solidFill>
                  <a:schemeClr val="tx1"/>
                </a:solidFill>
                <a:latin typeface="Lucida Sans Unicode"/>
                <a:cs typeface="Lucida Sans Unicode"/>
              </a:rPr>
              <a:t>Stack</a:t>
            </a:r>
            <a:r>
              <a:rPr sz="1800" spc="-5" dirty="0" smtClean="0">
                <a:solidFill>
                  <a:schemeClr val="tx1"/>
                </a:solidFill>
                <a:latin typeface="Lucida Sans Unicode"/>
                <a:cs typeface="Lucida Sans Unicode"/>
              </a:rPr>
              <a:t>, </a:t>
            </a:r>
            <a:r>
              <a:rPr sz="1800" spc="-5" dirty="0">
                <a:solidFill>
                  <a:schemeClr val="tx1"/>
                </a:solidFill>
                <a:latin typeface="Lucida Sans Unicode"/>
                <a:cs typeface="Lucida Sans Unicode"/>
              </a:rPr>
              <a:t>i.e., put successors </a:t>
            </a:r>
            <a:r>
              <a:rPr sz="1800" dirty="0">
                <a:solidFill>
                  <a:schemeClr val="tx1"/>
                </a:solidFill>
                <a:latin typeface="Lucida Sans Unicode"/>
                <a:cs typeface="Lucida Sans Unicode"/>
              </a:rPr>
              <a:t>at</a:t>
            </a:r>
            <a:r>
              <a:rPr sz="1800" spc="105" dirty="0">
                <a:solidFill>
                  <a:schemeClr val="tx1"/>
                </a:solidFill>
                <a:latin typeface="Lucida Sans Unicode"/>
                <a:cs typeface="Lucida Sans Unicode"/>
              </a:rPr>
              <a:t> </a:t>
            </a:r>
            <a:r>
              <a:rPr sz="1800" spc="-5" dirty="0">
                <a:solidFill>
                  <a:schemeClr val="tx1"/>
                </a:solidFill>
                <a:latin typeface="Lucida Sans Unicode"/>
                <a:cs typeface="Lucida Sans Unicode"/>
              </a:rPr>
              <a:t>front</a:t>
            </a:r>
            <a:endParaRPr sz="1800" dirty="0">
              <a:solidFill>
                <a:schemeClr val="tx1"/>
              </a:solidFill>
              <a:latin typeface="Lucida Sans Unicode"/>
              <a:cs typeface="Lucida Sans Unicode"/>
            </a:endParaRPr>
          </a:p>
          <a:p>
            <a:pPr marL="254000" indent="-228600">
              <a:lnSpc>
                <a:spcPct val="100000"/>
              </a:lnSpc>
              <a:spcBef>
                <a:spcPts val="1445"/>
              </a:spcBef>
              <a:buSzPct val="125000"/>
              <a:buFont typeface="Arial"/>
              <a:buChar char="•"/>
              <a:tabLst>
                <a:tab pos="254000" algn="l"/>
              </a:tabLst>
            </a:pPr>
            <a:r>
              <a:rPr u="heavy" dirty="0">
                <a:solidFill>
                  <a:schemeClr val="tx1"/>
                </a:solidFill>
                <a:uFill>
                  <a:solidFill>
                    <a:srgbClr val="FFFF00"/>
                  </a:solidFill>
                </a:uFill>
              </a:rPr>
              <a:t>Properties of</a:t>
            </a:r>
            <a:r>
              <a:rPr u="heavy" spc="5" dirty="0">
                <a:solidFill>
                  <a:schemeClr val="tx1"/>
                </a:solidFill>
                <a:uFill>
                  <a:solidFill>
                    <a:srgbClr val="FFFF00"/>
                  </a:solidFill>
                </a:uFill>
              </a:rPr>
              <a:t> </a:t>
            </a:r>
            <a:r>
              <a:rPr u="heavy" spc="-5" dirty="0">
                <a:solidFill>
                  <a:schemeClr val="tx1"/>
                </a:solidFill>
                <a:uFill>
                  <a:solidFill>
                    <a:srgbClr val="FFFF00"/>
                  </a:solidFill>
                </a:uFill>
              </a:rPr>
              <a:t>DFS</a:t>
            </a:r>
          </a:p>
          <a:p>
            <a:pPr marL="711200" marR="43180" lvl="1" indent="-228600">
              <a:lnSpc>
                <a:spcPct val="120000"/>
              </a:lnSpc>
              <a:spcBef>
                <a:spcPts val="615"/>
              </a:spcBef>
              <a:buSzPct val="125000"/>
              <a:buFont typeface="Arial"/>
              <a:buChar char="•"/>
              <a:tabLst>
                <a:tab pos="710565" algn="l"/>
                <a:tab pos="711835" algn="l"/>
              </a:tabLst>
            </a:pPr>
            <a:r>
              <a:rPr sz="1800" u="sng" spc="-5" dirty="0">
                <a:solidFill>
                  <a:schemeClr val="tx1"/>
                </a:solidFill>
                <a:uFill>
                  <a:solidFill>
                    <a:srgbClr val="FFFF00"/>
                  </a:solidFill>
                </a:uFill>
                <a:latin typeface="Lucida Sans Unicode"/>
                <a:cs typeface="Lucida Sans Unicode"/>
              </a:rPr>
              <a:t>Complete:</a:t>
            </a:r>
            <a:r>
              <a:rPr sz="1800" spc="-5" dirty="0">
                <a:solidFill>
                  <a:schemeClr val="tx1"/>
                </a:solidFill>
                <a:latin typeface="Lucida Sans Unicode"/>
                <a:cs typeface="Lucida Sans Unicode"/>
              </a:rPr>
              <a:t> </a:t>
            </a:r>
            <a:r>
              <a:rPr sz="1800" dirty="0">
                <a:solidFill>
                  <a:schemeClr val="tx1"/>
                </a:solidFill>
                <a:latin typeface="Lucida Sans Unicode"/>
                <a:cs typeface="Lucida Sans Unicode"/>
              </a:rPr>
              <a:t>No, fails </a:t>
            </a:r>
            <a:r>
              <a:rPr sz="1800" spc="-5" dirty="0">
                <a:solidFill>
                  <a:schemeClr val="tx1"/>
                </a:solidFill>
                <a:latin typeface="Lucida Sans Unicode"/>
                <a:cs typeface="Lucida Sans Unicode"/>
              </a:rPr>
              <a:t>in infinite-depth spaces, spaces </a:t>
            </a:r>
            <a:r>
              <a:rPr sz="1800" dirty="0">
                <a:solidFill>
                  <a:schemeClr val="tx1"/>
                </a:solidFill>
                <a:latin typeface="Lucida Sans Unicode"/>
                <a:cs typeface="Lucida Sans Unicode"/>
              </a:rPr>
              <a:t>with  </a:t>
            </a:r>
            <a:r>
              <a:rPr sz="1800" spc="-10" dirty="0">
                <a:solidFill>
                  <a:schemeClr val="tx1"/>
                </a:solidFill>
                <a:latin typeface="Lucida Sans Unicode"/>
                <a:cs typeface="Lucida Sans Unicode"/>
              </a:rPr>
              <a:t>loops</a:t>
            </a:r>
            <a:endParaRPr sz="1800" dirty="0">
              <a:solidFill>
                <a:schemeClr val="tx1"/>
              </a:solidFill>
              <a:latin typeface="Lucida Sans Unicode"/>
              <a:cs typeface="Lucida Sans Unicode"/>
            </a:endParaRPr>
          </a:p>
          <a:p>
            <a:pPr marL="1168400" lvl="2" indent="-229235">
              <a:lnSpc>
                <a:spcPct val="100000"/>
              </a:lnSpc>
              <a:spcBef>
                <a:spcPts val="910"/>
              </a:spcBef>
              <a:buSzPct val="125000"/>
              <a:buFont typeface="Arial"/>
              <a:buChar char="•"/>
              <a:tabLst>
                <a:tab pos="1168400" algn="l"/>
                <a:tab pos="1169035" algn="l"/>
              </a:tabLst>
            </a:pPr>
            <a:r>
              <a:rPr sz="1200" spc="-5" dirty="0">
                <a:solidFill>
                  <a:schemeClr val="tx1"/>
                </a:solidFill>
                <a:latin typeface="Lucida Sans Unicode"/>
                <a:cs typeface="Lucida Sans Unicode"/>
              </a:rPr>
              <a:t>Modify to avoid repeated states along</a:t>
            </a:r>
            <a:r>
              <a:rPr sz="1200" spc="-15" dirty="0">
                <a:solidFill>
                  <a:schemeClr val="tx1"/>
                </a:solidFill>
                <a:latin typeface="Lucida Sans Unicode"/>
                <a:cs typeface="Lucida Sans Unicode"/>
              </a:rPr>
              <a:t> </a:t>
            </a:r>
            <a:r>
              <a:rPr sz="1200" spc="-5" dirty="0">
                <a:solidFill>
                  <a:schemeClr val="tx1"/>
                </a:solidFill>
                <a:latin typeface="Lucida Sans Unicode"/>
                <a:cs typeface="Lucida Sans Unicode"/>
              </a:rPr>
              <a:t>path</a:t>
            </a:r>
            <a:endParaRPr sz="1200" dirty="0">
              <a:solidFill>
                <a:schemeClr val="tx1"/>
              </a:solidFill>
              <a:latin typeface="Lucida Sans Unicode"/>
              <a:cs typeface="Lucida Sans Unicode"/>
            </a:endParaRPr>
          </a:p>
          <a:p>
            <a:pPr marL="1168400" lvl="2" indent="-229235">
              <a:lnSpc>
                <a:spcPct val="100000"/>
              </a:lnSpc>
              <a:spcBef>
                <a:spcPts val="795"/>
              </a:spcBef>
              <a:buSzPct val="125000"/>
              <a:buFont typeface="Arial"/>
              <a:buChar char="•"/>
              <a:tabLst>
                <a:tab pos="1168400" algn="l"/>
                <a:tab pos="1169035" algn="l"/>
              </a:tabLst>
            </a:pPr>
            <a:r>
              <a:rPr sz="1200" spc="-5" dirty="0">
                <a:solidFill>
                  <a:schemeClr val="tx1"/>
                </a:solidFill>
                <a:latin typeface="Lucida Sans Unicode"/>
                <a:cs typeface="Lucida Sans Unicode"/>
              </a:rPr>
              <a:t>Complete </a:t>
            </a:r>
            <a:r>
              <a:rPr sz="1200" dirty="0">
                <a:solidFill>
                  <a:schemeClr val="tx1"/>
                </a:solidFill>
                <a:latin typeface="Lucida Sans Unicode"/>
                <a:cs typeface="Lucida Sans Unicode"/>
              </a:rPr>
              <a:t>in finite</a:t>
            </a:r>
            <a:r>
              <a:rPr sz="1200" spc="-15" dirty="0">
                <a:solidFill>
                  <a:schemeClr val="tx1"/>
                </a:solidFill>
                <a:latin typeface="Lucida Sans Unicode"/>
                <a:cs typeface="Lucida Sans Unicode"/>
              </a:rPr>
              <a:t> </a:t>
            </a:r>
            <a:r>
              <a:rPr sz="1200" spc="-5" dirty="0">
                <a:solidFill>
                  <a:schemeClr val="tx1"/>
                </a:solidFill>
                <a:latin typeface="Lucida Sans Unicode"/>
                <a:cs typeface="Lucida Sans Unicode"/>
              </a:rPr>
              <a:t>spaces</a:t>
            </a:r>
            <a:endParaRPr sz="1200" dirty="0">
              <a:solidFill>
                <a:schemeClr val="tx1"/>
              </a:solidFill>
              <a:latin typeface="Lucida Sans Unicode"/>
              <a:cs typeface="Lucida Sans Unicode"/>
            </a:endParaRPr>
          </a:p>
          <a:p>
            <a:pPr marL="711200" lvl="1" indent="-229235">
              <a:lnSpc>
                <a:spcPct val="100000"/>
              </a:lnSpc>
              <a:spcBef>
                <a:spcPts val="705"/>
              </a:spcBef>
              <a:buSzPct val="125000"/>
              <a:buFont typeface="Arial"/>
              <a:buChar char="•"/>
              <a:tabLst>
                <a:tab pos="710565" algn="l"/>
                <a:tab pos="711835" algn="l"/>
              </a:tabLst>
            </a:pPr>
            <a:r>
              <a:rPr sz="1800" u="sng" spc="-5" dirty="0">
                <a:solidFill>
                  <a:schemeClr val="tx1"/>
                </a:solidFill>
                <a:uFill>
                  <a:solidFill>
                    <a:srgbClr val="FFFF00"/>
                  </a:solidFill>
                </a:uFill>
                <a:latin typeface="Lucida Sans Unicode"/>
                <a:cs typeface="Lucida Sans Unicode"/>
              </a:rPr>
              <a:t>Time:</a:t>
            </a:r>
            <a:r>
              <a:rPr sz="1800" spc="-5" dirty="0">
                <a:solidFill>
                  <a:schemeClr val="tx1"/>
                </a:solidFill>
                <a:latin typeface="Lucida Sans Unicode"/>
                <a:cs typeface="Lucida Sans Unicode"/>
              </a:rPr>
              <a:t> </a:t>
            </a:r>
            <a:r>
              <a:rPr sz="1900" i="1" spc="-45" dirty="0">
                <a:solidFill>
                  <a:schemeClr val="tx1"/>
                </a:solidFill>
                <a:latin typeface="Lucida Sans Unicode"/>
                <a:cs typeface="Lucida Sans Unicode"/>
              </a:rPr>
              <a:t>O(b</a:t>
            </a:r>
            <a:r>
              <a:rPr sz="1875" i="1" spc="-67" baseline="24444" dirty="0">
                <a:solidFill>
                  <a:schemeClr val="tx1"/>
                </a:solidFill>
                <a:latin typeface="Lucida Sans Unicode"/>
                <a:cs typeface="Lucida Sans Unicode"/>
              </a:rPr>
              <a:t>m</a:t>
            </a:r>
            <a:r>
              <a:rPr sz="1900" i="1" spc="-45" dirty="0">
                <a:solidFill>
                  <a:schemeClr val="tx1"/>
                </a:solidFill>
                <a:latin typeface="Lucida Sans Unicode"/>
                <a:cs typeface="Lucida Sans Unicode"/>
              </a:rPr>
              <a:t>)</a:t>
            </a:r>
            <a:r>
              <a:rPr sz="1800" spc="-45" dirty="0">
                <a:solidFill>
                  <a:schemeClr val="tx1"/>
                </a:solidFill>
                <a:latin typeface="Lucida Sans Unicode"/>
                <a:cs typeface="Lucida Sans Unicode"/>
              </a:rPr>
              <a:t>: </a:t>
            </a:r>
            <a:r>
              <a:rPr sz="1800" spc="-5" dirty="0">
                <a:solidFill>
                  <a:schemeClr val="tx1"/>
                </a:solidFill>
                <a:latin typeface="Lucida Sans Unicode"/>
                <a:cs typeface="Lucida Sans Unicode"/>
              </a:rPr>
              <a:t>terrible if </a:t>
            </a:r>
            <a:r>
              <a:rPr sz="1900" i="1" spc="-95" dirty="0">
                <a:solidFill>
                  <a:schemeClr val="tx1"/>
                </a:solidFill>
                <a:latin typeface="Lucida Sans Unicode"/>
                <a:cs typeface="Lucida Sans Unicode"/>
              </a:rPr>
              <a:t>m </a:t>
            </a:r>
            <a:r>
              <a:rPr sz="1800" spc="-5" dirty="0">
                <a:solidFill>
                  <a:schemeClr val="tx1"/>
                </a:solidFill>
                <a:latin typeface="Lucida Sans Unicode"/>
                <a:cs typeface="Lucida Sans Unicode"/>
              </a:rPr>
              <a:t>is </a:t>
            </a:r>
            <a:r>
              <a:rPr sz="1800" dirty="0">
                <a:solidFill>
                  <a:schemeClr val="tx1"/>
                </a:solidFill>
                <a:latin typeface="Lucida Sans Unicode"/>
                <a:cs typeface="Lucida Sans Unicode"/>
              </a:rPr>
              <a:t>much </a:t>
            </a:r>
            <a:r>
              <a:rPr sz="1800" spc="-5" dirty="0">
                <a:solidFill>
                  <a:srgbClr val="FFFFFF"/>
                </a:solidFill>
                <a:latin typeface="Lucida Sans Unicode"/>
                <a:cs typeface="Lucida Sans Unicode"/>
              </a:rPr>
              <a:t>larger </a:t>
            </a:r>
            <a:r>
              <a:rPr sz="1800" dirty="0">
                <a:solidFill>
                  <a:srgbClr val="FFFFFF"/>
                </a:solidFill>
                <a:latin typeface="Lucida Sans Unicode"/>
                <a:cs typeface="Lucida Sans Unicode"/>
              </a:rPr>
              <a:t>than</a:t>
            </a:r>
            <a:r>
              <a:rPr sz="1800" spc="204" dirty="0">
                <a:solidFill>
                  <a:srgbClr val="FFFFFF"/>
                </a:solidFill>
                <a:latin typeface="Lucida Sans Unicode"/>
                <a:cs typeface="Lucida Sans Unicode"/>
              </a:rPr>
              <a:t> </a:t>
            </a:r>
            <a:r>
              <a:rPr sz="1900" i="1" spc="-65" dirty="0">
                <a:solidFill>
                  <a:srgbClr val="FFFFFF"/>
                </a:solidFill>
                <a:latin typeface="Lucida Sans Unicode"/>
                <a:cs typeface="Lucida Sans Unicode"/>
              </a:rPr>
              <a:t>d</a:t>
            </a:r>
            <a:endParaRPr sz="1900" dirty="0">
              <a:latin typeface="Lucida Sans Unicode"/>
              <a:cs typeface="Lucida Sans Unicode"/>
            </a:endParaRPr>
          </a:p>
          <a:p>
            <a:pPr marL="1232535" lvl="2" indent="-293370">
              <a:lnSpc>
                <a:spcPct val="100000"/>
              </a:lnSpc>
              <a:spcBef>
                <a:spcPts val="915"/>
              </a:spcBef>
              <a:buSzPct val="125000"/>
              <a:buFont typeface="Arial"/>
              <a:buChar char="•"/>
              <a:tabLst>
                <a:tab pos="1232535" algn="l"/>
                <a:tab pos="1233170" algn="l"/>
                <a:tab pos="1732280" algn="l"/>
                <a:tab pos="2032635" algn="l"/>
                <a:tab pos="3105785" algn="l"/>
                <a:tab pos="3580765" algn="l"/>
                <a:tab pos="4398010" algn="l"/>
                <a:tab pos="4973955" algn="l"/>
                <a:tab pos="5386070" algn="l"/>
                <a:tab pos="6099175" algn="l"/>
                <a:tab pos="6828790" algn="l"/>
              </a:tabLst>
            </a:pPr>
            <a:r>
              <a:rPr sz="1600" spc="-5" dirty="0">
                <a:solidFill>
                  <a:schemeClr val="tx1"/>
                </a:solidFill>
                <a:latin typeface="Lucida Sans Unicode"/>
                <a:cs typeface="Lucida Sans Unicode"/>
              </a:rPr>
              <a:t>but	</a:t>
            </a:r>
            <a:r>
              <a:rPr sz="1600" spc="-10" dirty="0">
                <a:solidFill>
                  <a:schemeClr val="tx1"/>
                </a:solidFill>
                <a:latin typeface="Lucida Sans Unicode"/>
                <a:cs typeface="Lucida Sans Unicode"/>
              </a:rPr>
              <a:t>if	</a:t>
            </a:r>
            <a:r>
              <a:rPr sz="1600" dirty="0">
                <a:solidFill>
                  <a:schemeClr val="tx1"/>
                </a:solidFill>
                <a:latin typeface="Lucida Sans Unicode"/>
                <a:cs typeface="Lucida Sans Unicode"/>
              </a:rPr>
              <a:t>solutions	</a:t>
            </a:r>
            <a:r>
              <a:rPr sz="1600" spc="-10" dirty="0">
                <a:solidFill>
                  <a:schemeClr val="tx1"/>
                </a:solidFill>
                <a:latin typeface="Lucida Sans Unicode"/>
                <a:cs typeface="Lucida Sans Unicode"/>
              </a:rPr>
              <a:t>are	</a:t>
            </a:r>
            <a:r>
              <a:rPr sz="1600" spc="-5" dirty="0">
                <a:solidFill>
                  <a:schemeClr val="tx1"/>
                </a:solidFill>
                <a:latin typeface="Lucida Sans Unicode"/>
                <a:cs typeface="Lucida Sans Unicode"/>
              </a:rPr>
              <a:t>dense,	may	</a:t>
            </a:r>
            <a:r>
              <a:rPr sz="1600" dirty="0">
                <a:solidFill>
                  <a:schemeClr val="tx1"/>
                </a:solidFill>
                <a:latin typeface="Lucida Sans Unicode"/>
                <a:cs typeface="Lucida Sans Unicode"/>
              </a:rPr>
              <a:t>be	</a:t>
            </a:r>
            <a:r>
              <a:rPr sz="1600" spc="-5" dirty="0">
                <a:solidFill>
                  <a:schemeClr val="tx1"/>
                </a:solidFill>
                <a:latin typeface="Lucida Sans Unicode"/>
                <a:cs typeface="Lucida Sans Unicode"/>
              </a:rPr>
              <a:t>much	faster	than</a:t>
            </a:r>
            <a:endParaRPr sz="1600" dirty="0">
              <a:solidFill>
                <a:schemeClr val="tx1"/>
              </a:solidFill>
              <a:latin typeface="Lucida Sans Unicode"/>
              <a:cs typeface="Lucida Sans Unicode"/>
            </a:endParaRPr>
          </a:p>
        </p:txBody>
      </p:sp>
      <p:sp>
        <p:nvSpPr>
          <p:cNvPr id="87" name="object 87"/>
          <p:cNvSpPr/>
          <p:nvPr/>
        </p:nvSpPr>
        <p:spPr>
          <a:xfrm>
            <a:off x="1933955" y="5893308"/>
            <a:ext cx="1094232" cy="512064"/>
          </a:xfrm>
          <a:prstGeom prst="rect">
            <a:avLst/>
          </a:prstGeom>
          <a:blipFill>
            <a:blip r:embed="rId51" cstate="print"/>
            <a:stretch>
              <a:fillRect/>
            </a:stretch>
          </a:blipFill>
        </p:spPr>
        <p:txBody>
          <a:bodyPr wrap="square" lIns="0" tIns="0" rIns="0" bIns="0" rtlCol="0"/>
          <a:lstStyle/>
          <a:p>
            <a:endParaRPr/>
          </a:p>
        </p:txBody>
      </p:sp>
      <p:sp>
        <p:nvSpPr>
          <p:cNvPr id="88" name="object 88"/>
          <p:cNvSpPr/>
          <p:nvPr/>
        </p:nvSpPr>
        <p:spPr>
          <a:xfrm>
            <a:off x="2699004" y="5893308"/>
            <a:ext cx="446531" cy="512064"/>
          </a:xfrm>
          <a:prstGeom prst="rect">
            <a:avLst/>
          </a:prstGeom>
          <a:blipFill>
            <a:blip r:embed="rId52" cstate="print"/>
            <a:stretch>
              <a:fillRect/>
            </a:stretch>
          </a:blipFill>
        </p:spPr>
        <p:txBody>
          <a:bodyPr wrap="square" lIns="0" tIns="0" rIns="0" bIns="0" rtlCol="0"/>
          <a:lstStyle/>
          <a:p>
            <a:endParaRPr/>
          </a:p>
        </p:txBody>
      </p:sp>
      <p:sp>
        <p:nvSpPr>
          <p:cNvPr id="89" name="object 89"/>
          <p:cNvSpPr/>
          <p:nvPr/>
        </p:nvSpPr>
        <p:spPr>
          <a:xfrm>
            <a:off x="2816351" y="5893308"/>
            <a:ext cx="723900" cy="512064"/>
          </a:xfrm>
          <a:prstGeom prst="rect">
            <a:avLst/>
          </a:prstGeom>
          <a:blipFill>
            <a:blip r:embed="rId53" cstate="print"/>
            <a:stretch>
              <a:fillRect/>
            </a:stretch>
          </a:blipFill>
        </p:spPr>
        <p:txBody>
          <a:bodyPr wrap="square" lIns="0" tIns="0" rIns="0" bIns="0" rtlCol="0"/>
          <a:lstStyle/>
          <a:p>
            <a:endParaRPr/>
          </a:p>
        </p:txBody>
      </p:sp>
      <p:sp>
        <p:nvSpPr>
          <p:cNvPr id="93" name="object 93"/>
          <p:cNvSpPr/>
          <p:nvPr/>
        </p:nvSpPr>
        <p:spPr>
          <a:xfrm>
            <a:off x="2098548" y="6242303"/>
            <a:ext cx="437388" cy="571500"/>
          </a:xfrm>
          <a:prstGeom prst="rect">
            <a:avLst/>
          </a:prstGeom>
          <a:blipFill>
            <a:blip r:embed="rId28" cstate="print"/>
            <a:stretch>
              <a:fillRect/>
            </a:stretch>
          </a:blipFill>
        </p:spPr>
        <p:txBody>
          <a:bodyPr wrap="square" lIns="0" tIns="0" rIns="0" bIns="0" rtlCol="0"/>
          <a:lstStyle/>
          <a:p>
            <a:endParaRPr/>
          </a:p>
        </p:txBody>
      </p:sp>
      <p:sp>
        <p:nvSpPr>
          <p:cNvPr id="106" name="object 106"/>
          <p:cNvSpPr/>
          <p:nvPr/>
        </p:nvSpPr>
        <p:spPr>
          <a:xfrm>
            <a:off x="2253995" y="6641590"/>
            <a:ext cx="393192" cy="216408"/>
          </a:xfrm>
          <a:prstGeom prst="rect">
            <a:avLst/>
          </a:prstGeom>
          <a:blipFill>
            <a:blip r:embed="rId54" cstate="print"/>
            <a:stretch>
              <a:fillRect/>
            </a:stretch>
          </a:blipFill>
        </p:spPr>
        <p:txBody>
          <a:bodyPr wrap="square" lIns="0" tIns="0" rIns="0" bIns="0" rtlCol="0"/>
          <a:lstStyle/>
          <a:p>
            <a:endParaRPr/>
          </a:p>
        </p:txBody>
      </p:sp>
      <p:sp>
        <p:nvSpPr>
          <p:cNvPr id="108" name="object 108"/>
          <p:cNvSpPr txBox="1"/>
          <p:nvPr/>
        </p:nvSpPr>
        <p:spPr>
          <a:xfrm>
            <a:off x="1466333" y="5381239"/>
            <a:ext cx="3754120" cy="1066800"/>
          </a:xfrm>
          <a:prstGeom prst="rect">
            <a:avLst/>
          </a:prstGeom>
          <a:solidFill>
            <a:schemeClr val="bg1"/>
          </a:solidFill>
        </p:spPr>
        <p:txBody>
          <a:bodyPr vert="horz" wrap="square" lIns="0" tIns="51435" rIns="0" bIns="0" rtlCol="0">
            <a:spAutoFit/>
          </a:bodyPr>
          <a:lstStyle/>
          <a:p>
            <a:pPr marL="698500">
              <a:lnSpc>
                <a:spcPct val="100000"/>
              </a:lnSpc>
              <a:spcBef>
                <a:spcPts val="405"/>
              </a:spcBef>
            </a:pPr>
            <a:r>
              <a:rPr sz="1600" spc="-5" dirty="0">
                <a:latin typeface="Lucida Sans Unicode"/>
                <a:cs typeface="Lucida Sans Unicode"/>
              </a:rPr>
              <a:t>breadth-first</a:t>
            </a:r>
            <a:endParaRPr sz="1600" dirty="0">
              <a:latin typeface="Lucida Sans Unicode"/>
              <a:cs typeface="Lucida Sans Unicode"/>
            </a:endParaRPr>
          </a:p>
          <a:p>
            <a:pPr marL="241300" indent="-228600">
              <a:lnSpc>
                <a:spcPct val="100000"/>
              </a:lnSpc>
              <a:spcBef>
                <a:spcPts val="790"/>
              </a:spcBef>
              <a:buSzPct val="125000"/>
              <a:buFont typeface="Arial"/>
              <a:buChar char="•"/>
              <a:tabLst>
                <a:tab pos="240665" algn="l"/>
                <a:tab pos="241300" algn="l"/>
              </a:tabLst>
            </a:pPr>
            <a:r>
              <a:rPr sz="1800" u="sng" dirty="0">
                <a:uFill>
                  <a:solidFill>
                    <a:srgbClr val="FFFF00"/>
                  </a:solidFill>
                </a:uFill>
                <a:latin typeface="Lucida Sans Unicode"/>
                <a:cs typeface="Lucida Sans Unicode"/>
              </a:rPr>
              <a:t>Space:</a:t>
            </a:r>
            <a:r>
              <a:rPr sz="1800" dirty="0">
                <a:latin typeface="Lucida Sans Unicode"/>
                <a:cs typeface="Lucida Sans Unicode"/>
              </a:rPr>
              <a:t> </a:t>
            </a:r>
            <a:r>
              <a:rPr sz="1900" i="1" spc="-60" dirty="0">
                <a:latin typeface="Lucida Sans Unicode"/>
                <a:cs typeface="Lucida Sans Unicode"/>
              </a:rPr>
              <a:t>O(bm), </a:t>
            </a:r>
            <a:r>
              <a:rPr sz="1800" spc="-5" dirty="0">
                <a:latin typeface="Lucida Sans Unicode"/>
                <a:cs typeface="Lucida Sans Unicode"/>
              </a:rPr>
              <a:t>i.e., linear</a:t>
            </a:r>
            <a:r>
              <a:rPr sz="1800" spc="50" dirty="0">
                <a:latin typeface="Lucida Sans Unicode"/>
                <a:cs typeface="Lucida Sans Unicode"/>
              </a:rPr>
              <a:t> </a:t>
            </a:r>
            <a:r>
              <a:rPr sz="1800" spc="-5" dirty="0">
                <a:latin typeface="Lucida Sans Unicode"/>
                <a:cs typeface="Lucida Sans Unicode"/>
              </a:rPr>
              <a:t>space!</a:t>
            </a:r>
            <a:endParaRPr sz="1800" dirty="0">
              <a:latin typeface="Lucida Sans Unicode"/>
              <a:cs typeface="Lucida Sans Unicode"/>
            </a:endParaRPr>
          </a:p>
          <a:p>
            <a:pPr marL="241300" indent="-228600">
              <a:lnSpc>
                <a:spcPct val="100000"/>
              </a:lnSpc>
              <a:spcBef>
                <a:spcPts val="900"/>
              </a:spcBef>
              <a:buSzPct val="125000"/>
              <a:buFont typeface="Arial"/>
              <a:buChar char="•"/>
              <a:tabLst>
                <a:tab pos="240665" algn="l"/>
                <a:tab pos="241300" algn="l"/>
              </a:tabLst>
            </a:pPr>
            <a:r>
              <a:rPr sz="1600" spc="-10" dirty="0">
                <a:latin typeface="Lucida Sans Unicode"/>
                <a:cs typeface="Lucida Sans Unicode"/>
              </a:rPr>
              <a:t>Optimal:</a:t>
            </a:r>
            <a:r>
              <a:rPr sz="1600" spc="50" dirty="0">
                <a:latin typeface="Lucida Sans Unicode"/>
                <a:cs typeface="Lucida Sans Unicode"/>
              </a:rPr>
              <a:t> </a:t>
            </a:r>
            <a:r>
              <a:rPr sz="1600" spc="-10" dirty="0">
                <a:latin typeface="Lucida Sans Unicode"/>
                <a:cs typeface="Lucida Sans Unicode"/>
              </a:rPr>
              <a:t>No</a:t>
            </a:r>
            <a:endParaRPr sz="1600" dirty="0">
              <a:latin typeface="Lucida Sans Unicode"/>
              <a:cs typeface="Lucida Sans Unicode"/>
            </a:endParaRPr>
          </a:p>
        </p:txBody>
      </p:sp>
      <p:sp>
        <p:nvSpPr>
          <p:cNvPr id="109" name="object 109"/>
          <p:cNvSpPr txBox="1"/>
          <p:nvPr/>
        </p:nvSpPr>
        <p:spPr>
          <a:xfrm>
            <a:off x="8032495" y="5969914"/>
            <a:ext cx="175260" cy="186690"/>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FFFFFF"/>
                </a:solidFill>
                <a:latin typeface="Arial"/>
                <a:cs typeface="Arial"/>
              </a:rPr>
              <a:t>29</a:t>
            </a:r>
            <a:endParaRPr sz="1050">
              <a:latin typeface="Arial"/>
              <a:cs typeface="Aria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2"/>
            <a:ext cx="7274153" cy="738664"/>
          </a:xfrm>
        </p:spPr>
        <p:txBody>
          <a:bodyPr/>
          <a:lstStyle/>
          <a:p>
            <a:r>
              <a:rPr lang="en-US" sz="4800" b="1" dirty="0">
                <a:latin typeface="Calibri" panose="020F0502020204030204" pitchFamily="34" charset="0"/>
                <a:ea typeface="Calibri" panose="020F0502020204030204" pitchFamily="34" charset="0"/>
                <a:cs typeface="Times New Roman" panose="02020603050405020304" pitchFamily="18" charset="0"/>
              </a:rPr>
              <a:t>Depth First Search</a:t>
            </a:r>
            <a:endParaRPr lang="en-US" dirty="0"/>
          </a:p>
        </p:txBody>
      </p:sp>
      <p:sp>
        <p:nvSpPr>
          <p:cNvPr id="3" name="Text Placeholder 2"/>
          <p:cNvSpPr>
            <a:spLocks noGrp="1"/>
          </p:cNvSpPr>
          <p:nvPr>
            <p:ph type="body" idx="1"/>
          </p:nvPr>
        </p:nvSpPr>
        <p:spPr>
          <a:xfrm>
            <a:off x="922223" y="1848306"/>
            <a:ext cx="7321550" cy="3455305"/>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Depth first search (DFS) is used for traversing a finite graph.</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DFS traverses the depth of any particular path before exploring its breadth.</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It explores one subtree before returning to the current node and then exploring the other subtree.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DFS uses stack instead of queue.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It traverses a graph in a depth-ward motion and gets the next vertex to start a search when a dead end occurs in any iteration.</a:t>
            </a:r>
          </a:p>
          <a:p>
            <a:endParaRPr lang="en-US" sz="2000" dirty="0">
              <a:solidFill>
                <a:schemeClr val="tx1"/>
              </a:solidFill>
            </a:endParaRPr>
          </a:p>
        </p:txBody>
      </p:sp>
    </p:spTree>
    <p:extLst>
      <p:ext uri="{BB962C8B-B14F-4D97-AF65-F5344CB8AC3E}">
        <p14:creationId xmlns:p14="http://schemas.microsoft.com/office/powerpoint/2010/main" val="30872390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pth first search"/>
          <p:cNvPicPr/>
          <p:nvPr/>
        </p:nvPicPr>
        <p:blipFill>
          <a:blip r:embed="rId2">
            <a:extLst>
              <a:ext uri="{28A0092B-C50C-407E-A947-70E740481C1C}">
                <a14:useLocalDpi xmlns:a14="http://schemas.microsoft.com/office/drawing/2010/main" val="0"/>
              </a:ext>
            </a:extLst>
          </a:blip>
          <a:srcRect/>
          <a:stretch>
            <a:fillRect/>
          </a:stretch>
        </p:blipFill>
        <p:spPr bwMode="auto">
          <a:xfrm>
            <a:off x="1752600" y="609600"/>
            <a:ext cx="5791200" cy="5791200"/>
          </a:xfrm>
          <a:prstGeom prst="rect">
            <a:avLst/>
          </a:prstGeom>
          <a:noFill/>
          <a:ln>
            <a:noFill/>
          </a:ln>
        </p:spPr>
      </p:pic>
    </p:spTree>
    <p:extLst>
      <p:ext uri="{BB962C8B-B14F-4D97-AF65-F5344CB8AC3E}">
        <p14:creationId xmlns:p14="http://schemas.microsoft.com/office/powerpoint/2010/main" val="1910610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223" y="390833"/>
            <a:ext cx="6088177" cy="324393"/>
          </a:xfrm>
        </p:spPr>
        <p:txBody>
          <a:bodyPr/>
          <a:lstStyle/>
          <a:p>
            <a:pPr marL="0" marR="0">
              <a:lnSpc>
                <a:spcPts val="2700"/>
              </a:lnSpc>
              <a:spcBef>
                <a:spcPts val="0"/>
              </a:spcBef>
              <a:spcAft>
                <a:spcPts val="900"/>
              </a:spcAft>
            </a:pPr>
            <a:r>
              <a:rPr lang="en-US" sz="3200" b="1"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BFS example</a:t>
            </a:r>
            <a:r>
              <a:rPr lang="en-US" sz="3200" dirty="0">
                <a:latin typeface="Calibri" panose="020F0502020204030204" pitchFamily="34" charset="0"/>
                <a:ea typeface="Calibri" panose="020F0502020204030204" pitchFamily="34" charset="0"/>
                <a:cs typeface="Times New Roman" panose="02020603050405020304" pitchFamily="18" charset="0"/>
              </a:rPr>
              <a:t/>
            </a:r>
            <a:br>
              <a:rPr lang="en-US" sz="32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 Placeholder 2"/>
          <p:cNvSpPr>
            <a:spLocks noGrp="1"/>
          </p:cNvSpPr>
          <p:nvPr>
            <p:ph type="body" idx="1"/>
          </p:nvPr>
        </p:nvSpPr>
        <p:spPr>
          <a:xfrm>
            <a:off x="922223" y="1295400"/>
            <a:ext cx="7321550" cy="1469633"/>
          </a:xfrm>
        </p:spPr>
        <p:txBody>
          <a:bodyPr/>
          <a:lstStyle/>
          <a:p>
            <a:pPr>
              <a:lnSpc>
                <a:spcPts val="2250"/>
              </a:lnSpc>
              <a:spcAft>
                <a:spcPts val="1200"/>
              </a:spcAft>
            </a:pPr>
            <a:r>
              <a:rPr lang="en-US" sz="1800"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Let's see how the Breadth First Search algorithm works with an example. We use an undirected graph with 5 vertices</a:t>
            </a:r>
            <a:r>
              <a:rPr lang="en-US" sz="1800" dirty="0" smtClean="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a:t>
            </a:r>
          </a:p>
          <a:p>
            <a:pPr>
              <a:lnSpc>
                <a:spcPts val="2250"/>
              </a:lnSpc>
              <a:spcAft>
                <a:spcPts val="1200"/>
              </a:spcAft>
            </a:pP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chemeClr val="tx1"/>
              </a:solidFill>
            </a:endParaRPr>
          </a:p>
        </p:txBody>
      </p:sp>
      <p:pic>
        <p:nvPicPr>
          <p:cNvPr id="4" name="Picture 3"/>
          <p:cNvPicPr>
            <a:picLocks noChangeAspect="1"/>
          </p:cNvPicPr>
          <p:nvPr/>
        </p:nvPicPr>
        <p:blipFill>
          <a:blip r:embed="rId2"/>
          <a:stretch>
            <a:fillRect/>
          </a:stretch>
        </p:blipFill>
        <p:spPr>
          <a:xfrm>
            <a:off x="762000" y="2182211"/>
            <a:ext cx="7772400" cy="3075589"/>
          </a:xfrm>
          <a:prstGeom prst="rect">
            <a:avLst/>
          </a:prstGeom>
        </p:spPr>
      </p:pic>
      <p:sp>
        <p:nvSpPr>
          <p:cNvPr id="5" name="TextBox 4"/>
          <p:cNvSpPr txBox="1"/>
          <p:nvPr/>
        </p:nvSpPr>
        <p:spPr>
          <a:xfrm>
            <a:off x="2819400" y="5867471"/>
            <a:ext cx="3281989" cy="369332"/>
          </a:xfrm>
          <a:prstGeom prst="rect">
            <a:avLst/>
          </a:prstGeom>
          <a:noFill/>
        </p:spPr>
        <p:txBody>
          <a:bodyPr wrap="none" rtlCol="0">
            <a:spAutoFit/>
          </a:bodyPr>
          <a:lstStyle/>
          <a:p>
            <a:r>
              <a:rPr lang="en-US" dirty="0" smtClean="0"/>
              <a:t>Undirected Graph with 5 vertices</a:t>
            </a:r>
            <a:endParaRPr lang="en-US" dirty="0"/>
          </a:p>
        </p:txBody>
      </p:sp>
    </p:spTree>
    <p:extLst>
      <p:ext uri="{BB962C8B-B14F-4D97-AF65-F5344CB8AC3E}">
        <p14:creationId xmlns:p14="http://schemas.microsoft.com/office/powerpoint/2010/main" val="11048238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585" y="169163"/>
            <a:ext cx="6121908" cy="1507236"/>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373507"/>
            <a:ext cx="5213985" cy="788035"/>
          </a:xfrm>
          <a:prstGeom prst="rect">
            <a:avLst/>
          </a:prstGeom>
        </p:spPr>
        <p:txBody>
          <a:bodyPr vert="horz" wrap="square" lIns="0" tIns="13335" rIns="0" bIns="0" rtlCol="0">
            <a:spAutoFit/>
          </a:bodyPr>
          <a:lstStyle/>
          <a:p>
            <a:pPr marL="12700">
              <a:lnSpc>
                <a:spcPct val="100000"/>
              </a:lnSpc>
              <a:spcBef>
                <a:spcPts val="105"/>
              </a:spcBef>
            </a:pPr>
            <a:r>
              <a:rPr sz="5000" dirty="0"/>
              <a:t>DFS:</a:t>
            </a:r>
            <a:r>
              <a:rPr sz="5000" spc="-60" dirty="0"/>
              <a:t> </a:t>
            </a:r>
            <a:r>
              <a:rPr sz="5000" spc="-5" dirty="0"/>
              <a:t>EXAMPLE</a:t>
            </a:r>
            <a:endParaRPr sz="5000"/>
          </a:p>
        </p:txBody>
      </p:sp>
      <p:graphicFrame>
        <p:nvGraphicFramePr>
          <p:cNvPr id="4" name="object 4"/>
          <p:cNvGraphicFramePr>
            <a:graphicFrameLocks noGrp="1"/>
          </p:cNvGraphicFramePr>
          <p:nvPr/>
        </p:nvGraphicFramePr>
        <p:xfrm>
          <a:off x="1093101" y="4176712"/>
          <a:ext cx="4495165" cy="2378073"/>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2503170">
                  <a:extLst>
                    <a:ext uri="{9D8B030D-6E8A-4147-A177-3AD203B41FA5}">
                      <a16:colId xmlns:a16="http://schemas.microsoft.com/office/drawing/2014/main" val="20001"/>
                    </a:ext>
                  </a:extLst>
                </a:gridCol>
                <a:gridCol w="1610995">
                  <a:extLst>
                    <a:ext uri="{9D8B030D-6E8A-4147-A177-3AD203B41FA5}">
                      <a16:colId xmlns:a16="http://schemas.microsoft.com/office/drawing/2014/main" val="20002"/>
                    </a:ext>
                  </a:extLst>
                </a:gridCol>
              </a:tblGrid>
              <a:tr h="396367">
                <a:tc>
                  <a:txBody>
                    <a:bodyPr/>
                    <a:lstStyle/>
                    <a:p>
                      <a:pPr>
                        <a:lnSpc>
                          <a:spcPct val="100000"/>
                        </a:lnSpc>
                      </a:pPr>
                      <a:endParaRPr sz="2500">
                        <a:latin typeface="Times New Roman"/>
                        <a:cs typeface="Times New Roman"/>
                      </a:endParaRPr>
                    </a:p>
                  </a:txBody>
                  <a:tcPr marL="0" marR="0" marT="0" marB="0">
                    <a:lnL w="28575">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10"/>
                        </a:spcBef>
                      </a:pPr>
                      <a:r>
                        <a:rPr lang="en-US" sz="2000" dirty="0" smtClean="0">
                          <a:latin typeface="Arial"/>
                          <a:cs typeface="Arial"/>
                        </a:rPr>
                        <a:t>Stack</a:t>
                      </a:r>
                      <a:endParaRPr sz="2000" dirty="0">
                        <a:latin typeface="Arial"/>
                        <a:cs typeface="Arial"/>
                      </a:endParaRPr>
                    </a:p>
                  </a:txBody>
                  <a:tcPr marL="0" marR="0" marT="39370" marB="0">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5" dirty="0">
                          <a:latin typeface="Arial"/>
                          <a:cs typeface="Arial"/>
                        </a:rPr>
                        <a:t>Visited</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tcPr>
                </a:tc>
                <a:extLst>
                  <a:ext uri="{0D108BD9-81ED-4DB2-BD59-A6C34878D82A}">
                    <a16:rowId xmlns:a16="http://schemas.microsoft.com/office/drawing/2014/main" val="10000"/>
                  </a:ext>
                </a:extLst>
              </a:tr>
              <a:tr h="396366">
                <a:tc>
                  <a:txBody>
                    <a:bodyPr/>
                    <a:lstStyle/>
                    <a:p>
                      <a:pPr marL="91440">
                        <a:lnSpc>
                          <a:spcPct val="100000"/>
                        </a:lnSpc>
                        <a:spcBef>
                          <a:spcPts val="310"/>
                        </a:spcBef>
                      </a:pPr>
                      <a:r>
                        <a:rPr sz="2000" dirty="0">
                          <a:latin typeface="Arial"/>
                          <a:cs typeface="Arial"/>
                        </a:rPr>
                        <a:t>1</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1"/>
                  </a:ext>
                </a:extLst>
              </a:tr>
              <a:tr h="396367">
                <a:tc>
                  <a:txBody>
                    <a:bodyPr/>
                    <a:lstStyle/>
                    <a:p>
                      <a:pPr marL="91440">
                        <a:lnSpc>
                          <a:spcPct val="100000"/>
                        </a:lnSpc>
                        <a:spcBef>
                          <a:spcPts val="310"/>
                        </a:spcBef>
                      </a:pPr>
                      <a:r>
                        <a:rPr sz="2000" dirty="0">
                          <a:latin typeface="Arial"/>
                          <a:cs typeface="Arial"/>
                        </a:rPr>
                        <a:t>2</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2"/>
                  </a:ext>
                </a:extLst>
              </a:tr>
              <a:tr h="396278">
                <a:tc>
                  <a:txBody>
                    <a:bodyPr/>
                    <a:lstStyle/>
                    <a:p>
                      <a:pPr marL="91440">
                        <a:lnSpc>
                          <a:spcPct val="100000"/>
                        </a:lnSpc>
                        <a:spcBef>
                          <a:spcPts val="310"/>
                        </a:spcBef>
                      </a:pPr>
                      <a:r>
                        <a:rPr sz="2000" dirty="0">
                          <a:latin typeface="Arial"/>
                          <a:cs typeface="Arial"/>
                        </a:rPr>
                        <a:t>3</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3"/>
                  </a:ext>
                </a:extLst>
              </a:tr>
              <a:tr h="396354">
                <a:tc>
                  <a:txBody>
                    <a:bodyPr/>
                    <a:lstStyle/>
                    <a:p>
                      <a:pPr marL="91440">
                        <a:lnSpc>
                          <a:spcPct val="100000"/>
                        </a:lnSpc>
                        <a:spcBef>
                          <a:spcPts val="310"/>
                        </a:spcBef>
                      </a:pPr>
                      <a:r>
                        <a:rPr sz="2000" dirty="0">
                          <a:latin typeface="Arial"/>
                          <a:cs typeface="Arial"/>
                        </a:rPr>
                        <a:t>4</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4"/>
                  </a:ext>
                </a:extLst>
              </a:tr>
              <a:tr h="396341">
                <a:tc>
                  <a:txBody>
                    <a:bodyPr/>
                    <a:lstStyle/>
                    <a:p>
                      <a:pPr marL="91440">
                        <a:lnSpc>
                          <a:spcPct val="100000"/>
                        </a:lnSpc>
                        <a:spcBef>
                          <a:spcPts val="315"/>
                        </a:spcBef>
                      </a:pPr>
                      <a:r>
                        <a:rPr sz="2000" dirty="0">
                          <a:latin typeface="Arial"/>
                          <a:cs typeface="Arial"/>
                        </a:rPr>
                        <a:t>5</a:t>
                      </a:r>
                      <a:endParaRPr sz="2000">
                        <a:latin typeface="Arial"/>
                        <a:cs typeface="Arial"/>
                      </a:endParaRPr>
                    </a:p>
                  </a:txBody>
                  <a:tcPr marL="0" marR="0" marT="40005" marB="0">
                    <a:lnL w="28575">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500" dirty="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28575">
                      <a:solidFill>
                        <a:srgbClr val="FFFFFF"/>
                      </a:solidFill>
                      <a:prstDash val="solid"/>
                    </a:lnB>
                  </a:tcPr>
                </a:tc>
                <a:extLst>
                  <a:ext uri="{0D108BD9-81ED-4DB2-BD59-A6C34878D82A}">
                    <a16:rowId xmlns:a16="http://schemas.microsoft.com/office/drawing/2014/main" val="10005"/>
                  </a:ext>
                </a:extLst>
              </a:tr>
            </a:tbl>
          </a:graphicData>
        </a:graphic>
      </p:graphicFrame>
      <p:sp>
        <p:nvSpPr>
          <p:cNvPr id="5" name="object 5"/>
          <p:cNvSpPr/>
          <p:nvPr/>
        </p:nvSpPr>
        <p:spPr>
          <a:xfrm>
            <a:off x="6477761" y="1524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txBox="1"/>
          <p:nvPr/>
        </p:nvSpPr>
        <p:spPr>
          <a:xfrm>
            <a:off x="6579489" y="1520697"/>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S</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sp>
        <p:nvSpPr>
          <p:cNvPr id="7" name="object 7"/>
          <p:cNvSpPr/>
          <p:nvPr/>
        </p:nvSpPr>
        <p:spPr>
          <a:xfrm>
            <a:off x="76207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8" name="object 8"/>
          <p:cNvSpPr txBox="1"/>
          <p:nvPr/>
        </p:nvSpPr>
        <p:spPr>
          <a:xfrm>
            <a:off x="7722489"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B</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sp>
        <p:nvSpPr>
          <p:cNvPr id="9" name="object 9"/>
          <p:cNvSpPr/>
          <p:nvPr/>
        </p:nvSpPr>
        <p:spPr>
          <a:xfrm>
            <a:off x="54871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0" name="object 10"/>
          <p:cNvSpPr txBox="1"/>
          <p:nvPr/>
        </p:nvSpPr>
        <p:spPr>
          <a:xfrm>
            <a:off x="5588634"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A</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sp>
        <p:nvSpPr>
          <p:cNvPr id="11" name="object 11"/>
          <p:cNvSpPr/>
          <p:nvPr/>
        </p:nvSpPr>
        <p:spPr>
          <a:xfrm>
            <a:off x="7620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txBox="1"/>
          <p:nvPr/>
        </p:nvSpPr>
        <p:spPr>
          <a:xfrm>
            <a:off x="7722489" y="2892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E</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sp>
        <p:nvSpPr>
          <p:cNvPr id="13" name="object 13"/>
          <p:cNvSpPr/>
          <p:nvPr/>
        </p:nvSpPr>
        <p:spPr>
          <a:xfrm>
            <a:off x="85351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 name="object 14"/>
          <p:cNvSpPr txBox="1"/>
          <p:nvPr/>
        </p:nvSpPr>
        <p:spPr>
          <a:xfrm>
            <a:off x="8643366" y="2892678"/>
            <a:ext cx="1651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F</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sp>
        <p:nvSpPr>
          <p:cNvPr id="15" name="object 15"/>
          <p:cNvSpPr/>
          <p:nvPr/>
        </p:nvSpPr>
        <p:spPr>
          <a:xfrm>
            <a:off x="63253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txBox="1"/>
          <p:nvPr/>
        </p:nvSpPr>
        <p:spPr>
          <a:xfrm>
            <a:off x="6420992"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D</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sp>
        <p:nvSpPr>
          <p:cNvPr id="17" name="object 17"/>
          <p:cNvSpPr/>
          <p:nvPr/>
        </p:nvSpPr>
        <p:spPr>
          <a:xfrm>
            <a:off x="4953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txBox="1"/>
          <p:nvPr/>
        </p:nvSpPr>
        <p:spPr>
          <a:xfrm>
            <a:off x="5049139"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C</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sp>
        <p:nvSpPr>
          <p:cNvPr id="19" name="object 19"/>
          <p:cNvSpPr/>
          <p:nvPr/>
        </p:nvSpPr>
        <p:spPr>
          <a:xfrm>
            <a:off x="44203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txBox="1"/>
          <p:nvPr/>
        </p:nvSpPr>
        <p:spPr>
          <a:xfrm>
            <a:off x="4509642" y="3654932"/>
            <a:ext cx="2038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G</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sp>
        <p:nvSpPr>
          <p:cNvPr id="21" name="object 21"/>
          <p:cNvSpPr/>
          <p:nvPr/>
        </p:nvSpPr>
        <p:spPr>
          <a:xfrm>
            <a:off x="57157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txBox="1"/>
          <p:nvPr/>
        </p:nvSpPr>
        <p:spPr>
          <a:xfrm>
            <a:off x="5811139" y="3654932"/>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H</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sp>
        <p:nvSpPr>
          <p:cNvPr id="23" name="object 23"/>
          <p:cNvSpPr/>
          <p:nvPr/>
        </p:nvSpPr>
        <p:spPr>
          <a:xfrm>
            <a:off x="5639561" y="1817242"/>
            <a:ext cx="994410" cy="331470"/>
          </a:xfrm>
          <a:custGeom>
            <a:avLst/>
            <a:gdLst/>
            <a:ahLst/>
            <a:cxnLst/>
            <a:rect l="l" t="t" r="r" b="b"/>
            <a:pathLst>
              <a:path w="994409" h="331469">
                <a:moveTo>
                  <a:pt x="62864" y="257175"/>
                </a:moveTo>
                <a:lnTo>
                  <a:pt x="0" y="317119"/>
                </a:lnTo>
                <a:lnTo>
                  <a:pt x="85725" y="331343"/>
                </a:lnTo>
                <a:lnTo>
                  <a:pt x="79266" y="310388"/>
                </a:lnTo>
                <a:lnTo>
                  <a:pt x="65659" y="310388"/>
                </a:lnTo>
                <a:lnTo>
                  <a:pt x="58038" y="285750"/>
                </a:lnTo>
                <a:lnTo>
                  <a:pt x="70491" y="281918"/>
                </a:lnTo>
                <a:lnTo>
                  <a:pt x="62864" y="257175"/>
                </a:lnTo>
                <a:close/>
              </a:path>
              <a:path w="994409" h="331469">
                <a:moveTo>
                  <a:pt x="70491" y="281918"/>
                </a:moveTo>
                <a:lnTo>
                  <a:pt x="58038" y="285750"/>
                </a:lnTo>
                <a:lnTo>
                  <a:pt x="65659" y="310388"/>
                </a:lnTo>
                <a:lnTo>
                  <a:pt x="78087" y="306564"/>
                </a:lnTo>
                <a:lnTo>
                  <a:pt x="70491" y="281918"/>
                </a:lnTo>
                <a:close/>
              </a:path>
              <a:path w="994409" h="331469">
                <a:moveTo>
                  <a:pt x="78087" y="306564"/>
                </a:moveTo>
                <a:lnTo>
                  <a:pt x="65659" y="310388"/>
                </a:lnTo>
                <a:lnTo>
                  <a:pt x="79266" y="310388"/>
                </a:lnTo>
                <a:lnTo>
                  <a:pt x="78087" y="306564"/>
                </a:lnTo>
                <a:close/>
              </a:path>
              <a:path w="994409" h="331469">
                <a:moveTo>
                  <a:pt x="986789" y="0"/>
                </a:moveTo>
                <a:lnTo>
                  <a:pt x="70491" y="281918"/>
                </a:lnTo>
                <a:lnTo>
                  <a:pt x="78087" y="306564"/>
                </a:lnTo>
                <a:lnTo>
                  <a:pt x="994410" y="24637"/>
                </a:lnTo>
                <a:lnTo>
                  <a:pt x="986789"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6626859" y="1816989"/>
            <a:ext cx="1146810" cy="335280"/>
          </a:xfrm>
          <a:custGeom>
            <a:avLst/>
            <a:gdLst/>
            <a:ahLst/>
            <a:cxnLst/>
            <a:rect l="l" t="t" r="r" b="b"/>
            <a:pathLst>
              <a:path w="1146809" h="335280">
                <a:moveTo>
                  <a:pt x="1067867" y="309843"/>
                </a:moveTo>
                <a:lnTo>
                  <a:pt x="1061212" y="334899"/>
                </a:lnTo>
                <a:lnTo>
                  <a:pt x="1146302" y="317373"/>
                </a:lnTo>
                <a:lnTo>
                  <a:pt x="1141555" y="313182"/>
                </a:lnTo>
                <a:lnTo>
                  <a:pt x="1080389" y="313182"/>
                </a:lnTo>
                <a:lnTo>
                  <a:pt x="1067867" y="309843"/>
                </a:lnTo>
                <a:close/>
              </a:path>
              <a:path w="1146809" h="335280">
                <a:moveTo>
                  <a:pt x="1074511" y="284834"/>
                </a:moveTo>
                <a:lnTo>
                  <a:pt x="1067867" y="309843"/>
                </a:lnTo>
                <a:lnTo>
                  <a:pt x="1080389" y="313182"/>
                </a:lnTo>
                <a:lnTo>
                  <a:pt x="1086993" y="288163"/>
                </a:lnTo>
                <a:lnTo>
                  <a:pt x="1074511" y="284834"/>
                </a:lnTo>
                <a:close/>
              </a:path>
              <a:path w="1146809" h="335280">
                <a:moveTo>
                  <a:pt x="1081151" y="259841"/>
                </a:moveTo>
                <a:lnTo>
                  <a:pt x="1074511" y="284834"/>
                </a:lnTo>
                <a:lnTo>
                  <a:pt x="1086993" y="288163"/>
                </a:lnTo>
                <a:lnTo>
                  <a:pt x="1080389" y="313182"/>
                </a:lnTo>
                <a:lnTo>
                  <a:pt x="1141555" y="313182"/>
                </a:lnTo>
                <a:lnTo>
                  <a:pt x="1081151" y="259841"/>
                </a:lnTo>
                <a:close/>
              </a:path>
              <a:path w="1146809" h="335280">
                <a:moveTo>
                  <a:pt x="6604" y="0"/>
                </a:moveTo>
                <a:lnTo>
                  <a:pt x="0" y="25146"/>
                </a:lnTo>
                <a:lnTo>
                  <a:pt x="1067867" y="309843"/>
                </a:lnTo>
                <a:lnTo>
                  <a:pt x="1074511" y="284834"/>
                </a:lnTo>
                <a:lnTo>
                  <a:pt x="660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7842757" y="2428113"/>
            <a:ext cx="768985" cy="468630"/>
          </a:xfrm>
          <a:custGeom>
            <a:avLst/>
            <a:gdLst/>
            <a:ahLst/>
            <a:cxnLst/>
            <a:rect l="l" t="t" r="r" b="b"/>
            <a:pathLst>
              <a:path w="768984" h="468630">
                <a:moveTo>
                  <a:pt x="695336" y="439400"/>
                </a:moveTo>
                <a:lnTo>
                  <a:pt x="681990" y="461645"/>
                </a:lnTo>
                <a:lnTo>
                  <a:pt x="768603" y="468249"/>
                </a:lnTo>
                <a:lnTo>
                  <a:pt x="754467" y="446024"/>
                </a:lnTo>
                <a:lnTo>
                  <a:pt x="706374" y="446024"/>
                </a:lnTo>
                <a:lnTo>
                  <a:pt x="695336" y="439400"/>
                </a:lnTo>
                <a:close/>
              </a:path>
              <a:path w="768984" h="468630">
                <a:moveTo>
                  <a:pt x="708670" y="417177"/>
                </a:moveTo>
                <a:lnTo>
                  <a:pt x="695336" y="439400"/>
                </a:lnTo>
                <a:lnTo>
                  <a:pt x="706374" y="446024"/>
                </a:lnTo>
                <a:lnTo>
                  <a:pt x="719709" y="423799"/>
                </a:lnTo>
                <a:lnTo>
                  <a:pt x="708670" y="417177"/>
                </a:lnTo>
                <a:close/>
              </a:path>
              <a:path w="768984" h="468630">
                <a:moveTo>
                  <a:pt x="721995" y="394970"/>
                </a:moveTo>
                <a:lnTo>
                  <a:pt x="708670" y="417177"/>
                </a:lnTo>
                <a:lnTo>
                  <a:pt x="719709" y="423799"/>
                </a:lnTo>
                <a:lnTo>
                  <a:pt x="706374" y="446024"/>
                </a:lnTo>
                <a:lnTo>
                  <a:pt x="754467" y="446024"/>
                </a:lnTo>
                <a:lnTo>
                  <a:pt x="721995" y="394970"/>
                </a:lnTo>
                <a:close/>
              </a:path>
              <a:path w="768984" h="468630">
                <a:moveTo>
                  <a:pt x="13208" y="0"/>
                </a:moveTo>
                <a:lnTo>
                  <a:pt x="0" y="22098"/>
                </a:lnTo>
                <a:lnTo>
                  <a:pt x="695336" y="439400"/>
                </a:lnTo>
                <a:lnTo>
                  <a:pt x="708670" y="417177"/>
                </a:lnTo>
                <a:lnTo>
                  <a:pt x="1320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7734300" y="2439161"/>
            <a:ext cx="78105" cy="457200"/>
          </a:xfrm>
          <a:custGeom>
            <a:avLst/>
            <a:gdLst/>
            <a:ahLst/>
            <a:cxnLst/>
            <a:rect l="l" t="t" r="r" b="b"/>
            <a:pathLst>
              <a:path w="78104" h="457200">
                <a:moveTo>
                  <a:pt x="25907" y="379475"/>
                </a:moveTo>
                <a:lnTo>
                  <a:pt x="0" y="379475"/>
                </a:lnTo>
                <a:lnTo>
                  <a:pt x="38861" y="457200"/>
                </a:lnTo>
                <a:lnTo>
                  <a:pt x="71247" y="392429"/>
                </a:lnTo>
                <a:lnTo>
                  <a:pt x="25907" y="392429"/>
                </a:lnTo>
                <a:lnTo>
                  <a:pt x="25907" y="379475"/>
                </a:lnTo>
                <a:close/>
              </a:path>
              <a:path w="78104" h="457200">
                <a:moveTo>
                  <a:pt x="51816" y="0"/>
                </a:moveTo>
                <a:lnTo>
                  <a:pt x="25907" y="0"/>
                </a:lnTo>
                <a:lnTo>
                  <a:pt x="25907" y="392429"/>
                </a:lnTo>
                <a:lnTo>
                  <a:pt x="51816" y="392429"/>
                </a:lnTo>
                <a:lnTo>
                  <a:pt x="51816" y="0"/>
                </a:lnTo>
                <a:close/>
              </a:path>
              <a:path w="78104" h="457200">
                <a:moveTo>
                  <a:pt x="77724" y="379475"/>
                </a:moveTo>
                <a:lnTo>
                  <a:pt x="51816" y="379475"/>
                </a:lnTo>
                <a:lnTo>
                  <a:pt x="51816" y="392429"/>
                </a:lnTo>
                <a:lnTo>
                  <a:pt x="71247" y="392429"/>
                </a:lnTo>
                <a:lnTo>
                  <a:pt x="77724" y="379475"/>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5709158" y="2428113"/>
            <a:ext cx="768985" cy="468630"/>
          </a:xfrm>
          <a:custGeom>
            <a:avLst/>
            <a:gdLst/>
            <a:ahLst/>
            <a:cxnLst/>
            <a:rect l="l" t="t" r="r" b="b"/>
            <a:pathLst>
              <a:path w="768985" h="468630">
                <a:moveTo>
                  <a:pt x="695336" y="439400"/>
                </a:moveTo>
                <a:lnTo>
                  <a:pt x="681989" y="461645"/>
                </a:lnTo>
                <a:lnTo>
                  <a:pt x="768603" y="468249"/>
                </a:lnTo>
                <a:lnTo>
                  <a:pt x="754467" y="446024"/>
                </a:lnTo>
                <a:lnTo>
                  <a:pt x="706374" y="446024"/>
                </a:lnTo>
                <a:lnTo>
                  <a:pt x="695336" y="439400"/>
                </a:lnTo>
                <a:close/>
              </a:path>
              <a:path w="768985" h="468630">
                <a:moveTo>
                  <a:pt x="708670" y="417177"/>
                </a:moveTo>
                <a:lnTo>
                  <a:pt x="695336" y="439400"/>
                </a:lnTo>
                <a:lnTo>
                  <a:pt x="706374" y="446024"/>
                </a:lnTo>
                <a:lnTo>
                  <a:pt x="719708" y="423799"/>
                </a:lnTo>
                <a:lnTo>
                  <a:pt x="708670" y="417177"/>
                </a:lnTo>
                <a:close/>
              </a:path>
              <a:path w="768985" h="468630">
                <a:moveTo>
                  <a:pt x="721994" y="394970"/>
                </a:moveTo>
                <a:lnTo>
                  <a:pt x="708670" y="417177"/>
                </a:lnTo>
                <a:lnTo>
                  <a:pt x="719708" y="423799"/>
                </a:lnTo>
                <a:lnTo>
                  <a:pt x="706374" y="446024"/>
                </a:lnTo>
                <a:lnTo>
                  <a:pt x="754467" y="446024"/>
                </a:lnTo>
                <a:lnTo>
                  <a:pt x="721994" y="394970"/>
                </a:lnTo>
                <a:close/>
              </a:path>
              <a:path w="768985" h="468630">
                <a:moveTo>
                  <a:pt x="13207" y="0"/>
                </a:moveTo>
                <a:lnTo>
                  <a:pt x="0" y="22098"/>
                </a:lnTo>
                <a:lnTo>
                  <a:pt x="695336" y="439400"/>
                </a:lnTo>
                <a:lnTo>
                  <a:pt x="708670" y="417177"/>
                </a:lnTo>
                <a:lnTo>
                  <a:pt x="1320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5250815" y="3190748"/>
            <a:ext cx="617855" cy="467995"/>
          </a:xfrm>
          <a:custGeom>
            <a:avLst/>
            <a:gdLst/>
            <a:ahLst/>
            <a:cxnLst/>
            <a:rect l="l" t="t" r="r" b="b"/>
            <a:pathLst>
              <a:path w="617854" h="467995">
                <a:moveTo>
                  <a:pt x="547407" y="431383"/>
                </a:moveTo>
                <a:lnTo>
                  <a:pt x="531876" y="452119"/>
                </a:lnTo>
                <a:lnTo>
                  <a:pt x="617347" y="467613"/>
                </a:lnTo>
                <a:lnTo>
                  <a:pt x="603123" y="439165"/>
                </a:lnTo>
                <a:lnTo>
                  <a:pt x="557784" y="439165"/>
                </a:lnTo>
                <a:lnTo>
                  <a:pt x="547407" y="431383"/>
                </a:lnTo>
                <a:close/>
              </a:path>
              <a:path w="617854" h="467995">
                <a:moveTo>
                  <a:pt x="562968" y="410606"/>
                </a:moveTo>
                <a:lnTo>
                  <a:pt x="547407" y="431383"/>
                </a:lnTo>
                <a:lnTo>
                  <a:pt x="557784" y="439165"/>
                </a:lnTo>
                <a:lnTo>
                  <a:pt x="573277" y="418338"/>
                </a:lnTo>
                <a:lnTo>
                  <a:pt x="562968" y="410606"/>
                </a:lnTo>
                <a:close/>
              </a:path>
              <a:path w="617854" h="467995">
                <a:moveTo>
                  <a:pt x="578485" y="389889"/>
                </a:moveTo>
                <a:lnTo>
                  <a:pt x="562968" y="410606"/>
                </a:lnTo>
                <a:lnTo>
                  <a:pt x="573277" y="418338"/>
                </a:lnTo>
                <a:lnTo>
                  <a:pt x="557784" y="439165"/>
                </a:lnTo>
                <a:lnTo>
                  <a:pt x="603123" y="439165"/>
                </a:lnTo>
                <a:lnTo>
                  <a:pt x="578485" y="389889"/>
                </a:lnTo>
                <a:close/>
              </a:path>
              <a:path w="617854" h="467995">
                <a:moveTo>
                  <a:pt x="15494" y="0"/>
                </a:moveTo>
                <a:lnTo>
                  <a:pt x="0" y="20827"/>
                </a:lnTo>
                <a:lnTo>
                  <a:pt x="547407" y="431383"/>
                </a:lnTo>
                <a:lnTo>
                  <a:pt x="562968" y="410606"/>
                </a:lnTo>
                <a:lnTo>
                  <a:pt x="1549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5182361" y="2430017"/>
            <a:ext cx="466725" cy="466725"/>
          </a:xfrm>
          <a:custGeom>
            <a:avLst/>
            <a:gdLst/>
            <a:ahLst/>
            <a:cxnLst/>
            <a:rect l="l" t="t" r="r" b="b"/>
            <a:pathLst>
              <a:path w="466725" h="466725">
                <a:moveTo>
                  <a:pt x="27432" y="383921"/>
                </a:moveTo>
                <a:lnTo>
                  <a:pt x="0" y="466344"/>
                </a:lnTo>
                <a:lnTo>
                  <a:pt x="82423" y="438912"/>
                </a:lnTo>
                <a:lnTo>
                  <a:pt x="73152" y="429641"/>
                </a:lnTo>
                <a:lnTo>
                  <a:pt x="54990" y="429641"/>
                </a:lnTo>
                <a:lnTo>
                  <a:pt x="36702" y="411353"/>
                </a:lnTo>
                <a:lnTo>
                  <a:pt x="45783" y="402272"/>
                </a:lnTo>
                <a:lnTo>
                  <a:pt x="27432" y="383921"/>
                </a:lnTo>
                <a:close/>
              </a:path>
              <a:path w="466725" h="466725">
                <a:moveTo>
                  <a:pt x="45783" y="402272"/>
                </a:moveTo>
                <a:lnTo>
                  <a:pt x="36702" y="411353"/>
                </a:lnTo>
                <a:lnTo>
                  <a:pt x="54990" y="429641"/>
                </a:lnTo>
                <a:lnTo>
                  <a:pt x="64071" y="420560"/>
                </a:lnTo>
                <a:lnTo>
                  <a:pt x="45783" y="402272"/>
                </a:lnTo>
                <a:close/>
              </a:path>
              <a:path w="466725" h="466725">
                <a:moveTo>
                  <a:pt x="64071" y="420560"/>
                </a:moveTo>
                <a:lnTo>
                  <a:pt x="54990" y="429641"/>
                </a:lnTo>
                <a:lnTo>
                  <a:pt x="73152" y="429641"/>
                </a:lnTo>
                <a:lnTo>
                  <a:pt x="64071" y="420560"/>
                </a:lnTo>
                <a:close/>
              </a:path>
              <a:path w="466725" h="466725">
                <a:moveTo>
                  <a:pt x="448055" y="0"/>
                </a:moveTo>
                <a:lnTo>
                  <a:pt x="45783" y="402272"/>
                </a:lnTo>
                <a:lnTo>
                  <a:pt x="64071" y="420560"/>
                </a:lnTo>
                <a:lnTo>
                  <a:pt x="466343" y="18287"/>
                </a:lnTo>
                <a:lnTo>
                  <a:pt x="44805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0" name="object 30"/>
          <p:cNvSpPr/>
          <p:nvPr/>
        </p:nvSpPr>
        <p:spPr>
          <a:xfrm>
            <a:off x="4648961" y="3192907"/>
            <a:ext cx="391160" cy="465455"/>
          </a:xfrm>
          <a:custGeom>
            <a:avLst/>
            <a:gdLst/>
            <a:ahLst/>
            <a:cxnLst/>
            <a:rect l="l" t="t" r="r" b="b"/>
            <a:pathLst>
              <a:path w="391160" h="465454">
                <a:moveTo>
                  <a:pt x="19938" y="380872"/>
                </a:moveTo>
                <a:lnTo>
                  <a:pt x="0" y="465454"/>
                </a:lnTo>
                <a:lnTo>
                  <a:pt x="79628" y="430656"/>
                </a:lnTo>
                <a:lnTo>
                  <a:pt x="71558" y="423925"/>
                </a:lnTo>
                <a:lnTo>
                  <a:pt x="51435" y="423925"/>
                </a:lnTo>
                <a:lnTo>
                  <a:pt x="31496" y="407415"/>
                </a:lnTo>
                <a:lnTo>
                  <a:pt x="39807" y="397444"/>
                </a:lnTo>
                <a:lnTo>
                  <a:pt x="19938" y="380872"/>
                </a:lnTo>
                <a:close/>
              </a:path>
              <a:path w="391160" h="465454">
                <a:moveTo>
                  <a:pt x="39807" y="397444"/>
                </a:moveTo>
                <a:lnTo>
                  <a:pt x="31496" y="407415"/>
                </a:lnTo>
                <a:lnTo>
                  <a:pt x="51435" y="423925"/>
                </a:lnTo>
                <a:lnTo>
                  <a:pt x="59685" y="414023"/>
                </a:lnTo>
                <a:lnTo>
                  <a:pt x="39807" y="397444"/>
                </a:lnTo>
                <a:close/>
              </a:path>
              <a:path w="391160" h="465454">
                <a:moveTo>
                  <a:pt x="59685" y="414023"/>
                </a:moveTo>
                <a:lnTo>
                  <a:pt x="51435" y="423925"/>
                </a:lnTo>
                <a:lnTo>
                  <a:pt x="71558" y="423925"/>
                </a:lnTo>
                <a:lnTo>
                  <a:pt x="59685" y="414023"/>
                </a:lnTo>
                <a:close/>
              </a:path>
              <a:path w="391160" h="465454">
                <a:moveTo>
                  <a:pt x="371093" y="0"/>
                </a:moveTo>
                <a:lnTo>
                  <a:pt x="39807" y="397444"/>
                </a:lnTo>
                <a:lnTo>
                  <a:pt x="59685" y="414023"/>
                </a:lnTo>
                <a:lnTo>
                  <a:pt x="390905" y="16509"/>
                </a:lnTo>
                <a:lnTo>
                  <a:pt x="371093"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object 31"/>
          <p:cNvSpPr/>
          <p:nvPr/>
        </p:nvSpPr>
        <p:spPr>
          <a:xfrm>
            <a:off x="5606034" y="3550158"/>
            <a:ext cx="609600" cy="533400"/>
          </a:xfrm>
          <a:custGeom>
            <a:avLst/>
            <a:gdLst/>
            <a:ahLst/>
            <a:cxnLst/>
            <a:rect l="l" t="t" r="r" b="b"/>
            <a:pathLst>
              <a:path w="609600" h="533400">
                <a:moveTo>
                  <a:pt x="0" y="266699"/>
                </a:moveTo>
                <a:lnTo>
                  <a:pt x="3990" y="223433"/>
                </a:lnTo>
                <a:lnTo>
                  <a:pt x="15544" y="182392"/>
                </a:lnTo>
                <a:lnTo>
                  <a:pt x="34032" y="144124"/>
                </a:lnTo>
                <a:lnTo>
                  <a:pt x="58826" y="109179"/>
                </a:lnTo>
                <a:lnTo>
                  <a:pt x="89296" y="78104"/>
                </a:lnTo>
                <a:lnTo>
                  <a:pt x="124815" y="51450"/>
                </a:lnTo>
                <a:lnTo>
                  <a:pt x="164753" y="29763"/>
                </a:lnTo>
                <a:lnTo>
                  <a:pt x="208483" y="13594"/>
                </a:lnTo>
                <a:lnTo>
                  <a:pt x="255374" y="3489"/>
                </a:lnTo>
                <a:lnTo>
                  <a:pt x="304800" y="0"/>
                </a:lnTo>
                <a:lnTo>
                  <a:pt x="354225" y="3489"/>
                </a:lnTo>
                <a:lnTo>
                  <a:pt x="401116" y="13594"/>
                </a:lnTo>
                <a:lnTo>
                  <a:pt x="444846" y="29763"/>
                </a:lnTo>
                <a:lnTo>
                  <a:pt x="484784" y="51450"/>
                </a:lnTo>
                <a:lnTo>
                  <a:pt x="520303" y="78104"/>
                </a:lnTo>
                <a:lnTo>
                  <a:pt x="550773" y="109179"/>
                </a:lnTo>
                <a:lnTo>
                  <a:pt x="575567" y="144124"/>
                </a:lnTo>
                <a:lnTo>
                  <a:pt x="594055" y="182392"/>
                </a:lnTo>
                <a:lnTo>
                  <a:pt x="605609" y="223433"/>
                </a:lnTo>
                <a:lnTo>
                  <a:pt x="609600" y="266699"/>
                </a:lnTo>
                <a:lnTo>
                  <a:pt x="605609" y="309966"/>
                </a:lnTo>
                <a:lnTo>
                  <a:pt x="594055" y="351007"/>
                </a:lnTo>
                <a:lnTo>
                  <a:pt x="575567" y="389275"/>
                </a:lnTo>
                <a:lnTo>
                  <a:pt x="550773" y="424220"/>
                </a:lnTo>
                <a:lnTo>
                  <a:pt x="520303" y="455294"/>
                </a:lnTo>
                <a:lnTo>
                  <a:pt x="484784" y="481949"/>
                </a:lnTo>
                <a:lnTo>
                  <a:pt x="444846" y="503636"/>
                </a:lnTo>
                <a:lnTo>
                  <a:pt x="401116" y="519805"/>
                </a:lnTo>
                <a:lnTo>
                  <a:pt x="354225" y="529910"/>
                </a:lnTo>
                <a:lnTo>
                  <a:pt x="304800" y="533399"/>
                </a:lnTo>
                <a:lnTo>
                  <a:pt x="255374" y="529910"/>
                </a:lnTo>
                <a:lnTo>
                  <a:pt x="208483" y="519805"/>
                </a:lnTo>
                <a:lnTo>
                  <a:pt x="164753" y="503636"/>
                </a:lnTo>
                <a:lnTo>
                  <a:pt x="124815" y="481949"/>
                </a:lnTo>
                <a:lnTo>
                  <a:pt x="89296" y="455294"/>
                </a:lnTo>
                <a:lnTo>
                  <a:pt x="58826" y="424220"/>
                </a:lnTo>
                <a:lnTo>
                  <a:pt x="34032" y="389275"/>
                </a:lnTo>
                <a:lnTo>
                  <a:pt x="15544" y="351007"/>
                </a:lnTo>
                <a:lnTo>
                  <a:pt x="3990" y="309966"/>
                </a:lnTo>
                <a:lnTo>
                  <a:pt x="0" y="266699"/>
                </a:lnTo>
                <a:close/>
              </a:path>
            </a:pathLst>
          </a:custGeom>
          <a:ln w="25908">
            <a:solidFill>
              <a:srgbClr val="FFFF00"/>
            </a:solidFill>
            <a:prstDash val="lg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object 32"/>
          <p:cNvSpPr txBox="1">
            <a:spLocks noGrp="1"/>
          </p:cNvSpPr>
          <p:nvPr>
            <p:ph type="sldNum" sz="quarter" idx="7"/>
          </p:nvPr>
        </p:nvSpPr>
        <p:spPr>
          <a:prstGeom prst="rect">
            <a:avLst/>
          </a:prstGeom>
        </p:spPr>
        <p:txBody>
          <a:bodyPr vert="horz" wrap="square" lIns="0" tIns="635" rIns="0" bIns="0" rtlCol="0">
            <a:spAutoFit/>
          </a:body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40</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1114306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585" y="169163"/>
            <a:ext cx="6121908" cy="1507236"/>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373507"/>
            <a:ext cx="5213985" cy="788035"/>
          </a:xfrm>
          <a:prstGeom prst="rect">
            <a:avLst/>
          </a:prstGeom>
        </p:spPr>
        <p:txBody>
          <a:bodyPr vert="horz" wrap="square" lIns="0" tIns="13335" rIns="0" bIns="0" rtlCol="0">
            <a:spAutoFit/>
          </a:bodyPr>
          <a:lstStyle/>
          <a:p>
            <a:pPr marL="12700">
              <a:lnSpc>
                <a:spcPct val="100000"/>
              </a:lnSpc>
              <a:spcBef>
                <a:spcPts val="105"/>
              </a:spcBef>
            </a:pPr>
            <a:r>
              <a:rPr sz="5000" dirty="0"/>
              <a:t>DFS:</a:t>
            </a:r>
            <a:r>
              <a:rPr sz="5000" spc="-60" dirty="0"/>
              <a:t> </a:t>
            </a:r>
            <a:r>
              <a:rPr sz="5000" spc="-5" dirty="0"/>
              <a:t>EXAMPLE</a:t>
            </a:r>
            <a:endParaRPr sz="5000"/>
          </a:p>
        </p:txBody>
      </p:sp>
      <p:graphicFrame>
        <p:nvGraphicFramePr>
          <p:cNvPr id="4" name="object 4"/>
          <p:cNvGraphicFramePr>
            <a:graphicFrameLocks noGrp="1"/>
          </p:cNvGraphicFramePr>
          <p:nvPr/>
        </p:nvGraphicFramePr>
        <p:xfrm>
          <a:off x="1170787" y="4176712"/>
          <a:ext cx="4496435" cy="2378073"/>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2503805">
                  <a:extLst>
                    <a:ext uri="{9D8B030D-6E8A-4147-A177-3AD203B41FA5}">
                      <a16:colId xmlns:a16="http://schemas.microsoft.com/office/drawing/2014/main" val="20001"/>
                    </a:ext>
                  </a:extLst>
                </a:gridCol>
                <a:gridCol w="1611630">
                  <a:extLst>
                    <a:ext uri="{9D8B030D-6E8A-4147-A177-3AD203B41FA5}">
                      <a16:colId xmlns:a16="http://schemas.microsoft.com/office/drawing/2014/main" val="20002"/>
                    </a:ext>
                  </a:extLst>
                </a:gridCol>
              </a:tblGrid>
              <a:tr h="396367">
                <a:tc>
                  <a:txBody>
                    <a:bodyPr/>
                    <a:lstStyle/>
                    <a:p>
                      <a:pPr>
                        <a:lnSpc>
                          <a:spcPct val="100000"/>
                        </a:lnSpc>
                      </a:pPr>
                      <a:endParaRPr sz="2500">
                        <a:latin typeface="Times New Roman"/>
                        <a:cs typeface="Times New Roman"/>
                      </a:endParaRPr>
                    </a:p>
                  </a:txBody>
                  <a:tcPr marL="0" marR="0" marT="0" marB="0">
                    <a:lnL w="28575">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10"/>
                        </a:spcBef>
                      </a:pPr>
                      <a:r>
                        <a:rPr lang="en-US" sz="2000" dirty="0" smtClean="0">
                          <a:latin typeface="Arial"/>
                          <a:cs typeface="Arial"/>
                        </a:rPr>
                        <a:t>Stack</a:t>
                      </a:r>
                      <a:endParaRPr sz="2000" dirty="0">
                        <a:latin typeface="Arial"/>
                        <a:cs typeface="Arial"/>
                      </a:endParaRPr>
                    </a:p>
                  </a:txBody>
                  <a:tcPr marL="0" marR="0" marT="39370" marB="0">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5" dirty="0">
                          <a:latin typeface="Arial"/>
                          <a:cs typeface="Arial"/>
                        </a:rPr>
                        <a:t>Visited</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tcPr>
                </a:tc>
                <a:extLst>
                  <a:ext uri="{0D108BD9-81ED-4DB2-BD59-A6C34878D82A}">
                    <a16:rowId xmlns:a16="http://schemas.microsoft.com/office/drawing/2014/main" val="10000"/>
                  </a:ext>
                </a:extLst>
              </a:tr>
              <a:tr h="396366">
                <a:tc>
                  <a:txBody>
                    <a:bodyPr/>
                    <a:lstStyle/>
                    <a:p>
                      <a:pPr marL="91440">
                        <a:lnSpc>
                          <a:spcPct val="100000"/>
                        </a:lnSpc>
                        <a:spcBef>
                          <a:spcPts val="310"/>
                        </a:spcBef>
                      </a:pPr>
                      <a:r>
                        <a:rPr sz="2000" dirty="0">
                          <a:latin typeface="Arial"/>
                          <a:cs typeface="Arial"/>
                        </a:rPr>
                        <a:t>1</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S</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dirty="0">
                          <a:solidFill>
                            <a:srgbClr val="2B5F27"/>
                          </a:solidFill>
                          <a:latin typeface="Arial"/>
                          <a:cs typeface="Arial"/>
                        </a:rPr>
                        <a:t>S</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1"/>
                  </a:ext>
                </a:extLst>
              </a:tr>
              <a:tr h="396367">
                <a:tc>
                  <a:txBody>
                    <a:bodyPr/>
                    <a:lstStyle/>
                    <a:p>
                      <a:pPr marL="91440">
                        <a:lnSpc>
                          <a:spcPct val="100000"/>
                        </a:lnSpc>
                        <a:spcBef>
                          <a:spcPts val="310"/>
                        </a:spcBef>
                      </a:pPr>
                      <a:r>
                        <a:rPr sz="2000" dirty="0">
                          <a:latin typeface="Arial"/>
                          <a:cs typeface="Arial"/>
                        </a:rPr>
                        <a:t>2</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2"/>
                  </a:ext>
                </a:extLst>
              </a:tr>
              <a:tr h="396278">
                <a:tc>
                  <a:txBody>
                    <a:bodyPr/>
                    <a:lstStyle/>
                    <a:p>
                      <a:pPr marL="91440">
                        <a:lnSpc>
                          <a:spcPct val="100000"/>
                        </a:lnSpc>
                        <a:spcBef>
                          <a:spcPts val="310"/>
                        </a:spcBef>
                      </a:pPr>
                      <a:r>
                        <a:rPr sz="2000" dirty="0">
                          <a:latin typeface="Arial"/>
                          <a:cs typeface="Arial"/>
                        </a:rPr>
                        <a:t>3</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3"/>
                  </a:ext>
                </a:extLst>
              </a:tr>
              <a:tr h="396354">
                <a:tc>
                  <a:txBody>
                    <a:bodyPr/>
                    <a:lstStyle/>
                    <a:p>
                      <a:pPr marL="91440">
                        <a:lnSpc>
                          <a:spcPct val="100000"/>
                        </a:lnSpc>
                        <a:spcBef>
                          <a:spcPts val="310"/>
                        </a:spcBef>
                      </a:pPr>
                      <a:r>
                        <a:rPr sz="2000" dirty="0">
                          <a:latin typeface="Arial"/>
                          <a:cs typeface="Arial"/>
                        </a:rPr>
                        <a:t>4</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4"/>
                  </a:ext>
                </a:extLst>
              </a:tr>
              <a:tr h="396341">
                <a:tc>
                  <a:txBody>
                    <a:bodyPr/>
                    <a:lstStyle/>
                    <a:p>
                      <a:pPr marL="91440">
                        <a:lnSpc>
                          <a:spcPct val="100000"/>
                        </a:lnSpc>
                        <a:spcBef>
                          <a:spcPts val="315"/>
                        </a:spcBef>
                      </a:pPr>
                      <a:r>
                        <a:rPr sz="2000" dirty="0">
                          <a:latin typeface="Arial"/>
                          <a:cs typeface="Arial"/>
                        </a:rPr>
                        <a:t>5</a:t>
                      </a:r>
                      <a:endParaRPr sz="2000">
                        <a:latin typeface="Arial"/>
                        <a:cs typeface="Arial"/>
                      </a:endParaRPr>
                    </a:p>
                  </a:txBody>
                  <a:tcPr marL="0" marR="0" marT="40005" marB="0">
                    <a:lnL w="28575">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500" dirty="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28575">
                      <a:solidFill>
                        <a:srgbClr val="FFFFFF"/>
                      </a:solidFill>
                      <a:prstDash val="solid"/>
                    </a:lnB>
                  </a:tcPr>
                </a:tc>
                <a:extLst>
                  <a:ext uri="{0D108BD9-81ED-4DB2-BD59-A6C34878D82A}">
                    <a16:rowId xmlns:a16="http://schemas.microsoft.com/office/drawing/2014/main" val="10005"/>
                  </a:ext>
                </a:extLst>
              </a:tr>
            </a:tbl>
          </a:graphicData>
        </a:graphic>
      </p:graphicFrame>
      <p:sp>
        <p:nvSpPr>
          <p:cNvPr id="5" name="object 5"/>
          <p:cNvSpPr/>
          <p:nvPr/>
        </p:nvSpPr>
        <p:spPr>
          <a:xfrm>
            <a:off x="6477761" y="1524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txBox="1"/>
          <p:nvPr/>
        </p:nvSpPr>
        <p:spPr>
          <a:xfrm>
            <a:off x="6579489" y="1520697"/>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S</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p:nvPr/>
        </p:nvSpPr>
        <p:spPr>
          <a:xfrm>
            <a:off x="76207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8" name="object 8"/>
          <p:cNvSpPr txBox="1"/>
          <p:nvPr/>
        </p:nvSpPr>
        <p:spPr>
          <a:xfrm>
            <a:off x="7722489"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B</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p:nvPr/>
        </p:nvSpPr>
        <p:spPr>
          <a:xfrm>
            <a:off x="54871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0" name="object 10"/>
          <p:cNvSpPr txBox="1"/>
          <p:nvPr/>
        </p:nvSpPr>
        <p:spPr>
          <a:xfrm>
            <a:off x="5588634"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A</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1" name="object 11"/>
          <p:cNvSpPr/>
          <p:nvPr/>
        </p:nvSpPr>
        <p:spPr>
          <a:xfrm>
            <a:off x="7620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txBox="1"/>
          <p:nvPr/>
        </p:nvSpPr>
        <p:spPr>
          <a:xfrm>
            <a:off x="7722489" y="2892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3" name="object 13"/>
          <p:cNvSpPr/>
          <p:nvPr/>
        </p:nvSpPr>
        <p:spPr>
          <a:xfrm>
            <a:off x="85351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 name="object 14"/>
          <p:cNvSpPr txBox="1"/>
          <p:nvPr/>
        </p:nvSpPr>
        <p:spPr>
          <a:xfrm>
            <a:off x="8643366" y="2892678"/>
            <a:ext cx="1651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F</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5" name="object 15"/>
          <p:cNvSpPr/>
          <p:nvPr/>
        </p:nvSpPr>
        <p:spPr>
          <a:xfrm>
            <a:off x="63253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txBox="1"/>
          <p:nvPr/>
        </p:nvSpPr>
        <p:spPr>
          <a:xfrm>
            <a:off x="6420992"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D</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7" name="object 17"/>
          <p:cNvSpPr/>
          <p:nvPr/>
        </p:nvSpPr>
        <p:spPr>
          <a:xfrm>
            <a:off x="4953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txBox="1"/>
          <p:nvPr/>
        </p:nvSpPr>
        <p:spPr>
          <a:xfrm>
            <a:off x="5049139"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C</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9" name="object 19"/>
          <p:cNvSpPr/>
          <p:nvPr/>
        </p:nvSpPr>
        <p:spPr>
          <a:xfrm>
            <a:off x="44203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txBox="1"/>
          <p:nvPr/>
        </p:nvSpPr>
        <p:spPr>
          <a:xfrm>
            <a:off x="4509642" y="3654932"/>
            <a:ext cx="2038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G</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1" name="object 21"/>
          <p:cNvSpPr/>
          <p:nvPr/>
        </p:nvSpPr>
        <p:spPr>
          <a:xfrm>
            <a:off x="57157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txBox="1"/>
          <p:nvPr/>
        </p:nvSpPr>
        <p:spPr>
          <a:xfrm>
            <a:off x="5811139" y="3654932"/>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H</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3" name="object 23"/>
          <p:cNvSpPr/>
          <p:nvPr/>
        </p:nvSpPr>
        <p:spPr>
          <a:xfrm>
            <a:off x="5639561" y="1817242"/>
            <a:ext cx="994410" cy="331470"/>
          </a:xfrm>
          <a:custGeom>
            <a:avLst/>
            <a:gdLst/>
            <a:ahLst/>
            <a:cxnLst/>
            <a:rect l="l" t="t" r="r" b="b"/>
            <a:pathLst>
              <a:path w="994409" h="331469">
                <a:moveTo>
                  <a:pt x="62864" y="257175"/>
                </a:moveTo>
                <a:lnTo>
                  <a:pt x="0" y="317119"/>
                </a:lnTo>
                <a:lnTo>
                  <a:pt x="85725" y="331343"/>
                </a:lnTo>
                <a:lnTo>
                  <a:pt x="79266" y="310388"/>
                </a:lnTo>
                <a:lnTo>
                  <a:pt x="65659" y="310388"/>
                </a:lnTo>
                <a:lnTo>
                  <a:pt x="58038" y="285750"/>
                </a:lnTo>
                <a:lnTo>
                  <a:pt x="70491" y="281918"/>
                </a:lnTo>
                <a:lnTo>
                  <a:pt x="62864" y="257175"/>
                </a:lnTo>
                <a:close/>
              </a:path>
              <a:path w="994409" h="331469">
                <a:moveTo>
                  <a:pt x="70491" y="281918"/>
                </a:moveTo>
                <a:lnTo>
                  <a:pt x="58038" y="285750"/>
                </a:lnTo>
                <a:lnTo>
                  <a:pt x="65659" y="310388"/>
                </a:lnTo>
                <a:lnTo>
                  <a:pt x="78087" y="306564"/>
                </a:lnTo>
                <a:lnTo>
                  <a:pt x="70491" y="281918"/>
                </a:lnTo>
                <a:close/>
              </a:path>
              <a:path w="994409" h="331469">
                <a:moveTo>
                  <a:pt x="78087" y="306564"/>
                </a:moveTo>
                <a:lnTo>
                  <a:pt x="65659" y="310388"/>
                </a:lnTo>
                <a:lnTo>
                  <a:pt x="79266" y="310388"/>
                </a:lnTo>
                <a:lnTo>
                  <a:pt x="78087" y="306564"/>
                </a:lnTo>
                <a:close/>
              </a:path>
              <a:path w="994409" h="331469">
                <a:moveTo>
                  <a:pt x="986789" y="0"/>
                </a:moveTo>
                <a:lnTo>
                  <a:pt x="70491" y="281918"/>
                </a:lnTo>
                <a:lnTo>
                  <a:pt x="78087" y="306564"/>
                </a:lnTo>
                <a:lnTo>
                  <a:pt x="994410" y="24637"/>
                </a:lnTo>
                <a:lnTo>
                  <a:pt x="986789"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6626859" y="1816989"/>
            <a:ext cx="1146810" cy="335280"/>
          </a:xfrm>
          <a:custGeom>
            <a:avLst/>
            <a:gdLst/>
            <a:ahLst/>
            <a:cxnLst/>
            <a:rect l="l" t="t" r="r" b="b"/>
            <a:pathLst>
              <a:path w="1146809" h="335280">
                <a:moveTo>
                  <a:pt x="1067867" y="309843"/>
                </a:moveTo>
                <a:lnTo>
                  <a:pt x="1061212" y="334899"/>
                </a:lnTo>
                <a:lnTo>
                  <a:pt x="1146302" y="317373"/>
                </a:lnTo>
                <a:lnTo>
                  <a:pt x="1141555" y="313182"/>
                </a:lnTo>
                <a:lnTo>
                  <a:pt x="1080389" y="313182"/>
                </a:lnTo>
                <a:lnTo>
                  <a:pt x="1067867" y="309843"/>
                </a:lnTo>
                <a:close/>
              </a:path>
              <a:path w="1146809" h="335280">
                <a:moveTo>
                  <a:pt x="1074511" y="284834"/>
                </a:moveTo>
                <a:lnTo>
                  <a:pt x="1067867" y="309843"/>
                </a:lnTo>
                <a:lnTo>
                  <a:pt x="1080389" y="313182"/>
                </a:lnTo>
                <a:lnTo>
                  <a:pt x="1086993" y="288163"/>
                </a:lnTo>
                <a:lnTo>
                  <a:pt x="1074511" y="284834"/>
                </a:lnTo>
                <a:close/>
              </a:path>
              <a:path w="1146809" h="335280">
                <a:moveTo>
                  <a:pt x="1081151" y="259841"/>
                </a:moveTo>
                <a:lnTo>
                  <a:pt x="1074511" y="284834"/>
                </a:lnTo>
                <a:lnTo>
                  <a:pt x="1086993" y="288163"/>
                </a:lnTo>
                <a:lnTo>
                  <a:pt x="1080389" y="313182"/>
                </a:lnTo>
                <a:lnTo>
                  <a:pt x="1141555" y="313182"/>
                </a:lnTo>
                <a:lnTo>
                  <a:pt x="1081151" y="259841"/>
                </a:lnTo>
                <a:close/>
              </a:path>
              <a:path w="1146809" h="335280">
                <a:moveTo>
                  <a:pt x="6604" y="0"/>
                </a:moveTo>
                <a:lnTo>
                  <a:pt x="0" y="25146"/>
                </a:lnTo>
                <a:lnTo>
                  <a:pt x="1067867" y="309843"/>
                </a:lnTo>
                <a:lnTo>
                  <a:pt x="1074511" y="284834"/>
                </a:lnTo>
                <a:lnTo>
                  <a:pt x="660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7842757" y="2428113"/>
            <a:ext cx="768985" cy="468630"/>
          </a:xfrm>
          <a:custGeom>
            <a:avLst/>
            <a:gdLst/>
            <a:ahLst/>
            <a:cxnLst/>
            <a:rect l="l" t="t" r="r" b="b"/>
            <a:pathLst>
              <a:path w="768984" h="468630">
                <a:moveTo>
                  <a:pt x="695336" y="439400"/>
                </a:moveTo>
                <a:lnTo>
                  <a:pt x="681990" y="461645"/>
                </a:lnTo>
                <a:lnTo>
                  <a:pt x="768603" y="468249"/>
                </a:lnTo>
                <a:lnTo>
                  <a:pt x="754467" y="446024"/>
                </a:lnTo>
                <a:lnTo>
                  <a:pt x="706374" y="446024"/>
                </a:lnTo>
                <a:lnTo>
                  <a:pt x="695336" y="439400"/>
                </a:lnTo>
                <a:close/>
              </a:path>
              <a:path w="768984" h="468630">
                <a:moveTo>
                  <a:pt x="708670" y="417177"/>
                </a:moveTo>
                <a:lnTo>
                  <a:pt x="695336" y="439400"/>
                </a:lnTo>
                <a:lnTo>
                  <a:pt x="706374" y="446024"/>
                </a:lnTo>
                <a:lnTo>
                  <a:pt x="719709" y="423799"/>
                </a:lnTo>
                <a:lnTo>
                  <a:pt x="708670" y="417177"/>
                </a:lnTo>
                <a:close/>
              </a:path>
              <a:path w="768984" h="468630">
                <a:moveTo>
                  <a:pt x="721995" y="394970"/>
                </a:moveTo>
                <a:lnTo>
                  <a:pt x="708670" y="417177"/>
                </a:lnTo>
                <a:lnTo>
                  <a:pt x="719709" y="423799"/>
                </a:lnTo>
                <a:lnTo>
                  <a:pt x="706374" y="446024"/>
                </a:lnTo>
                <a:lnTo>
                  <a:pt x="754467" y="446024"/>
                </a:lnTo>
                <a:lnTo>
                  <a:pt x="721995" y="394970"/>
                </a:lnTo>
                <a:close/>
              </a:path>
              <a:path w="768984" h="468630">
                <a:moveTo>
                  <a:pt x="13208" y="0"/>
                </a:moveTo>
                <a:lnTo>
                  <a:pt x="0" y="22098"/>
                </a:lnTo>
                <a:lnTo>
                  <a:pt x="695336" y="439400"/>
                </a:lnTo>
                <a:lnTo>
                  <a:pt x="708670" y="417177"/>
                </a:lnTo>
                <a:lnTo>
                  <a:pt x="1320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7734300" y="2439161"/>
            <a:ext cx="78105" cy="457200"/>
          </a:xfrm>
          <a:custGeom>
            <a:avLst/>
            <a:gdLst/>
            <a:ahLst/>
            <a:cxnLst/>
            <a:rect l="l" t="t" r="r" b="b"/>
            <a:pathLst>
              <a:path w="78104" h="457200">
                <a:moveTo>
                  <a:pt x="25907" y="379475"/>
                </a:moveTo>
                <a:lnTo>
                  <a:pt x="0" y="379475"/>
                </a:lnTo>
                <a:lnTo>
                  <a:pt x="38861" y="457200"/>
                </a:lnTo>
                <a:lnTo>
                  <a:pt x="71247" y="392429"/>
                </a:lnTo>
                <a:lnTo>
                  <a:pt x="25907" y="392429"/>
                </a:lnTo>
                <a:lnTo>
                  <a:pt x="25907" y="379475"/>
                </a:lnTo>
                <a:close/>
              </a:path>
              <a:path w="78104" h="457200">
                <a:moveTo>
                  <a:pt x="51816" y="0"/>
                </a:moveTo>
                <a:lnTo>
                  <a:pt x="25907" y="0"/>
                </a:lnTo>
                <a:lnTo>
                  <a:pt x="25907" y="392429"/>
                </a:lnTo>
                <a:lnTo>
                  <a:pt x="51816" y="392429"/>
                </a:lnTo>
                <a:lnTo>
                  <a:pt x="51816" y="0"/>
                </a:lnTo>
                <a:close/>
              </a:path>
              <a:path w="78104" h="457200">
                <a:moveTo>
                  <a:pt x="77724" y="379475"/>
                </a:moveTo>
                <a:lnTo>
                  <a:pt x="51816" y="379475"/>
                </a:lnTo>
                <a:lnTo>
                  <a:pt x="51816" y="392429"/>
                </a:lnTo>
                <a:lnTo>
                  <a:pt x="71247" y="392429"/>
                </a:lnTo>
                <a:lnTo>
                  <a:pt x="77724" y="379475"/>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5709158" y="2428113"/>
            <a:ext cx="768985" cy="468630"/>
          </a:xfrm>
          <a:custGeom>
            <a:avLst/>
            <a:gdLst/>
            <a:ahLst/>
            <a:cxnLst/>
            <a:rect l="l" t="t" r="r" b="b"/>
            <a:pathLst>
              <a:path w="768985" h="468630">
                <a:moveTo>
                  <a:pt x="695336" y="439400"/>
                </a:moveTo>
                <a:lnTo>
                  <a:pt x="681989" y="461645"/>
                </a:lnTo>
                <a:lnTo>
                  <a:pt x="768603" y="468249"/>
                </a:lnTo>
                <a:lnTo>
                  <a:pt x="754467" y="446024"/>
                </a:lnTo>
                <a:lnTo>
                  <a:pt x="706374" y="446024"/>
                </a:lnTo>
                <a:lnTo>
                  <a:pt x="695336" y="439400"/>
                </a:lnTo>
                <a:close/>
              </a:path>
              <a:path w="768985" h="468630">
                <a:moveTo>
                  <a:pt x="708670" y="417177"/>
                </a:moveTo>
                <a:lnTo>
                  <a:pt x="695336" y="439400"/>
                </a:lnTo>
                <a:lnTo>
                  <a:pt x="706374" y="446024"/>
                </a:lnTo>
                <a:lnTo>
                  <a:pt x="719708" y="423799"/>
                </a:lnTo>
                <a:lnTo>
                  <a:pt x="708670" y="417177"/>
                </a:lnTo>
                <a:close/>
              </a:path>
              <a:path w="768985" h="468630">
                <a:moveTo>
                  <a:pt x="721994" y="394970"/>
                </a:moveTo>
                <a:lnTo>
                  <a:pt x="708670" y="417177"/>
                </a:lnTo>
                <a:lnTo>
                  <a:pt x="719708" y="423799"/>
                </a:lnTo>
                <a:lnTo>
                  <a:pt x="706374" y="446024"/>
                </a:lnTo>
                <a:lnTo>
                  <a:pt x="754467" y="446024"/>
                </a:lnTo>
                <a:lnTo>
                  <a:pt x="721994" y="394970"/>
                </a:lnTo>
                <a:close/>
              </a:path>
              <a:path w="768985" h="468630">
                <a:moveTo>
                  <a:pt x="13207" y="0"/>
                </a:moveTo>
                <a:lnTo>
                  <a:pt x="0" y="22098"/>
                </a:lnTo>
                <a:lnTo>
                  <a:pt x="695336" y="439400"/>
                </a:lnTo>
                <a:lnTo>
                  <a:pt x="708670" y="417177"/>
                </a:lnTo>
                <a:lnTo>
                  <a:pt x="1320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5250815" y="3190748"/>
            <a:ext cx="617855" cy="467995"/>
          </a:xfrm>
          <a:custGeom>
            <a:avLst/>
            <a:gdLst/>
            <a:ahLst/>
            <a:cxnLst/>
            <a:rect l="l" t="t" r="r" b="b"/>
            <a:pathLst>
              <a:path w="617854" h="467995">
                <a:moveTo>
                  <a:pt x="547407" y="431383"/>
                </a:moveTo>
                <a:lnTo>
                  <a:pt x="531876" y="452119"/>
                </a:lnTo>
                <a:lnTo>
                  <a:pt x="617347" y="467613"/>
                </a:lnTo>
                <a:lnTo>
                  <a:pt x="603123" y="439165"/>
                </a:lnTo>
                <a:lnTo>
                  <a:pt x="557784" y="439165"/>
                </a:lnTo>
                <a:lnTo>
                  <a:pt x="547407" y="431383"/>
                </a:lnTo>
                <a:close/>
              </a:path>
              <a:path w="617854" h="467995">
                <a:moveTo>
                  <a:pt x="562968" y="410606"/>
                </a:moveTo>
                <a:lnTo>
                  <a:pt x="547407" y="431383"/>
                </a:lnTo>
                <a:lnTo>
                  <a:pt x="557784" y="439165"/>
                </a:lnTo>
                <a:lnTo>
                  <a:pt x="573277" y="418338"/>
                </a:lnTo>
                <a:lnTo>
                  <a:pt x="562968" y="410606"/>
                </a:lnTo>
                <a:close/>
              </a:path>
              <a:path w="617854" h="467995">
                <a:moveTo>
                  <a:pt x="578485" y="389889"/>
                </a:moveTo>
                <a:lnTo>
                  <a:pt x="562968" y="410606"/>
                </a:lnTo>
                <a:lnTo>
                  <a:pt x="573277" y="418338"/>
                </a:lnTo>
                <a:lnTo>
                  <a:pt x="557784" y="439165"/>
                </a:lnTo>
                <a:lnTo>
                  <a:pt x="603123" y="439165"/>
                </a:lnTo>
                <a:lnTo>
                  <a:pt x="578485" y="389889"/>
                </a:lnTo>
                <a:close/>
              </a:path>
              <a:path w="617854" h="467995">
                <a:moveTo>
                  <a:pt x="15494" y="0"/>
                </a:moveTo>
                <a:lnTo>
                  <a:pt x="0" y="20827"/>
                </a:lnTo>
                <a:lnTo>
                  <a:pt x="547407" y="431383"/>
                </a:lnTo>
                <a:lnTo>
                  <a:pt x="562968" y="410606"/>
                </a:lnTo>
                <a:lnTo>
                  <a:pt x="1549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5182361" y="2430017"/>
            <a:ext cx="466725" cy="466725"/>
          </a:xfrm>
          <a:custGeom>
            <a:avLst/>
            <a:gdLst/>
            <a:ahLst/>
            <a:cxnLst/>
            <a:rect l="l" t="t" r="r" b="b"/>
            <a:pathLst>
              <a:path w="466725" h="466725">
                <a:moveTo>
                  <a:pt x="27432" y="383921"/>
                </a:moveTo>
                <a:lnTo>
                  <a:pt x="0" y="466344"/>
                </a:lnTo>
                <a:lnTo>
                  <a:pt x="82423" y="438912"/>
                </a:lnTo>
                <a:lnTo>
                  <a:pt x="73152" y="429641"/>
                </a:lnTo>
                <a:lnTo>
                  <a:pt x="54990" y="429641"/>
                </a:lnTo>
                <a:lnTo>
                  <a:pt x="36702" y="411353"/>
                </a:lnTo>
                <a:lnTo>
                  <a:pt x="45783" y="402272"/>
                </a:lnTo>
                <a:lnTo>
                  <a:pt x="27432" y="383921"/>
                </a:lnTo>
                <a:close/>
              </a:path>
              <a:path w="466725" h="466725">
                <a:moveTo>
                  <a:pt x="45783" y="402272"/>
                </a:moveTo>
                <a:lnTo>
                  <a:pt x="36702" y="411353"/>
                </a:lnTo>
                <a:lnTo>
                  <a:pt x="54990" y="429641"/>
                </a:lnTo>
                <a:lnTo>
                  <a:pt x="64071" y="420560"/>
                </a:lnTo>
                <a:lnTo>
                  <a:pt x="45783" y="402272"/>
                </a:lnTo>
                <a:close/>
              </a:path>
              <a:path w="466725" h="466725">
                <a:moveTo>
                  <a:pt x="64071" y="420560"/>
                </a:moveTo>
                <a:lnTo>
                  <a:pt x="54990" y="429641"/>
                </a:lnTo>
                <a:lnTo>
                  <a:pt x="73152" y="429641"/>
                </a:lnTo>
                <a:lnTo>
                  <a:pt x="64071" y="420560"/>
                </a:lnTo>
                <a:close/>
              </a:path>
              <a:path w="466725" h="466725">
                <a:moveTo>
                  <a:pt x="448055" y="0"/>
                </a:moveTo>
                <a:lnTo>
                  <a:pt x="45783" y="402272"/>
                </a:lnTo>
                <a:lnTo>
                  <a:pt x="64071" y="420560"/>
                </a:lnTo>
                <a:lnTo>
                  <a:pt x="466343" y="18287"/>
                </a:lnTo>
                <a:lnTo>
                  <a:pt x="44805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0" name="object 30"/>
          <p:cNvSpPr/>
          <p:nvPr/>
        </p:nvSpPr>
        <p:spPr>
          <a:xfrm>
            <a:off x="4648961" y="3192907"/>
            <a:ext cx="391160" cy="465455"/>
          </a:xfrm>
          <a:custGeom>
            <a:avLst/>
            <a:gdLst/>
            <a:ahLst/>
            <a:cxnLst/>
            <a:rect l="l" t="t" r="r" b="b"/>
            <a:pathLst>
              <a:path w="391160" h="465454">
                <a:moveTo>
                  <a:pt x="19938" y="380872"/>
                </a:moveTo>
                <a:lnTo>
                  <a:pt x="0" y="465454"/>
                </a:lnTo>
                <a:lnTo>
                  <a:pt x="79628" y="430656"/>
                </a:lnTo>
                <a:lnTo>
                  <a:pt x="71558" y="423925"/>
                </a:lnTo>
                <a:lnTo>
                  <a:pt x="51435" y="423925"/>
                </a:lnTo>
                <a:lnTo>
                  <a:pt x="31496" y="407415"/>
                </a:lnTo>
                <a:lnTo>
                  <a:pt x="39807" y="397444"/>
                </a:lnTo>
                <a:lnTo>
                  <a:pt x="19938" y="380872"/>
                </a:lnTo>
                <a:close/>
              </a:path>
              <a:path w="391160" h="465454">
                <a:moveTo>
                  <a:pt x="39807" y="397444"/>
                </a:moveTo>
                <a:lnTo>
                  <a:pt x="31496" y="407415"/>
                </a:lnTo>
                <a:lnTo>
                  <a:pt x="51435" y="423925"/>
                </a:lnTo>
                <a:lnTo>
                  <a:pt x="59685" y="414023"/>
                </a:lnTo>
                <a:lnTo>
                  <a:pt x="39807" y="397444"/>
                </a:lnTo>
                <a:close/>
              </a:path>
              <a:path w="391160" h="465454">
                <a:moveTo>
                  <a:pt x="59685" y="414023"/>
                </a:moveTo>
                <a:lnTo>
                  <a:pt x="51435" y="423925"/>
                </a:lnTo>
                <a:lnTo>
                  <a:pt x="71558" y="423925"/>
                </a:lnTo>
                <a:lnTo>
                  <a:pt x="59685" y="414023"/>
                </a:lnTo>
                <a:close/>
              </a:path>
              <a:path w="391160" h="465454">
                <a:moveTo>
                  <a:pt x="371093" y="0"/>
                </a:moveTo>
                <a:lnTo>
                  <a:pt x="39807" y="397444"/>
                </a:lnTo>
                <a:lnTo>
                  <a:pt x="59685" y="414023"/>
                </a:lnTo>
                <a:lnTo>
                  <a:pt x="390905" y="16509"/>
                </a:lnTo>
                <a:lnTo>
                  <a:pt x="371093"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object 31"/>
          <p:cNvSpPr/>
          <p:nvPr/>
        </p:nvSpPr>
        <p:spPr>
          <a:xfrm>
            <a:off x="5606034" y="3550158"/>
            <a:ext cx="609600" cy="533400"/>
          </a:xfrm>
          <a:custGeom>
            <a:avLst/>
            <a:gdLst/>
            <a:ahLst/>
            <a:cxnLst/>
            <a:rect l="l" t="t" r="r" b="b"/>
            <a:pathLst>
              <a:path w="609600" h="533400">
                <a:moveTo>
                  <a:pt x="0" y="266699"/>
                </a:moveTo>
                <a:lnTo>
                  <a:pt x="3990" y="223433"/>
                </a:lnTo>
                <a:lnTo>
                  <a:pt x="15544" y="182392"/>
                </a:lnTo>
                <a:lnTo>
                  <a:pt x="34032" y="144124"/>
                </a:lnTo>
                <a:lnTo>
                  <a:pt x="58826" y="109179"/>
                </a:lnTo>
                <a:lnTo>
                  <a:pt x="89296" y="78104"/>
                </a:lnTo>
                <a:lnTo>
                  <a:pt x="124815" y="51450"/>
                </a:lnTo>
                <a:lnTo>
                  <a:pt x="164753" y="29763"/>
                </a:lnTo>
                <a:lnTo>
                  <a:pt x="208483" y="13594"/>
                </a:lnTo>
                <a:lnTo>
                  <a:pt x="255374" y="3489"/>
                </a:lnTo>
                <a:lnTo>
                  <a:pt x="304800" y="0"/>
                </a:lnTo>
                <a:lnTo>
                  <a:pt x="354225" y="3489"/>
                </a:lnTo>
                <a:lnTo>
                  <a:pt x="401116" y="13594"/>
                </a:lnTo>
                <a:lnTo>
                  <a:pt x="444846" y="29763"/>
                </a:lnTo>
                <a:lnTo>
                  <a:pt x="484784" y="51450"/>
                </a:lnTo>
                <a:lnTo>
                  <a:pt x="520303" y="78104"/>
                </a:lnTo>
                <a:lnTo>
                  <a:pt x="550773" y="109179"/>
                </a:lnTo>
                <a:lnTo>
                  <a:pt x="575567" y="144124"/>
                </a:lnTo>
                <a:lnTo>
                  <a:pt x="594055" y="182392"/>
                </a:lnTo>
                <a:lnTo>
                  <a:pt x="605609" y="223433"/>
                </a:lnTo>
                <a:lnTo>
                  <a:pt x="609600" y="266699"/>
                </a:lnTo>
                <a:lnTo>
                  <a:pt x="605609" y="309966"/>
                </a:lnTo>
                <a:lnTo>
                  <a:pt x="594055" y="351007"/>
                </a:lnTo>
                <a:lnTo>
                  <a:pt x="575567" y="389275"/>
                </a:lnTo>
                <a:lnTo>
                  <a:pt x="550773" y="424220"/>
                </a:lnTo>
                <a:lnTo>
                  <a:pt x="520303" y="455294"/>
                </a:lnTo>
                <a:lnTo>
                  <a:pt x="484784" y="481949"/>
                </a:lnTo>
                <a:lnTo>
                  <a:pt x="444846" y="503636"/>
                </a:lnTo>
                <a:lnTo>
                  <a:pt x="401116" y="519805"/>
                </a:lnTo>
                <a:lnTo>
                  <a:pt x="354225" y="529910"/>
                </a:lnTo>
                <a:lnTo>
                  <a:pt x="304800" y="533399"/>
                </a:lnTo>
                <a:lnTo>
                  <a:pt x="255374" y="529910"/>
                </a:lnTo>
                <a:lnTo>
                  <a:pt x="208483" y="519805"/>
                </a:lnTo>
                <a:lnTo>
                  <a:pt x="164753" y="503636"/>
                </a:lnTo>
                <a:lnTo>
                  <a:pt x="124815" y="481949"/>
                </a:lnTo>
                <a:lnTo>
                  <a:pt x="89296" y="455294"/>
                </a:lnTo>
                <a:lnTo>
                  <a:pt x="58826" y="424220"/>
                </a:lnTo>
                <a:lnTo>
                  <a:pt x="34032" y="389275"/>
                </a:lnTo>
                <a:lnTo>
                  <a:pt x="15544" y="351007"/>
                </a:lnTo>
                <a:lnTo>
                  <a:pt x="3990" y="309966"/>
                </a:lnTo>
                <a:lnTo>
                  <a:pt x="0" y="266699"/>
                </a:lnTo>
                <a:close/>
              </a:path>
            </a:pathLst>
          </a:custGeom>
          <a:ln w="25908">
            <a:solidFill>
              <a:srgbClr val="FFFF00"/>
            </a:solidFill>
            <a:prstDash val="lg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object 32"/>
          <p:cNvSpPr txBox="1">
            <a:spLocks noGrp="1"/>
          </p:cNvSpPr>
          <p:nvPr>
            <p:ph type="sldNum" sz="quarter" idx="7"/>
          </p:nvPr>
        </p:nvSpPr>
        <p:spPr>
          <a:prstGeom prst="rect">
            <a:avLst/>
          </a:prstGeom>
        </p:spPr>
        <p:txBody>
          <a:bodyPr vert="horz" wrap="square" lIns="0" tIns="635" rIns="0" bIns="0" rtlCol="0">
            <a:spAutoFit/>
          </a:body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41</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32893008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585" y="169163"/>
            <a:ext cx="6121908" cy="1507236"/>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373507"/>
            <a:ext cx="5213985" cy="788035"/>
          </a:xfrm>
          <a:prstGeom prst="rect">
            <a:avLst/>
          </a:prstGeom>
        </p:spPr>
        <p:txBody>
          <a:bodyPr vert="horz" wrap="square" lIns="0" tIns="13335" rIns="0" bIns="0" rtlCol="0">
            <a:spAutoFit/>
          </a:bodyPr>
          <a:lstStyle/>
          <a:p>
            <a:pPr marL="12700">
              <a:lnSpc>
                <a:spcPct val="100000"/>
              </a:lnSpc>
              <a:spcBef>
                <a:spcPts val="105"/>
              </a:spcBef>
            </a:pPr>
            <a:r>
              <a:rPr sz="5000" dirty="0"/>
              <a:t>DFS:</a:t>
            </a:r>
            <a:r>
              <a:rPr sz="5000" spc="-60" dirty="0"/>
              <a:t> </a:t>
            </a:r>
            <a:r>
              <a:rPr sz="5000" spc="-5" dirty="0"/>
              <a:t>EXAMPLE</a:t>
            </a:r>
            <a:endParaRPr sz="5000"/>
          </a:p>
        </p:txBody>
      </p:sp>
      <p:graphicFrame>
        <p:nvGraphicFramePr>
          <p:cNvPr id="4" name="object 4"/>
          <p:cNvGraphicFramePr>
            <a:graphicFrameLocks noGrp="1"/>
          </p:cNvGraphicFramePr>
          <p:nvPr/>
        </p:nvGraphicFramePr>
        <p:xfrm>
          <a:off x="1128712" y="4176712"/>
          <a:ext cx="4496435" cy="2378073"/>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2503805">
                  <a:extLst>
                    <a:ext uri="{9D8B030D-6E8A-4147-A177-3AD203B41FA5}">
                      <a16:colId xmlns:a16="http://schemas.microsoft.com/office/drawing/2014/main" val="20001"/>
                    </a:ext>
                  </a:extLst>
                </a:gridCol>
                <a:gridCol w="1611630">
                  <a:extLst>
                    <a:ext uri="{9D8B030D-6E8A-4147-A177-3AD203B41FA5}">
                      <a16:colId xmlns:a16="http://schemas.microsoft.com/office/drawing/2014/main" val="20002"/>
                    </a:ext>
                  </a:extLst>
                </a:gridCol>
              </a:tblGrid>
              <a:tr h="396367">
                <a:tc>
                  <a:txBody>
                    <a:bodyPr/>
                    <a:lstStyle/>
                    <a:p>
                      <a:pPr>
                        <a:lnSpc>
                          <a:spcPct val="100000"/>
                        </a:lnSpc>
                      </a:pPr>
                      <a:endParaRPr sz="2500">
                        <a:latin typeface="Times New Roman"/>
                        <a:cs typeface="Times New Roman"/>
                      </a:endParaRPr>
                    </a:p>
                  </a:txBody>
                  <a:tcPr marL="0" marR="0" marT="0" marB="0">
                    <a:lnL w="28575">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10"/>
                        </a:spcBef>
                      </a:pPr>
                      <a:r>
                        <a:rPr lang="en-US" sz="2000" dirty="0" smtClean="0">
                          <a:latin typeface="Arial"/>
                          <a:cs typeface="Arial"/>
                        </a:rPr>
                        <a:t>Stack</a:t>
                      </a:r>
                      <a:endParaRPr sz="2000" dirty="0">
                        <a:latin typeface="Arial"/>
                        <a:cs typeface="Arial"/>
                      </a:endParaRPr>
                    </a:p>
                  </a:txBody>
                  <a:tcPr marL="0" marR="0" marT="39370" marB="0">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5" dirty="0">
                          <a:latin typeface="Arial"/>
                          <a:cs typeface="Arial"/>
                        </a:rPr>
                        <a:t>Visited</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tcPr>
                </a:tc>
                <a:extLst>
                  <a:ext uri="{0D108BD9-81ED-4DB2-BD59-A6C34878D82A}">
                    <a16:rowId xmlns:a16="http://schemas.microsoft.com/office/drawing/2014/main" val="10000"/>
                  </a:ext>
                </a:extLst>
              </a:tr>
              <a:tr h="396366">
                <a:tc>
                  <a:txBody>
                    <a:bodyPr/>
                    <a:lstStyle/>
                    <a:p>
                      <a:pPr marL="91440">
                        <a:lnSpc>
                          <a:spcPct val="100000"/>
                        </a:lnSpc>
                        <a:spcBef>
                          <a:spcPts val="310"/>
                        </a:spcBef>
                      </a:pPr>
                      <a:r>
                        <a:rPr sz="2000" dirty="0">
                          <a:latin typeface="Arial"/>
                          <a:cs typeface="Arial"/>
                        </a:rPr>
                        <a:t>1</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S</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dirty="0">
                          <a:solidFill>
                            <a:srgbClr val="2B5F27"/>
                          </a:solidFill>
                          <a:latin typeface="Arial"/>
                          <a:cs typeface="Arial"/>
                        </a:rPr>
                        <a:t>S</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1"/>
                  </a:ext>
                </a:extLst>
              </a:tr>
              <a:tr h="396367">
                <a:tc>
                  <a:txBody>
                    <a:bodyPr/>
                    <a:lstStyle/>
                    <a:p>
                      <a:pPr marL="91440">
                        <a:lnSpc>
                          <a:spcPct val="100000"/>
                        </a:lnSpc>
                        <a:spcBef>
                          <a:spcPts val="310"/>
                        </a:spcBef>
                      </a:pPr>
                      <a:r>
                        <a:rPr sz="2000" dirty="0">
                          <a:latin typeface="Arial"/>
                          <a:cs typeface="Arial"/>
                        </a:rPr>
                        <a:t>2</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spc="-5" dirty="0">
                          <a:latin typeface="Arial"/>
                          <a:cs typeface="Arial"/>
                        </a:rPr>
                        <a:t>A,B</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5" dirty="0">
                          <a:solidFill>
                            <a:srgbClr val="2B5F27"/>
                          </a:solidFill>
                          <a:latin typeface="Arial"/>
                          <a:cs typeface="Arial"/>
                        </a:rPr>
                        <a:t>S,A,B</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2"/>
                  </a:ext>
                </a:extLst>
              </a:tr>
              <a:tr h="396278">
                <a:tc>
                  <a:txBody>
                    <a:bodyPr/>
                    <a:lstStyle/>
                    <a:p>
                      <a:pPr marL="91440">
                        <a:lnSpc>
                          <a:spcPct val="100000"/>
                        </a:lnSpc>
                        <a:spcBef>
                          <a:spcPts val="310"/>
                        </a:spcBef>
                      </a:pPr>
                      <a:r>
                        <a:rPr sz="2000" dirty="0">
                          <a:latin typeface="Arial"/>
                          <a:cs typeface="Arial"/>
                        </a:rPr>
                        <a:t>3</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3"/>
                  </a:ext>
                </a:extLst>
              </a:tr>
              <a:tr h="396354">
                <a:tc>
                  <a:txBody>
                    <a:bodyPr/>
                    <a:lstStyle/>
                    <a:p>
                      <a:pPr marL="91440">
                        <a:lnSpc>
                          <a:spcPct val="100000"/>
                        </a:lnSpc>
                        <a:spcBef>
                          <a:spcPts val="310"/>
                        </a:spcBef>
                      </a:pPr>
                      <a:r>
                        <a:rPr sz="2000" dirty="0">
                          <a:latin typeface="Arial"/>
                          <a:cs typeface="Arial"/>
                        </a:rPr>
                        <a:t>4</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4"/>
                  </a:ext>
                </a:extLst>
              </a:tr>
              <a:tr h="396341">
                <a:tc>
                  <a:txBody>
                    <a:bodyPr/>
                    <a:lstStyle/>
                    <a:p>
                      <a:pPr marL="91440">
                        <a:lnSpc>
                          <a:spcPct val="100000"/>
                        </a:lnSpc>
                        <a:spcBef>
                          <a:spcPts val="315"/>
                        </a:spcBef>
                      </a:pPr>
                      <a:r>
                        <a:rPr sz="2000" dirty="0">
                          <a:latin typeface="Arial"/>
                          <a:cs typeface="Arial"/>
                        </a:rPr>
                        <a:t>5</a:t>
                      </a:r>
                      <a:endParaRPr sz="2000">
                        <a:latin typeface="Arial"/>
                        <a:cs typeface="Arial"/>
                      </a:endParaRPr>
                    </a:p>
                  </a:txBody>
                  <a:tcPr marL="0" marR="0" marT="40005" marB="0">
                    <a:lnL w="28575">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500" dirty="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28575">
                      <a:solidFill>
                        <a:srgbClr val="FFFFFF"/>
                      </a:solidFill>
                      <a:prstDash val="solid"/>
                    </a:lnB>
                  </a:tcPr>
                </a:tc>
                <a:extLst>
                  <a:ext uri="{0D108BD9-81ED-4DB2-BD59-A6C34878D82A}">
                    <a16:rowId xmlns:a16="http://schemas.microsoft.com/office/drawing/2014/main" val="10005"/>
                  </a:ext>
                </a:extLst>
              </a:tr>
            </a:tbl>
          </a:graphicData>
        </a:graphic>
      </p:graphicFrame>
      <p:sp>
        <p:nvSpPr>
          <p:cNvPr id="5" name="object 5"/>
          <p:cNvSpPr/>
          <p:nvPr/>
        </p:nvSpPr>
        <p:spPr>
          <a:xfrm>
            <a:off x="6477761" y="1524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txBox="1"/>
          <p:nvPr/>
        </p:nvSpPr>
        <p:spPr>
          <a:xfrm>
            <a:off x="6579489" y="1520697"/>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S</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p:nvPr/>
        </p:nvSpPr>
        <p:spPr>
          <a:xfrm>
            <a:off x="76207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8" name="object 8"/>
          <p:cNvSpPr txBox="1"/>
          <p:nvPr/>
        </p:nvSpPr>
        <p:spPr>
          <a:xfrm>
            <a:off x="7722489"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B</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p:nvPr/>
        </p:nvSpPr>
        <p:spPr>
          <a:xfrm>
            <a:off x="54871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0" name="object 10"/>
          <p:cNvSpPr txBox="1"/>
          <p:nvPr/>
        </p:nvSpPr>
        <p:spPr>
          <a:xfrm>
            <a:off x="5588634"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A</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1" name="object 11"/>
          <p:cNvSpPr/>
          <p:nvPr/>
        </p:nvSpPr>
        <p:spPr>
          <a:xfrm>
            <a:off x="7620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txBox="1"/>
          <p:nvPr/>
        </p:nvSpPr>
        <p:spPr>
          <a:xfrm>
            <a:off x="7722489" y="2892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3" name="object 13"/>
          <p:cNvSpPr/>
          <p:nvPr/>
        </p:nvSpPr>
        <p:spPr>
          <a:xfrm>
            <a:off x="85351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 name="object 14"/>
          <p:cNvSpPr txBox="1"/>
          <p:nvPr/>
        </p:nvSpPr>
        <p:spPr>
          <a:xfrm>
            <a:off x="8643366" y="2892678"/>
            <a:ext cx="1651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F</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5" name="object 15"/>
          <p:cNvSpPr/>
          <p:nvPr/>
        </p:nvSpPr>
        <p:spPr>
          <a:xfrm>
            <a:off x="63253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txBox="1"/>
          <p:nvPr/>
        </p:nvSpPr>
        <p:spPr>
          <a:xfrm>
            <a:off x="6420992"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D</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7" name="object 17"/>
          <p:cNvSpPr/>
          <p:nvPr/>
        </p:nvSpPr>
        <p:spPr>
          <a:xfrm>
            <a:off x="4953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txBox="1"/>
          <p:nvPr/>
        </p:nvSpPr>
        <p:spPr>
          <a:xfrm>
            <a:off x="5049139"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C</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9" name="object 19"/>
          <p:cNvSpPr/>
          <p:nvPr/>
        </p:nvSpPr>
        <p:spPr>
          <a:xfrm>
            <a:off x="44203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txBox="1"/>
          <p:nvPr/>
        </p:nvSpPr>
        <p:spPr>
          <a:xfrm>
            <a:off x="4509642" y="3654932"/>
            <a:ext cx="2038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G</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1" name="object 21"/>
          <p:cNvSpPr/>
          <p:nvPr/>
        </p:nvSpPr>
        <p:spPr>
          <a:xfrm>
            <a:off x="57157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txBox="1"/>
          <p:nvPr/>
        </p:nvSpPr>
        <p:spPr>
          <a:xfrm>
            <a:off x="5811139" y="3654932"/>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H</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3" name="object 23"/>
          <p:cNvSpPr/>
          <p:nvPr/>
        </p:nvSpPr>
        <p:spPr>
          <a:xfrm>
            <a:off x="5639561" y="1817242"/>
            <a:ext cx="994410" cy="331470"/>
          </a:xfrm>
          <a:custGeom>
            <a:avLst/>
            <a:gdLst/>
            <a:ahLst/>
            <a:cxnLst/>
            <a:rect l="l" t="t" r="r" b="b"/>
            <a:pathLst>
              <a:path w="994409" h="331469">
                <a:moveTo>
                  <a:pt x="62864" y="257175"/>
                </a:moveTo>
                <a:lnTo>
                  <a:pt x="0" y="317119"/>
                </a:lnTo>
                <a:lnTo>
                  <a:pt x="85725" y="331343"/>
                </a:lnTo>
                <a:lnTo>
                  <a:pt x="79266" y="310388"/>
                </a:lnTo>
                <a:lnTo>
                  <a:pt x="65659" y="310388"/>
                </a:lnTo>
                <a:lnTo>
                  <a:pt x="58038" y="285750"/>
                </a:lnTo>
                <a:lnTo>
                  <a:pt x="70491" y="281918"/>
                </a:lnTo>
                <a:lnTo>
                  <a:pt x="62864" y="257175"/>
                </a:lnTo>
                <a:close/>
              </a:path>
              <a:path w="994409" h="331469">
                <a:moveTo>
                  <a:pt x="70491" y="281918"/>
                </a:moveTo>
                <a:lnTo>
                  <a:pt x="58038" y="285750"/>
                </a:lnTo>
                <a:lnTo>
                  <a:pt x="65659" y="310388"/>
                </a:lnTo>
                <a:lnTo>
                  <a:pt x="78087" y="306564"/>
                </a:lnTo>
                <a:lnTo>
                  <a:pt x="70491" y="281918"/>
                </a:lnTo>
                <a:close/>
              </a:path>
              <a:path w="994409" h="331469">
                <a:moveTo>
                  <a:pt x="78087" y="306564"/>
                </a:moveTo>
                <a:lnTo>
                  <a:pt x="65659" y="310388"/>
                </a:lnTo>
                <a:lnTo>
                  <a:pt x="79266" y="310388"/>
                </a:lnTo>
                <a:lnTo>
                  <a:pt x="78087" y="306564"/>
                </a:lnTo>
                <a:close/>
              </a:path>
              <a:path w="994409" h="331469">
                <a:moveTo>
                  <a:pt x="986789" y="0"/>
                </a:moveTo>
                <a:lnTo>
                  <a:pt x="70491" y="281918"/>
                </a:lnTo>
                <a:lnTo>
                  <a:pt x="78087" y="306564"/>
                </a:lnTo>
                <a:lnTo>
                  <a:pt x="994410" y="24637"/>
                </a:lnTo>
                <a:lnTo>
                  <a:pt x="986789"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6626859" y="1816989"/>
            <a:ext cx="1146810" cy="335280"/>
          </a:xfrm>
          <a:custGeom>
            <a:avLst/>
            <a:gdLst/>
            <a:ahLst/>
            <a:cxnLst/>
            <a:rect l="l" t="t" r="r" b="b"/>
            <a:pathLst>
              <a:path w="1146809" h="335280">
                <a:moveTo>
                  <a:pt x="1067867" y="309843"/>
                </a:moveTo>
                <a:lnTo>
                  <a:pt x="1061212" y="334899"/>
                </a:lnTo>
                <a:lnTo>
                  <a:pt x="1146302" y="317373"/>
                </a:lnTo>
                <a:lnTo>
                  <a:pt x="1141555" y="313182"/>
                </a:lnTo>
                <a:lnTo>
                  <a:pt x="1080389" y="313182"/>
                </a:lnTo>
                <a:lnTo>
                  <a:pt x="1067867" y="309843"/>
                </a:lnTo>
                <a:close/>
              </a:path>
              <a:path w="1146809" h="335280">
                <a:moveTo>
                  <a:pt x="1074511" y="284834"/>
                </a:moveTo>
                <a:lnTo>
                  <a:pt x="1067867" y="309843"/>
                </a:lnTo>
                <a:lnTo>
                  <a:pt x="1080389" y="313182"/>
                </a:lnTo>
                <a:lnTo>
                  <a:pt x="1086993" y="288163"/>
                </a:lnTo>
                <a:lnTo>
                  <a:pt x="1074511" y="284834"/>
                </a:lnTo>
                <a:close/>
              </a:path>
              <a:path w="1146809" h="335280">
                <a:moveTo>
                  <a:pt x="1081151" y="259841"/>
                </a:moveTo>
                <a:lnTo>
                  <a:pt x="1074511" y="284834"/>
                </a:lnTo>
                <a:lnTo>
                  <a:pt x="1086993" y="288163"/>
                </a:lnTo>
                <a:lnTo>
                  <a:pt x="1080389" y="313182"/>
                </a:lnTo>
                <a:lnTo>
                  <a:pt x="1141555" y="313182"/>
                </a:lnTo>
                <a:lnTo>
                  <a:pt x="1081151" y="259841"/>
                </a:lnTo>
                <a:close/>
              </a:path>
              <a:path w="1146809" h="335280">
                <a:moveTo>
                  <a:pt x="6604" y="0"/>
                </a:moveTo>
                <a:lnTo>
                  <a:pt x="0" y="25146"/>
                </a:lnTo>
                <a:lnTo>
                  <a:pt x="1067867" y="309843"/>
                </a:lnTo>
                <a:lnTo>
                  <a:pt x="1074511" y="284834"/>
                </a:lnTo>
                <a:lnTo>
                  <a:pt x="660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7842757" y="2428113"/>
            <a:ext cx="768985" cy="468630"/>
          </a:xfrm>
          <a:custGeom>
            <a:avLst/>
            <a:gdLst/>
            <a:ahLst/>
            <a:cxnLst/>
            <a:rect l="l" t="t" r="r" b="b"/>
            <a:pathLst>
              <a:path w="768984" h="468630">
                <a:moveTo>
                  <a:pt x="695336" y="439400"/>
                </a:moveTo>
                <a:lnTo>
                  <a:pt x="681990" y="461645"/>
                </a:lnTo>
                <a:lnTo>
                  <a:pt x="768603" y="468249"/>
                </a:lnTo>
                <a:lnTo>
                  <a:pt x="754467" y="446024"/>
                </a:lnTo>
                <a:lnTo>
                  <a:pt x="706374" y="446024"/>
                </a:lnTo>
                <a:lnTo>
                  <a:pt x="695336" y="439400"/>
                </a:lnTo>
                <a:close/>
              </a:path>
              <a:path w="768984" h="468630">
                <a:moveTo>
                  <a:pt x="708670" y="417177"/>
                </a:moveTo>
                <a:lnTo>
                  <a:pt x="695336" y="439400"/>
                </a:lnTo>
                <a:lnTo>
                  <a:pt x="706374" y="446024"/>
                </a:lnTo>
                <a:lnTo>
                  <a:pt x="719709" y="423799"/>
                </a:lnTo>
                <a:lnTo>
                  <a:pt x="708670" y="417177"/>
                </a:lnTo>
                <a:close/>
              </a:path>
              <a:path w="768984" h="468630">
                <a:moveTo>
                  <a:pt x="721995" y="394970"/>
                </a:moveTo>
                <a:lnTo>
                  <a:pt x="708670" y="417177"/>
                </a:lnTo>
                <a:lnTo>
                  <a:pt x="719709" y="423799"/>
                </a:lnTo>
                <a:lnTo>
                  <a:pt x="706374" y="446024"/>
                </a:lnTo>
                <a:lnTo>
                  <a:pt x="754467" y="446024"/>
                </a:lnTo>
                <a:lnTo>
                  <a:pt x="721995" y="394970"/>
                </a:lnTo>
                <a:close/>
              </a:path>
              <a:path w="768984" h="468630">
                <a:moveTo>
                  <a:pt x="13208" y="0"/>
                </a:moveTo>
                <a:lnTo>
                  <a:pt x="0" y="22098"/>
                </a:lnTo>
                <a:lnTo>
                  <a:pt x="695336" y="439400"/>
                </a:lnTo>
                <a:lnTo>
                  <a:pt x="708670" y="417177"/>
                </a:lnTo>
                <a:lnTo>
                  <a:pt x="1320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7734300" y="2439161"/>
            <a:ext cx="78105" cy="457200"/>
          </a:xfrm>
          <a:custGeom>
            <a:avLst/>
            <a:gdLst/>
            <a:ahLst/>
            <a:cxnLst/>
            <a:rect l="l" t="t" r="r" b="b"/>
            <a:pathLst>
              <a:path w="78104" h="457200">
                <a:moveTo>
                  <a:pt x="25907" y="379475"/>
                </a:moveTo>
                <a:lnTo>
                  <a:pt x="0" y="379475"/>
                </a:lnTo>
                <a:lnTo>
                  <a:pt x="38861" y="457200"/>
                </a:lnTo>
                <a:lnTo>
                  <a:pt x="71247" y="392429"/>
                </a:lnTo>
                <a:lnTo>
                  <a:pt x="25907" y="392429"/>
                </a:lnTo>
                <a:lnTo>
                  <a:pt x="25907" y="379475"/>
                </a:lnTo>
                <a:close/>
              </a:path>
              <a:path w="78104" h="457200">
                <a:moveTo>
                  <a:pt x="51816" y="0"/>
                </a:moveTo>
                <a:lnTo>
                  <a:pt x="25907" y="0"/>
                </a:lnTo>
                <a:lnTo>
                  <a:pt x="25907" y="392429"/>
                </a:lnTo>
                <a:lnTo>
                  <a:pt x="51816" y="392429"/>
                </a:lnTo>
                <a:lnTo>
                  <a:pt x="51816" y="0"/>
                </a:lnTo>
                <a:close/>
              </a:path>
              <a:path w="78104" h="457200">
                <a:moveTo>
                  <a:pt x="77724" y="379475"/>
                </a:moveTo>
                <a:lnTo>
                  <a:pt x="51816" y="379475"/>
                </a:lnTo>
                <a:lnTo>
                  <a:pt x="51816" y="392429"/>
                </a:lnTo>
                <a:lnTo>
                  <a:pt x="71247" y="392429"/>
                </a:lnTo>
                <a:lnTo>
                  <a:pt x="77724" y="379475"/>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5709158" y="2428113"/>
            <a:ext cx="768985" cy="468630"/>
          </a:xfrm>
          <a:custGeom>
            <a:avLst/>
            <a:gdLst/>
            <a:ahLst/>
            <a:cxnLst/>
            <a:rect l="l" t="t" r="r" b="b"/>
            <a:pathLst>
              <a:path w="768985" h="468630">
                <a:moveTo>
                  <a:pt x="695336" y="439400"/>
                </a:moveTo>
                <a:lnTo>
                  <a:pt x="681989" y="461645"/>
                </a:lnTo>
                <a:lnTo>
                  <a:pt x="768603" y="468249"/>
                </a:lnTo>
                <a:lnTo>
                  <a:pt x="754467" y="446024"/>
                </a:lnTo>
                <a:lnTo>
                  <a:pt x="706374" y="446024"/>
                </a:lnTo>
                <a:lnTo>
                  <a:pt x="695336" y="439400"/>
                </a:lnTo>
                <a:close/>
              </a:path>
              <a:path w="768985" h="468630">
                <a:moveTo>
                  <a:pt x="708670" y="417177"/>
                </a:moveTo>
                <a:lnTo>
                  <a:pt x="695336" y="439400"/>
                </a:lnTo>
                <a:lnTo>
                  <a:pt x="706374" y="446024"/>
                </a:lnTo>
                <a:lnTo>
                  <a:pt x="719708" y="423799"/>
                </a:lnTo>
                <a:lnTo>
                  <a:pt x="708670" y="417177"/>
                </a:lnTo>
                <a:close/>
              </a:path>
              <a:path w="768985" h="468630">
                <a:moveTo>
                  <a:pt x="721994" y="394970"/>
                </a:moveTo>
                <a:lnTo>
                  <a:pt x="708670" y="417177"/>
                </a:lnTo>
                <a:lnTo>
                  <a:pt x="719708" y="423799"/>
                </a:lnTo>
                <a:lnTo>
                  <a:pt x="706374" y="446024"/>
                </a:lnTo>
                <a:lnTo>
                  <a:pt x="754467" y="446024"/>
                </a:lnTo>
                <a:lnTo>
                  <a:pt x="721994" y="394970"/>
                </a:lnTo>
                <a:close/>
              </a:path>
              <a:path w="768985" h="468630">
                <a:moveTo>
                  <a:pt x="13207" y="0"/>
                </a:moveTo>
                <a:lnTo>
                  <a:pt x="0" y="22098"/>
                </a:lnTo>
                <a:lnTo>
                  <a:pt x="695336" y="439400"/>
                </a:lnTo>
                <a:lnTo>
                  <a:pt x="708670" y="417177"/>
                </a:lnTo>
                <a:lnTo>
                  <a:pt x="1320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5250815" y="3190748"/>
            <a:ext cx="617855" cy="467995"/>
          </a:xfrm>
          <a:custGeom>
            <a:avLst/>
            <a:gdLst/>
            <a:ahLst/>
            <a:cxnLst/>
            <a:rect l="l" t="t" r="r" b="b"/>
            <a:pathLst>
              <a:path w="617854" h="467995">
                <a:moveTo>
                  <a:pt x="547407" y="431383"/>
                </a:moveTo>
                <a:lnTo>
                  <a:pt x="531876" y="452119"/>
                </a:lnTo>
                <a:lnTo>
                  <a:pt x="617347" y="467613"/>
                </a:lnTo>
                <a:lnTo>
                  <a:pt x="603123" y="439165"/>
                </a:lnTo>
                <a:lnTo>
                  <a:pt x="557784" y="439165"/>
                </a:lnTo>
                <a:lnTo>
                  <a:pt x="547407" y="431383"/>
                </a:lnTo>
                <a:close/>
              </a:path>
              <a:path w="617854" h="467995">
                <a:moveTo>
                  <a:pt x="562968" y="410606"/>
                </a:moveTo>
                <a:lnTo>
                  <a:pt x="547407" y="431383"/>
                </a:lnTo>
                <a:lnTo>
                  <a:pt x="557784" y="439165"/>
                </a:lnTo>
                <a:lnTo>
                  <a:pt x="573277" y="418338"/>
                </a:lnTo>
                <a:lnTo>
                  <a:pt x="562968" y="410606"/>
                </a:lnTo>
                <a:close/>
              </a:path>
              <a:path w="617854" h="467995">
                <a:moveTo>
                  <a:pt x="578485" y="389889"/>
                </a:moveTo>
                <a:lnTo>
                  <a:pt x="562968" y="410606"/>
                </a:lnTo>
                <a:lnTo>
                  <a:pt x="573277" y="418338"/>
                </a:lnTo>
                <a:lnTo>
                  <a:pt x="557784" y="439165"/>
                </a:lnTo>
                <a:lnTo>
                  <a:pt x="603123" y="439165"/>
                </a:lnTo>
                <a:lnTo>
                  <a:pt x="578485" y="389889"/>
                </a:lnTo>
                <a:close/>
              </a:path>
              <a:path w="617854" h="467995">
                <a:moveTo>
                  <a:pt x="15494" y="0"/>
                </a:moveTo>
                <a:lnTo>
                  <a:pt x="0" y="20827"/>
                </a:lnTo>
                <a:lnTo>
                  <a:pt x="547407" y="431383"/>
                </a:lnTo>
                <a:lnTo>
                  <a:pt x="562968" y="410606"/>
                </a:lnTo>
                <a:lnTo>
                  <a:pt x="1549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5182361" y="2430017"/>
            <a:ext cx="466725" cy="466725"/>
          </a:xfrm>
          <a:custGeom>
            <a:avLst/>
            <a:gdLst/>
            <a:ahLst/>
            <a:cxnLst/>
            <a:rect l="l" t="t" r="r" b="b"/>
            <a:pathLst>
              <a:path w="466725" h="466725">
                <a:moveTo>
                  <a:pt x="27432" y="383921"/>
                </a:moveTo>
                <a:lnTo>
                  <a:pt x="0" y="466344"/>
                </a:lnTo>
                <a:lnTo>
                  <a:pt x="82423" y="438912"/>
                </a:lnTo>
                <a:lnTo>
                  <a:pt x="73152" y="429641"/>
                </a:lnTo>
                <a:lnTo>
                  <a:pt x="54990" y="429641"/>
                </a:lnTo>
                <a:lnTo>
                  <a:pt x="36702" y="411353"/>
                </a:lnTo>
                <a:lnTo>
                  <a:pt x="45783" y="402272"/>
                </a:lnTo>
                <a:lnTo>
                  <a:pt x="27432" y="383921"/>
                </a:lnTo>
                <a:close/>
              </a:path>
              <a:path w="466725" h="466725">
                <a:moveTo>
                  <a:pt x="45783" y="402272"/>
                </a:moveTo>
                <a:lnTo>
                  <a:pt x="36702" y="411353"/>
                </a:lnTo>
                <a:lnTo>
                  <a:pt x="54990" y="429641"/>
                </a:lnTo>
                <a:lnTo>
                  <a:pt x="64071" y="420560"/>
                </a:lnTo>
                <a:lnTo>
                  <a:pt x="45783" y="402272"/>
                </a:lnTo>
                <a:close/>
              </a:path>
              <a:path w="466725" h="466725">
                <a:moveTo>
                  <a:pt x="64071" y="420560"/>
                </a:moveTo>
                <a:lnTo>
                  <a:pt x="54990" y="429641"/>
                </a:lnTo>
                <a:lnTo>
                  <a:pt x="73152" y="429641"/>
                </a:lnTo>
                <a:lnTo>
                  <a:pt x="64071" y="420560"/>
                </a:lnTo>
                <a:close/>
              </a:path>
              <a:path w="466725" h="466725">
                <a:moveTo>
                  <a:pt x="448055" y="0"/>
                </a:moveTo>
                <a:lnTo>
                  <a:pt x="45783" y="402272"/>
                </a:lnTo>
                <a:lnTo>
                  <a:pt x="64071" y="420560"/>
                </a:lnTo>
                <a:lnTo>
                  <a:pt x="466343" y="18287"/>
                </a:lnTo>
                <a:lnTo>
                  <a:pt x="44805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0" name="object 30"/>
          <p:cNvSpPr/>
          <p:nvPr/>
        </p:nvSpPr>
        <p:spPr>
          <a:xfrm>
            <a:off x="4648961" y="3192907"/>
            <a:ext cx="391160" cy="465455"/>
          </a:xfrm>
          <a:custGeom>
            <a:avLst/>
            <a:gdLst/>
            <a:ahLst/>
            <a:cxnLst/>
            <a:rect l="l" t="t" r="r" b="b"/>
            <a:pathLst>
              <a:path w="391160" h="465454">
                <a:moveTo>
                  <a:pt x="19938" y="380872"/>
                </a:moveTo>
                <a:lnTo>
                  <a:pt x="0" y="465454"/>
                </a:lnTo>
                <a:lnTo>
                  <a:pt x="79628" y="430656"/>
                </a:lnTo>
                <a:lnTo>
                  <a:pt x="71558" y="423925"/>
                </a:lnTo>
                <a:lnTo>
                  <a:pt x="51435" y="423925"/>
                </a:lnTo>
                <a:lnTo>
                  <a:pt x="31496" y="407415"/>
                </a:lnTo>
                <a:lnTo>
                  <a:pt x="39807" y="397444"/>
                </a:lnTo>
                <a:lnTo>
                  <a:pt x="19938" y="380872"/>
                </a:lnTo>
                <a:close/>
              </a:path>
              <a:path w="391160" h="465454">
                <a:moveTo>
                  <a:pt x="39807" y="397444"/>
                </a:moveTo>
                <a:lnTo>
                  <a:pt x="31496" y="407415"/>
                </a:lnTo>
                <a:lnTo>
                  <a:pt x="51435" y="423925"/>
                </a:lnTo>
                <a:lnTo>
                  <a:pt x="59685" y="414023"/>
                </a:lnTo>
                <a:lnTo>
                  <a:pt x="39807" y="397444"/>
                </a:lnTo>
                <a:close/>
              </a:path>
              <a:path w="391160" h="465454">
                <a:moveTo>
                  <a:pt x="59685" y="414023"/>
                </a:moveTo>
                <a:lnTo>
                  <a:pt x="51435" y="423925"/>
                </a:lnTo>
                <a:lnTo>
                  <a:pt x="71558" y="423925"/>
                </a:lnTo>
                <a:lnTo>
                  <a:pt x="59685" y="414023"/>
                </a:lnTo>
                <a:close/>
              </a:path>
              <a:path w="391160" h="465454">
                <a:moveTo>
                  <a:pt x="371093" y="0"/>
                </a:moveTo>
                <a:lnTo>
                  <a:pt x="39807" y="397444"/>
                </a:lnTo>
                <a:lnTo>
                  <a:pt x="59685" y="414023"/>
                </a:lnTo>
                <a:lnTo>
                  <a:pt x="390905" y="16509"/>
                </a:lnTo>
                <a:lnTo>
                  <a:pt x="371093"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object 31"/>
          <p:cNvSpPr/>
          <p:nvPr/>
        </p:nvSpPr>
        <p:spPr>
          <a:xfrm>
            <a:off x="5606034" y="3550158"/>
            <a:ext cx="609600" cy="533400"/>
          </a:xfrm>
          <a:custGeom>
            <a:avLst/>
            <a:gdLst/>
            <a:ahLst/>
            <a:cxnLst/>
            <a:rect l="l" t="t" r="r" b="b"/>
            <a:pathLst>
              <a:path w="609600" h="533400">
                <a:moveTo>
                  <a:pt x="0" y="266699"/>
                </a:moveTo>
                <a:lnTo>
                  <a:pt x="3990" y="223433"/>
                </a:lnTo>
                <a:lnTo>
                  <a:pt x="15544" y="182392"/>
                </a:lnTo>
                <a:lnTo>
                  <a:pt x="34032" y="144124"/>
                </a:lnTo>
                <a:lnTo>
                  <a:pt x="58826" y="109179"/>
                </a:lnTo>
                <a:lnTo>
                  <a:pt x="89296" y="78104"/>
                </a:lnTo>
                <a:lnTo>
                  <a:pt x="124815" y="51450"/>
                </a:lnTo>
                <a:lnTo>
                  <a:pt x="164753" y="29763"/>
                </a:lnTo>
                <a:lnTo>
                  <a:pt x="208483" y="13594"/>
                </a:lnTo>
                <a:lnTo>
                  <a:pt x="255374" y="3489"/>
                </a:lnTo>
                <a:lnTo>
                  <a:pt x="304800" y="0"/>
                </a:lnTo>
                <a:lnTo>
                  <a:pt x="354225" y="3489"/>
                </a:lnTo>
                <a:lnTo>
                  <a:pt x="401116" y="13594"/>
                </a:lnTo>
                <a:lnTo>
                  <a:pt x="444846" y="29763"/>
                </a:lnTo>
                <a:lnTo>
                  <a:pt x="484784" y="51450"/>
                </a:lnTo>
                <a:lnTo>
                  <a:pt x="520303" y="78104"/>
                </a:lnTo>
                <a:lnTo>
                  <a:pt x="550773" y="109179"/>
                </a:lnTo>
                <a:lnTo>
                  <a:pt x="575567" y="144124"/>
                </a:lnTo>
                <a:lnTo>
                  <a:pt x="594055" y="182392"/>
                </a:lnTo>
                <a:lnTo>
                  <a:pt x="605609" y="223433"/>
                </a:lnTo>
                <a:lnTo>
                  <a:pt x="609600" y="266699"/>
                </a:lnTo>
                <a:lnTo>
                  <a:pt x="605609" y="309966"/>
                </a:lnTo>
                <a:lnTo>
                  <a:pt x="594055" y="351007"/>
                </a:lnTo>
                <a:lnTo>
                  <a:pt x="575567" y="389275"/>
                </a:lnTo>
                <a:lnTo>
                  <a:pt x="550773" y="424220"/>
                </a:lnTo>
                <a:lnTo>
                  <a:pt x="520303" y="455294"/>
                </a:lnTo>
                <a:lnTo>
                  <a:pt x="484784" y="481949"/>
                </a:lnTo>
                <a:lnTo>
                  <a:pt x="444846" y="503636"/>
                </a:lnTo>
                <a:lnTo>
                  <a:pt x="401116" y="519805"/>
                </a:lnTo>
                <a:lnTo>
                  <a:pt x="354225" y="529910"/>
                </a:lnTo>
                <a:lnTo>
                  <a:pt x="304800" y="533399"/>
                </a:lnTo>
                <a:lnTo>
                  <a:pt x="255374" y="529910"/>
                </a:lnTo>
                <a:lnTo>
                  <a:pt x="208483" y="519805"/>
                </a:lnTo>
                <a:lnTo>
                  <a:pt x="164753" y="503636"/>
                </a:lnTo>
                <a:lnTo>
                  <a:pt x="124815" y="481949"/>
                </a:lnTo>
                <a:lnTo>
                  <a:pt x="89296" y="455294"/>
                </a:lnTo>
                <a:lnTo>
                  <a:pt x="58826" y="424220"/>
                </a:lnTo>
                <a:lnTo>
                  <a:pt x="34032" y="389275"/>
                </a:lnTo>
                <a:lnTo>
                  <a:pt x="15544" y="351007"/>
                </a:lnTo>
                <a:lnTo>
                  <a:pt x="3990" y="309966"/>
                </a:lnTo>
                <a:lnTo>
                  <a:pt x="0" y="266699"/>
                </a:lnTo>
                <a:close/>
              </a:path>
            </a:pathLst>
          </a:custGeom>
          <a:ln w="25908">
            <a:solidFill>
              <a:srgbClr val="FFFF00"/>
            </a:solidFill>
            <a:prstDash val="lg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object 32"/>
          <p:cNvSpPr txBox="1">
            <a:spLocks noGrp="1"/>
          </p:cNvSpPr>
          <p:nvPr>
            <p:ph type="sldNum" sz="quarter" idx="7"/>
          </p:nvPr>
        </p:nvSpPr>
        <p:spPr>
          <a:prstGeom prst="rect">
            <a:avLst/>
          </a:prstGeom>
        </p:spPr>
        <p:txBody>
          <a:bodyPr vert="horz" wrap="square" lIns="0" tIns="635" rIns="0" bIns="0" rtlCol="0">
            <a:spAutoFit/>
          </a:body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42</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21916469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585" y="169163"/>
            <a:ext cx="6121908" cy="1507236"/>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373507"/>
            <a:ext cx="5213985" cy="788035"/>
          </a:xfrm>
          <a:prstGeom prst="rect">
            <a:avLst/>
          </a:prstGeom>
        </p:spPr>
        <p:txBody>
          <a:bodyPr vert="horz" wrap="square" lIns="0" tIns="13335" rIns="0" bIns="0" rtlCol="0">
            <a:spAutoFit/>
          </a:bodyPr>
          <a:lstStyle/>
          <a:p>
            <a:pPr marL="12700">
              <a:lnSpc>
                <a:spcPct val="100000"/>
              </a:lnSpc>
              <a:spcBef>
                <a:spcPts val="105"/>
              </a:spcBef>
            </a:pPr>
            <a:r>
              <a:rPr sz="5000" dirty="0"/>
              <a:t>DFS:</a:t>
            </a:r>
            <a:r>
              <a:rPr sz="5000" spc="-60" dirty="0"/>
              <a:t> </a:t>
            </a:r>
            <a:r>
              <a:rPr sz="5000" spc="-5" dirty="0"/>
              <a:t>EXAMPLE</a:t>
            </a:r>
            <a:endParaRPr sz="5000"/>
          </a:p>
        </p:txBody>
      </p:sp>
      <p:graphicFrame>
        <p:nvGraphicFramePr>
          <p:cNvPr id="4" name="object 4"/>
          <p:cNvGraphicFramePr>
            <a:graphicFrameLocks noGrp="1"/>
          </p:cNvGraphicFramePr>
          <p:nvPr/>
        </p:nvGraphicFramePr>
        <p:xfrm>
          <a:off x="1128712" y="4176712"/>
          <a:ext cx="4496435" cy="2378073"/>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2503805">
                  <a:extLst>
                    <a:ext uri="{9D8B030D-6E8A-4147-A177-3AD203B41FA5}">
                      <a16:colId xmlns:a16="http://schemas.microsoft.com/office/drawing/2014/main" val="20001"/>
                    </a:ext>
                  </a:extLst>
                </a:gridCol>
                <a:gridCol w="1611630">
                  <a:extLst>
                    <a:ext uri="{9D8B030D-6E8A-4147-A177-3AD203B41FA5}">
                      <a16:colId xmlns:a16="http://schemas.microsoft.com/office/drawing/2014/main" val="20002"/>
                    </a:ext>
                  </a:extLst>
                </a:gridCol>
              </a:tblGrid>
              <a:tr h="396367">
                <a:tc>
                  <a:txBody>
                    <a:bodyPr/>
                    <a:lstStyle/>
                    <a:p>
                      <a:pPr>
                        <a:lnSpc>
                          <a:spcPct val="100000"/>
                        </a:lnSpc>
                      </a:pPr>
                      <a:endParaRPr sz="2500">
                        <a:latin typeface="Times New Roman"/>
                        <a:cs typeface="Times New Roman"/>
                      </a:endParaRPr>
                    </a:p>
                  </a:txBody>
                  <a:tcPr marL="0" marR="0" marT="0" marB="0">
                    <a:lnL w="28575">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10"/>
                        </a:spcBef>
                      </a:pPr>
                      <a:r>
                        <a:rPr lang="en-US" sz="2000" dirty="0" smtClean="0">
                          <a:latin typeface="Arial"/>
                          <a:cs typeface="Arial"/>
                        </a:rPr>
                        <a:t>stack</a:t>
                      </a:r>
                      <a:endParaRPr sz="2000" dirty="0">
                        <a:latin typeface="Arial"/>
                        <a:cs typeface="Arial"/>
                      </a:endParaRPr>
                    </a:p>
                  </a:txBody>
                  <a:tcPr marL="0" marR="0" marT="39370" marB="0">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5" dirty="0">
                          <a:latin typeface="Arial"/>
                          <a:cs typeface="Arial"/>
                        </a:rPr>
                        <a:t>Visited</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tcPr>
                </a:tc>
                <a:extLst>
                  <a:ext uri="{0D108BD9-81ED-4DB2-BD59-A6C34878D82A}">
                    <a16:rowId xmlns:a16="http://schemas.microsoft.com/office/drawing/2014/main" val="10000"/>
                  </a:ext>
                </a:extLst>
              </a:tr>
              <a:tr h="396366">
                <a:tc>
                  <a:txBody>
                    <a:bodyPr/>
                    <a:lstStyle/>
                    <a:p>
                      <a:pPr marL="91440">
                        <a:lnSpc>
                          <a:spcPct val="100000"/>
                        </a:lnSpc>
                        <a:spcBef>
                          <a:spcPts val="310"/>
                        </a:spcBef>
                      </a:pPr>
                      <a:r>
                        <a:rPr sz="2000" dirty="0">
                          <a:latin typeface="Arial"/>
                          <a:cs typeface="Arial"/>
                        </a:rPr>
                        <a:t>1</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S</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dirty="0">
                          <a:solidFill>
                            <a:srgbClr val="2B5F27"/>
                          </a:solidFill>
                          <a:latin typeface="Arial"/>
                          <a:cs typeface="Arial"/>
                        </a:rPr>
                        <a:t>S</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1"/>
                  </a:ext>
                </a:extLst>
              </a:tr>
              <a:tr h="396367">
                <a:tc>
                  <a:txBody>
                    <a:bodyPr/>
                    <a:lstStyle/>
                    <a:p>
                      <a:pPr marL="91440">
                        <a:lnSpc>
                          <a:spcPct val="100000"/>
                        </a:lnSpc>
                        <a:spcBef>
                          <a:spcPts val="310"/>
                        </a:spcBef>
                      </a:pPr>
                      <a:r>
                        <a:rPr sz="2000" dirty="0">
                          <a:latin typeface="Arial"/>
                          <a:cs typeface="Arial"/>
                        </a:rPr>
                        <a:t>2</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spc="-5" dirty="0">
                          <a:latin typeface="Arial"/>
                          <a:cs typeface="Arial"/>
                        </a:rPr>
                        <a:t>A,B</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5" dirty="0">
                          <a:solidFill>
                            <a:srgbClr val="2B5F27"/>
                          </a:solidFill>
                          <a:latin typeface="Arial"/>
                          <a:cs typeface="Arial"/>
                        </a:rPr>
                        <a:t>S,A,B</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2"/>
                  </a:ext>
                </a:extLst>
              </a:tr>
              <a:tr h="396278">
                <a:tc>
                  <a:txBody>
                    <a:bodyPr/>
                    <a:lstStyle/>
                    <a:p>
                      <a:pPr marL="91440">
                        <a:lnSpc>
                          <a:spcPct val="100000"/>
                        </a:lnSpc>
                        <a:spcBef>
                          <a:spcPts val="310"/>
                        </a:spcBef>
                      </a:pPr>
                      <a:r>
                        <a:rPr sz="2000" dirty="0">
                          <a:latin typeface="Arial"/>
                          <a:cs typeface="Arial"/>
                        </a:rPr>
                        <a:t>3</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C,D,B</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5" dirty="0">
                          <a:solidFill>
                            <a:srgbClr val="2B5F27"/>
                          </a:solidFill>
                          <a:latin typeface="Arial"/>
                          <a:cs typeface="Arial"/>
                        </a:rPr>
                        <a:t>S,A,B,C,D</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3"/>
                  </a:ext>
                </a:extLst>
              </a:tr>
              <a:tr h="396354">
                <a:tc>
                  <a:txBody>
                    <a:bodyPr/>
                    <a:lstStyle/>
                    <a:p>
                      <a:pPr marL="91440">
                        <a:lnSpc>
                          <a:spcPct val="100000"/>
                        </a:lnSpc>
                        <a:spcBef>
                          <a:spcPts val="310"/>
                        </a:spcBef>
                      </a:pPr>
                      <a:r>
                        <a:rPr sz="2000" dirty="0">
                          <a:latin typeface="Arial"/>
                          <a:cs typeface="Arial"/>
                        </a:rPr>
                        <a:t>4</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4"/>
                  </a:ext>
                </a:extLst>
              </a:tr>
              <a:tr h="396341">
                <a:tc>
                  <a:txBody>
                    <a:bodyPr/>
                    <a:lstStyle/>
                    <a:p>
                      <a:pPr marL="91440">
                        <a:lnSpc>
                          <a:spcPct val="100000"/>
                        </a:lnSpc>
                        <a:spcBef>
                          <a:spcPts val="315"/>
                        </a:spcBef>
                      </a:pPr>
                      <a:r>
                        <a:rPr sz="2000" dirty="0">
                          <a:latin typeface="Arial"/>
                          <a:cs typeface="Arial"/>
                        </a:rPr>
                        <a:t>5</a:t>
                      </a:r>
                      <a:endParaRPr sz="2000">
                        <a:latin typeface="Arial"/>
                        <a:cs typeface="Arial"/>
                      </a:endParaRPr>
                    </a:p>
                  </a:txBody>
                  <a:tcPr marL="0" marR="0" marT="40005" marB="0">
                    <a:lnL w="28575">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500" dirty="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28575">
                      <a:solidFill>
                        <a:srgbClr val="FFFFFF"/>
                      </a:solidFill>
                      <a:prstDash val="solid"/>
                    </a:lnB>
                  </a:tcPr>
                </a:tc>
                <a:extLst>
                  <a:ext uri="{0D108BD9-81ED-4DB2-BD59-A6C34878D82A}">
                    <a16:rowId xmlns:a16="http://schemas.microsoft.com/office/drawing/2014/main" val="10005"/>
                  </a:ext>
                </a:extLst>
              </a:tr>
            </a:tbl>
          </a:graphicData>
        </a:graphic>
      </p:graphicFrame>
      <p:sp>
        <p:nvSpPr>
          <p:cNvPr id="5" name="object 5"/>
          <p:cNvSpPr/>
          <p:nvPr/>
        </p:nvSpPr>
        <p:spPr>
          <a:xfrm>
            <a:off x="6477761" y="1524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txBox="1"/>
          <p:nvPr/>
        </p:nvSpPr>
        <p:spPr>
          <a:xfrm>
            <a:off x="6579489" y="1520697"/>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S</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p:nvPr/>
        </p:nvSpPr>
        <p:spPr>
          <a:xfrm>
            <a:off x="76207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8" name="object 8"/>
          <p:cNvSpPr txBox="1"/>
          <p:nvPr/>
        </p:nvSpPr>
        <p:spPr>
          <a:xfrm>
            <a:off x="7722489"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B</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p:nvPr/>
        </p:nvSpPr>
        <p:spPr>
          <a:xfrm>
            <a:off x="54871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0" name="object 10"/>
          <p:cNvSpPr txBox="1"/>
          <p:nvPr/>
        </p:nvSpPr>
        <p:spPr>
          <a:xfrm>
            <a:off x="5588634"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A</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1" name="object 11"/>
          <p:cNvSpPr/>
          <p:nvPr/>
        </p:nvSpPr>
        <p:spPr>
          <a:xfrm>
            <a:off x="7620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txBox="1"/>
          <p:nvPr/>
        </p:nvSpPr>
        <p:spPr>
          <a:xfrm>
            <a:off x="7722489" y="2892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3" name="object 13"/>
          <p:cNvSpPr/>
          <p:nvPr/>
        </p:nvSpPr>
        <p:spPr>
          <a:xfrm>
            <a:off x="85351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 name="object 14"/>
          <p:cNvSpPr txBox="1"/>
          <p:nvPr/>
        </p:nvSpPr>
        <p:spPr>
          <a:xfrm>
            <a:off x="8643366" y="2892678"/>
            <a:ext cx="1651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F</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5" name="object 15"/>
          <p:cNvSpPr/>
          <p:nvPr/>
        </p:nvSpPr>
        <p:spPr>
          <a:xfrm>
            <a:off x="63253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txBox="1"/>
          <p:nvPr/>
        </p:nvSpPr>
        <p:spPr>
          <a:xfrm>
            <a:off x="6420992"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D</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7" name="object 17"/>
          <p:cNvSpPr/>
          <p:nvPr/>
        </p:nvSpPr>
        <p:spPr>
          <a:xfrm>
            <a:off x="4953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txBox="1"/>
          <p:nvPr/>
        </p:nvSpPr>
        <p:spPr>
          <a:xfrm>
            <a:off x="5049139"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C</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9" name="object 19"/>
          <p:cNvSpPr/>
          <p:nvPr/>
        </p:nvSpPr>
        <p:spPr>
          <a:xfrm>
            <a:off x="44203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txBox="1"/>
          <p:nvPr/>
        </p:nvSpPr>
        <p:spPr>
          <a:xfrm>
            <a:off x="4509642" y="3654932"/>
            <a:ext cx="2038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G</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1" name="object 21"/>
          <p:cNvSpPr/>
          <p:nvPr/>
        </p:nvSpPr>
        <p:spPr>
          <a:xfrm>
            <a:off x="57157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txBox="1"/>
          <p:nvPr/>
        </p:nvSpPr>
        <p:spPr>
          <a:xfrm>
            <a:off x="5811139" y="3654932"/>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H</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3" name="object 23"/>
          <p:cNvSpPr/>
          <p:nvPr/>
        </p:nvSpPr>
        <p:spPr>
          <a:xfrm>
            <a:off x="5639561" y="1817242"/>
            <a:ext cx="994410" cy="331470"/>
          </a:xfrm>
          <a:custGeom>
            <a:avLst/>
            <a:gdLst/>
            <a:ahLst/>
            <a:cxnLst/>
            <a:rect l="l" t="t" r="r" b="b"/>
            <a:pathLst>
              <a:path w="994409" h="331469">
                <a:moveTo>
                  <a:pt x="62864" y="257175"/>
                </a:moveTo>
                <a:lnTo>
                  <a:pt x="0" y="317119"/>
                </a:lnTo>
                <a:lnTo>
                  <a:pt x="85725" y="331343"/>
                </a:lnTo>
                <a:lnTo>
                  <a:pt x="79266" y="310388"/>
                </a:lnTo>
                <a:lnTo>
                  <a:pt x="65659" y="310388"/>
                </a:lnTo>
                <a:lnTo>
                  <a:pt x="58038" y="285750"/>
                </a:lnTo>
                <a:lnTo>
                  <a:pt x="70491" y="281918"/>
                </a:lnTo>
                <a:lnTo>
                  <a:pt x="62864" y="257175"/>
                </a:lnTo>
                <a:close/>
              </a:path>
              <a:path w="994409" h="331469">
                <a:moveTo>
                  <a:pt x="70491" y="281918"/>
                </a:moveTo>
                <a:lnTo>
                  <a:pt x="58038" y="285750"/>
                </a:lnTo>
                <a:lnTo>
                  <a:pt x="65659" y="310388"/>
                </a:lnTo>
                <a:lnTo>
                  <a:pt x="78087" y="306564"/>
                </a:lnTo>
                <a:lnTo>
                  <a:pt x="70491" y="281918"/>
                </a:lnTo>
                <a:close/>
              </a:path>
              <a:path w="994409" h="331469">
                <a:moveTo>
                  <a:pt x="78087" y="306564"/>
                </a:moveTo>
                <a:lnTo>
                  <a:pt x="65659" y="310388"/>
                </a:lnTo>
                <a:lnTo>
                  <a:pt x="79266" y="310388"/>
                </a:lnTo>
                <a:lnTo>
                  <a:pt x="78087" y="306564"/>
                </a:lnTo>
                <a:close/>
              </a:path>
              <a:path w="994409" h="331469">
                <a:moveTo>
                  <a:pt x="986789" y="0"/>
                </a:moveTo>
                <a:lnTo>
                  <a:pt x="70491" y="281918"/>
                </a:lnTo>
                <a:lnTo>
                  <a:pt x="78087" y="306564"/>
                </a:lnTo>
                <a:lnTo>
                  <a:pt x="994410" y="24637"/>
                </a:lnTo>
                <a:lnTo>
                  <a:pt x="986789"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6626859" y="1816989"/>
            <a:ext cx="1146810" cy="335280"/>
          </a:xfrm>
          <a:custGeom>
            <a:avLst/>
            <a:gdLst/>
            <a:ahLst/>
            <a:cxnLst/>
            <a:rect l="l" t="t" r="r" b="b"/>
            <a:pathLst>
              <a:path w="1146809" h="335280">
                <a:moveTo>
                  <a:pt x="1067867" y="309843"/>
                </a:moveTo>
                <a:lnTo>
                  <a:pt x="1061212" y="334899"/>
                </a:lnTo>
                <a:lnTo>
                  <a:pt x="1146302" y="317373"/>
                </a:lnTo>
                <a:lnTo>
                  <a:pt x="1141555" y="313182"/>
                </a:lnTo>
                <a:lnTo>
                  <a:pt x="1080389" y="313182"/>
                </a:lnTo>
                <a:lnTo>
                  <a:pt x="1067867" y="309843"/>
                </a:lnTo>
                <a:close/>
              </a:path>
              <a:path w="1146809" h="335280">
                <a:moveTo>
                  <a:pt x="1074511" y="284834"/>
                </a:moveTo>
                <a:lnTo>
                  <a:pt x="1067867" y="309843"/>
                </a:lnTo>
                <a:lnTo>
                  <a:pt x="1080389" y="313182"/>
                </a:lnTo>
                <a:lnTo>
                  <a:pt x="1086993" y="288163"/>
                </a:lnTo>
                <a:lnTo>
                  <a:pt x="1074511" y="284834"/>
                </a:lnTo>
                <a:close/>
              </a:path>
              <a:path w="1146809" h="335280">
                <a:moveTo>
                  <a:pt x="1081151" y="259841"/>
                </a:moveTo>
                <a:lnTo>
                  <a:pt x="1074511" y="284834"/>
                </a:lnTo>
                <a:lnTo>
                  <a:pt x="1086993" y="288163"/>
                </a:lnTo>
                <a:lnTo>
                  <a:pt x="1080389" y="313182"/>
                </a:lnTo>
                <a:lnTo>
                  <a:pt x="1141555" y="313182"/>
                </a:lnTo>
                <a:lnTo>
                  <a:pt x="1081151" y="259841"/>
                </a:lnTo>
                <a:close/>
              </a:path>
              <a:path w="1146809" h="335280">
                <a:moveTo>
                  <a:pt x="6604" y="0"/>
                </a:moveTo>
                <a:lnTo>
                  <a:pt x="0" y="25146"/>
                </a:lnTo>
                <a:lnTo>
                  <a:pt x="1067867" y="309843"/>
                </a:lnTo>
                <a:lnTo>
                  <a:pt x="1074511" y="284834"/>
                </a:lnTo>
                <a:lnTo>
                  <a:pt x="660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7842757" y="2428113"/>
            <a:ext cx="768985" cy="468630"/>
          </a:xfrm>
          <a:custGeom>
            <a:avLst/>
            <a:gdLst/>
            <a:ahLst/>
            <a:cxnLst/>
            <a:rect l="l" t="t" r="r" b="b"/>
            <a:pathLst>
              <a:path w="768984" h="468630">
                <a:moveTo>
                  <a:pt x="695336" y="439400"/>
                </a:moveTo>
                <a:lnTo>
                  <a:pt x="681990" y="461645"/>
                </a:lnTo>
                <a:lnTo>
                  <a:pt x="768603" y="468249"/>
                </a:lnTo>
                <a:lnTo>
                  <a:pt x="754467" y="446024"/>
                </a:lnTo>
                <a:lnTo>
                  <a:pt x="706374" y="446024"/>
                </a:lnTo>
                <a:lnTo>
                  <a:pt x="695336" y="439400"/>
                </a:lnTo>
                <a:close/>
              </a:path>
              <a:path w="768984" h="468630">
                <a:moveTo>
                  <a:pt x="708670" y="417177"/>
                </a:moveTo>
                <a:lnTo>
                  <a:pt x="695336" y="439400"/>
                </a:lnTo>
                <a:lnTo>
                  <a:pt x="706374" y="446024"/>
                </a:lnTo>
                <a:lnTo>
                  <a:pt x="719709" y="423799"/>
                </a:lnTo>
                <a:lnTo>
                  <a:pt x="708670" y="417177"/>
                </a:lnTo>
                <a:close/>
              </a:path>
              <a:path w="768984" h="468630">
                <a:moveTo>
                  <a:pt x="721995" y="394970"/>
                </a:moveTo>
                <a:lnTo>
                  <a:pt x="708670" y="417177"/>
                </a:lnTo>
                <a:lnTo>
                  <a:pt x="719709" y="423799"/>
                </a:lnTo>
                <a:lnTo>
                  <a:pt x="706374" y="446024"/>
                </a:lnTo>
                <a:lnTo>
                  <a:pt x="754467" y="446024"/>
                </a:lnTo>
                <a:lnTo>
                  <a:pt x="721995" y="394970"/>
                </a:lnTo>
                <a:close/>
              </a:path>
              <a:path w="768984" h="468630">
                <a:moveTo>
                  <a:pt x="13208" y="0"/>
                </a:moveTo>
                <a:lnTo>
                  <a:pt x="0" y="22098"/>
                </a:lnTo>
                <a:lnTo>
                  <a:pt x="695336" y="439400"/>
                </a:lnTo>
                <a:lnTo>
                  <a:pt x="708670" y="417177"/>
                </a:lnTo>
                <a:lnTo>
                  <a:pt x="1320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7734300" y="2439161"/>
            <a:ext cx="78105" cy="457200"/>
          </a:xfrm>
          <a:custGeom>
            <a:avLst/>
            <a:gdLst/>
            <a:ahLst/>
            <a:cxnLst/>
            <a:rect l="l" t="t" r="r" b="b"/>
            <a:pathLst>
              <a:path w="78104" h="457200">
                <a:moveTo>
                  <a:pt x="25907" y="379475"/>
                </a:moveTo>
                <a:lnTo>
                  <a:pt x="0" y="379475"/>
                </a:lnTo>
                <a:lnTo>
                  <a:pt x="38861" y="457200"/>
                </a:lnTo>
                <a:lnTo>
                  <a:pt x="71247" y="392429"/>
                </a:lnTo>
                <a:lnTo>
                  <a:pt x="25907" y="392429"/>
                </a:lnTo>
                <a:lnTo>
                  <a:pt x="25907" y="379475"/>
                </a:lnTo>
                <a:close/>
              </a:path>
              <a:path w="78104" h="457200">
                <a:moveTo>
                  <a:pt x="51816" y="0"/>
                </a:moveTo>
                <a:lnTo>
                  <a:pt x="25907" y="0"/>
                </a:lnTo>
                <a:lnTo>
                  <a:pt x="25907" y="392429"/>
                </a:lnTo>
                <a:lnTo>
                  <a:pt x="51816" y="392429"/>
                </a:lnTo>
                <a:lnTo>
                  <a:pt x="51816" y="0"/>
                </a:lnTo>
                <a:close/>
              </a:path>
              <a:path w="78104" h="457200">
                <a:moveTo>
                  <a:pt x="77724" y="379475"/>
                </a:moveTo>
                <a:lnTo>
                  <a:pt x="51816" y="379475"/>
                </a:lnTo>
                <a:lnTo>
                  <a:pt x="51816" y="392429"/>
                </a:lnTo>
                <a:lnTo>
                  <a:pt x="71247" y="392429"/>
                </a:lnTo>
                <a:lnTo>
                  <a:pt x="77724" y="379475"/>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5709158" y="2428113"/>
            <a:ext cx="768985" cy="468630"/>
          </a:xfrm>
          <a:custGeom>
            <a:avLst/>
            <a:gdLst/>
            <a:ahLst/>
            <a:cxnLst/>
            <a:rect l="l" t="t" r="r" b="b"/>
            <a:pathLst>
              <a:path w="768985" h="468630">
                <a:moveTo>
                  <a:pt x="695336" y="439400"/>
                </a:moveTo>
                <a:lnTo>
                  <a:pt x="681989" y="461645"/>
                </a:lnTo>
                <a:lnTo>
                  <a:pt x="768603" y="468249"/>
                </a:lnTo>
                <a:lnTo>
                  <a:pt x="754467" y="446024"/>
                </a:lnTo>
                <a:lnTo>
                  <a:pt x="706374" y="446024"/>
                </a:lnTo>
                <a:lnTo>
                  <a:pt x="695336" y="439400"/>
                </a:lnTo>
                <a:close/>
              </a:path>
              <a:path w="768985" h="468630">
                <a:moveTo>
                  <a:pt x="708670" y="417177"/>
                </a:moveTo>
                <a:lnTo>
                  <a:pt x="695336" y="439400"/>
                </a:lnTo>
                <a:lnTo>
                  <a:pt x="706374" y="446024"/>
                </a:lnTo>
                <a:lnTo>
                  <a:pt x="719708" y="423799"/>
                </a:lnTo>
                <a:lnTo>
                  <a:pt x="708670" y="417177"/>
                </a:lnTo>
                <a:close/>
              </a:path>
              <a:path w="768985" h="468630">
                <a:moveTo>
                  <a:pt x="721994" y="394970"/>
                </a:moveTo>
                <a:lnTo>
                  <a:pt x="708670" y="417177"/>
                </a:lnTo>
                <a:lnTo>
                  <a:pt x="719708" y="423799"/>
                </a:lnTo>
                <a:lnTo>
                  <a:pt x="706374" y="446024"/>
                </a:lnTo>
                <a:lnTo>
                  <a:pt x="754467" y="446024"/>
                </a:lnTo>
                <a:lnTo>
                  <a:pt x="721994" y="394970"/>
                </a:lnTo>
                <a:close/>
              </a:path>
              <a:path w="768985" h="468630">
                <a:moveTo>
                  <a:pt x="13207" y="0"/>
                </a:moveTo>
                <a:lnTo>
                  <a:pt x="0" y="22098"/>
                </a:lnTo>
                <a:lnTo>
                  <a:pt x="695336" y="439400"/>
                </a:lnTo>
                <a:lnTo>
                  <a:pt x="708670" y="417177"/>
                </a:lnTo>
                <a:lnTo>
                  <a:pt x="1320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5250815" y="3190748"/>
            <a:ext cx="617855" cy="467995"/>
          </a:xfrm>
          <a:custGeom>
            <a:avLst/>
            <a:gdLst/>
            <a:ahLst/>
            <a:cxnLst/>
            <a:rect l="l" t="t" r="r" b="b"/>
            <a:pathLst>
              <a:path w="617854" h="467995">
                <a:moveTo>
                  <a:pt x="547407" y="431383"/>
                </a:moveTo>
                <a:lnTo>
                  <a:pt x="531876" y="452119"/>
                </a:lnTo>
                <a:lnTo>
                  <a:pt x="617347" y="467613"/>
                </a:lnTo>
                <a:lnTo>
                  <a:pt x="603123" y="439165"/>
                </a:lnTo>
                <a:lnTo>
                  <a:pt x="557784" y="439165"/>
                </a:lnTo>
                <a:lnTo>
                  <a:pt x="547407" y="431383"/>
                </a:lnTo>
                <a:close/>
              </a:path>
              <a:path w="617854" h="467995">
                <a:moveTo>
                  <a:pt x="562968" y="410606"/>
                </a:moveTo>
                <a:lnTo>
                  <a:pt x="547407" y="431383"/>
                </a:lnTo>
                <a:lnTo>
                  <a:pt x="557784" y="439165"/>
                </a:lnTo>
                <a:lnTo>
                  <a:pt x="573277" y="418338"/>
                </a:lnTo>
                <a:lnTo>
                  <a:pt x="562968" y="410606"/>
                </a:lnTo>
                <a:close/>
              </a:path>
              <a:path w="617854" h="467995">
                <a:moveTo>
                  <a:pt x="578485" y="389889"/>
                </a:moveTo>
                <a:lnTo>
                  <a:pt x="562968" y="410606"/>
                </a:lnTo>
                <a:lnTo>
                  <a:pt x="573277" y="418338"/>
                </a:lnTo>
                <a:lnTo>
                  <a:pt x="557784" y="439165"/>
                </a:lnTo>
                <a:lnTo>
                  <a:pt x="603123" y="439165"/>
                </a:lnTo>
                <a:lnTo>
                  <a:pt x="578485" y="389889"/>
                </a:lnTo>
                <a:close/>
              </a:path>
              <a:path w="617854" h="467995">
                <a:moveTo>
                  <a:pt x="15494" y="0"/>
                </a:moveTo>
                <a:lnTo>
                  <a:pt x="0" y="20827"/>
                </a:lnTo>
                <a:lnTo>
                  <a:pt x="547407" y="431383"/>
                </a:lnTo>
                <a:lnTo>
                  <a:pt x="562968" y="410606"/>
                </a:lnTo>
                <a:lnTo>
                  <a:pt x="1549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5182361" y="2430017"/>
            <a:ext cx="466725" cy="466725"/>
          </a:xfrm>
          <a:custGeom>
            <a:avLst/>
            <a:gdLst/>
            <a:ahLst/>
            <a:cxnLst/>
            <a:rect l="l" t="t" r="r" b="b"/>
            <a:pathLst>
              <a:path w="466725" h="466725">
                <a:moveTo>
                  <a:pt x="27432" y="383921"/>
                </a:moveTo>
                <a:lnTo>
                  <a:pt x="0" y="466344"/>
                </a:lnTo>
                <a:lnTo>
                  <a:pt x="82423" y="438912"/>
                </a:lnTo>
                <a:lnTo>
                  <a:pt x="73152" y="429641"/>
                </a:lnTo>
                <a:lnTo>
                  <a:pt x="54990" y="429641"/>
                </a:lnTo>
                <a:lnTo>
                  <a:pt x="36702" y="411353"/>
                </a:lnTo>
                <a:lnTo>
                  <a:pt x="45783" y="402272"/>
                </a:lnTo>
                <a:lnTo>
                  <a:pt x="27432" y="383921"/>
                </a:lnTo>
                <a:close/>
              </a:path>
              <a:path w="466725" h="466725">
                <a:moveTo>
                  <a:pt x="45783" y="402272"/>
                </a:moveTo>
                <a:lnTo>
                  <a:pt x="36702" y="411353"/>
                </a:lnTo>
                <a:lnTo>
                  <a:pt x="54990" y="429641"/>
                </a:lnTo>
                <a:lnTo>
                  <a:pt x="64071" y="420560"/>
                </a:lnTo>
                <a:lnTo>
                  <a:pt x="45783" y="402272"/>
                </a:lnTo>
                <a:close/>
              </a:path>
              <a:path w="466725" h="466725">
                <a:moveTo>
                  <a:pt x="64071" y="420560"/>
                </a:moveTo>
                <a:lnTo>
                  <a:pt x="54990" y="429641"/>
                </a:lnTo>
                <a:lnTo>
                  <a:pt x="73152" y="429641"/>
                </a:lnTo>
                <a:lnTo>
                  <a:pt x="64071" y="420560"/>
                </a:lnTo>
                <a:close/>
              </a:path>
              <a:path w="466725" h="466725">
                <a:moveTo>
                  <a:pt x="448055" y="0"/>
                </a:moveTo>
                <a:lnTo>
                  <a:pt x="45783" y="402272"/>
                </a:lnTo>
                <a:lnTo>
                  <a:pt x="64071" y="420560"/>
                </a:lnTo>
                <a:lnTo>
                  <a:pt x="466343" y="18287"/>
                </a:lnTo>
                <a:lnTo>
                  <a:pt x="44805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0" name="object 30"/>
          <p:cNvSpPr/>
          <p:nvPr/>
        </p:nvSpPr>
        <p:spPr>
          <a:xfrm>
            <a:off x="4648961" y="3192907"/>
            <a:ext cx="391160" cy="465455"/>
          </a:xfrm>
          <a:custGeom>
            <a:avLst/>
            <a:gdLst/>
            <a:ahLst/>
            <a:cxnLst/>
            <a:rect l="l" t="t" r="r" b="b"/>
            <a:pathLst>
              <a:path w="391160" h="465454">
                <a:moveTo>
                  <a:pt x="19938" y="380872"/>
                </a:moveTo>
                <a:lnTo>
                  <a:pt x="0" y="465454"/>
                </a:lnTo>
                <a:lnTo>
                  <a:pt x="79628" y="430656"/>
                </a:lnTo>
                <a:lnTo>
                  <a:pt x="71558" y="423925"/>
                </a:lnTo>
                <a:lnTo>
                  <a:pt x="51435" y="423925"/>
                </a:lnTo>
                <a:lnTo>
                  <a:pt x="31496" y="407415"/>
                </a:lnTo>
                <a:lnTo>
                  <a:pt x="39807" y="397444"/>
                </a:lnTo>
                <a:lnTo>
                  <a:pt x="19938" y="380872"/>
                </a:lnTo>
                <a:close/>
              </a:path>
              <a:path w="391160" h="465454">
                <a:moveTo>
                  <a:pt x="39807" y="397444"/>
                </a:moveTo>
                <a:lnTo>
                  <a:pt x="31496" y="407415"/>
                </a:lnTo>
                <a:lnTo>
                  <a:pt x="51435" y="423925"/>
                </a:lnTo>
                <a:lnTo>
                  <a:pt x="59685" y="414023"/>
                </a:lnTo>
                <a:lnTo>
                  <a:pt x="39807" y="397444"/>
                </a:lnTo>
                <a:close/>
              </a:path>
              <a:path w="391160" h="465454">
                <a:moveTo>
                  <a:pt x="59685" y="414023"/>
                </a:moveTo>
                <a:lnTo>
                  <a:pt x="51435" y="423925"/>
                </a:lnTo>
                <a:lnTo>
                  <a:pt x="71558" y="423925"/>
                </a:lnTo>
                <a:lnTo>
                  <a:pt x="59685" y="414023"/>
                </a:lnTo>
                <a:close/>
              </a:path>
              <a:path w="391160" h="465454">
                <a:moveTo>
                  <a:pt x="371093" y="0"/>
                </a:moveTo>
                <a:lnTo>
                  <a:pt x="39807" y="397444"/>
                </a:lnTo>
                <a:lnTo>
                  <a:pt x="59685" y="414023"/>
                </a:lnTo>
                <a:lnTo>
                  <a:pt x="390905" y="16509"/>
                </a:lnTo>
                <a:lnTo>
                  <a:pt x="371093"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object 31"/>
          <p:cNvSpPr/>
          <p:nvPr/>
        </p:nvSpPr>
        <p:spPr>
          <a:xfrm>
            <a:off x="5606034" y="3550158"/>
            <a:ext cx="609600" cy="533400"/>
          </a:xfrm>
          <a:custGeom>
            <a:avLst/>
            <a:gdLst/>
            <a:ahLst/>
            <a:cxnLst/>
            <a:rect l="l" t="t" r="r" b="b"/>
            <a:pathLst>
              <a:path w="609600" h="533400">
                <a:moveTo>
                  <a:pt x="0" y="266699"/>
                </a:moveTo>
                <a:lnTo>
                  <a:pt x="3990" y="223433"/>
                </a:lnTo>
                <a:lnTo>
                  <a:pt x="15544" y="182392"/>
                </a:lnTo>
                <a:lnTo>
                  <a:pt x="34032" y="144124"/>
                </a:lnTo>
                <a:lnTo>
                  <a:pt x="58826" y="109179"/>
                </a:lnTo>
                <a:lnTo>
                  <a:pt x="89296" y="78104"/>
                </a:lnTo>
                <a:lnTo>
                  <a:pt x="124815" y="51450"/>
                </a:lnTo>
                <a:lnTo>
                  <a:pt x="164753" y="29763"/>
                </a:lnTo>
                <a:lnTo>
                  <a:pt x="208483" y="13594"/>
                </a:lnTo>
                <a:lnTo>
                  <a:pt x="255374" y="3489"/>
                </a:lnTo>
                <a:lnTo>
                  <a:pt x="304800" y="0"/>
                </a:lnTo>
                <a:lnTo>
                  <a:pt x="354225" y="3489"/>
                </a:lnTo>
                <a:lnTo>
                  <a:pt x="401116" y="13594"/>
                </a:lnTo>
                <a:lnTo>
                  <a:pt x="444846" y="29763"/>
                </a:lnTo>
                <a:lnTo>
                  <a:pt x="484784" y="51450"/>
                </a:lnTo>
                <a:lnTo>
                  <a:pt x="520303" y="78104"/>
                </a:lnTo>
                <a:lnTo>
                  <a:pt x="550773" y="109179"/>
                </a:lnTo>
                <a:lnTo>
                  <a:pt x="575567" y="144124"/>
                </a:lnTo>
                <a:lnTo>
                  <a:pt x="594055" y="182392"/>
                </a:lnTo>
                <a:lnTo>
                  <a:pt x="605609" y="223433"/>
                </a:lnTo>
                <a:lnTo>
                  <a:pt x="609600" y="266699"/>
                </a:lnTo>
                <a:lnTo>
                  <a:pt x="605609" y="309966"/>
                </a:lnTo>
                <a:lnTo>
                  <a:pt x="594055" y="351007"/>
                </a:lnTo>
                <a:lnTo>
                  <a:pt x="575567" y="389275"/>
                </a:lnTo>
                <a:lnTo>
                  <a:pt x="550773" y="424220"/>
                </a:lnTo>
                <a:lnTo>
                  <a:pt x="520303" y="455294"/>
                </a:lnTo>
                <a:lnTo>
                  <a:pt x="484784" y="481949"/>
                </a:lnTo>
                <a:lnTo>
                  <a:pt x="444846" y="503636"/>
                </a:lnTo>
                <a:lnTo>
                  <a:pt x="401116" y="519805"/>
                </a:lnTo>
                <a:lnTo>
                  <a:pt x="354225" y="529910"/>
                </a:lnTo>
                <a:lnTo>
                  <a:pt x="304800" y="533399"/>
                </a:lnTo>
                <a:lnTo>
                  <a:pt x="255374" y="529910"/>
                </a:lnTo>
                <a:lnTo>
                  <a:pt x="208483" y="519805"/>
                </a:lnTo>
                <a:lnTo>
                  <a:pt x="164753" y="503636"/>
                </a:lnTo>
                <a:lnTo>
                  <a:pt x="124815" y="481949"/>
                </a:lnTo>
                <a:lnTo>
                  <a:pt x="89296" y="455294"/>
                </a:lnTo>
                <a:lnTo>
                  <a:pt x="58826" y="424220"/>
                </a:lnTo>
                <a:lnTo>
                  <a:pt x="34032" y="389275"/>
                </a:lnTo>
                <a:lnTo>
                  <a:pt x="15544" y="351007"/>
                </a:lnTo>
                <a:lnTo>
                  <a:pt x="3990" y="309966"/>
                </a:lnTo>
                <a:lnTo>
                  <a:pt x="0" y="266699"/>
                </a:lnTo>
                <a:close/>
              </a:path>
            </a:pathLst>
          </a:custGeom>
          <a:ln w="25908">
            <a:solidFill>
              <a:srgbClr val="FFFF00"/>
            </a:solidFill>
            <a:prstDash val="lg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object 32"/>
          <p:cNvSpPr txBox="1">
            <a:spLocks noGrp="1"/>
          </p:cNvSpPr>
          <p:nvPr>
            <p:ph type="sldNum" sz="quarter" idx="7"/>
          </p:nvPr>
        </p:nvSpPr>
        <p:spPr>
          <a:prstGeom prst="rect">
            <a:avLst/>
          </a:prstGeom>
        </p:spPr>
        <p:txBody>
          <a:bodyPr vert="horz" wrap="square" lIns="0" tIns="635" rIns="0" bIns="0" rtlCol="0">
            <a:spAutoFit/>
          </a:body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43</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9425089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585" y="169163"/>
            <a:ext cx="6121908" cy="1507236"/>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373507"/>
            <a:ext cx="5213985" cy="788035"/>
          </a:xfrm>
          <a:prstGeom prst="rect">
            <a:avLst/>
          </a:prstGeom>
        </p:spPr>
        <p:txBody>
          <a:bodyPr vert="horz" wrap="square" lIns="0" tIns="13335" rIns="0" bIns="0" rtlCol="0">
            <a:spAutoFit/>
          </a:bodyPr>
          <a:lstStyle/>
          <a:p>
            <a:pPr marL="12700">
              <a:lnSpc>
                <a:spcPct val="100000"/>
              </a:lnSpc>
              <a:spcBef>
                <a:spcPts val="105"/>
              </a:spcBef>
            </a:pPr>
            <a:r>
              <a:rPr sz="5000" dirty="0"/>
              <a:t>DFS:</a:t>
            </a:r>
            <a:r>
              <a:rPr sz="5000" spc="-60" dirty="0"/>
              <a:t> </a:t>
            </a:r>
            <a:r>
              <a:rPr sz="5000" spc="-5" dirty="0"/>
              <a:t>EXAMPLE</a:t>
            </a:r>
            <a:endParaRPr sz="5000"/>
          </a:p>
        </p:txBody>
      </p:sp>
      <p:graphicFrame>
        <p:nvGraphicFramePr>
          <p:cNvPr id="4" name="object 4"/>
          <p:cNvGraphicFramePr>
            <a:graphicFrameLocks noGrp="1"/>
          </p:cNvGraphicFramePr>
          <p:nvPr/>
        </p:nvGraphicFramePr>
        <p:xfrm>
          <a:off x="1095730" y="4176712"/>
          <a:ext cx="5182870" cy="2378073"/>
        </p:xfrm>
        <a:graphic>
          <a:graphicData uri="http://schemas.openxmlformats.org/drawingml/2006/table">
            <a:tbl>
              <a:tblPr firstRow="1" bandRow="1">
                <a:tableStyleId>{2D5ABB26-0587-4C30-8999-92F81FD0307C}</a:tableStyleId>
              </a:tblPr>
              <a:tblGrid>
                <a:gridCol w="440055">
                  <a:extLst>
                    <a:ext uri="{9D8B030D-6E8A-4147-A177-3AD203B41FA5}">
                      <a16:colId xmlns:a16="http://schemas.microsoft.com/office/drawing/2014/main" val="20000"/>
                    </a:ext>
                  </a:extLst>
                </a:gridCol>
                <a:gridCol w="2456180">
                  <a:extLst>
                    <a:ext uri="{9D8B030D-6E8A-4147-A177-3AD203B41FA5}">
                      <a16:colId xmlns:a16="http://schemas.microsoft.com/office/drawing/2014/main" val="20001"/>
                    </a:ext>
                  </a:extLst>
                </a:gridCol>
                <a:gridCol w="2286635">
                  <a:extLst>
                    <a:ext uri="{9D8B030D-6E8A-4147-A177-3AD203B41FA5}">
                      <a16:colId xmlns:a16="http://schemas.microsoft.com/office/drawing/2014/main" val="20002"/>
                    </a:ext>
                  </a:extLst>
                </a:gridCol>
              </a:tblGrid>
              <a:tr h="396367">
                <a:tc>
                  <a:txBody>
                    <a:bodyPr/>
                    <a:lstStyle/>
                    <a:p>
                      <a:pPr>
                        <a:lnSpc>
                          <a:spcPct val="100000"/>
                        </a:lnSpc>
                      </a:pPr>
                      <a:endParaRPr sz="2300">
                        <a:latin typeface="Times New Roman"/>
                        <a:cs typeface="Times New Roman"/>
                      </a:endParaRPr>
                    </a:p>
                  </a:txBody>
                  <a:tcPr marL="0" marR="0" marT="0" marB="0">
                    <a:lnL w="28575">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10"/>
                        </a:spcBef>
                      </a:pPr>
                      <a:r>
                        <a:rPr lang="en-US" sz="2000" dirty="0" smtClean="0">
                          <a:latin typeface="Arial"/>
                          <a:cs typeface="Arial"/>
                        </a:rPr>
                        <a:t>stack</a:t>
                      </a:r>
                      <a:endParaRPr sz="2000" dirty="0">
                        <a:latin typeface="Arial"/>
                        <a:cs typeface="Arial"/>
                      </a:endParaRPr>
                    </a:p>
                  </a:txBody>
                  <a:tcPr marL="0" marR="0" marT="39370" marB="0">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5" dirty="0">
                          <a:latin typeface="Arial"/>
                          <a:cs typeface="Arial"/>
                        </a:rPr>
                        <a:t>Visited</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tcPr>
                </a:tc>
                <a:extLst>
                  <a:ext uri="{0D108BD9-81ED-4DB2-BD59-A6C34878D82A}">
                    <a16:rowId xmlns:a16="http://schemas.microsoft.com/office/drawing/2014/main" val="10000"/>
                  </a:ext>
                </a:extLst>
              </a:tr>
              <a:tr h="396366">
                <a:tc>
                  <a:txBody>
                    <a:bodyPr/>
                    <a:lstStyle/>
                    <a:p>
                      <a:pPr marL="91440">
                        <a:lnSpc>
                          <a:spcPct val="100000"/>
                        </a:lnSpc>
                        <a:spcBef>
                          <a:spcPts val="310"/>
                        </a:spcBef>
                      </a:pPr>
                      <a:r>
                        <a:rPr sz="2000" dirty="0">
                          <a:latin typeface="Arial"/>
                          <a:cs typeface="Arial"/>
                        </a:rPr>
                        <a:t>1</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S</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dirty="0">
                          <a:latin typeface="Arial"/>
                          <a:cs typeface="Arial"/>
                        </a:rPr>
                        <a:t>S</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1"/>
                  </a:ext>
                </a:extLst>
              </a:tr>
              <a:tr h="396367">
                <a:tc>
                  <a:txBody>
                    <a:bodyPr/>
                    <a:lstStyle/>
                    <a:p>
                      <a:pPr marL="91440">
                        <a:lnSpc>
                          <a:spcPct val="100000"/>
                        </a:lnSpc>
                        <a:spcBef>
                          <a:spcPts val="310"/>
                        </a:spcBef>
                      </a:pPr>
                      <a:r>
                        <a:rPr sz="2000" dirty="0">
                          <a:latin typeface="Arial"/>
                          <a:cs typeface="Arial"/>
                        </a:rPr>
                        <a:t>2</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spc="-5" dirty="0">
                          <a:latin typeface="Arial"/>
                          <a:cs typeface="Arial"/>
                        </a:rPr>
                        <a:t>A,B</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5" dirty="0">
                          <a:latin typeface="Arial"/>
                          <a:cs typeface="Arial"/>
                        </a:rPr>
                        <a:t>S,A,B</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2"/>
                  </a:ext>
                </a:extLst>
              </a:tr>
              <a:tr h="396278">
                <a:tc>
                  <a:txBody>
                    <a:bodyPr/>
                    <a:lstStyle/>
                    <a:p>
                      <a:pPr marL="91440">
                        <a:lnSpc>
                          <a:spcPct val="100000"/>
                        </a:lnSpc>
                        <a:spcBef>
                          <a:spcPts val="310"/>
                        </a:spcBef>
                      </a:pPr>
                      <a:r>
                        <a:rPr sz="2000" dirty="0">
                          <a:latin typeface="Arial"/>
                          <a:cs typeface="Arial"/>
                        </a:rPr>
                        <a:t>3</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C,D,B</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5" dirty="0">
                          <a:latin typeface="Arial"/>
                          <a:cs typeface="Arial"/>
                        </a:rPr>
                        <a:t>S,A,B,C,D</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3"/>
                  </a:ext>
                </a:extLst>
              </a:tr>
              <a:tr h="396354">
                <a:tc>
                  <a:txBody>
                    <a:bodyPr/>
                    <a:lstStyle/>
                    <a:p>
                      <a:pPr marL="91440">
                        <a:lnSpc>
                          <a:spcPct val="100000"/>
                        </a:lnSpc>
                        <a:spcBef>
                          <a:spcPts val="310"/>
                        </a:spcBef>
                      </a:pPr>
                      <a:r>
                        <a:rPr sz="2000" dirty="0">
                          <a:latin typeface="Arial"/>
                          <a:cs typeface="Arial"/>
                        </a:rPr>
                        <a:t>4</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G,H,D,B</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5" dirty="0">
                          <a:latin typeface="Arial"/>
                          <a:cs typeface="Arial"/>
                        </a:rPr>
                        <a:t>S,A,B,C,D,G,H</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4"/>
                  </a:ext>
                </a:extLst>
              </a:tr>
              <a:tr h="396341">
                <a:tc>
                  <a:txBody>
                    <a:bodyPr/>
                    <a:lstStyle/>
                    <a:p>
                      <a:pPr marL="91440">
                        <a:lnSpc>
                          <a:spcPct val="100000"/>
                        </a:lnSpc>
                        <a:spcBef>
                          <a:spcPts val="315"/>
                        </a:spcBef>
                      </a:pPr>
                      <a:r>
                        <a:rPr sz="2000" dirty="0">
                          <a:latin typeface="Arial"/>
                          <a:cs typeface="Arial"/>
                        </a:rPr>
                        <a:t>5</a:t>
                      </a:r>
                      <a:endParaRPr sz="2000">
                        <a:latin typeface="Arial"/>
                        <a:cs typeface="Arial"/>
                      </a:endParaRPr>
                    </a:p>
                  </a:txBody>
                  <a:tcPr marL="0" marR="0" marT="40005" marB="0">
                    <a:lnL w="28575">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pPr>
                      <a:endParaRPr sz="2300" dirty="0">
                        <a:latin typeface="Times New Roman"/>
                        <a:cs typeface="Times New Roman"/>
                      </a:endParaRPr>
                    </a:p>
                  </a:txBody>
                  <a:tcPr marL="0" marR="0" marT="0" marB="0">
                    <a:lnL w="12700">
                      <a:solidFill>
                        <a:srgbClr val="FFFFFF"/>
                      </a:solidFill>
                      <a:prstDash val="solid"/>
                    </a:lnL>
                    <a:lnR w="28575">
                      <a:solidFill>
                        <a:srgbClr val="FFFFFF"/>
                      </a:solidFill>
                      <a:prstDash val="solid"/>
                    </a:lnR>
                    <a:lnT w="12700">
                      <a:solidFill>
                        <a:srgbClr val="FFFFFF"/>
                      </a:solidFill>
                      <a:prstDash val="solid"/>
                    </a:lnT>
                    <a:lnB w="28575">
                      <a:solidFill>
                        <a:srgbClr val="FFFFFF"/>
                      </a:solidFill>
                      <a:prstDash val="solid"/>
                    </a:lnB>
                  </a:tcPr>
                </a:tc>
                <a:extLst>
                  <a:ext uri="{0D108BD9-81ED-4DB2-BD59-A6C34878D82A}">
                    <a16:rowId xmlns:a16="http://schemas.microsoft.com/office/drawing/2014/main" val="10005"/>
                  </a:ext>
                </a:extLst>
              </a:tr>
            </a:tbl>
          </a:graphicData>
        </a:graphic>
      </p:graphicFrame>
      <p:sp>
        <p:nvSpPr>
          <p:cNvPr id="5" name="object 5"/>
          <p:cNvSpPr/>
          <p:nvPr/>
        </p:nvSpPr>
        <p:spPr>
          <a:xfrm>
            <a:off x="6477761" y="1524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txBox="1"/>
          <p:nvPr/>
        </p:nvSpPr>
        <p:spPr>
          <a:xfrm>
            <a:off x="6579489" y="1520697"/>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S</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p:nvPr/>
        </p:nvSpPr>
        <p:spPr>
          <a:xfrm>
            <a:off x="76207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8" name="object 8"/>
          <p:cNvSpPr txBox="1"/>
          <p:nvPr/>
        </p:nvSpPr>
        <p:spPr>
          <a:xfrm>
            <a:off x="7722489"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B</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p:nvPr/>
        </p:nvSpPr>
        <p:spPr>
          <a:xfrm>
            <a:off x="54871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0" name="object 10"/>
          <p:cNvSpPr txBox="1"/>
          <p:nvPr/>
        </p:nvSpPr>
        <p:spPr>
          <a:xfrm>
            <a:off x="5588634"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A</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1" name="object 11"/>
          <p:cNvSpPr/>
          <p:nvPr/>
        </p:nvSpPr>
        <p:spPr>
          <a:xfrm>
            <a:off x="7620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txBox="1"/>
          <p:nvPr/>
        </p:nvSpPr>
        <p:spPr>
          <a:xfrm>
            <a:off x="7722489" y="2892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3" name="object 13"/>
          <p:cNvSpPr/>
          <p:nvPr/>
        </p:nvSpPr>
        <p:spPr>
          <a:xfrm>
            <a:off x="85351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 name="object 14"/>
          <p:cNvSpPr txBox="1"/>
          <p:nvPr/>
        </p:nvSpPr>
        <p:spPr>
          <a:xfrm>
            <a:off x="8643366" y="2892678"/>
            <a:ext cx="1651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F</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5" name="object 15"/>
          <p:cNvSpPr/>
          <p:nvPr/>
        </p:nvSpPr>
        <p:spPr>
          <a:xfrm>
            <a:off x="63253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txBox="1"/>
          <p:nvPr/>
        </p:nvSpPr>
        <p:spPr>
          <a:xfrm>
            <a:off x="6420992"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D</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7" name="object 17"/>
          <p:cNvSpPr/>
          <p:nvPr/>
        </p:nvSpPr>
        <p:spPr>
          <a:xfrm>
            <a:off x="4953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txBox="1"/>
          <p:nvPr/>
        </p:nvSpPr>
        <p:spPr>
          <a:xfrm>
            <a:off x="5049139"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C</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9" name="object 19"/>
          <p:cNvSpPr/>
          <p:nvPr/>
        </p:nvSpPr>
        <p:spPr>
          <a:xfrm>
            <a:off x="44203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txBox="1"/>
          <p:nvPr/>
        </p:nvSpPr>
        <p:spPr>
          <a:xfrm>
            <a:off x="4509642" y="3654932"/>
            <a:ext cx="2038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G</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1" name="object 21"/>
          <p:cNvSpPr/>
          <p:nvPr/>
        </p:nvSpPr>
        <p:spPr>
          <a:xfrm>
            <a:off x="57157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txBox="1"/>
          <p:nvPr/>
        </p:nvSpPr>
        <p:spPr>
          <a:xfrm>
            <a:off x="5811139" y="3654932"/>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H</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3" name="object 23"/>
          <p:cNvSpPr/>
          <p:nvPr/>
        </p:nvSpPr>
        <p:spPr>
          <a:xfrm>
            <a:off x="5639561" y="1817242"/>
            <a:ext cx="994410" cy="331470"/>
          </a:xfrm>
          <a:custGeom>
            <a:avLst/>
            <a:gdLst/>
            <a:ahLst/>
            <a:cxnLst/>
            <a:rect l="l" t="t" r="r" b="b"/>
            <a:pathLst>
              <a:path w="994409" h="331469">
                <a:moveTo>
                  <a:pt x="62864" y="257175"/>
                </a:moveTo>
                <a:lnTo>
                  <a:pt x="0" y="317119"/>
                </a:lnTo>
                <a:lnTo>
                  <a:pt x="85725" y="331343"/>
                </a:lnTo>
                <a:lnTo>
                  <a:pt x="79266" y="310388"/>
                </a:lnTo>
                <a:lnTo>
                  <a:pt x="65659" y="310388"/>
                </a:lnTo>
                <a:lnTo>
                  <a:pt x="58038" y="285750"/>
                </a:lnTo>
                <a:lnTo>
                  <a:pt x="70491" y="281918"/>
                </a:lnTo>
                <a:lnTo>
                  <a:pt x="62864" y="257175"/>
                </a:lnTo>
                <a:close/>
              </a:path>
              <a:path w="994409" h="331469">
                <a:moveTo>
                  <a:pt x="70491" y="281918"/>
                </a:moveTo>
                <a:lnTo>
                  <a:pt x="58038" y="285750"/>
                </a:lnTo>
                <a:lnTo>
                  <a:pt x="65659" y="310388"/>
                </a:lnTo>
                <a:lnTo>
                  <a:pt x="78087" y="306564"/>
                </a:lnTo>
                <a:lnTo>
                  <a:pt x="70491" y="281918"/>
                </a:lnTo>
                <a:close/>
              </a:path>
              <a:path w="994409" h="331469">
                <a:moveTo>
                  <a:pt x="78087" y="306564"/>
                </a:moveTo>
                <a:lnTo>
                  <a:pt x="65659" y="310388"/>
                </a:lnTo>
                <a:lnTo>
                  <a:pt x="79266" y="310388"/>
                </a:lnTo>
                <a:lnTo>
                  <a:pt x="78087" y="306564"/>
                </a:lnTo>
                <a:close/>
              </a:path>
              <a:path w="994409" h="331469">
                <a:moveTo>
                  <a:pt x="986789" y="0"/>
                </a:moveTo>
                <a:lnTo>
                  <a:pt x="70491" y="281918"/>
                </a:lnTo>
                <a:lnTo>
                  <a:pt x="78087" y="306564"/>
                </a:lnTo>
                <a:lnTo>
                  <a:pt x="994410" y="24637"/>
                </a:lnTo>
                <a:lnTo>
                  <a:pt x="986789"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6626859" y="1816989"/>
            <a:ext cx="1146810" cy="335280"/>
          </a:xfrm>
          <a:custGeom>
            <a:avLst/>
            <a:gdLst/>
            <a:ahLst/>
            <a:cxnLst/>
            <a:rect l="l" t="t" r="r" b="b"/>
            <a:pathLst>
              <a:path w="1146809" h="335280">
                <a:moveTo>
                  <a:pt x="1067867" y="309843"/>
                </a:moveTo>
                <a:lnTo>
                  <a:pt x="1061212" y="334899"/>
                </a:lnTo>
                <a:lnTo>
                  <a:pt x="1146302" y="317373"/>
                </a:lnTo>
                <a:lnTo>
                  <a:pt x="1141555" y="313182"/>
                </a:lnTo>
                <a:lnTo>
                  <a:pt x="1080389" y="313182"/>
                </a:lnTo>
                <a:lnTo>
                  <a:pt x="1067867" y="309843"/>
                </a:lnTo>
                <a:close/>
              </a:path>
              <a:path w="1146809" h="335280">
                <a:moveTo>
                  <a:pt x="1074511" y="284834"/>
                </a:moveTo>
                <a:lnTo>
                  <a:pt x="1067867" y="309843"/>
                </a:lnTo>
                <a:lnTo>
                  <a:pt x="1080389" y="313182"/>
                </a:lnTo>
                <a:lnTo>
                  <a:pt x="1086993" y="288163"/>
                </a:lnTo>
                <a:lnTo>
                  <a:pt x="1074511" y="284834"/>
                </a:lnTo>
                <a:close/>
              </a:path>
              <a:path w="1146809" h="335280">
                <a:moveTo>
                  <a:pt x="1081151" y="259841"/>
                </a:moveTo>
                <a:lnTo>
                  <a:pt x="1074511" y="284834"/>
                </a:lnTo>
                <a:lnTo>
                  <a:pt x="1086993" y="288163"/>
                </a:lnTo>
                <a:lnTo>
                  <a:pt x="1080389" y="313182"/>
                </a:lnTo>
                <a:lnTo>
                  <a:pt x="1141555" y="313182"/>
                </a:lnTo>
                <a:lnTo>
                  <a:pt x="1081151" y="259841"/>
                </a:lnTo>
                <a:close/>
              </a:path>
              <a:path w="1146809" h="335280">
                <a:moveTo>
                  <a:pt x="6604" y="0"/>
                </a:moveTo>
                <a:lnTo>
                  <a:pt x="0" y="25146"/>
                </a:lnTo>
                <a:lnTo>
                  <a:pt x="1067867" y="309843"/>
                </a:lnTo>
                <a:lnTo>
                  <a:pt x="1074511" y="284834"/>
                </a:lnTo>
                <a:lnTo>
                  <a:pt x="660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7842757" y="2428113"/>
            <a:ext cx="768985" cy="468630"/>
          </a:xfrm>
          <a:custGeom>
            <a:avLst/>
            <a:gdLst/>
            <a:ahLst/>
            <a:cxnLst/>
            <a:rect l="l" t="t" r="r" b="b"/>
            <a:pathLst>
              <a:path w="768984" h="468630">
                <a:moveTo>
                  <a:pt x="695336" y="439400"/>
                </a:moveTo>
                <a:lnTo>
                  <a:pt x="681990" y="461645"/>
                </a:lnTo>
                <a:lnTo>
                  <a:pt x="768603" y="468249"/>
                </a:lnTo>
                <a:lnTo>
                  <a:pt x="754467" y="446024"/>
                </a:lnTo>
                <a:lnTo>
                  <a:pt x="706374" y="446024"/>
                </a:lnTo>
                <a:lnTo>
                  <a:pt x="695336" y="439400"/>
                </a:lnTo>
                <a:close/>
              </a:path>
              <a:path w="768984" h="468630">
                <a:moveTo>
                  <a:pt x="708670" y="417177"/>
                </a:moveTo>
                <a:lnTo>
                  <a:pt x="695336" y="439400"/>
                </a:lnTo>
                <a:lnTo>
                  <a:pt x="706374" y="446024"/>
                </a:lnTo>
                <a:lnTo>
                  <a:pt x="719709" y="423799"/>
                </a:lnTo>
                <a:lnTo>
                  <a:pt x="708670" y="417177"/>
                </a:lnTo>
                <a:close/>
              </a:path>
              <a:path w="768984" h="468630">
                <a:moveTo>
                  <a:pt x="721995" y="394970"/>
                </a:moveTo>
                <a:lnTo>
                  <a:pt x="708670" y="417177"/>
                </a:lnTo>
                <a:lnTo>
                  <a:pt x="719709" y="423799"/>
                </a:lnTo>
                <a:lnTo>
                  <a:pt x="706374" y="446024"/>
                </a:lnTo>
                <a:lnTo>
                  <a:pt x="754467" y="446024"/>
                </a:lnTo>
                <a:lnTo>
                  <a:pt x="721995" y="394970"/>
                </a:lnTo>
                <a:close/>
              </a:path>
              <a:path w="768984" h="468630">
                <a:moveTo>
                  <a:pt x="13208" y="0"/>
                </a:moveTo>
                <a:lnTo>
                  <a:pt x="0" y="22098"/>
                </a:lnTo>
                <a:lnTo>
                  <a:pt x="695336" y="439400"/>
                </a:lnTo>
                <a:lnTo>
                  <a:pt x="708670" y="417177"/>
                </a:lnTo>
                <a:lnTo>
                  <a:pt x="1320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7734300" y="2439161"/>
            <a:ext cx="78105" cy="457200"/>
          </a:xfrm>
          <a:custGeom>
            <a:avLst/>
            <a:gdLst/>
            <a:ahLst/>
            <a:cxnLst/>
            <a:rect l="l" t="t" r="r" b="b"/>
            <a:pathLst>
              <a:path w="78104" h="457200">
                <a:moveTo>
                  <a:pt x="25907" y="379475"/>
                </a:moveTo>
                <a:lnTo>
                  <a:pt x="0" y="379475"/>
                </a:lnTo>
                <a:lnTo>
                  <a:pt x="38861" y="457200"/>
                </a:lnTo>
                <a:lnTo>
                  <a:pt x="71247" y="392429"/>
                </a:lnTo>
                <a:lnTo>
                  <a:pt x="25907" y="392429"/>
                </a:lnTo>
                <a:lnTo>
                  <a:pt x="25907" y="379475"/>
                </a:lnTo>
                <a:close/>
              </a:path>
              <a:path w="78104" h="457200">
                <a:moveTo>
                  <a:pt x="51816" y="0"/>
                </a:moveTo>
                <a:lnTo>
                  <a:pt x="25907" y="0"/>
                </a:lnTo>
                <a:lnTo>
                  <a:pt x="25907" y="392429"/>
                </a:lnTo>
                <a:lnTo>
                  <a:pt x="51816" y="392429"/>
                </a:lnTo>
                <a:lnTo>
                  <a:pt x="51816" y="0"/>
                </a:lnTo>
                <a:close/>
              </a:path>
              <a:path w="78104" h="457200">
                <a:moveTo>
                  <a:pt x="77724" y="379475"/>
                </a:moveTo>
                <a:lnTo>
                  <a:pt x="51816" y="379475"/>
                </a:lnTo>
                <a:lnTo>
                  <a:pt x="51816" y="392429"/>
                </a:lnTo>
                <a:lnTo>
                  <a:pt x="71247" y="392429"/>
                </a:lnTo>
                <a:lnTo>
                  <a:pt x="77724" y="379475"/>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5709158" y="2428113"/>
            <a:ext cx="768985" cy="468630"/>
          </a:xfrm>
          <a:custGeom>
            <a:avLst/>
            <a:gdLst/>
            <a:ahLst/>
            <a:cxnLst/>
            <a:rect l="l" t="t" r="r" b="b"/>
            <a:pathLst>
              <a:path w="768985" h="468630">
                <a:moveTo>
                  <a:pt x="695336" y="439400"/>
                </a:moveTo>
                <a:lnTo>
                  <a:pt x="681989" y="461645"/>
                </a:lnTo>
                <a:lnTo>
                  <a:pt x="768603" y="468249"/>
                </a:lnTo>
                <a:lnTo>
                  <a:pt x="754467" y="446024"/>
                </a:lnTo>
                <a:lnTo>
                  <a:pt x="706374" y="446024"/>
                </a:lnTo>
                <a:lnTo>
                  <a:pt x="695336" y="439400"/>
                </a:lnTo>
                <a:close/>
              </a:path>
              <a:path w="768985" h="468630">
                <a:moveTo>
                  <a:pt x="708670" y="417177"/>
                </a:moveTo>
                <a:lnTo>
                  <a:pt x="695336" y="439400"/>
                </a:lnTo>
                <a:lnTo>
                  <a:pt x="706374" y="446024"/>
                </a:lnTo>
                <a:lnTo>
                  <a:pt x="719708" y="423799"/>
                </a:lnTo>
                <a:lnTo>
                  <a:pt x="708670" y="417177"/>
                </a:lnTo>
                <a:close/>
              </a:path>
              <a:path w="768985" h="468630">
                <a:moveTo>
                  <a:pt x="721994" y="394970"/>
                </a:moveTo>
                <a:lnTo>
                  <a:pt x="708670" y="417177"/>
                </a:lnTo>
                <a:lnTo>
                  <a:pt x="719708" y="423799"/>
                </a:lnTo>
                <a:lnTo>
                  <a:pt x="706374" y="446024"/>
                </a:lnTo>
                <a:lnTo>
                  <a:pt x="754467" y="446024"/>
                </a:lnTo>
                <a:lnTo>
                  <a:pt x="721994" y="394970"/>
                </a:lnTo>
                <a:close/>
              </a:path>
              <a:path w="768985" h="468630">
                <a:moveTo>
                  <a:pt x="13207" y="0"/>
                </a:moveTo>
                <a:lnTo>
                  <a:pt x="0" y="22098"/>
                </a:lnTo>
                <a:lnTo>
                  <a:pt x="695336" y="439400"/>
                </a:lnTo>
                <a:lnTo>
                  <a:pt x="708670" y="417177"/>
                </a:lnTo>
                <a:lnTo>
                  <a:pt x="1320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5250815" y="3190748"/>
            <a:ext cx="617855" cy="467995"/>
          </a:xfrm>
          <a:custGeom>
            <a:avLst/>
            <a:gdLst/>
            <a:ahLst/>
            <a:cxnLst/>
            <a:rect l="l" t="t" r="r" b="b"/>
            <a:pathLst>
              <a:path w="617854" h="467995">
                <a:moveTo>
                  <a:pt x="547407" y="431383"/>
                </a:moveTo>
                <a:lnTo>
                  <a:pt x="531876" y="452119"/>
                </a:lnTo>
                <a:lnTo>
                  <a:pt x="617347" y="467613"/>
                </a:lnTo>
                <a:lnTo>
                  <a:pt x="603123" y="439165"/>
                </a:lnTo>
                <a:lnTo>
                  <a:pt x="557784" y="439165"/>
                </a:lnTo>
                <a:lnTo>
                  <a:pt x="547407" y="431383"/>
                </a:lnTo>
                <a:close/>
              </a:path>
              <a:path w="617854" h="467995">
                <a:moveTo>
                  <a:pt x="562968" y="410606"/>
                </a:moveTo>
                <a:lnTo>
                  <a:pt x="547407" y="431383"/>
                </a:lnTo>
                <a:lnTo>
                  <a:pt x="557784" y="439165"/>
                </a:lnTo>
                <a:lnTo>
                  <a:pt x="573277" y="418338"/>
                </a:lnTo>
                <a:lnTo>
                  <a:pt x="562968" y="410606"/>
                </a:lnTo>
                <a:close/>
              </a:path>
              <a:path w="617854" h="467995">
                <a:moveTo>
                  <a:pt x="578485" y="389889"/>
                </a:moveTo>
                <a:lnTo>
                  <a:pt x="562968" y="410606"/>
                </a:lnTo>
                <a:lnTo>
                  <a:pt x="573277" y="418338"/>
                </a:lnTo>
                <a:lnTo>
                  <a:pt x="557784" y="439165"/>
                </a:lnTo>
                <a:lnTo>
                  <a:pt x="603123" y="439165"/>
                </a:lnTo>
                <a:lnTo>
                  <a:pt x="578485" y="389889"/>
                </a:lnTo>
                <a:close/>
              </a:path>
              <a:path w="617854" h="467995">
                <a:moveTo>
                  <a:pt x="15494" y="0"/>
                </a:moveTo>
                <a:lnTo>
                  <a:pt x="0" y="20827"/>
                </a:lnTo>
                <a:lnTo>
                  <a:pt x="547407" y="431383"/>
                </a:lnTo>
                <a:lnTo>
                  <a:pt x="562968" y="410606"/>
                </a:lnTo>
                <a:lnTo>
                  <a:pt x="1549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5182361" y="2430017"/>
            <a:ext cx="466725" cy="466725"/>
          </a:xfrm>
          <a:custGeom>
            <a:avLst/>
            <a:gdLst/>
            <a:ahLst/>
            <a:cxnLst/>
            <a:rect l="l" t="t" r="r" b="b"/>
            <a:pathLst>
              <a:path w="466725" h="466725">
                <a:moveTo>
                  <a:pt x="27432" y="383921"/>
                </a:moveTo>
                <a:lnTo>
                  <a:pt x="0" y="466344"/>
                </a:lnTo>
                <a:lnTo>
                  <a:pt x="82423" y="438912"/>
                </a:lnTo>
                <a:lnTo>
                  <a:pt x="73152" y="429641"/>
                </a:lnTo>
                <a:lnTo>
                  <a:pt x="54990" y="429641"/>
                </a:lnTo>
                <a:lnTo>
                  <a:pt x="36702" y="411353"/>
                </a:lnTo>
                <a:lnTo>
                  <a:pt x="45783" y="402272"/>
                </a:lnTo>
                <a:lnTo>
                  <a:pt x="27432" y="383921"/>
                </a:lnTo>
                <a:close/>
              </a:path>
              <a:path w="466725" h="466725">
                <a:moveTo>
                  <a:pt x="45783" y="402272"/>
                </a:moveTo>
                <a:lnTo>
                  <a:pt x="36702" y="411353"/>
                </a:lnTo>
                <a:lnTo>
                  <a:pt x="54990" y="429641"/>
                </a:lnTo>
                <a:lnTo>
                  <a:pt x="64071" y="420560"/>
                </a:lnTo>
                <a:lnTo>
                  <a:pt x="45783" y="402272"/>
                </a:lnTo>
                <a:close/>
              </a:path>
              <a:path w="466725" h="466725">
                <a:moveTo>
                  <a:pt x="64071" y="420560"/>
                </a:moveTo>
                <a:lnTo>
                  <a:pt x="54990" y="429641"/>
                </a:lnTo>
                <a:lnTo>
                  <a:pt x="73152" y="429641"/>
                </a:lnTo>
                <a:lnTo>
                  <a:pt x="64071" y="420560"/>
                </a:lnTo>
                <a:close/>
              </a:path>
              <a:path w="466725" h="466725">
                <a:moveTo>
                  <a:pt x="448055" y="0"/>
                </a:moveTo>
                <a:lnTo>
                  <a:pt x="45783" y="402272"/>
                </a:lnTo>
                <a:lnTo>
                  <a:pt x="64071" y="420560"/>
                </a:lnTo>
                <a:lnTo>
                  <a:pt x="466343" y="18287"/>
                </a:lnTo>
                <a:lnTo>
                  <a:pt x="448055"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0" name="object 30"/>
          <p:cNvSpPr/>
          <p:nvPr/>
        </p:nvSpPr>
        <p:spPr>
          <a:xfrm>
            <a:off x="4648961" y="3192907"/>
            <a:ext cx="391160" cy="465455"/>
          </a:xfrm>
          <a:custGeom>
            <a:avLst/>
            <a:gdLst/>
            <a:ahLst/>
            <a:cxnLst/>
            <a:rect l="l" t="t" r="r" b="b"/>
            <a:pathLst>
              <a:path w="391160" h="465454">
                <a:moveTo>
                  <a:pt x="19938" y="380872"/>
                </a:moveTo>
                <a:lnTo>
                  <a:pt x="0" y="465454"/>
                </a:lnTo>
                <a:lnTo>
                  <a:pt x="79628" y="430656"/>
                </a:lnTo>
                <a:lnTo>
                  <a:pt x="71558" y="423925"/>
                </a:lnTo>
                <a:lnTo>
                  <a:pt x="51435" y="423925"/>
                </a:lnTo>
                <a:lnTo>
                  <a:pt x="31496" y="407415"/>
                </a:lnTo>
                <a:lnTo>
                  <a:pt x="39807" y="397444"/>
                </a:lnTo>
                <a:lnTo>
                  <a:pt x="19938" y="380872"/>
                </a:lnTo>
                <a:close/>
              </a:path>
              <a:path w="391160" h="465454">
                <a:moveTo>
                  <a:pt x="39807" y="397444"/>
                </a:moveTo>
                <a:lnTo>
                  <a:pt x="31496" y="407415"/>
                </a:lnTo>
                <a:lnTo>
                  <a:pt x="51435" y="423925"/>
                </a:lnTo>
                <a:lnTo>
                  <a:pt x="59685" y="414023"/>
                </a:lnTo>
                <a:lnTo>
                  <a:pt x="39807" y="397444"/>
                </a:lnTo>
                <a:close/>
              </a:path>
              <a:path w="391160" h="465454">
                <a:moveTo>
                  <a:pt x="59685" y="414023"/>
                </a:moveTo>
                <a:lnTo>
                  <a:pt x="51435" y="423925"/>
                </a:lnTo>
                <a:lnTo>
                  <a:pt x="71558" y="423925"/>
                </a:lnTo>
                <a:lnTo>
                  <a:pt x="59685" y="414023"/>
                </a:lnTo>
                <a:close/>
              </a:path>
              <a:path w="391160" h="465454">
                <a:moveTo>
                  <a:pt x="371093" y="0"/>
                </a:moveTo>
                <a:lnTo>
                  <a:pt x="39807" y="397444"/>
                </a:lnTo>
                <a:lnTo>
                  <a:pt x="59685" y="414023"/>
                </a:lnTo>
                <a:lnTo>
                  <a:pt x="390905" y="16509"/>
                </a:lnTo>
                <a:lnTo>
                  <a:pt x="371093"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object 31"/>
          <p:cNvSpPr/>
          <p:nvPr/>
        </p:nvSpPr>
        <p:spPr>
          <a:xfrm>
            <a:off x="5606034" y="3550158"/>
            <a:ext cx="609600" cy="533400"/>
          </a:xfrm>
          <a:custGeom>
            <a:avLst/>
            <a:gdLst/>
            <a:ahLst/>
            <a:cxnLst/>
            <a:rect l="l" t="t" r="r" b="b"/>
            <a:pathLst>
              <a:path w="609600" h="533400">
                <a:moveTo>
                  <a:pt x="0" y="266699"/>
                </a:moveTo>
                <a:lnTo>
                  <a:pt x="3990" y="223433"/>
                </a:lnTo>
                <a:lnTo>
                  <a:pt x="15544" y="182392"/>
                </a:lnTo>
                <a:lnTo>
                  <a:pt x="34032" y="144124"/>
                </a:lnTo>
                <a:lnTo>
                  <a:pt x="58826" y="109179"/>
                </a:lnTo>
                <a:lnTo>
                  <a:pt x="89296" y="78104"/>
                </a:lnTo>
                <a:lnTo>
                  <a:pt x="124815" y="51450"/>
                </a:lnTo>
                <a:lnTo>
                  <a:pt x="164753" y="29763"/>
                </a:lnTo>
                <a:lnTo>
                  <a:pt x="208483" y="13594"/>
                </a:lnTo>
                <a:lnTo>
                  <a:pt x="255374" y="3489"/>
                </a:lnTo>
                <a:lnTo>
                  <a:pt x="304800" y="0"/>
                </a:lnTo>
                <a:lnTo>
                  <a:pt x="354225" y="3489"/>
                </a:lnTo>
                <a:lnTo>
                  <a:pt x="401116" y="13594"/>
                </a:lnTo>
                <a:lnTo>
                  <a:pt x="444846" y="29763"/>
                </a:lnTo>
                <a:lnTo>
                  <a:pt x="484784" y="51450"/>
                </a:lnTo>
                <a:lnTo>
                  <a:pt x="520303" y="78104"/>
                </a:lnTo>
                <a:lnTo>
                  <a:pt x="550773" y="109179"/>
                </a:lnTo>
                <a:lnTo>
                  <a:pt x="575567" y="144124"/>
                </a:lnTo>
                <a:lnTo>
                  <a:pt x="594055" y="182392"/>
                </a:lnTo>
                <a:lnTo>
                  <a:pt x="605609" y="223433"/>
                </a:lnTo>
                <a:lnTo>
                  <a:pt x="609600" y="266699"/>
                </a:lnTo>
                <a:lnTo>
                  <a:pt x="605609" y="309966"/>
                </a:lnTo>
                <a:lnTo>
                  <a:pt x="594055" y="351007"/>
                </a:lnTo>
                <a:lnTo>
                  <a:pt x="575567" y="389275"/>
                </a:lnTo>
                <a:lnTo>
                  <a:pt x="550773" y="424220"/>
                </a:lnTo>
                <a:lnTo>
                  <a:pt x="520303" y="455294"/>
                </a:lnTo>
                <a:lnTo>
                  <a:pt x="484784" y="481949"/>
                </a:lnTo>
                <a:lnTo>
                  <a:pt x="444846" y="503636"/>
                </a:lnTo>
                <a:lnTo>
                  <a:pt x="401116" y="519805"/>
                </a:lnTo>
                <a:lnTo>
                  <a:pt x="354225" y="529910"/>
                </a:lnTo>
                <a:lnTo>
                  <a:pt x="304800" y="533399"/>
                </a:lnTo>
                <a:lnTo>
                  <a:pt x="255374" y="529910"/>
                </a:lnTo>
                <a:lnTo>
                  <a:pt x="208483" y="519805"/>
                </a:lnTo>
                <a:lnTo>
                  <a:pt x="164753" y="503636"/>
                </a:lnTo>
                <a:lnTo>
                  <a:pt x="124815" y="481949"/>
                </a:lnTo>
                <a:lnTo>
                  <a:pt x="89296" y="455294"/>
                </a:lnTo>
                <a:lnTo>
                  <a:pt x="58826" y="424220"/>
                </a:lnTo>
                <a:lnTo>
                  <a:pt x="34032" y="389275"/>
                </a:lnTo>
                <a:lnTo>
                  <a:pt x="15544" y="351007"/>
                </a:lnTo>
                <a:lnTo>
                  <a:pt x="3990" y="309966"/>
                </a:lnTo>
                <a:lnTo>
                  <a:pt x="0" y="266699"/>
                </a:lnTo>
                <a:close/>
              </a:path>
            </a:pathLst>
          </a:custGeom>
          <a:ln w="25908">
            <a:solidFill>
              <a:srgbClr val="FFFF00"/>
            </a:solidFill>
            <a:prstDash val="lg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object 32"/>
          <p:cNvSpPr txBox="1">
            <a:spLocks noGrp="1"/>
          </p:cNvSpPr>
          <p:nvPr>
            <p:ph type="sldNum" sz="quarter" idx="7"/>
          </p:nvPr>
        </p:nvSpPr>
        <p:spPr>
          <a:prstGeom prst="rect">
            <a:avLst/>
          </a:prstGeom>
        </p:spPr>
        <p:txBody>
          <a:bodyPr vert="horz" wrap="square" lIns="0" tIns="635" rIns="0" bIns="0" rtlCol="0">
            <a:spAutoFit/>
          </a:body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44</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37854426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585" y="169163"/>
            <a:ext cx="6121908" cy="1507236"/>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373507"/>
            <a:ext cx="5213985" cy="788035"/>
          </a:xfrm>
          <a:prstGeom prst="rect">
            <a:avLst/>
          </a:prstGeom>
        </p:spPr>
        <p:txBody>
          <a:bodyPr vert="horz" wrap="square" lIns="0" tIns="13335" rIns="0" bIns="0" rtlCol="0">
            <a:spAutoFit/>
          </a:bodyPr>
          <a:lstStyle/>
          <a:p>
            <a:pPr marL="12700">
              <a:lnSpc>
                <a:spcPct val="100000"/>
              </a:lnSpc>
              <a:spcBef>
                <a:spcPts val="105"/>
              </a:spcBef>
            </a:pPr>
            <a:r>
              <a:rPr sz="5000" dirty="0"/>
              <a:t>DFS:</a:t>
            </a:r>
            <a:r>
              <a:rPr sz="5000" spc="-60" dirty="0"/>
              <a:t> </a:t>
            </a:r>
            <a:r>
              <a:rPr sz="5000" spc="-5" dirty="0"/>
              <a:t>EXAMPLE</a:t>
            </a:r>
            <a:endParaRPr sz="5000"/>
          </a:p>
        </p:txBody>
      </p:sp>
      <p:graphicFrame>
        <p:nvGraphicFramePr>
          <p:cNvPr id="4" name="object 4"/>
          <p:cNvGraphicFramePr>
            <a:graphicFrameLocks noGrp="1"/>
          </p:cNvGraphicFramePr>
          <p:nvPr/>
        </p:nvGraphicFramePr>
        <p:xfrm>
          <a:off x="1128712" y="4176712"/>
          <a:ext cx="5182870" cy="2378073"/>
        </p:xfrm>
        <a:graphic>
          <a:graphicData uri="http://schemas.openxmlformats.org/drawingml/2006/table">
            <a:tbl>
              <a:tblPr firstRow="1" bandRow="1">
                <a:tableStyleId>{2D5ABB26-0587-4C30-8999-92F81FD0307C}</a:tableStyleId>
              </a:tblPr>
              <a:tblGrid>
                <a:gridCol w="440055">
                  <a:extLst>
                    <a:ext uri="{9D8B030D-6E8A-4147-A177-3AD203B41FA5}">
                      <a16:colId xmlns:a16="http://schemas.microsoft.com/office/drawing/2014/main" val="20000"/>
                    </a:ext>
                  </a:extLst>
                </a:gridCol>
                <a:gridCol w="2456180">
                  <a:extLst>
                    <a:ext uri="{9D8B030D-6E8A-4147-A177-3AD203B41FA5}">
                      <a16:colId xmlns:a16="http://schemas.microsoft.com/office/drawing/2014/main" val="20001"/>
                    </a:ext>
                  </a:extLst>
                </a:gridCol>
                <a:gridCol w="2286635">
                  <a:extLst>
                    <a:ext uri="{9D8B030D-6E8A-4147-A177-3AD203B41FA5}">
                      <a16:colId xmlns:a16="http://schemas.microsoft.com/office/drawing/2014/main" val="20002"/>
                    </a:ext>
                  </a:extLst>
                </a:gridCol>
              </a:tblGrid>
              <a:tr h="396367">
                <a:tc>
                  <a:txBody>
                    <a:bodyPr/>
                    <a:lstStyle/>
                    <a:p>
                      <a:pPr>
                        <a:lnSpc>
                          <a:spcPct val="100000"/>
                        </a:lnSpc>
                      </a:pPr>
                      <a:endParaRPr sz="2300">
                        <a:latin typeface="Times New Roman"/>
                        <a:cs typeface="Times New Roman"/>
                      </a:endParaRPr>
                    </a:p>
                  </a:txBody>
                  <a:tcPr marL="0" marR="0" marT="0" marB="0">
                    <a:lnL w="28575">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10"/>
                        </a:spcBef>
                      </a:pPr>
                      <a:r>
                        <a:rPr lang="en-US" sz="2000" dirty="0" smtClean="0">
                          <a:latin typeface="Arial"/>
                          <a:cs typeface="Arial"/>
                        </a:rPr>
                        <a:t>Stack</a:t>
                      </a:r>
                      <a:endParaRPr sz="2000" dirty="0">
                        <a:latin typeface="Arial"/>
                        <a:cs typeface="Arial"/>
                      </a:endParaRPr>
                    </a:p>
                  </a:txBody>
                  <a:tcPr marL="0" marR="0" marT="39370" marB="0">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5" dirty="0">
                          <a:latin typeface="Arial"/>
                          <a:cs typeface="Arial"/>
                        </a:rPr>
                        <a:t>Visited</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tcPr>
                </a:tc>
                <a:extLst>
                  <a:ext uri="{0D108BD9-81ED-4DB2-BD59-A6C34878D82A}">
                    <a16:rowId xmlns:a16="http://schemas.microsoft.com/office/drawing/2014/main" val="10000"/>
                  </a:ext>
                </a:extLst>
              </a:tr>
              <a:tr h="396366">
                <a:tc>
                  <a:txBody>
                    <a:bodyPr/>
                    <a:lstStyle/>
                    <a:p>
                      <a:pPr marL="91440">
                        <a:lnSpc>
                          <a:spcPct val="100000"/>
                        </a:lnSpc>
                        <a:spcBef>
                          <a:spcPts val="310"/>
                        </a:spcBef>
                      </a:pPr>
                      <a:r>
                        <a:rPr sz="2000" dirty="0">
                          <a:latin typeface="Arial"/>
                          <a:cs typeface="Arial"/>
                        </a:rPr>
                        <a:t>1</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S</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dirty="0">
                          <a:latin typeface="Arial"/>
                          <a:cs typeface="Arial"/>
                        </a:rPr>
                        <a:t>S</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1"/>
                  </a:ext>
                </a:extLst>
              </a:tr>
              <a:tr h="396367">
                <a:tc>
                  <a:txBody>
                    <a:bodyPr/>
                    <a:lstStyle/>
                    <a:p>
                      <a:pPr marL="91440">
                        <a:lnSpc>
                          <a:spcPct val="100000"/>
                        </a:lnSpc>
                        <a:spcBef>
                          <a:spcPts val="310"/>
                        </a:spcBef>
                      </a:pPr>
                      <a:r>
                        <a:rPr sz="2000" dirty="0">
                          <a:latin typeface="Arial"/>
                          <a:cs typeface="Arial"/>
                        </a:rPr>
                        <a:t>2</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spc="-5" dirty="0">
                          <a:latin typeface="Arial"/>
                          <a:cs typeface="Arial"/>
                        </a:rPr>
                        <a:t>A,B</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5" dirty="0">
                          <a:latin typeface="Arial"/>
                          <a:cs typeface="Arial"/>
                        </a:rPr>
                        <a:t>S,A,B</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2"/>
                  </a:ext>
                </a:extLst>
              </a:tr>
              <a:tr h="396278">
                <a:tc>
                  <a:txBody>
                    <a:bodyPr/>
                    <a:lstStyle/>
                    <a:p>
                      <a:pPr marL="91440">
                        <a:lnSpc>
                          <a:spcPct val="100000"/>
                        </a:lnSpc>
                        <a:spcBef>
                          <a:spcPts val="310"/>
                        </a:spcBef>
                      </a:pPr>
                      <a:r>
                        <a:rPr sz="2000" dirty="0">
                          <a:latin typeface="Arial"/>
                          <a:cs typeface="Arial"/>
                        </a:rPr>
                        <a:t>3</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C,D,B</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5" dirty="0">
                          <a:latin typeface="Arial"/>
                          <a:cs typeface="Arial"/>
                        </a:rPr>
                        <a:t>S,A,B,C,D</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3"/>
                  </a:ext>
                </a:extLst>
              </a:tr>
              <a:tr h="396354">
                <a:tc>
                  <a:txBody>
                    <a:bodyPr/>
                    <a:lstStyle/>
                    <a:p>
                      <a:pPr marL="91440">
                        <a:lnSpc>
                          <a:spcPct val="100000"/>
                        </a:lnSpc>
                        <a:spcBef>
                          <a:spcPts val="310"/>
                        </a:spcBef>
                      </a:pPr>
                      <a:r>
                        <a:rPr sz="2000" dirty="0">
                          <a:latin typeface="Arial"/>
                          <a:cs typeface="Arial"/>
                        </a:rPr>
                        <a:t>4</a:t>
                      </a:r>
                      <a:endParaRPr sz="2000">
                        <a:latin typeface="Arial"/>
                        <a:cs typeface="Arial"/>
                      </a:endParaRPr>
                    </a:p>
                  </a:txBody>
                  <a:tcPr marL="0" marR="0" marT="3937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0"/>
                        </a:spcBef>
                      </a:pPr>
                      <a:r>
                        <a:rPr sz="2000" dirty="0">
                          <a:latin typeface="Arial"/>
                          <a:cs typeface="Arial"/>
                        </a:rPr>
                        <a:t>G,H,D,B</a:t>
                      </a:r>
                      <a:endParaRPr sz="20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0"/>
                        </a:spcBef>
                      </a:pPr>
                      <a:r>
                        <a:rPr sz="2000" spc="-5" dirty="0">
                          <a:latin typeface="Arial"/>
                          <a:cs typeface="Arial"/>
                        </a:rPr>
                        <a:t>S,A,B,C,D,G,H</a:t>
                      </a:r>
                      <a:endParaRPr sz="2000">
                        <a:latin typeface="Arial"/>
                        <a:cs typeface="Arial"/>
                      </a:endParaRPr>
                    </a:p>
                  </a:txBody>
                  <a:tcPr marL="0" marR="0" marT="3937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4"/>
                  </a:ext>
                </a:extLst>
              </a:tr>
              <a:tr h="396341">
                <a:tc>
                  <a:txBody>
                    <a:bodyPr/>
                    <a:lstStyle/>
                    <a:p>
                      <a:pPr marL="91440">
                        <a:lnSpc>
                          <a:spcPct val="100000"/>
                        </a:lnSpc>
                        <a:spcBef>
                          <a:spcPts val="315"/>
                        </a:spcBef>
                      </a:pPr>
                      <a:r>
                        <a:rPr sz="2000" dirty="0">
                          <a:latin typeface="Arial"/>
                          <a:cs typeface="Arial"/>
                        </a:rPr>
                        <a:t>5</a:t>
                      </a:r>
                      <a:endParaRPr sz="2000">
                        <a:latin typeface="Arial"/>
                        <a:cs typeface="Arial"/>
                      </a:endParaRPr>
                    </a:p>
                  </a:txBody>
                  <a:tcPr marL="0" marR="0" marT="40005" marB="0">
                    <a:lnL w="28575">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marL="91440">
                        <a:lnSpc>
                          <a:spcPct val="100000"/>
                        </a:lnSpc>
                        <a:spcBef>
                          <a:spcPts val="315"/>
                        </a:spcBef>
                      </a:pPr>
                      <a:r>
                        <a:rPr sz="2000" dirty="0">
                          <a:latin typeface="Arial"/>
                          <a:cs typeface="Arial"/>
                        </a:rPr>
                        <a:t>H,D,B</a:t>
                      </a:r>
                      <a:endParaRPr sz="20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marL="92075">
                        <a:lnSpc>
                          <a:spcPct val="100000"/>
                        </a:lnSpc>
                        <a:spcBef>
                          <a:spcPts val="315"/>
                        </a:spcBef>
                      </a:pPr>
                      <a:r>
                        <a:rPr sz="2000" spc="-5" dirty="0">
                          <a:latin typeface="Arial"/>
                          <a:cs typeface="Arial"/>
                        </a:rPr>
                        <a:t>S,A,B,C,D,G,H</a:t>
                      </a:r>
                      <a:endParaRPr sz="2000" dirty="0">
                        <a:latin typeface="Arial"/>
                        <a:cs typeface="Arial"/>
                      </a:endParaRPr>
                    </a:p>
                  </a:txBody>
                  <a:tcPr marL="0" marR="0" marT="40005" marB="0">
                    <a:lnL w="12700">
                      <a:solidFill>
                        <a:srgbClr val="FFFFFF"/>
                      </a:solidFill>
                      <a:prstDash val="solid"/>
                    </a:lnL>
                    <a:lnR w="28575">
                      <a:solidFill>
                        <a:srgbClr val="FFFFFF"/>
                      </a:solidFill>
                      <a:prstDash val="solid"/>
                    </a:lnR>
                    <a:lnT w="12700">
                      <a:solidFill>
                        <a:srgbClr val="FFFFFF"/>
                      </a:solidFill>
                      <a:prstDash val="solid"/>
                    </a:lnT>
                    <a:lnB w="28575">
                      <a:solidFill>
                        <a:srgbClr val="FFFFFF"/>
                      </a:solidFill>
                      <a:prstDash val="solid"/>
                    </a:lnB>
                  </a:tcPr>
                </a:tc>
                <a:extLst>
                  <a:ext uri="{0D108BD9-81ED-4DB2-BD59-A6C34878D82A}">
                    <a16:rowId xmlns:a16="http://schemas.microsoft.com/office/drawing/2014/main" val="10005"/>
                  </a:ext>
                </a:extLst>
              </a:tr>
            </a:tbl>
          </a:graphicData>
        </a:graphic>
      </p:graphicFrame>
      <p:sp>
        <p:nvSpPr>
          <p:cNvPr id="5" name="object 5"/>
          <p:cNvSpPr/>
          <p:nvPr/>
        </p:nvSpPr>
        <p:spPr>
          <a:xfrm>
            <a:off x="6477761" y="1524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txBox="1"/>
          <p:nvPr/>
        </p:nvSpPr>
        <p:spPr>
          <a:xfrm>
            <a:off x="6579489" y="1520697"/>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S</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p:nvPr/>
        </p:nvSpPr>
        <p:spPr>
          <a:xfrm>
            <a:off x="76207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8" name="object 8"/>
          <p:cNvSpPr txBox="1"/>
          <p:nvPr/>
        </p:nvSpPr>
        <p:spPr>
          <a:xfrm>
            <a:off x="7722489"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B</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p:nvPr/>
        </p:nvSpPr>
        <p:spPr>
          <a:xfrm>
            <a:off x="54871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0" name="object 10"/>
          <p:cNvSpPr txBox="1"/>
          <p:nvPr/>
        </p:nvSpPr>
        <p:spPr>
          <a:xfrm>
            <a:off x="5588634"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A</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1" name="object 11"/>
          <p:cNvSpPr/>
          <p:nvPr/>
        </p:nvSpPr>
        <p:spPr>
          <a:xfrm>
            <a:off x="7620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txBox="1"/>
          <p:nvPr/>
        </p:nvSpPr>
        <p:spPr>
          <a:xfrm>
            <a:off x="7722489" y="2892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3" name="object 13"/>
          <p:cNvSpPr/>
          <p:nvPr/>
        </p:nvSpPr>
        <p:spPr>
          <a:xfrm>
            <a:off x="85351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 name="object 14"/>
          <p:cNvSpPr txBox="1"/>
          <p:nvPr/>
        </p:nvSpPr>
        <p:spPr>
          <a:xfrm>
            <a:off x="8643366" y="2892678"/>
            <a:ext cx="1651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F</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5" name="object 15"/>
          <p:cNvSpPr/>
          <p:nvPr/>
        </p:nvSpPr>
        <p:spPr>
          <a:xfrm>
            <a:off x="63253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txBox="1"/>
          <p:nvPr/>
        </p:nvSpPr>
        <p:spPr>
          <a:xfrm>
            <a:off x="6420992"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D</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7" name="object 17"/>
          <p:cNvSpPr/>
          <p:nvPr/>
        </p:nvSpPr>
        <p:spPr>
          <a:xfrm>
            <a:off x="4953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txBox="1"/>
          <p:nvPr/>
        </p:nvSpPr>
        <p:spPr>
          <a:xfrm>
            <a:off x="5049139"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C</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9" name="object 19"/>
          <p:cNvSpPr/>
          <p:nvPr/>
        </p:nvSpPr>
        <p:spPr>
          <a:xfrm>
            <a:off x="44203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txBox="1"/>
          <p:nvPr/>
        </p:nvSpPr>
        <p:spPr>
          <a:xfrm>
            <a:off x="4509642" y="3654932"/>
            <a:ext cx="2038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G</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1" name="object 21"/>
          <p:cNvSpPr/>
          <p:nvPr/>
        </p:nvSpPr>
        <p:spPr>
          <a:xfrm>
            <a:off x="57157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txBox="1"/>
          <p:nvPr/>
        </p:nvSpPr>
        <p:spPr>
          <a:xfrm>
            <a:off x="5811139" y="3654932"/>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H</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3" name="object 23"/>
          <p:cNvSpPr/>
          <p:nvPr/>
        </p:nvSpPr>
        <p:spPr>
          <a:xfrm>
            <a:off x="5639561" y="1817242"/>
            <a:ext cx="994410" cy="331470"/>
          </a:xfrm>
          <a:custGeom>
            <a:avLst/>
            <a:gdLst/>
            <a:ahLst/>
            <a:cxnLst/>
            <a:rect l="l" t="t" r="r" b="b"/>
            <a:pathLst>
              <a:path w="994409" h="331469">
                <a:moveTo>
                  <a:pt x="62864" y="257175"/>
                </a:moveTo>
                <a:lnTo>
                  <a:pt x="0" y="317119"/>
                </a:lnTo>
                <a:lnTo>
                  <a:pt x="85725" y="331343"/>
                </a:lnTo>
                <a:lnTo>
                  <a:pt x="79266" y="310388"/>
                </a:lnTo>
                <a:lnTo>
                  <a:pt x="65659" y="310388"/>
                </a:lnTo>
                <a:lnTo>
                  <a:pt x="58038" y="285750"/>
                </a:lnTo>
                <a:lnTo>
                  <a:pt x="70491" y="281918"/>
                </a:lnTo>
                <a:lnTo>
                  <a:pt x="62864" y="257175"/>
                </a:lnTo>
                <a:close/>
              </a:path>
              <a:path w="994409" h="331469">
                <a:moveTo>
                  <a:pt x="70491" y="281918"/>
                </a:moveTo>
                <a:lnTo>
                  <a:pt x="58038" y="285750"/>
                </a:lnTo>
                <a:lnTo>
                  <a:pt x="65659" y="310388"/>
                </a:lnTo>
                <a:lnTo>
                  <a:pt x="78087" y="306564"/>
                </a:lnTo>
                <a:lnTo>
                  <a:pt x="70491" y="281918"/>
                </a:lnTo>
                <a:close/>
              </a:path>
              <a:path w="994409" h="331469">
                <a:moveTo>
                  <a:pt x="78087" y="306564"/>
                </a:moveTo>
                <a:lnTo>
                  <a:pt x="65659" y="310388"/>
                </a:lnTo>
                <a:lnTo>
                  <a:pt x="79266" y="310388"/>
                </a:lnTo>
                <a:lnTo>
                  <a:pt x="78087" y="306564"/>
                </a:lnTo>
                <a:close/>
              </a:path>
              <a:path w="994409" h="331469">
                <a:moveTo>
                  <a:pt x="986789" y="0"/>
                </a:moveTo>
                <a:lnTo>
                  <a:pt x="70491" y="281918"/>
                </a:lnTo>
                <a:lnTo>
                  <a:pt x="78087" y="306564"/>
                </a:lnTo>
                <a:lnTo>
                  <a:pt x="994410" y="24637"/>
                </a:lnTo>
                <a:lnTo>
                  <a:pt x="986789"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6626859" y="1816989"/>
            <a:ext cx="1146810" cy="335280"/>
          </a:xfrm>
          <a:custGeom>
            <a:avLst/>
            <a:gdLst/>
            <a:ahLst/>
            <a:cxnLst/>
            <a:rect l="l" t="t" r="r" b="b"/>
            <a:pathLst>
              <a:path w="1146809" h="335280">
                <a:moveTo>
                  <a:pt x="1067867" y="309843"/>
                </a:moveTo>
                <a:lnTo>
                  <a:pt x="1061212" y="334899"/>
                </a:lnTo>
                <a:lnTo>
                  <a:pt x="1146302" y="317373"/>
                </a:lnTo>
                <a:lnTo>
                  <a:pt x="1141555" y="313182"/>
                </a:lnTo>
                <a:lnTo>
                  <a:pt x="1080389" y="313182"/>
                </a:lnTo>
                <a:lnTo>
                  <a:pt x="1067867" y="309843"/>
                </a:lnTo>
                <a:close/>
              </a:path>
              <a:path w="1146809" h="335280">
                <a:moveTo>
                  <a:pt x="1074511" y="284834"/>
                </a:moveTo>
                <a:lnTo>
                  <a:pt x="1067867" y="309843"/>
                </a:lnTo>
                <a:lnTo>
                  <a:pt x="1080389" y="313182"/>
                </a:lnTo>
                <a:lnTo>
                  <a:pt x="1086993" y="288163"/>
                </a:lnTo>
                <a:lnTo>
                  <a:pt x="1074511" y="284834"/>
                </a:lnTo>
                <a:close/>
              </a:path>
              <a:path w="1146809" h="335280">
                <a:moveTo>
                  <a:pt x="1081151" y="259841"/>
                </a:moveTo>
                <a:lnTo>
                  <a:pt x="1074511" y="284834"/>
                </a:lnTo>
                <a:lnTo>
                  <a:pt x="1086993" y="288163"/>
                </a:lnTo>
                <a:lnTo>
                  <a:pt x="1080389" y="313182"/>
                </a:lnTo>
                <a:lnTo>
                  <a:pt x="1141555" y="313182"/>
                </a:lnTo>
                <a:lnTo>
                  <a:pt x="1081151" y="259841"/>
                </a:lnTo>
                <a:close/>
              </a:path>
              <a:path w="1146809" h="335280">
                <a:moveTo>
                  <a:pt x="6604" y="0"/>
                </a:moveTo>
                <a:lnTo>
                  <a:pt x="0" y="25146"/>
                </a:lnTo>
                <a:lnTo>
                  <a:pt x="1067867" y="309843"/>
                </a:lnTo>
                <a:lnTo>
                  <a:pt x="1074511" y="284834"/>
                </a:lnTo>
                <a:lnTo>
                  <a:pt x="660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7842757" y="2428113"/>
            <a:ext cx="768985" cy="468630"/>
          </a:xfrm>
          <a:custGeom>
            <a:avLst/>
            <a:gdLst/>
            <a:ahLst/>
            <a:cxnLst/>
            <a:rect l="l" t="t" r="r" b="b"/>
            <a:pathLst>
              <a:path w="768984" h="468630">
                <a:moveTo>
                  <a:pt x="695336" y="439400"/>
                </a:moveTo>
                <a:lnTo>
                  <a:pt x="681990" y="461645"/>
                </a:lnTo>
                <a:lnTo>
                  <a:pt x="768603" y="468249"/>
                </a:lnTo>
                <a:lnTo>
                  <a:pt x="754467" y="446024"/>
                </a:lnTo>
                <a:lnTo>
                  <a:pt x="706374" y="446024"/>
                </a:lnTo>
                <a:lnTo>
                  <a:pt x="695336" y="439400"/>
                </a:lnTo>
                <a:close/>
              </a:path>
              <a:path w="768984" h="468630">
                <a:moveTo>
                  <a:pt x="708670" y="417177"/>
                </a:moveTo>
                <a:lnTo>
                  <a:pt x="695336" y="439400"/>
                </a:lnTo>
                <a:lnTo>
                  <a:pt x="706374" y="446024"/>
                </a:lnTo>
                <a:lnTo>
                  <a:pt x="719709" y="423799"/>
                </a:lnTo>
                <a:lnTo>
                  <a:pt x="708670" y="417177"/>
                </a:lnTo>
                <a:close/>
              </a:path>
              <a:path w="768984" h="468630">
                <a:moveTo>
                  <a:pt x="721995" y="394970"/>
                </a:moveTo>
                <a:lnTo>
                  <a:pt x="708670" y="417177"/>
                </a:lnTo>
                <a:lnTo>
                  <a:pt x="719709" y="423799"/>
                </a:lnTo>
                <a:lnTo>
                  <a:pt x="706374" y="446024"/>
                </a:lnTo>
                <a:lnTo>
                  <a:pt x="754467" y="446024"/>
                </a:lnTo>
                <a:lnTo>
                  <a:pt x="721995" y="394970"/>
                </a:lnTo>
                <a:close/>
              </a:path>
              <a:path w="768984" h="468630">
                <a:moveTo>
                  <a:pt x="13208" y="0"/>
                </a:moveTo>
                <a:lnTo>
                  <a:pt x="0" y="22098"/>
                </a:lnTo>
                <a:lnTo>
                  <a:pt x="695336" y="439400"/>
                </a:lnTo>
                <a:lnTo>
                  <a:pt x="708670" y="417177"/>
                </a:lnTo>
                <a:lnTo>
                  <a:pt x="1320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7734300" y="2439161"/>
            <a:ext cx="78105" cy="457200"/>
          </a:xfrm>
          <a:custGeom>
            <a:avLst/>
            <a:gdLst/>
            <a:ahLst/>
            <a:cxnLst/>
            <a:rect l="l" t="t" r="r" b="b"/>
            <a:pathLst>
              <a:path w="78104" h="457200">
                <a:moveTo>
                  <a:pt x="25907" y="379475"/>
                </a:moveTo>
                <a:lnTo>
                  <a:pt x="0" y="379475"/>
                </a:lnTo>
                <a:lnTo>
                  <a:pt x="38861" y="457200"/>
                </a:lnTo>
                <a:lnTo>
                  <a:pt x="71247" y="392429"/>
                </a:lnTo>
                <a:lnTo>
                  <a:pt x="25907" y="392429"/>
                </a:lnTo>
                <a:lnTo>
                  <a:pt x="25907" y="379475"/>
                </a:lnTo>
                <a:close/>
              </a:path>
              <a:path w="78104" h="457200">
                <a:moveTo>
                  <a:pt x="51816" y="0"/>
                </a:moveTo>
                <a:lnTo>
                  <a:pt x="25907" y="0"/>
                </a:lnTo>
                <a:lnTo>
                  <a:pt x="25907" y="392429"/>
                </a:lnTo>
                <a:lnTo>
                  <a:pt x="51816" y="392429"/>
                </a:lnTo>
                <a:lnTo>
                  <a:pt x="51816" y="0"/>
                </a:lnTo>
                <a:close/>
              </a:path>
              <a:path w="78104" h="457200">
                <a:moveTo>
                  <a:pt x="77724" y="379475"/>
                </a:moveTo>
                <a:lnTo>
                  <a:pt x="51816" y="379475"/>
                </a:lnTo>
                <a:lnTo>
                  <a:pt x="51816" y="392429"/>
                </a:lnTo>
                <a:lnTo>
                  <a:pt x="71247" y="392429"/>
                </a:lnTo>
                <a:lnTo>
                  <a:pt x="77724" y="379475"/>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5709158" y="2428113"/>
            <a:ext cx="768985" cy="468630"/>
          </a:xfrm>
          <a:custGeom>
            <a:avLst/>
            <a:gdLst/>
            <a:ahLst/>
            <a:cxnLst/>
            <a:rect l="l" t="t" r="r" b="b"/>
            <a:pathLst>
              <a:path w="768985" h="468630">
                <a:moveTo>
                  <a:pt x="695336" y="439400"/>
                </a:moveTo>
                <a:lnTo>
                  <a:pt x="681989" y="461645"/>
                </a:lnTo>
                <a:lnTo>
                  <a:pt x="768603" y="468249"/>
                </a:lnTo>
                <a:lnTo>
                  <a:pt x="754467" y="446024"/>
                </a:lnTo>
                <a:lnTo>
                  <a:pt x="706374" y="446024"/>
                </a:lnTo>
                <a:lnTo>
                  <a:pt x="695336" y="439400"/>
                </a:lnTo>
                <a:close/>
              </a:path>
              <a:path w="768985" h="468630">
                <a:moveTo>
                  <a:pt x="708670" y="417177"/>
                </a:moveTo>
                <a:lnTo>
                  <a:pt x="695336" y="439400"/>
                </a:lnTo>
                <a:lnTo>
                  <a:pt x="706374" y="446024"/>
                </a:lnTo>
                <a:lnTo>
                  <a:pt x="719708" y="423799"/>
                </a:lnTo>
                <a:lnTo>
                  <a:pt x="708670" y="417177"/>
                </a:lnTo>
                <a:close/>
              </a:path>
              <a:path w="768985" h="468630">
                <a:moveTo>
                  <a:pt x="721994" y="394970"/>
                </a:moveTo>
                <a:lnTo>
                  <a:pt x="708670" y="417177"/>
                </a:lnTo>
                <a:lnTo>
                  <a:pt x="719708" y="423799"/>
                </a:lnTo>
                <a:lnTo>
                  <a:pt x="706374" y="446024"/>
                </a:lnTo>
                <a:lnTo>
                  <a:pt x="754467" y="446024"/>
                </a:lnTo>
                <a:lnTo>
                  <a:pt x="721994" y="394970"/>
                </a:lnTo>
                <a:close/>
              </a:path>
              <a:path w="768985" h="468630">
                <a:moveTo>
                  <a:pt x="13207" y="0"/>
                </a:moveTo>
                <a:lnTo>
                  <a:pt x="0" y="22098"/>
                </a:lnTo>
                <a:lnTo>
                  <a:pt x="695336" y="439400"/>
                </a:lnTo>
                <a:lnTo>
                  <a:pt x="708670" y="417177"/>
                </a:lnTo>
                <a:lnTo>
                  <a:pt x="1320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5250815" y="3190748"/>
            <a:ext cx="617855" cy="467995"/>
          </a:xfrm>
          <a:custGeom>
            <a:avLst/>
            <a:gdLst/>
            <a:ahLst/>
            <a:cxnLst/>
            <a:rect l="l" t="t" r="r" b="b"/>
            <a:pathLst>
              <a:path w="617854" h="467995">
                <a:moveTo>
                  <a:pt x="547407" y="431383"/>
                </a:moveTo>
                <a:lnTo>
                  <a:pt x="531876" y="452119"/>
                </a:lnTo>
                <a:lnTo>
                  <a:pt x="617347" y="467613"/>
                </a:lnTo>
                <a:lnTo>
                  <a:pt x="603123" y="439165"/>
                </a:lnTo>
                <a:lnTo>
                  <a:pt x="557784" y="439165"/>
                </a:lnTo>
                <a:lnTo>
                  <a:pt x="547407" y="431383"/>
                </a:lnTo>
                <a:close/>
              </a:path>
              <a:path w="617854" h="467995">
                <a:moveTo>
                  <a:pt x="562968" y="410606"/>
                </a:moveTo>
                <a:lnTo>
                  <a:pt x="547407" y="431383"/>
                </a:lnTo>
                <a:lnTo>
                  <a:pt x="557784" y="439165"/>
                </a:lnTo>
                <a:lnTo>
                  <a:pt x="573277" y="418338"/>
                </a:lnTo>
                <a:lnTo>
                  <a:pt x="562968" y="410606"/>
                </a:lnTo>
                <a:close/>
              </a:path>
              <a:path w="617854" h="467995">
                <a:moveTo>
                  <a:pt x="578485" y="389889"/>
                </a:moveTo>
                <a:lnTo>
                  <a:pt x="562968" y="410606"/>
                </a:lnTo>
                <a:lnTo>
                  <a:pt x="573277" y="418338"/>
                </a:lnTo>
                <a:lnTo>
                  <a:pt x="557784" y="439165"/>
                </a:lnTo>
                <a:lnTo>
                  <a:pt x="603123" y="439165"/>
                </a:lnTo>
                <a:lnTo>
                  <a:pt x="578485" y="389889"/>
                </a:lnTo>
                <a:close/>
              </a:path>
              <a:path w="617854" h="467995">
                <a:moveTo>
                  <a:pt x="15494" y="0"/>
                </a:moveTo>
                <a:lnTo>
                  <a:pt x="0" y="20827"/>
                </a:lnTo>
                <a:lnTo>
                  <a:pt x="547407" y="431383"/>
                </a:lnTo>
                <a:lnTo>
                  <a:pt x="562968" y="410606"/>
                </a:lnTo>
                <a:lnTo>
                  <a:pt x="1549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5182361" y="2430017"/>
            <a:ext cx="466725" cy="466725"/>
          </a:xfrm>
          <a:custGeom>
            <a:avLst/>
            <a:gdLst/>
            <a:ahLst/>
            <a:cxnLst/>
            <a:rect l="l" t="t" r="r" b="b"/>
            <a:pathLst>
              <a:path w="466725" h="466725">
                <a:moveTo>
                  <a:pt x="27432" y="383921"/>
                </a:moveTo>
                <a:lnTo>
                  <a:pt x="0" y="466344"/>
                </a:lnTo>
                <a:lnTo>
                  <a:pt x="82423" y="438912"/>
                </a:lnTo>
                <a:lnTo>
                  <a:pt x="73152" y="429641"/>
                </a:lnTo>
                <a:lnTo>
                  <a:pt x="54990" y="429641"/>
                </a:lnTo>
                <a:lnTo>
                  <a:pt x="36702" y="411353"/>
                </a:lnTo>
                <a:lnTo>
                  <a:pt x="45783" y="402272"/>
                </a:lnTo>
                <a:lnTo>
                  <a:pt x="27432" y="383921"/>
                </a:lnTo>
                <a:close/>
              </a:path>
              <a:path w="466725" h="466725">
                <a:moveTo>
                  <a:pt x="45783" y="402272"/>
                </a:moveTo>
                <a:lnTo>
                  <a:pt x="36702" y="411353"/>
                </a:lnTo>
                <a:lnTo>
                  <a:pt x="54990" y="429641"/>
                </a:lnTo>
                <a:lnTo>
                  <a:pt x="64071" y="420560"/>
                </a:lnTo>
                <a:lnTo>
                  <a:pt x="45783" y="402272"/>
                </a:lnTo>
                <a:close/>
              </a:path>
              <a:path w="466725" h="466725">
                <a:moveTo>
                  <a:pt x="64071" y="420560"/>
                </a:moveTo>
                <a:lnTo>
                  <a:pt x="54990" y="429641"/>
                </a:lnTo>
                <a:lnTo>
                  <a:pt x="73152" y="429641"/>
                </a:lnTo>
                <a:lnTo>
                  <a:pt x="64071" y="420560"/>
                </a:lnTo>
                <a:close/>
              </a:path>
              <a:path w="466725" h="466725">
                <a:moveTo>
                  <a:pt x="448055" y="0"/>
                </a:moveTo>
                <a:lnTo>
                  <a:pt x="45783" y="402272"/>
                </a:lnTo>
                <a:lnTo>
                  <a:pt x="64071" y="420560"/>
                </a:lnTo>
                <a:lnTo>
                  <a:pt x="466343" y="18287"/>
                </a:lnTo>
                <a:lnTo>
                  <a:pt x="448055"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0" name="object 30"/>
          <p:cNvSpPr/>
          <p:nvPr/>
        </p:nvSpPr>
        <p:spPr>
          <a:xfrm>
            <a:off x="4648961" y="3192907"/>
            <a:ext cx="391160" cy="465455"/>
          </a:xfrm>
          <a:custGeom>
            <a:avLst/>
            <a:gdLst/>
            <a:ahLst/>
            <a:cxnLst/>
            <a:rect l="l" t="t" r="r" b="b"/>
            <a:pathLst>
              <a:path w="391160" h="465454">
                <a:moveTo>
                  <a:pt x="19938" y="380872"/>
                </a:moveTo>
                <a:lnTo>
                  <a:pt x="0" y="465454"/>
                </a:lnTo>
                <a:lnTo>
                  <a:pt x="79628" y="430656"/>
                </a:lnTo>
                <a:lnTo>
                  <a:pt x="71558" y="423925"/>
                </a:lnTo>
                <a:lnTo>
                  <a:pt x="51435" y="423925"/>
                </a:lnTo>
                <a:lnTo>
                  <a:pt x="31496" y="407415"/>
                </a:lnTo>
                <a:lnTo>
                  <a:pt x="39807" y="397444"/>
                </a:lnTo>
                <a:lnTo>
                  <a:pt x="19938" y="380872"/>
                </a:lnTo>
                <a:close/>
              </a:path>
              <a:path w="391160" h="465454">
                <a:moveTo>
                  <a:pt x="39807" y="397444"/>
                </a:moveTo>
                <a:lnTo>
                  <a:pt x="31496" y="407415"/>
                </a:lnTo>
                <a:lnTo>
                  <a:pt x="51435" y="423925"/>
                </a:lnTo>
                <a:lnTo>
                  <a:pt x="59685" y="414023"/>
                </a:lnTo>
                <a:lnTo>
                  <a:pt x="39807" y="397444"/>
                </a:lnTo>
                <a:close/>
              </a:path>
              <a:path w="391160" h="465454">
                <a:moveTo>
                  <a:pt x="59685" y="414023"/>
                </a:moveTo>
                <a:lnTo>
                  <a:pt x="51435" y="423925"/>
                </a:lnTo>
                <a:lnTo>
                  <a:pt x="71558" y="423925"/>
                </a:lnTo>
                <a:lnTo>
                  <a:pt x="59685" y="414023"/>
                </a:lnTo>
                <a:close/>
              </a:path>
              <a:path w="391160" h="465454">
                <a:moveTo>
                  <a:pt x="371093" y="0"/>
                </a:moveTo>
                <a:lnTo>
                  <a:pt x="39807" y="397444"/>
                </a:lnTo>
                <a:lnTo>
                  <a:pt x="59685" y="414023"/>
                </a:lnTo>
                <a:lnTo>
                  <a:pt x="390905" y="16509"/>
                </a:lnTo>
                <a:lnTo>
                  <a:pt x="371093"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object 31"/>
          <p:cNvSpPr/>
          <p:nvPr/>
        </p:nvSpPr>
        <p:spPr>
          <a:xfrm>
            <a:off x="5606034" y="3550158"/>
            <a:ext cx="609600" cy="533400"/>
          </a:xfrm>
          <a:custGeom>
            <a:avLst/>
            <a:gdLst/>
            <a:ahLst/>
            <a:cxnLst/>
            <a:rect l="l" t="t" r="r" b="b"/>
            <a:pathLst>
              <a:path w="609600" h="533400">
                <a:moveTo>
                  <a:pt x="0" y="266699"/>
                </a:moveTo>
                <a:lnTo>
                  <a:pt x="3990" y="223433"/>
                </a:lnTo>
                <a:lnTo>
                  <a:pt x="15544" y="182392"/>
                </a:lnTo>
                <a:lnTo>
                  <a:pt x="34032" y="144124"/>
                </a:lnTo>
                <a:lnTo>
                  <a:pt x="58826" y="109179"/>
                </a:lnTo>
                <a:lnTo>
                  <a:pt x="89296" y="78104"/>
                </a:lnTo>
                <a:lnTo>
                  <a:pt x="124815" y="51450"/>
                </a:lnTo>
                <a:lnTo>
                  <a:pt x="164753" y="29763"/>
                </a:lnTo>
                <a:lnTo>
                  <a:pt x="208483" y="13594"/>
                </a:lnTo>
                <a:lnTo>
                  <a:pt x="255374" y="3489"/>
                </a:lnTo>
                <a:lnTo>
                  <a:pt x="304800" y="0"/>
                </a:lnTo>
                <a:lnTo>
                  <a:pt x="354225" y="3489"/>
                </a:lnTo>
                <a:lnTo>
                  <a:pt x="401116" y="13594"/>
                </a:lnTo>
                <a:lnTo>
                  <a:pt x="444846" y="29763"/>
                </a:lnTo>
                <a:lnTo>
                  <a:pt x="484784" y="51450"/>
                </a:lnTo>
                <a:lnTo>
                  <a:pt x="520303" y="78104"/>
                </a:lnTo>
                <a:lnTo>
                  <a:pt x="550773" y="109179"/>
                </a:lnTo>
                <a:lnTo>
                  <a:pt x="575567" y="144124"/>
                </a:lnTo>
                <a:lnTo>
                  <a:pt x="594055" y="182392"/>
                </a:lnTo>
                <a:lnTo>
                  <a:pt x="605609" y="223433"/>
                </a:lnTo>
                <a:lnTo>
                  <a:pt x="609600" y="266699"/>
                </a:lnTo>
                <a:lnTo>
                  <a:pt x="605609" y="309966"/>
                </a:lnTo>
                <a:lnTo>
                  <a:pt x="594055" y="351007"/>
                </a:lnTo>
                <a:lnTo>
                  <a:pt x="575567" y="389275"/>
                </a:lnTo>
                <a:lnTo>
                  <a:pt x="550773" y="424220"/>
                </a:lnTo>
                <a:lnTo>
                  <a:pt x="520303" y="455294"/>
                </a:lnTo>
                <a:lnTo>
                  <a:pt x="484784" y="481949"/>
                </a:lnTo>
                <a:lnTo>
                  <a:pt x="444846" y="503636"/>
                </a:lnTo>
                <a:lnTo>
                  <a:pt x="401116" y="519805"/>
                </a:lnTo>
                <a:lnTo>
                  <a:pt x="354225" y="529910"/>
                </a:lnTo>
                <a:lnTo>
                  <a:pt x="304800" y="533399"/>
                </a:lnTo>
                <a:lnTo>
                  <a:pt x="255374" y="529910"/>
                </a:lnTo>
                <a:lnTo>
                  <a:pt x="208483" y="519805"/>
                </a:lnTo>
                <a:lnTo>
                  <a:pt x="164753" y="503636"/>
                </a:lnTo>
                <a:lnTo>
                  <a:pt x="124815" y="481949"/>
                </a:lnTo>
                <a:lnTo>
                  <a:pt x="89296" y="455294"/>
                </a:lnTo>
                <a:lnTo>
                  <a:pt x="58826" y="424220"/>
                </a:lnTo>
                <a:lnTo>
                  <a:pt x="34032" y="389275"/>
                </a:lnTo>
                <a:lnTo>
                  <a:pt x="15544" y="351007"/>
                </a:lnTo>
                <a:lnTo>
                  <a:pt x="3990" y="309966"/>
                </a:lnTo>
                <a:lnTo>
                  <a:pt x="0" y="266699"/>
                </a:lnTo>
                <a:close/>
              </a:path>
            </a:pathLst>
          </a:custGeom>
          <a:ln w="25908">
            <a:solidFill>
              <a:srgbClr val="FFFF00"/>
            </a:solidFill>
            <a:prstDash val="lg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object 32"/>
          <p:cNvSpPr txBox="1">
            <a:spLocks noGrp="1"/>
          </p:cNvSpPr>
          <p:nvPr>
            <p:ph type="sldNum" sz="quarter" idx="7"/>
          </p:nvPr>
        </p:nvSpPr>
        <p:spPr>
          <a:prstGeom prst="rect">
            <a:avLst/>
          </a:prstGeom>
        </p:spPr>
        <p:txBody>
          <a:bodyPr vert="horz" wrap="square" lIns="0" tIns="635" rIns="0" bIns="0" rtlCol="0">
            <a:spAutoFit/>
          </a:body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45</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4803322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585" y="169163"/>
            <a:ext cx="6121908" cy="1507236"/>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373507"/>
            <a:ext cx="5213985" cy="788035"/>
          </a:xfrm>
          <a:prstGeom prst="rect">
            <a:avLst/>
          </a:prstGeom>
        </p:spPr>
        <p:txBody>
          <a:bodyPr vert="horz" wrap="square" lIns="0" tIns="13335" rIns="0" bIns="0" rtlCol="0">
            <a:spAutoFit/>
          </a:bodyPr>
          <a:lstStyle/>
          <a:p>
            <a:pPr marL="12700">
              <a:lnSpc>
                <a:spcPct val="100000"/>
              </a:lnSpc>
              <a:spcBef>
                <a:spcPts val="105"/>
              </a:spcBef>
            </a:pPr>
            <a:r>
              <a:rPr sz="5000" dirty="0"/>
              <a:t>DFS:</a:t>
            </a:r>
            <a:r>
              <a:rPr sz="5000" spc="-60" dirty="0"/>
              <a:t> </a:t>
            </a:r>
            <a:r>
              <a:rPr sz="5000" spc="-5" dirty="0"/>
              <a:t>EXAMPLE</a:t>
            </a:r>
            <a:endParaRPr sz="5000"/>
          </a:p>
        </p:txBody>
      </p:sp>
      <p:graphicFrame>
        <p:nvGraphicFramePr>
          <p:cNvPr id="4" name="object 4"/>
          <p:cNvGraphicFramePr>
            <a:graphicFrameLocks noGrp="1"/>
          </p:cNvGraphicFramePr>
          <p:nvPr/>
        </p:nvGraphicFramePr>
        <p:xfrm>
          <a:off x="1128712" y="4258119"/>
          <a:ext cx="5182870" cy="2560663"/>
        </p:xfrm>
        <a:graphic>
          <a:graphicData uri="http://schemas.openxmlformats.org/drawingml/2006/table">
            <a:tbl>
              <a:tblPr firstRow="1" bandRow="1">
                <a:tableStyleId>{2D5ABB26-0587-4C30-8999-92F81FD0307C}</a:tableStyleId>
              </a:tblPr>
              <a:tblGrid>
                <a:gridCol w="440055">
                  <a:extLst>
                    <a:ext uri="{9D8B030D-6E8A-4147-A177-3AD203B41FA5}">
                      <a16:colId xmlns:a16="http://schemas.microsoft.com/office/drawing/2014/main" val="20000"/>
                    </a:ext>
                  </a:extLst>
                </a:gridCol>
                <a:gridCol w="2456180">
                  <a:extLst>
                    <a:ext uri="{9D8B030D-6E8A-4147-A177-3AD203B41FA5}">
                      <a16:colId xmlns:a16="http://schemas.microsoft.com/office/drawing/2014/main" val="20001"/>
                    </a:ext>
                  </a:extLst>
                </a:gridCol>
                <a:gridCol w="2286635">
                  <a:extLst>
                    <a:ext uri="{9D8B030D-6E8A-4147-A177-3AD203B41FA5}">
                      <a16:colId xmlns:a16="http://schemas.microsoft.com/office/drawing/2014/main" val="20002"/>
                    </a:ext>
                  </a:extLst>
                </a:gridCol>
              </a:tblGrid>
              <a:tr h="365887">
                <a:tc>
                  <a:txBody>
                    <a:bodyPr/>
                    <a:lstStyle/>
                    <a:p>
                      <a:pPr>
                        <a:lnSpc>
                          <a:spcPct val="100000"/>
                        </a:lnSpc>
                      </a:pPr>
                      <a:endParaRPr sz="2000">
                        <a:latin typeface="Times New Roman"/>
                        <a:cs typeface="Times New Roman"/>
                      </a:endParaRPr>
                    </a:p>
                  </a:txBody>
                  <a:tcPr marL="0" marR="0" marT="0" marB="0">
                    <a:lnL w="28575">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20"/>
                        </a:spcBef>
                      </a:pPr>
                      <a:r>
                        <a:rPr lang="en-US" sz="1800" dirty="0" smtClean="0">
                          <a:latin typeface="Arial"/>
                          <a:cs typeface="Arial"/>
                        </a:rPr>
                        <a:t>Stack</a:t>
                      </a:r>
                      <a:endParaRPr sz="1800" dirty="0">
                        <a:latin typeface="Arial"/>
                        <a:cs typeface="Arial"/>
                      </a:endParaRPr>
                    </a:p>
                  </a:txBody>
                  <a:tcPr marL="0" marR="0" marT="40640" marB="0">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2075">
                        <a:lnSpc>
                          <a:spcPct val="100000"/>
                        </a:lnSpc>
                        <a:spcBef>
                          <a:spcPts val="320"/>
                        </a:spcBef>
                      </a:pPr>
                      <a:r>
                        <a:rPr sz="1800" spc="-10" dirty="0">
                          <a:latin typeface="Arial"/>
                          <a:cs typeface="Arial"/>
                        </a:rPr>
                        <a:t>Visited</a:t>
                      </a:r>
                      <a:endParaRPr sz="1800">
                        <a:latin typeface="Arial"/>
                        <a:cs typeface="Arial"/>
                      </a:endParaRPr>
                    </a:p>
                  </a:txBody>
                  <a:tcPr marL="0" marR="0" marT="40640" marB="0">
                    <a:lnL w="12700">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tcPr>
                </a:tc>
                <a:extLst>
                  <a:ext uri="{0D108BD9-81ED-4DB2-BD59-A6C34878D82A}">
                    <a16:rowId xmlns:a16="http://schemas.microsoft.com/office/drawing/2014/main" val="10000"/>
                  </a:ext>
                </a:extLst>
              </a:tr>
              <a:tr h="365760">
                <a:tc>
                  <a:txBody>
                    <a:bodyPr/>
                    <a:lstStyle/>
                    <a:p>
                      <a:pPr marL="91440">
                        <a:lnSpc>
                          <a:spcPct val="100000"/>
                        </a:lnSpc>
                        <a:spcBef>
                          <a:spcPts val="320"/>
                        </a:spcBef>
                      </a:pPr>
                      <a:r>
                        <a:rPr sz="1800" dirty="0">
                          <a:latin typeface="Arial"/>
                          <a:cs typeface="Arial"/>
                        </a:rPr>
                        <a:t>1</a:t>
                      </a:r>
                      <a:endParaRPr sz="18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dirty="0">
                          <a:latin typeface="Arial"/>
                          <a:cs typeface="Arial"/>
                        </a:rPr>
                        <a:t>S</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20"/>
                        </a:spcBef>
                      </a:pPr>
                      <a:r>
                        <a:rPr sz="1800" dirty="0">
                          <a:latin typeface="Arial"/>
                          <a:cs typeface="Arial"/>
                        </a:rPr>
                        <a:t>S</a:t>
                      </a:r>
                      <a:endParaRPr sz="1800">
                        <a:latin typeface="Arial"/>
                        <a:cs typeface="Arial"/>
                      </a:endParaRP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1"/>
                  </a:ext>
                </a:extLst>
              </a:tr>
              <a:tr h="365759">
                <a:tc>
                  <a:txBody>
                    <a:bodyPr/>
                    <a:lstStyle/>
                    <a:p>
                      <a:pPr marL="91440">
                        <a:lnSpc>
                          <a:spcPct val="100000"/>
                        </a:lnSpc>
                        <a:spcBef>
                          <a:spcPts val="320"/>
                        </a:spcBef>
                      </a:pPr>
                      <a:r>
                        <a:rPr sz="1800" dirty="0">
                          <a:latin typeface="Arial"/>
                          <a:cs typeface="Arial"/>
                        </a:rPr>
                        <a:t>2</a:t>
                      </a:r>
                      <a:endParaRPr sz="18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dirty="0">
                          <a:latin typeface="Arial"/>
                          <a:cs typeface="Arial"/>
                        </a:rPr>
                        <a:t>A,B</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20"/>
                        </a:spcBef>
                      </a:pPr>
                      <a:r>
                        <a:rPr sz="1800" dirty="0">
                          <a:latin typeface="Arial"/>
                          <a:cs typeface="Arial"/>
                        </a:rPr>
                        <a:t>S,A,B</a:t>
                      </a:r>
                      <a:endParaRPr sz="1800">
                        <a:latin typeface="Arial"/>
                        <a:cs typeface="Arial"/>
                      </a:endParaRP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2"/>
                  </a:ext>
                </a:extLst>
              </a:tr>
              <a:tr h="365848">
                <a:tc>
                  <a:txBody>
                    <a:bodyPr/>
                    <a:lstStyle/>
                    <a:p>
                      <a:pPr marL="91440">
                        <a:lnSpc>
                          <a:spcPct val="100000"/>
                        </a:lnSpc>
                        <a:spcBef>
                          <a:spcPts val="320"/>
                        </a:spcBef>
                      </a:pPr>
                      <a:r>
                        <a:rPr sz="1800" dirty="0">
                          <a:latin typeface="Arial"/>
                          <a:cs typeface="Arial"/>
                        </a:rPr>
                        <a:t>3</a:t>
                      </a:r>
                      <a:endParaRPr sz="18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dirty="0">
                          <a:latin typeface="Arial"/>
                          <a:cs typeface="Arial"/>
                        </a:rPr>
                        <a:t>C,D,B</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20"/>
                        </a:spcBef>
                      </a:pPr>
                      <a:r>
                        <a:rPr sz="1800" dirty="0">
                          <a:latin typeface="Arial"/>
                          <a:cs typeface="Arial"/>
                        </a:rPr>
                        <a:t>S,A,B,C,D</a:t>
                      </a:r>
                      <a:endParaRPr sz="1800">
                        <a:latin typeface="Arial"/>
                        <a:cs typeface="Arial"/>
                      </a:endParaRP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3"/>
                  </a:ext>
                </a:extLst>
              </a:tr>
              <a:tr h="365798">
                <a:tc>
                  <a:txBody>
                    <a:bodyPr/>
                    <a:lstStyle/>
                    <a:p>
                      <a:pPr marL="91440">
                        <a:lnSpc>
                          <a:spcPct val="100000"/>
                        </a:lnSpc>
                        <a:spcBef>
                          <a:spcPts val="320"/>
                        </a:spcBef>
                      </a:pPr>
                      <a:r>
                        <a:rPr sz="1800" dirty="0">
                          <a:latin typeface="Arial"/>
                          <a:cs typeface="Arial"/>
                        </a:rPr>
                        <a:t>4</a:t>
                      </a:r>
                      <a:endParaRPr sz="18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dirty="0">
                          <a:latin typeface="Arial"/>
                          <a:cs typeface="Arial"/>
                        </a:rPr>
                        <a:t>G,H,D,B</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20"/>
                        </a:spcBef>
                      </a:pPr>
                      <a:r>
                        <a:rPr sz="1800" dirty="0">
                          <a:latin typeface="Arial"/>
                          <a:cs typeface="Arial"/>
                        </a:rPr>
                        <a:t>S,A,B,C,D,G,H</a:t>
                      </a:r>
                      <a:endParaRPr sz="1800">
                        <a:latin typeface="Arial"/>
                        <a:cs typeface="Arial"/>
                      </a:endParaRP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4"/>
                  </a:ext>
                </a:extLst>
              </a:tr>
              <a:tr h="365810">
                <a:tc>
                  <a:txBody>
                    <a:bodyPr/>
                    <a:lstStyle/>
                    <a:p>
                      <a:pPr marL="91440">
                        <a:lnSpc>
                          <a:spcPct val="100000"/>
                        </a:lnSpc>
                        <a:spcBef>
                          <a:spcPts val="320"/>
                        </a:spcBef>
                      </a:pPr>
                      <a:r>
                        <a:rPr sz="1800" dirty="0">
                          <a:latin typeface="Arial"/>
                          <a:cs typeface="Arial"/>
                        </a:rPr>
                        <a:t>5</a:t>
                      </a:r>
                      <a:endParaRPr sz="18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dirty="0">
                          <a:latin typeface="Arial"/>
                          <a:cs typeface="Arial"/>
                        </a:rPr>
                        <a:t>H,D,B</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20"/>
                        </a:spcBef>
                      </a:pPr>
                      <a:r>
                        <a:rPr sz="1800" dirty="0">
                          <a:latin typeface="Arial"/>
                          <a:cs typeface="Arial"/>
                        </a:rPr>
                        <a:t>S,A,B,C,D,G,H</a:t>
                      </a:r>
                      <a:endParaRPr sz="1800">
                        <a:latin typeface="Arial"/>
                        <a:cs typeface="Arial"/>
                      </a:endParaRP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5"/>
                  </a:ext>
                </a:extLst>
              </a:tr>
              <a:tr h="365801">
                <a:tc>
                  <a:txBody>
                    <a:bodyPr/>
                    <a:lstStyle/>
                    <a:p>
                      <a:pPr marL="91440">
                        <a:lnSpc>
                          <a:spcPct val="100000"/>
                        </a:lnSpc>
                        <a:spcBef>
                          <a:spcPts val="320"/>
                        </a:spcBef>
                      </a:pPr>
                      <a:r>
                        <a:rPr sz="1800" dirty="0">
                          <a:latin typeface="Arial"/>
                          <a:cs typeface="Arial"/>
                        </a:rPr>
                        <a:t>6</a:t>
                      </a:r>
                      <a:endParaRPr sz="18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marL="91440">
                        <a:lnSpc>
                          <a:spcPct val="100000"/>
                        </a:lnSpc>
                        <a:spcBef>
                          <a:spcPts val="320"/>
                        </a:spcBef>
                      </a:pPr>
                      <a:r>
                        <a:rPr sz="1800" dirty="0">
                          <a:latin typeface="Arial"/>
                          <a:cs typeface="Arial"/>
                        </a:rPr>
                        <a:t>D,B</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marL="92075">
                        <a:lnSpc>
                          <a:spcPct val="100000"/>
                        </a:lnSpc>
                        <a:spcBef>
                          <a:spcPts val="320"/>
                        </a:spcBef>
                      </a:pPr>
                      <a:r>
                        <a:rPr sz="1800" dirty="0">
                          <a:latin typeface="Arial"/>
                          <a:cs typeface="Arial"/>
                        </a:rPr>
                        <a:t>S,A,B,C,D,G,H</a:t>
                      </a: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28575">
                      <a:solidFill>
                        <a:srgbClr val="FFFFFF"/>
                      </a:solidFill>
                      <a:prstDash val="solid"/>
                    </a:lnB>
                  </a:tcPr>
                </a:tc>
                <a:extLst>
                  <a:ext uri="{0D108BD9-81ED-4DB2-BD59-A6C34878D82A}">
                    <a16:rowId xmlns:a16="http://schemas.microsoft.com/office/drawing/2014/main" val="10006"/>
                  </a:ext>
                </a:extLst>
              </a:tr>
            </a:tbl>
          </a:graphicData>
        </a:graphic>
      </p:graphicFrame>
      <p:sp>
        <p:nvSpPr>
          <p:cNvPr id="5" name="object 5"/>
          <p:cNvSpPr/>
          <p:nvPr/>
        </p:nvSpPr>
        <p:spPr>
          <a:xfrm>
            <a:off x="6477761" y="1524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txBox="1"/>
          <p:nvPr/>
        </p:nvSpPr>
        <p:spPr>
          <a:xfrm>
            <a:off x="6579489" y="1520697"/>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S</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p:nvPr/>
        </p:nvSpPr>
        <p:spPr>
          <a:xfrm>
            <a:off x="76207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8" name="object 8"/>
          <p:cNvSpPr txBox="1"/>
          <p:nvPr/>
        </p:nvSpPr>
        <p:spPr>
          <a:xfrm>
            <a:off x="7722489"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B</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p:nvPr/>
        </p:nvSpPr>
        <p:spPr>
          <a:xfrm>
            <a:off x="54871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0" name="object 10"/>
          <p:cNvSpPr txBox="1"/>
          <p:nvPr/>
        </p:nvSpPr>
        <p:spPr>
          <a:xfrm>
            <a:off x="5588634"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A</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1" name="object 11"/>
          <p:cNvSpPr/>
          <p:nvPr/>
        </p:nvSpPr>
        <p:spPr>
          <a:xfrm>
            <a:off x="7620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txBox="1"/>
          <p:nvPr/>
        </p:nvSpPr>
        <p:spPr>
          <a:xfrm>
            <a:off x="7722489" y="2892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3" name="object 13"/>
          <p:cNvSpPr/>
          <p:nvPr/>
        </p:nvSpPr>
        <p:spPr>
          <a:xfrm>
            <a:off x="85351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 name="object 14"/>
          <p:cNvSpPr txBox="1"/>
          <p:nvPr/>
        </p:nvSpPr>
        <p:spPr>
          <a:xfrm>
            <a:off x="8643366" y="2892678"/>
            <a:ext cx="1651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F</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5" name="object 15"/>
          <p:cNvSpPr/>
          <p:nvPr/>
        </p:nvSpPr>
        <p:spPr>
          <a:xfrm>
            <a:off x="63253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txBox="1"/>
          <p:nvPr/>
        </p:nvSpPr>
        <p:spPr>
          <a:xfrm>
            <a:off x="6420992"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D</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7" name="object 17"/>
          <p:cNvSpPr/>
          <p:nvPr/>
        </p:nvSpPr>
        <p:spPr>
          <a:xfrm>
            <a:off x="4953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txBox="1"/>
          <p:nvPr/>
        </p:nvSpPr>
        <p:spPr>
          <a:xfrm>
            <a:off x="5049139"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C</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9" name="object 19"/>
          <p:cNvSpPr/>
          <p:nvPr/>
        </p:nvSpPr>
        <p:spPr>
          <a:xfrm>
            <a:off x="44203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txBox="1"/>
          <p:nvPr/>
        </p:nvSpPr>
        <p:spPr>
          <a:xfrm>
            <a:off x="4509642" y="3654932"/>
            <a:ext cx="2038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G</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1" name="object 21"/>
          <p:cNvSpPr/>
          <p:nvPr/>
        </p:nvSpPr>
        <p:spPr>
          <a:xfrm>
            <a:off x="57157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txBox="1"/>
          <p:nvPr/>
        </p:nvSpPr>
        <p:spPr>
          <a:xfrm>
            <a:off x="5811139" y="3654932"/>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H</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3" name="object 23"/>
          <p:cNvSpPr/>
          <p:nvPr/>
        </p:nvSpPr>
        <p:spPr>
          <a:xfrm>
            <a:off x="5639561" y="1817242"/>
            <a:ext cx="994410" cy="331470"/>
          </a:xfrm>
          <a:custGeom>
            <a:avLst/>
            <a:gdLst/>
            <a:ahLst/>
            <a:cxnLst/>
            <a:rect l="l" t="t" r="r" b="b"/>
            <a:pathLst>
              <a:path w="994409" h="331469">
                <a:moveTo>
                  <a:pt x="62864" y="257175"/>
                </a:moveTo>
                <a:lnTo>
                  <a:pt x="0" y="317119"/>
                </a:lnTo>
                <a:lnTo>
                  <a:pt x="85725" y="331343"/>
                </a:lnTo>
                <a:lnTo>
                  <a:pt x="79266" y="310388"/>
                </a:lnTo>
                <a:lnTo>
                  <a:pt x="65659" y="310388"/>
                </a:lnTo>
                <a:lnTo>
                  <a:pt x="58038" y="285750"/>
                </a:lnTo>
                <a:lnTo>
                  <a:pt x="70491" y="281918"/>
                </a:lnTo>
                <a:lnTo>
                  <a:pt x="62864" y="257175"/>
                </a:lnTo>
                <a:close/>
              </a:path>
              <a:path w="994409" h="331469">
                <a:moveTo>
                  <a:pt x="70491" y="281918"/>
                </a:moveTo>
                <a:lnTo>
                  <a:pt x="58038" y="285750"/>
                </a:lnTo>
                <a:lnTo>
                  <a:pt x="65659" y="310388"/>
                </a:lnTo>
                <a:lnTo>
                  <a:pt x="78087" y="306564"/>
                </a:lnTo>
                <a:lnTo>
                  <a:pt x="70491" y="281918"/>
                </a:lnTo>
                <a:close/>
              </a:path>
              <a:path w="994409" h="331469">
                <a:moveTo>
                  <a:pt x="78087" y="306564"/>
                </a:moveTo>
                <a:lnTo>
                  <a:pt x="65659" y="310388"/>
                </a:lnTo>
                <a:lnTo>
                  <a:pt x="79266" y="310388"/>
                </a:lnTo>
                <a:lnTo>
                  <a:pt x="78087" y="306564"/>
                </a:lnTo>
                <a:close/>
              </a:path>
              <a:path w="994409" h="331469">
                <a:moveTo>
                  <a:pt x="986789" y="0"/>
                </a:moveTo>
                <a:lnTo>
                  <a:pt x="70491" y="281918"/>
                </a:lnTo>
                <a:lnTo>
                  <a:pt x="78087" y="306564"/>
                </a:lnTo>
                <a:lnTo>
                  <a:pt x="994410" y="24637"/>
                </a:lnTo>
                <a:lnTo>
                  <a:pt x="986789"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6626859" y="1816989"/>
            <a:ext cx="1146810" cy="335280"/>
          </a:xfrm>
          <a:custGeom>
            <a:avLst/>
            <a:gdLst/>
            <a:ahLst/>
            <a:cxnLst/>
            <a:rect l="l" t="t" r="r" b="b"/>
            <a:pathLst>
              <a:path w="1146809" h="335280">
                <a:moveTo>
                  <a:pt x="1067867" y="309843"/>
                </a:moveTo>
                <a:lnTo>
                  <a:pt x="1061212" y="334899"/>
                </a:lnTo>
                <a:lnTo>
                  <a:pt x="1146302" y="317373"/>
                </a:lnTo>
                <a:lnTo>
                  <a:pt x="1141555" y="313182"/>
                </a:lnTo>
                <a:lnTo>
                  <a:pt x="1080389" y="313182"/>
                </a:lnTo>
                <a:lnTo>
                  <a:pt x="1067867" y="309843"/>
                </a:lnTo>
                <a:close/>
              </a:path>
              <a:path w="1146809" h="335280">
                <a:moveTo>
                  <a:pt x="1074511" y="284834"/>
                </a:moveTo>
                <a:lnTo>
                  <a:pt x="1067867" y="309843"/>
                </a:lnTo>
                <a:lnTo>
                  <a:pt x="1080389" y="313182"/>
                </a:lnTo>
                <a:lnTo>
                  <a:pt x="1086993" y="288163"/>
                </a:lnTo>
                <a:lnTo>
                  <a:pt x="1074511" y="284834"/>
                </a:lnTo>
                <a:close/>
              </a:path>
              <a:path w="1146809" h="335280">
                <a:moveTo>
                  <a:pt x="1081151" y="259841"/>
                </a:moveTo>
                <a:lnTo>
                  <a:pt x="1074511" y="284834"/>
                </a:lnTo>
                <a:lnTo>
                  <a:pt x="1086993" y="288163"/>
                </a:lnTo>
                <a:lnTo>
                  <a:pt x="1080389" y="313182"/>
                </a:lnTo>
                <a:lnTo>
                  <a:pt x="1141555" y="313182"/>
                </a:lnTo>
                <a:lnTo>
                  <a:pt x="1081151" y="259841"/>
                </a:lnTo>
                <a:close/>
              </a:path>
              <a:path w="1146809" h="335280">
                <a:moveTo>
                  <a:pt x="6604" y="0"/>
                </a:moveTo>
                <a:lnTo>
                  <a:pt x="0" y="25146"/>
                </a:lnTo>
                <a:lnTo>
                  <a:pt x="1067867" y="309843"/>
                </a:lnTo>
                <a:lnTo>
                  <a:pt x="1074511" y="284834"/>
                </a:lnTo>
                <a:lnTo>
                  <a:pt x="660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7842757" y="2428113"/>
            <a:ext cx="768985" cy="468630"/>
          </a:xfrm>
          <a:custGeom>
            <a:avLst/>
            <a:gdLst/>
            <a:ahLst/>
            <a:cxnLst/>
            <a:rect l="l" t="t" r="r" b="b"/>
            <a:pathLst>
              <a:path w="768984" h="468630">
                <a:moveTo>
                  <a:pt x="695336" y="439400"/>
                </a:moveTo>
                <a:lnTo>
                  <a:pt x="681990" y="461645"/>
                </a:lnTo>
                <a:lnTo>
                  <a:pt x="768603" y="468249"/>
                </a:lnTo>
                <a:lnTo>
                  <a:pt x="754467" y="446024"/>
                </a:lnTo>
                <a:lnTo>
                  <a:pt x="706374" y="446024"/>
                </a:lnTo>
                <a:lnTo>
                  <a:pt x="695336" y="439400"/>
                </a:lnTo>
                <a:close/>
              </a:path>
              <a:path w="768984" h="468630">
                <a:moveTo>
                  <a:pt x="708670" y="417177"/>
                </a:moveTo>
                <a:lnTo>
                  <a:pt x="695336" y="439400"/>
                </a:lnTo>
                <a:lnTo>
                  <a:pt x="706374" y="446024"/>
                </a:lnTo>
                <a:lnTo>
                  <a:pt x="719709" y="423799"/>
                </a:lnTo>
                <a:lnTo>
                  <a:pt x="708670" y="417177"/>
                </a:lnTo>
                <a:close/>
              </a:path>
              <a:path w="768984" h="468630">
                <a:moveTo>
                  <a:pt x="721995" y="394970"/>
                </a:moveTo>
                <a:lnTo>
                  <a:pt x="708670" y="417177"/>
                </a:lnTo>
                <a:lnTo>
                  <a:pt x="719709" y="423799"/>
                </a:lnTo>
                <a:lnTo>
                  <a:pt x="706374" y="446024"/>
                </a:lnTo>
                <a:lnTo>
                  <a:pt x="754467" y="446024"/>
                </a:lnTo>
                <a:lnTo>
                  <a:pt x="721995" y="394970"/>
                </a:lnTo>
                <a:close/>
              </a:path>
              <a:path w="768984" h="468630">
                <a:moveTo>
                  <a:pt x="13208" y="0"/>
                </a:moveTo>
                <a:lnTo>
                  <a:pt x="0" y="22098"/>
                </a:lnTo>
                <a:lnTo>
                  <a:pt x="695336" y="439400"/>
                </a:lnTo>
                <a:lnTo>
                  <a:pt x="708670" y="417177"/>
                </a:lnTo>
                <a:lnTo>
                  <a:pt x="1320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7734300" y="2439161"/>
            <a:ext cx="78105" cy="457200"/>
          </a:xfrm>
          <a:custGeom>
            <a:avLst/>
            <a:gdLst/>
            <a:ahLst/>
            <a:cxnLst/>
            <a:rect l="l" t="t" r="r" b="b"/>
            <a:pathLst>
              <a:path w="78104" h="457200">
                <a:moveTo>
                  <a:pt x="25907" y="379475"/>
                </a:moveTo>
                <a:lnTo>
                  <a:pt x="0" y="379475"/>
                </a:lnTo>
                <a:lnTo>
                  <a:pt x="38861" y="457200"/>
                </a:lnTo>
                <a:lnTo>
                  <a:pt x="71247" y="392429"/>
                </a:lnTo>
                <a:lnTo>
                  <a:pt x="25907" y="392429"/>
                </a:lnTo>
                <a:lnTo>
                  <a:pt x="25907" y="379475"/>
                </a:lnTo>
                <a:close/>
              </a:path>
              <a:path w="78104" h="457200">
                <a:moveTo>
                  <a:pt x="51816" y="0"/>
                </a:moveTo>
                <a:lnTo>
                  <a:pt x="25907" y="0"/>
                </a:lnTo>
                <a:lnTo>
                  <a:pt x="25907" y="392429"/>
                </a:lnTo>
                <a:lnTo>
                  <a:pt x="51816" y="392429"/>
                </a:lnTo>
                <a:lnTo>
                  <a:pt x="51816" y="0"/>
                </a:lnTo>
                <a:close/>
              </a:path>
              <a:path w="78104" h="457200">
                <a:moveTo>
                  <a:pt x="77724" y="379475"/>
                </a:moveTo>
                <a:lnTo>
                  <a:pt x="51816" y="379475"/>
                </a:lnTo>
                <a:lnTo>
                  <a:pt x="51816" y="392429"/>
                </a:lnTo>
                <a:lnTo>
                  <a:pt x="71247" y="392429"/>
                </a:lnTo>
                <a:lnTo>
                  <a:pt x="77724" y="379475"/>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5709158" y="2428113"/>
            <a:ext cx="768985" cy="468630"/>
          </a:xfrm>
          <a:custGeom>
            <a:avLst/>
            <a:gdLst/>
            <a:ahLst/>
            <a:cxnLst/>
            <a:rect l="l" t="t" r="r" b="b"/>
            <a:pathLst>
              <a:path w="768985" h="468630">
                <a:moveTo>
                  <a:pt x="695336" y="439400"/>
                </a:moveTo>
                <a:lnTo>
                  <a:pt x="681989" y="461645"/>
                </a:lnTo>
                <a:lnTo>
                  <a:pt x="768603" y="468249"/>
                </a:lnTo>
                <a:lnTo>
                  <a:pt x="754467" y="446024"/>
                </a:lnTo>
                <a:lnTo>
                  <a:pt x="706374" y="446024"/>
                </a:lnTo>
                <a:lnTo>
                  <a:pt x="695336" y="439400"/>
                </a:lnTo>
                <a:close/>
              </a:path>
              <a:path w="768985" h="468630">
                <a:moveTo>
                  <a:pt x="708670" y="417177"/>
                </a:moveTo>
                <a:lnTo>
                  <a:pt x="695336" y="439400"/>
                </a:lnTo>
                <a:lnTo>
                  <a:pt x="706374" y="446024"/>
                </a:lnTo>
                <a:lnTo>
                  <a:pt x="719708" y="423799"/>
                </a:lnTo>
                <a:lnTo>
                  <a:pt x="708670" y="417177"/>
                </a:lnTo>
                <a:close/>
              </a:path>
              <a:path w="768985" h="468630">
                <a:moveTo>
                  <a:pt x="721994" y="394970"/>
                </a:moveTo>
                <a:lnTo>
                  <a:pt x="708670" y="417177"/>
                </a:lnTo>
                <a:lnTo>
                  <a:pt x="719708" y="423799"/>
                </a:lnTo>
                <a:lnTo>
                  <a:pt x="706374" y="446024"/>
                </a:lnTo>
                <a:lnTo>
                  <a:pt x="754467" y="446024"/>
                </a:lnTo>
                <a:lnTo>
                  <a:pt x="721994" y="394970"/>
                </a:lnTo>
                <a:close/>
              </a:path>
              <a:path w="768985" h="468630">
                <a:moveTo>
                  <a:pt x="13207" y="0"/>
                </a:moveTo>
                <a:lnTo>
                  <a:pt x="0" y="22098"/>
                </a:lnTo>
                <a:lnTo>
                  <a:pt x="695336" y="439400"/>
                </a:lnTo>
                <a:lnTo>
                  <a:pt x="708670" y="417177"/>
                </a:lnTo>
                <a:lnTo>
                  <a:pt x="1320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p:nvPr/>
        </p:nvSpPr>
        <p:spPr>
          <a:xfrm>
            <a:off x="5250815" y="3190748"/>
            <a:ext cx="617855" cy="467995"/>
          </a:xfrm>
          <a:custGeom>
            <a:avLst/>
            <a:gdLst/>
            <a:ahLst/>
            <a:cxnLst/>
            <a:rect l="l" t="t" r="r" b="b"/>
            <a:pathLst>
              <a:path w="617854" h="467995">
                <a:moveTo>
                  <a:pt x="547407" y="431383"/>
                </a:moveTo>
                <a:lnTo>
                  <a:pt x="531876" y="452119"/>
                </a:lnTo>
                <a:lnTo>
                  <a:pt x="617347" y="467613"/>
                </a:lnTo>
                <a:lnTo>
                  <a:pt x="603123" y="439165"/>
                </a:lnTo>
                <a:lnTo>
                  <a:pt x="557784" y="439165"/>
                </a:lnTo>
                <a:lnTo>
                  <a:pt x="547407" y="431383"/>
                </a:lnTo>
                <a:close/>
              </a:path>
              <a:path w="617854" h="467995">
                <a:moveTo>
                  <a:pt x="562968" y="410606"/>
                </a:moveTo>
                <a:lnTo>
                  <a:pt x="547407" y="431383"/>
                </a:lnTo>
                <a:lnTo>
                  <a:pt x="557784" y="439165"/>
                </a:lnTo>
                <a:lnTo>
                  <a:pt x="573277" y="418338"/>
                </a:lnTo>
                <a:lnTo>
                  <a:pt x="562968" y="410606"/>
                </a:lnTo>
                <a:close/>
              </a:path>
              <a:path w="617854" h="467995">
                <a:moveTo>
                  <a:pt x="578485" y="389889"/>
                </a:moveTo>
                <a:lnTo>
                  <a:pt x="562968" y="410606"/>
                </a:lnTo>
                <a:lnTo>
                  <a:pt x="573277" y="418338"/>
                </a:lnTo>
                <a:lnTo>
                  <a:pt x="557784" y="439165"/>
                </a:lnTo>
                <a:lnTo>
                  <a:pt x="603123" y="439165"/>
                </a:lnTo>
                <a:lnTo>
                  <a:pt x="578485" y="389889"/>
                </a:lnTo>
                <a:close/>
              </a:path>
              <a:path w="617854" h="467995">
                <a:moveTo>
                  <a:pt x="15494" y="0"/>
                </a:moveTo>
                <a:lnTo>
                  <a:pt x="0" y="20827"/>
                </a:lnTo>
                <a:lnTo>
                  <a:pt x="547407" y="431383"/>
                </a:lnTo>
                <a:lnTo>
                  <a:pt x="562968" y="410606"/>
                </a:lnTo>
                <a:lnTo>
                  <a:pt x="15494"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9" name="object 29"/>
          <p:cNvSpPr/>
          <p:nvPr/>
        </p:nvSpPr>
        <p:spPr>
          <a:xfrm>
            <a:off x="5182361" y="2430017"/>
            <a:ext cx="466725" cy="466725"/>
          </a:xfrm>
          <a:custGeom>
            <a:avLst/>
            <a:gdLst/>
            <a:ahLst/>
            <a:cxnLst/>
            <a:rect l="l" t="t" r="r" b="b"/>
            <a:pathLst>
              <a:path w="466725" h="466725">
                <a:moveTo>
                  <a:pt x="27432" y="383921"/>
                </a:moveTo>
                <a:lnTo>
                  <a:pt x="0" y="466344"/>
                </a:lnTo>
                <a:lnTo>
                  <a:pt x="82423" y="438912"/>
                </a:lnTo>
                <a:lnTo>
                  <a:pt x="73152" y="429641"/>
                </a:lnTo>
                <a:lnTo>
                  <a:pt x="54990" y="429641"/>
                </a:lnTo>
                <a:lnTo>
                  <a:pt x="36702" y="411353"/>
                </a:lnTo>
                <a:lnTo>
                  <a:pt x="45783" y="402272"/>
                </a:lnTo>
                <a:lnTo>
                  <a:pt x="27432" y="383921"/>
                </a:lnTo>
                <a:close/>
              </a:path>
              <a:path w="466725" h="466725">
                <a:moveTo>
                  <a:pt x="45783" y="402272"/>
                </a:moveTo>
                <a:lnTo>
                  <a:pt x="36702" y="411353"/>
                </a:lnTo>
                <a:lnTo>
                  <a:pt x="54990" y="429641"/>
                </a:lnTo>
                <a:lnTo>
                  <a:pt x="64071" y="420560"/>
                </a:lnTo>
                <a:lnTo>
                  <a:pt x="45783" y="402272"/>
                </a:lnTo>
                <a:close/>
              </a:path>
              <a:path w="466725" h="466725">
                <a:moveTo>
                  <a:pt x="64071" y="420560"/>
                </a:moveTo>
                <a:lnTo>
                  <a:pt x="54990" y="429641"/>
                </a:lnTo>
                <a:lnTo>
                  <a:pt x="73152" y="429641"/>
                </a:lnTo>
                <a:lnTo>
                  <a:pt x="64071" y="420560"/>
                </a:lnTo>
                <a:close/>
              </a:path>
              <a:path w="466725" h="466725">
                <a:moveTo>
                  <a:pt x="448055" y="0"/>
                </a:moveTo>
                <a:lnTo>
                  <a:pt x="45783" y="402272"/>
                </a:lnTo>
                <a:lnTo>
                  <a:pt x="64071" y="420560"/>
                </a:lnTo>
                <a:lnTo>
                  <a:pt x="466343" y="18287"/>
                </a:lnTo>
                <a:lnTo>
                  <a:pt x="448055"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0" name="object 30"/>
          <p:cNvSpPr/>
          <p:nvPr/>
        </p:nvSpPr>
        <p:spPr>
          <a:xfrm>
            <a:off x="4648961" y="3192907"/>
            <a:ext cx="391160" cy="465455"/>
          </a:xfrm>
          <a:custGeom>
            <a:avLst/>
            <a:gdLst/>
            <a:ahLst/>
            <a:cxnLst/>
            <a:rect l="l" t="t" r="r" b="b"/>
            <a:pathLst>
              <a:path w="391160" h="465454">
                <a:moveTo>
                  <a:pt x="19938" y="380872"/>
                </a:moveTo>
                <a:lnTo>
                  <a:pt x="0" y="465454"/>
                </a:lnTo>
                <a:lnTo>
                  <a:pt x="79628" y="430656"/>
                </a:lnTo>
                <a:lnTo>
                  <a:pt x="71558" y="423925"/>
                </a:lnTo>
                <a:lnTo>
                  <a:pt x="51435" y="423925"/>
                </a:lnTo>
                <a:lnTo>
                  <a:pt x="31496" y="407415"/>
                </a:lnTo>
                <a:lnTo>
                  <a:pt x="39807" y="397444"/>
                </a:lnTo>
                <a:lnTo>
                  <a:pt x="19938" y="380872"/>
                </a:lnTo>
                <a:close/>
              </a:path>
              <a:path w="391160" h="465454">
                <a:moveTo>
                  <a:pt x="39807" y="397444"/>
                </a:moveTo>
                <a:lnTo>
                  <a:pt x="31496" y="407415"/>
                </a:lnTo>
                <a:lnTo>
                  <a:pt x="51435" y="423925"/>
                </a:lnTo>
                <a:lnTo>
                  <a:pt x="59685" y="414023"/>
                </a:lnTo>
                <a:lnTo>
                  <a:pt x="39807" y="397444"/>
                </a:lnTo>
                <a:close/>
              </a:path>
              <a:path w="391160" h="465454">
                <a:moveTo>
                  <a:pt x="59685" y="414023"/>
                </a:moveTo>
                <a:lnTo>
                  <a:pt x="51435" y="423925"/>
                </a:lnTo>
                <a:lnTo>
                  <a:pt x="71558" y="423925"/>
                </a:lnTo>
                <a:lnTo>
                  <a:pt x="59685" y="414023"/>
                </a:lnTo>
                <a:close/>
              </a:path>
              <a:path w="391160" h="465454">
                <a:moveTo>
                  <a:pt x="371093" y="0"/>
                </a:moveTo>
                <a:lnTo>
                  <a:pt x="39807" y="397444"/>
                </a:lnTo>
                <a:lnTo>
                  <a:pt x="59685" y="414023"/>
                </a:lnTo>
                <a:lnTo>
                  <a:pt x="390905" y="16509"/>
                </a:lnTo>
                <a:lnTo>
                  <a:pt x="371093"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1" name="object 31"/>
          <p:cNvSpPr/>
          <p:nvPr/>
        </p:nvSpPr>
        <p:spPr>
          <a:xfrm>
            <a:off x="5606034" y="3550158"/>
            <a:ext cx="609600" cy="533400"/>
          </a:xfrm>
          <a:custGeom>
            <a:avLst/>
            <a:gdLst/>
            <a:ahLst/>
            <a:cxnLst/>
            <a:rect l="l" t="t" r="r" b="b"/>
            <a:pathLst>
              <a:path w="609600" h="533400">
                <a:moveTo>
                  <a:pt x="0" y="266699"/>
                </a:moveTo>
                <a:lnTo>
                  <a:pt x="3990" y="223433"/>
                </a:lnTo>
                <a:lnTo>
                  <a:pt x="15544" y="182392"/>
                </a:lnTo>
                <a:lnTo>
                  <a:pt x="34032" y="144124"/>
                </a:lnTo>
                <a:lnTo>
                  <a:pt x="58826" y="109179"/>
                </a:lnTo>
                <a:lnTo>
                  <a:pt x="89296" y="78104"/>
                </a:lnTo>
                <a:lnTo>
                  <a:pt x="124815" y="51450"/>
                </a:lnTo>
                <a:lnTo>
                  <a:pt x="164753" y="29763"/>
                </a:lnTo>
                <a:lnTo>
                  <a:pt x="208483" y="13594"/>
                </a:lnTo>
                <a:lnTo>
                  <a:pt x="255374" y="3489"/>
                </a:lnTo>
                <a:lnTo>
                  <a:pt x="304800" y="0"/>
                </a:lnTo>
                <a:lnTo>
                  <a:pt x="354225" y="3489"/>
                </a:lnTo>
                <a:lnTo>
                  <a:pt x="401116" y="13594"/>
                </a:lnTo>
                <a:lnTo>
                  <a:pt x="444846" y="29763"/>
                </a:lnTo>
                <a:lnTo>
                  <a:pt x="484784" y="51450"/>
                </a:lnTo>
                <a:lnTo>
                  <a:pt x="520303" y="78104"/>
                </a:lnTo>
                <a:lnTo>
                  <a:pt x="550773" y="109179"/>
                </a:lnTo>
                <a:lnTo>
                  <a:pt x="575567" y="144124"/>
                </a:lnTo>
                <a:lnTo>
                  <a:pt x="594055" y="182392"/>
                </a:lnTo>
                <a:lnTo>
                  <a:pt x="605609" y="223433"/>
                </a:lnTo>
                <a:lnTo>
                  <a:pt x="609600" y="266699"/>
                </a:lnTo>
                <a:lnTo>
                  <a:pt x="605609" y="309966"/>
                </a:lnTo>
                <a:lnTo>
                  <a:pt x="594055" y="351007"/>
                </a:lnTo>
                <a:lnTo>
                  <a:pt x="575567" y="389275"/>
                </a:lnTo>
                <a:lnTo>
                  <a:pt x="550773" y="424220"/>
                </a:lnTo>
                <a:lnTo>
                  <a:pt x="520303" y="455294"/>
                </a:lnTo>
                <a:lnTo>
                  <a:pt x="484784" y="481949"/>
                </a:lnTo>
                <a:lnTo>
                  <a:pt x="444846" y="503636"/>
                </a:lnTo>
                <a:lnTo>
                  <a:pt x="401116" y="519805"/>
                </a:lnTo>
                <a:lnTo>
                  <a:pt x="354225" y="529910"/>
                </a:lnTo>
                <a:lnTo>
                  <a:pt x="304800" y="533399"/>
                </a:lnTo>
                <a:lnTo>
                  <a:pt x="255374" y="529910"/>
                </a:lnTo>
                <a:lnTo>
                  <a:pt x="208483" y="519805"/>
                </a:lnTo>
                <a:lnTo>
                  <a:pt x="164753" y="503636"/>
                </a:lnTo>
                <a:lnTo>
                  <a:pt x="124815" y="481949"/>
                </a:lnTo>
                <a:lnTo>
                  <a:pt x="89296" y="455294"/>
                </a:lnTo>
                <a:lnTo>
                  <a:pt x="58826" y="424220"/>
                </a:lnTo>
                <a:lnTo>
                  <a:pt x="34032" y="389275"/>
                </a:lnTo>
                <a:lnTo>
                  <a:pt x="15544" y="351007"/>
                </a:lnTo>
                <a:lnTo>
                  <a:pt x="3990" y="309966"/>
                </a:lnTo>
                <a:lnTo>
                  <a:pt x="0" y="266699"/>
                </a:lnTo>
                <a:close/>
              </a:path>
            </a:pathLst>
          </a:custGeom>
          <a:ln w="25908">
            <a:solidFill>
              <a:srgbClr val="FFFF00"/>
            </a:solidFill>
            <a:prstDash val="lg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2" name="object 32"/>
          <p:cNvSpPr txBox="1">
            <a:spLocks noGrp="1"/>
          </p:cNvSpPr>
          <p:nvPr>
            <p:ph type="sldNum" sz="quarter" idx="7"/>
          </p:nvPr>
        </p:nvSpPr>
        <p:spPr>
          <a:prstGeom prst="rect">
            <a:avLst/>
          </a:prstGeom>
        </p:spPr>
        <p:txBody>
          <a:bodyPr vert="horz" wrap="square" lIns="0" tIns="635" rIns="0" bIns="0" rtlCol="0">
            <a:spAutoFit/>
          </a:body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46</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18503113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585" y="169163"/>
            <a:ext cx="6121908" cy="1507236"/>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35940" y="373507"/>
            <a:ext cx="5213985" cy="788035"/>
          </a:xfrm>
          <a:prstGeom prst="rect">
            <a:avLst/>
          </a:prstGeom>
        </p:spPr>
        <p:txBody>
          <a:bodyPr vert="horz" wrap="square" lIns="0" tIns="13335" rIns="0" bIns="0" rtlCol="0">
            <a:spAutoFit/>
          </a:bodyPr>
          <a:lstStyle/>
          <a:p>
            <a:pPr marL="12700">
              <a:lnSpc>
                <a:spcPct val="100000"/>
              </a:lnSpc>
              <a:spcBef>
                <a:spcPts val="105"/>
              </a:spcBef>
            </a:pPr>
            <a:r>
              <a:rPr sz="5000" dirty="0"/>
              <a:t>DFS:</a:t>
            </a:r>
            <a:r>
              <a:rPr sz="5000" spc="-60" dirty="0"/>
              <a:t> </a:t>
            </a:r>
            <a:r>
              <a:rPr sz="5000" spc="-5" dirty="0"/>
              <a:t>EXAMPLE</a:t>
            </a:r>
            <a:endParaRPr sz="5000"/>
          </a:p>
        </p:txBody>
      </p:sp>
      <p:graphicFrame>
        <p:nvGraphicFramePr>
          <p:cNvPr id="4" name="object 4"/>
          <p:cNvGraphicFramePr>
            <a:graphicFrameLocks noGrp="1"/>
          </p:cNvGraphicFramePr>
          <p:nvPr/>
        </p:nvGraphicFramePr>
        <p:xfrm>
          <a:off x="1128712" y="4283138"/>
          <a:ext cx="5182870" cy="2560571"/>
        </p:xfrm>
        <a:graphic>
          <a:graphicData uri="http://schemas.openxmlformats.org/drawingml/2006/table">
            <a:tbl>
              <a:tblPr firstRow="1" bandRow="1">
                <a:tableStyleId>{2D5ABB26-0587-4C30-8999-92F81FD0307C}</a:tableStyleId>
              </a:tblPr>
              <a:tblGrid>
                <a:gridCol w="440055">
                  <a:extLst>
                    <a:ext uri="{9D8B030D-6E8A-4147-A177-3AD203B41FA5}">
                      <a16:colId xmlns:a16="http://schemas.microsoft.com/office/drawing/2014/main" val="20000"/>
                    </a:ext>
                  </a:extLst>
                </a:gridCol>
                <a:gridCol w="2456180">
                  <a:extLst>
                    <a:ext uri="{9D8B030D-6E8A-4147-A177-3AD203B41FA5}">
                      <a16:colId xmlns:a16="http://schemas.microsoft.com/office/drawing/2014/main" val="20001"/>
                    </a:ext>
                  </a:extLst>
                </a:gridCol>
                <a:gridCol w="2286635">
                  <a:extLst>
                    <a:ext uri="{9D8B030D-6E8A-4147-A177-3AD203B41FA5}">
                      <a16:colId xmlns:a16="http://schemas.microsoft.com/office/drawing/2014/main" val="20002"/>
                    </a:ext>
                  </a:extLst>
                </a:gridCol>
              </a:tblGrid>
              <a:tr h="365760">
                <a:tc>
                  <a:txBody>
                    <a:bodyPr/>
                    <a:lstStyle/>
                    <a:p>
                      <a:pPr>
                        <a:lnSpc>
                          <a:spcPct val="100000"/>
                        </a:lnSpc>
                      </a:pPr>
                      <a:endParaRPr sz="2000">
                        <a:latin typeface="Times New Roman"/>
                        <a:cs typeface="Times New Roman"/>
                      </a:endParaRPr>
                    </a:p>
                  </a:txBody>
                  <a:tcPr marL="0" marR="0" marT="0" marB="0">
                    <a:lnL w="28575">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1440">
                        <a:lnSpc>
                          <a:spcPct val="100000"/>
                        </a:lnSpc>
                        <a:spcBef>
                          <a:spcPts val="320"/>
                        </a:spcBef>
                      </a:pPr>
                      <a:r>
                        <a:rPr lang="en-US" sz="1800" dirty="0" smtClean="0">
                          <a:latin typeface="Arial"/>
                          <a:cs typeface="Arial"/>
                        </a:rPr>
                        <a:t>Stack</a:t>
                      </a:r>
                      <a:endParaRPr sz="1800" dirty="0">
                        <a:latin typeface="Arial"/>
                        <a:cs typeface="Arial"/>
                      </a:endParaRPr>
                    </a:p>
                  </a:txBody>
                  <a:tcPr marL="0" marR="0" marT="40640" marB="0">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marL="92075">
                        <a:lnSpc>
                          <a:spcPct val="100000"/>
                        </a:lnSpc>
                        <a:spcBef>
                          <a:spcPts val="320"/>
                        </a:spcBef>
                      </a:pPr>
                      <a:r>
                        <a:rPr sz="1800" spc="-10" dirty="0">
                          <a:latin typeface="Arial"/>
                          <a:cs typeface="Arial"/>
                        </a:rPr>
                        <a:t>Visited</a:t>
                      </a:r>
                      <a:endParaRPr sz="1800">
                        <a:latin typeface="Arial"/>
                        <a:cs typeface="Arial"/>
                      </a:endParaRPr>
                    </a:p>
                  </a:txBody>
                  <a:tcPr marL="0" marR="0" marT="40640" marB="0">
                    <a:lnL w="12700">
                      <a:solidFill>
                        <a:srgbClr val="FFFFFF"/>
                      </a:solidFill>
                      <a:prstDash val="solid"/>
                    </a:lnL>
                    <a:lnR w="28575">
                      <a:solidFill>
                        <a:srgbClr val="FFFFFF"/>
                      </a:solidFill>
                      <a:prstDash val="solid"/>
                    </a:lnR>
                    <a:lnT w="28575">
                      <a:solidFill>
                        <a:srgbClr val="FFFFFF"/>
                      </a:solidFill>
                      <a:prstDash val="solid"/>
                    </a:lnT>
                    <a:lnB w="12700">
                      <a:solidFill>
                        <a:srgbClr val="FFFFFF"/>
                      </a:solidFill>
                      <a:prstDash val="solid"/>
                    </a:lnB>
                  </a:tcPr>
                </a:tc>
                <a:extLst>
                  <a:ext uri="{0D108BD9-81ED-4DB2-BD59-A6C34878D82A}">
                    <a16:rowId xmlns:a16="http://schemas.microsoft.com/office/drawing/2014/main" val="10000"/>
                  </a:ext>
                </a:extLst>
              </a:tr>
              <a:tr h="365759">
                <a:tc>
                  <a:txBody>
                    <a:bodyPr/>
                    <a:lstStyle/>
                    <a:p>
                      <a:pPr marL="91440">
                        <a:lnSpc>
                          <a:spcPct val="100000"/>
                        </a:lnSpc>
                        <a:spcBef>
                          <a:spcPts val="315"/>
                        </a:spcBef>
                      </a:pPr>
                      <a:r>
                        <a:rPr sz="1800" dirty="0">
                          <a:latin typeface="Arial"/>
                          <a:cs typeface="Arial"/>
                        </a:rPr>
                        <a:t>1</a:t>
                      </a:r>
                      <a:endParaRPr sz="1800">
                        <a:latin typeface="Arial"/>
                        <a:cs typeface="Arial"/>
                      </a:endParaRPr>
                    </a:p>
                  </a:txBody>
                  <a:tcPr marL="0" marR="0" marT="40005"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15"/>
                        </a:spcBef>
                      </a:pPr>
                      <a:r>
                        <a:rPr sz="1800" dirty="0">
                          <a:latin typeface="Arial"/>
                          <a:cs typeface="Arial"/>
                        </a:rPr>
                        <a:t>S</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15"/>
                        </a:spcBef>
                      </a:pPr>
                      <a:r>
                        <a:rPr sz="1800" dirty="0">
                          <a:latin typeface="Arial"/>
                          <a:cs typeface="Arial"/>
                        </a:rPr>
                        <a:t>S</a:t>
                      </a:r>
                      <a:endParaRPr sz="1800">
                        <a:latin typeface="Arial"/>
                        <a:cs typeface="Arial"/>
                      </a:endParaRPr>
                    </a:p>
                  </a:txBody>
                  <a:tcPr marL="0" marR="0" marT="40005"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1"/>
                  </a:ext>
                </a:extLst>
              </a:tr>
              <a:tr h="365887">
                <a:tc>
                  <a:txBody>
                    <a:bodyPr/>
                    <a:lstStyle/>
                    <a:p>
                      <a:pPr marL="91440">
                        <a:lnSpc>
                          <a:spcPct val="100000"/>
                        </a:lnSpc>
                        <a:spcBef>
                          <a:spcPts val="320"/>
                        </a:spcBef>
                      </a:pPr>
                      <a:r>
                        <a:rPr sz="1800" dirty="0">
                          <a:latin typeface="Arial"/>
                          <a:cs typeface="Arial"/>
                        </a:rPr>
                        <a:t>2</a:t>
                      </a:r>
                      <a:endParaRPr sz="18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dirty="0">
                          <a:latin typeface="Arial"/>
                          <a:cs typeface="Arial"/>
                        </a:rPr>
                        <a:t>A,B</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20"/>
                        </a:spcBef>
                      </a:pPr>
                      <a:r>
                        <a:rPr sz="1800" dirty="0">
                          <a:latin typeface="Arial"/>
                          <a:cs typeface="Arial"/>
                        </a:rPr>
                        <a:t>S,A,B</a:t>
                      </a:r>
                      <a:endParaRPr sz="1800">
                        <a:latin typeface="Arial"/>
                        <a:cs typeface="Arial"/>
                      </a:endParaRP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2"/>
                  </a:ext>
                </a:extLst>
              </a:tr>
              <a:tr h="365747">
                <a:tc>
                  <a:txBody>
                    <a:bodyPr/>
                    <a:lstStyle/>
                    <a:p>
                      <a:pPr marL="91440">
                        <a:lnSpc>
                          <a:spcPct val="100000"/>
                        </a:lnSpc>
                        <a:spcBef>
                          <a:spcPts val="320"/>
                        </a:spcBef>
                      </a:pPr>
                      <a:r>
                        <a:rPr sz="1800" dirty="0">
                          <a:latin typeface="Arial"/>
                          <a:cs typeface="Arial"/>
                        </a:rPr>
                        <a:t>3</a:t>
                      </a:r>
                      <a:endParaRPr sz="18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dirty="0">
                          <a:latin typeface="Arial"/>
                          <a:cs typeface="Arial"/>
                        </a:rPr>
                        <a:t>C,D,B</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20"/>
                        </a:spcBef>
                      </a:pPr>
                      <a:r>
                        <a:rPr sz="1800" dirty="0">
                          <a:latin typeface="Arial"/>
                          <a:cs typeface="Arial"/>
                        </a:rPr>
                        <a:t>S,A,B,C,D</a:t>
                      </a:r>
                      <a:endParaRPr sz="1800">
                        <a:latin typeface="Arial"/>
                        <a:cs typeface="Arial"/>
                      </a:endParaRP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3"/>
                  </a:ext>
                </a:extLst>
              </a:tr>
              <a:tr h="365810">
                <a:tc>
                  <a:txBody>
                    <a:bodyPr/>
                    <a:lstStyle/>
                    <a:p>
                      <a:pPr marL="91440">
                        <a:lnSpc>
                          <a:spcPct val="100000"/>
                        </a:lnSpc>
                        <a:spcBef>
                          <a:spcPts val="320"/>
                        </a:spcBef>
                      </a:pPr>
                      <a:r>
                        <a:rPr sz="1800" dirty="0">
                          <a:latin typeface="Arial"/>
                          <a:cs typeface="Arial"/>
                        </a:rPr>
                        <a:t>4</a:t>
                      </a:r>
                      <a:endParaRPr sz="18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dirty="0">
                          <a:latin typeface="Arial"/>
                          <a:cs typeface="Arial"/>
                        </a:rPr>
                        <a:t>G,H,D,B</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20"/>
                        </a:spcBef>
                      </a:pPr>
                      <a:r>
                        <a:rPr sz="1800" dirty="0">
                          <a:latin typeface="Arial"/>
                          <a:cs typeface="Arial"/>
                        </a:rPr>
                        <a:t>S,A,B,C,D,G,H</a:t>
                      </a:r>
                      <a:endParaRPr sz="1800">
                        <a:latin typeface="Arial"/>
                        <a:cs typeface="Arial"/>
                      </a:endParaRP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4"/>
                  </a:ext>
                </a:extLst>
              </a:tr>
              <a:tr h="365798">
                <a:tc>
                  <a:txBody>
                    <a:bodyPr/>
                    <a:lstStyle/>
                    <a:p>
                      <a:pPr marL="91440">
                        <a:lnSpc>
                          <a:spcPct val="100000"/>
                        </a:lnSpc>
                        <a:spcBef>
                          <a:spcPts val="320"/>
                        </a:spcBef>
                      </a:pPr>
                      <a:r>
                        <a:rPr sz="1800" dirty="0">
                          <a:latin typeface="Arial"/>
                          <a:cs typeface="Arial"/>
                        </a:rPr>
                        <a:t>5</a:t>
                      </a:r>
                      <a:endParaRPr sz="18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1440">
                        <a:lnSpc>
                          <a:spcPct val="100000"/>
                        </a:lnSpc>
                        <a:spcBef>
                          <a:spcPts val="320"/>
                        </a:spcBef>
                      </a:pPr>
                      <a:r>
                        <a:rPr sz="1800" dirty="0">
                          <a:latin typeface="Arial"/>
                          <a:cs typeface="Arial"/>
                        </a:rPr>
                        <a:t>H,D,B</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92075">
                        <a:lnSpc>
                          <a:spcPct val="100000"/>
                        </a:lnSpc>
                        <a:spcBef>
                          <a:spcPts val="320"/>
                        </a:spcBef>
                      </a:pPr>
                      <a:r>
                        <a:rPr sz="1800" dirty="0">
                          <a:latin typeface="Arial"/>
                          <a:cs typeface="Arial"/>
                        </a:rPr>
                        <a:t>S,A,B,C,D,G,H</a:t>
                      </a:r>
                      <a:endParaRPr sz="1800">
                        <a:latin typeface="Arial"/>
                        <a:cs typeface="Arial"/>
                      </a:endParaRP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5"/>
                  </a:ext>
                </a:extLst>
              </a:tr>
              <a:tr h="365810">
                <a:tc>
                  <a:txBody>
                    <a:bodyPr/>
                    <a:lstStyle/>
                    <a:p>
                      <a:pPr marL="91440">
                        <a:lnSpc>
                          <a:spcPct val="100000"/>
                        </a:lnSpc>
                        <a:spcBef>
                          <a:spcPts val="320"/>
                        </a:spcBef>
                      </a:pPr>
                      <a:r>
                        <a:rPr sz="1800" dirty="0">
                          <a:latin typeface="Arial"/>
                          <a:cs typeface="Arial"/>
                        </a:rPr>
                        <a:t>6</a:t>
                      </a:r>
                      <a:endParaRPr sz="1800">
                        <a:latin typeface="Arial"/>
                        <a:cs typeface="Arial"/>
                      </a:endParaRPr>
                    </a:p>
                  </a:txBody>
                  <a:tcPr marL="0" marR="0" marT="40640" marB="0">
                    <a:lnL w="28575">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marL="91440">
                        <a:lnSpc>
                          <a:spcPct val="100000"/>
                        </a:lnSpc>
                        <a:spcBef>
                          <a:spcPts val="320"/>
                        </a:spcBef>
                      </a:pPr>
                      <a:r>
                        <a:rPr sz="1800" dirty="0">
                          <a:latin typeface="Arial"/>
                          <a:cs typeface="Arial"/>
                        </a:rPr>
                        <a:t>D,B</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marL="92075">
                        <a:lnSpc>
                          <a:spcPct val="100000"/>
                        </a:lnSpc>
                        <a:spcBef>
                          <a:spcPts val="320"/>
                        </a:spcBef>
                      </a:pPr>
                      <a:r>
                        <a:rPr sz="1800" dirty="0">
                          <a:latin typeface="Arial"/>
                          <a:cs typeface="Arial"/>
                        </a:rPr>
                        <a:t>S,A,B,C,D,G,H</a:t>
                      </a:r>
                    </a:p>
                  </a:txBody>
                  <a:tcPr marL="0" marR="0" marT="40640" marB="0">
                    <a:lnL w="12700">
                      <a:solidFill>
                        <a:srgbClr val="FFFFFF"/>
                      </a:solidFill>
                      <a:prstDash val="solid"/>
                    </a:lnL>
                    <a:lnR w="28575">
                      <a:solidFill>
                        <a:srgbClr val="FFFFFF"/>
                      </a:solidFill>
                      <a:prstDash val="solid"/>
                    </a:lnR>
                    <a:lnT w="12700">
                      <a:solidFill>
                        <a:srgbClr val="FFFFFF"/>
                      </a:solidFill>
                      <a:prstDash val="solid"/>
                    </a:lnT>
                    <a:lnB w="28575">
                      <a:solidFill>
                        <a:srgbClr val="FFFFFF"/>
                      </a:solidFill>
                      <a:prstDash val="solid"/>
                    </a:lnB>
                  </a:tcPr>
                </a:tc>
                <a:extLst>
                  <a:ext uri="{0D108BD9-81ED-4DB2-BD59-A6C34878D82A}">
                    <a16:rowId xmlns:a16="http://schemas.microsoft.com/office/drawing/2014/main" val="10006"/>
                  </a:ext>
                </a:extLst>
              </a:tr>
            </a:tbl>
          </a:graphicData>
        </a:graphic>
      </p:graphicFrame>
      <p:sp>
        <p:nvSpPr>
          <p:cNvPr id="5" name="object 5"/>
          <p:cNvSpPr/>
          <p:nvPr/>
        </p:nvSpPr>
        <p:spPr>
          <a:xfrm>
            <a:off x="6477761" y="15247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6" name="object 6"/>
          <p:cNvSpPr txBox="1"/>
          <p:nvPr/>
        </p:nvSpPr>
        <p:spPr>
          <a:xfrm>
            <a:off x="6579489" y="1520697"/>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S</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p:nvPr/>
        </p:nvSpPr>
        <p:spPr>
          <a:xfrm>
            <a:off x="76207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8" name="object 8"/>
          <p:cNvSpPr txBox="1"/>
          <p:nvPr/>
        </p:nvSpPr>
        <p:spPr>
          <a:xfrm>
            <a:off x="7722489"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B</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p:nvPr/>
        </p:nvSpPr>
        <p:spPr>
          <a:xfrm>
            <a:off x="5487161" y="2134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0" name="object 10"/>
          <p:cNvSpPr txBox="1"/>
          <p:nvPr/>
        </p:nvSpPr>
        <p:spPr>
          <a:xfrm>
            <a:off x="5588634" y="2130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A</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1" name="object 11"/>
          <p:cNvSpPr/>
          <p:nvPr/>
        </p:nvSpPr>
        <p:spPr>
          <a:xfrm>
            <a:off x="7620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2" name="object 12"/>
          <p:cNvSpPr txBox="1"/>
          <p:nvPr/>
        </p:nvSpPr>
        <p:spPr>
          <a:xfrm>
            <a:off x="7722489" y="289267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3" name="object 13"/>
          <p:cNvSpPr/>
          <p:nvPr/>
        </p:nvSpPr>
        <p:spPr>
          <a:xfrm>
            <a:off x="85351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4" name="object 14"/>
          <p:cNvSpPr txBox="1"/>
          <p:nvPr/>
        </p:nvSpPr>
        <p:spPr>
          <a:xfrm>
            <a:off x="8643366" y="2892678"/>
            <a:ext cx="1651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F</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5" name="object 15"/>
          <p:cNvSpPr/>
          <p:nvPr/>
        </p:nvSpPr>
        <p:spPr>
          <a:xfrm>
            <a:off x="63253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499" y="0"/>
                </a:lnTo>
                <a:lnTo>
                  <a:pt x="241123" y="5441"/>
                </a:lnTo>
                <a:lnTo>
                  <a:pt x="286624" y="20799"/>
                </a:lnTo>
                <a:lnTo>
                  <a:pt x="325183" y="44624"/>
                </a:lnTo>
                <a:lnTo>
                  <a:pt x="354979" y="75466"/>
                </a:lnTo>
                <a:lnTo>
                  <a:pt x="374191" y="111874"/>
                </a:lnTo>
                <a:lnTo>
                  <a:pt x="380999" y="152400"/>
                </a:lnTo>
                <a:lnTo>
                  <a:pt x="374191" y="192925"/>
                </a:lnTo>
                <a:lnTo>
                  <a:pt x="354979" y="229333"/>
                </a:lnTo>
                <a:lnTo>
                  <a:pt x="325183" y="260175"/>
                </a:lnTo>
                <a:lnTo>
                  <a:pt x="286624" y="284000"/>
                </a:lnTo>
                <a:lnTo>
                  <a:pt x="241123" y="299358"/>
                </a:lnTo>
                <a:lnTo>
                  <a:pt x="190499"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6" name="object 16"/>
          <p:cNvSpPr txBox="1"/>
          <p:nvPr/>
        </p:nvSpPr>
        <p:spPr>
          <a:xfrm>
            <a:off x="6420992"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D</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7" name="object 17"/>
          <p:cNvSpPr/>
          <p:nvPr/>
        </p:nvSpPr>
        <p:spPr>
          <a:xfrm>
            <a:off x="4953761" y="2896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object 18"/>
          <p:cNvSpPr txBox="1"/>
          <p:nvPr/>
        </p:nvSpPr>
        <p:spPr>
          <a:xfrm>
            <a:off x="5049139" y="2892678"/>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C</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9" name="object 19"/>
          <p:cNvSpPr/>
          <p:nvPr/>
        </p:nvSpPr>
        <p:spPr>
          <a:xfrm>
            <a:off x="44203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object 20"/>
          <p:cNvSpPr txBox="1"/>
          <p:nvPr/>
        </p:nvSpPr>
        <p:spPr>
          <a:xfrm>
            <a:off x="4509642" y="3654932"/>
            <a:ext cx="2038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D9"/>
                </a:solidFill>
                <a:effectLst/>
                <a:uLnTx/>
                <a:uFillTx/>
                <a:latin typeface="Arial"/>
                <a:ea typeface="+mn-ea"/>
                <a:cs typeface="Arial"/>
              </a:rPr>
              <a:t>G</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1" name="object 21"/>
          <p:cNvSpPr/>
          <p:nvPr/>
        </p:nvSpPr>
        <p:spPr>
          <a:xfrm>
            <a:off x="5715761" y="3658361"/>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25908">
            <a:solidFill>
              <a:srgbClr val="80808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object 22"/>
          <p:cNvSpPr txBox="1"/>
          <p:nvPr/>
        </p:nvSpPr>
        <p:spPr>
          <a:xfrm>
            <a:off x="5811139" y="3654932"/>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D9"/>
                </a:solidFill>
                <a:effectLst/>
                <a:uLnTx/>
                <a:uFillTx/>
                <a:latin typeface="Arial"/>
                <a:ea typeface="+mn-ea"/>
                <a:cs typeface="Arial"/>
              </a:rPr>
              <a:t>H</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3" name="object 23"/>
          <p:cNvSpPr/>
          <p:nvPr/>
        </p:nvSpPr>
        <p:spPr>
          <a:xfrm>
            <a:off x="5639561" y="1805558"/>
            <a:ext cx="998219" cy="356870"/>
          </a:xfrm>
          <a:custGeom>
            <a:avLst/>
            <a:gdLst/>
            <a:ahLst/>
            <a:cxnLst/>
            <a:rect l="l" t="t" r="r" b="b"/>
            <a:pathLst>
              <a:path w="998220" h="356869">
                <a:moveTo>
                  <a:pt x="122047" y="212343"/>
                </a:moveTo>
                <a:lnTo>
                  <a:pt x="0" y="328802"/>
                </a:lnTo>
                <a:lnTo>
                  <a:pt x="166370" y="356488"/>
                </a:lnTo>
                <a:lnTo>
                  <a:pt x="153873" y="315849"/>
                </a:lnTo>
                <a:lnTo>
                  <a:pt x="127508" y="315849"/>
                </a:lnTo>
                <a:lnTo>
                  <a:pt x="112775" y="267842"/>
                </a:lnTo>
                <a:lnTo>
                  <a:pt x="136835" y="260439"/>
                </a:lnTo>
                <a:lnTo>
                  <a:pt x="122047" y="212343"/>
                </a:lnTo>
                <a:close/>
              </a:path>
              <a:path w="998220" h="356869">
                <a:moveTo>
                  <a:pt x="136835" y="260439"/>
                </a:moveTo>
                <a:lnTo>
                  <a:pt x="112775" y="267842"/>
                </a:lnTo>
                <a:lnTo>
                  <a:pt x="127508" y="315849"/>
                </a:lnTo>
                <a:lnTo>
                  <a:pt x="151594" y="308437"/>
                </a:lnTo>
                <a:lnTo>
                  <a:pt x="136835" y="260439"/>
                </a:lnTo>
                <a:close/>
              </a:path>
              <a:path w="998220" h="356869">
                <a:moveTo>
                  <a:pt x="151594" y="308437"/>
                </a:moveTo>
                <a:lnTo>
                  <a:pt x="127508" y="315849"/>
                </a:lnTo>
                <a:lnTo>
                  <a:pt x="153873" y="315849"/>
                </a:lnTo>
                <a:lnTo>
                  <a:pt x="151594" y="308437"/>
                </a:lnTo>
                <a:close/>
              </a:path>
              <a:path w="998220" h="356869">
                <a:moveTo>
                  <a:pt x="983234" y="0"/>
                </a:moveTo>
                <a:lnTo>
                  <a:pt x="136835" y="260439"/>
                </a:lnTo>
                <a:lnTo>
                  <a:pt x="151594" y="308437"/>
                </a:lnTo>
                <a:lnTo>
                  <a:pt x="997965" y="48005"/>
                </a:lnTo>
                <a:lnTo>
                  <a:pt x="983234"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4" name="object 24"/>
          <p:cNvSpPr/>
          <p:nvPr/>
        </p:nvSpPr>
        <p:spPr>
          <a:xfrm>
            <a:off x="5243448" y="3181095"/>
            <a:ext cx="624840" cy="477520"/>
          </a:xfrm>
          <a:custGeom>
            <a:avLst/>
            <a:gdLst/>
            <a:ahLst/>
            <a:cxnLst/>
            <a:rect l="l" t="t" r="r" b="b"/>
            <a:pathLst>
              <a:path w="624839" h="477520">
                <a:moveTo>
                  <a:pt x="488912" y="406816"/>
                </a:moveTo>
                <a:lnTo>
                  <a:pt x="458724" y="447039"/>
                </a:lnTo>
                <a:lnTo>
                  <a:pt x="624713" y="477265"/>
                </a:lnTo>
                <a:lnTo>
                  <a:pt x="597026" y="421893"/>
                </a:lnTo>
                <a:lnTo>
                  <a:pt x="509015" y="421893"/>
                </a:lnTo>
                <a:lnTo>
                  <a:pt x="488912" y="406816"/>
                </a:lnTo>
                <a:close/>
              </a:path>
              <a:path w="624839" h="477520">
                <a:moveTo>
                  <a:pt x="519071" y="366633"/>
                </a:moveTo>
                <a:lnTo>
                  <a:pt x="488912" y="406816"/>
                </a:lnTo>
                <a:lnTo>
                  <a:pt x="509015" y="421893"/>
                </a:lnTo>
                <a:lnTo>
                  <a:pt x="539241" y="381762"/>
                </a:lnTo>
                <a:lnTo>
                  <a:pt x="519071" y="366633"/>
                </a:lnTo>
                <a:close/>
              </a:path>
              <a:path w="624839" h="477520">
                <a:moveTo>
                  <a:pt x="549275" y="326389"/>
                </a:moveTo>
                <a:lnTo>
                  <a:pt x="519071" y="366633"/>
                </a:lnTo>
                <a:lnTo>
                  <a:pt x="539241" y="381762"/>
                </a:lnTo>
                <a:lnTo>
                  <a:pt x="509015" y="421893"/>
                </a:lnTo>
                <a:lnTo>
                  <a:pt x="597026" y="421893"/>
                </a:lnTo>
                <a:lnTo>
                  <a:pt x="549275" y="326389"/>
                </a:lnTo>
                <a:close/>
              </a:path>
              <a:path w="624839" h="477520">
                <a:moveTo>
                  <a:pt x="30225" y="0"/>
                </a:moveTo>
                <a:lnTo>
                  <a:pt x="0" y="40131"/>
                </a:lnTo>
                <a:lnTo>
                  <a:pt x="488912" y="406816"/>
                </a:lnTo>
                <a:lnTo>
                  <a:pt x="519071" y="366633"/>
                </a:lnTo>
                <a:lnTo>
                  <a:pt x="30225"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5" name="object 25"/>
          <p:cNvSpPr/>
          <p:nvPr/>
        </p:nvSpPr>
        <p:spPr>
          <a:xfrm>
            <a:off x="5182361" y="2421382"/>
            <a:ext cx="474980" cy="474980"/>
          </a:xfrm>
          <a:custGeom>
            <a:avLst/>
            <a:gdLst/>
            <a:ahLst/>
            <a:cxnLst/>
            <a:rect l="l" t="t" r="r" b="b"/>
            <a:pathLst>
              <a:path w="474979" h="474980">
                <a:moveTo>
                  <a:pt x="53339" y="314959"/>
                </a:moveTo>
                <a:lnTo>
                  <a:pt x="0" y="474979"/>
                </a:lnTo>
                <a:lnTo>
                  <a:pt x="160020" y="421639"/>
                </a:lnTo>
                <a:lnTo>
                  <a:pt x="142239" y="403859"/>
                </a:lnTo>
                <a:lnTo>
                  <a:pt x="106679" y="403859"/>
                </a:lnTo>
                <a:lnTo>
                  <a:pt x="71120" y="368300"/>
                </a:lnTo>
                <a:lnTo>
                  <a:pt x="88900" y="350519"/>
                </a:lnTo>
                <a:lnTo>
                  <a:pt x="53339" y="314959"/>
                </a:lnTo>
                <a:close/>
              </a:path>
              <a:path w="474979" h="474980">
                <a:moveTo>
                  <a:pt x="88900" y="350519"/>
                </a:moveTo>
                <a:lnTo>
                  <a:pt x="71120" y="368300"/>
                </a:lnTo>
                <a:lnTo>
                  <a:pt x="106679" y="403859"/>
                </a:lnTo>
                <a:lnTo>
                  <a:pt x="124460" y="386079"/>
                </a:lnTo>
                <a:lnTo>
                  <a:pt x="88900" y="350519"/>
                </a:lnTo>
                <a:close/>
              </a:path>
              <a:path w="474979" h="474980">
                <a:moveTo>
                  <a:pt x="124460" y="386079"/>
                </a:moveTo>
                <a:lnTo>
                  <a:pt x="106679" y="403859"/>
                </a:lnTo>
                <a:lnTo>
                  <a:pt x="142239" y="403859"/>
                </a:lnTo>
                <a:lnTo>
                  <a:pt x="124460" y="386079"/>
                </a:lnTo>
                <a:close/>
              </a:path>
              <a:path w="474979" h="474980">
                <a:moveTo>
                  <a:pt x="439420" y="0"/>
                </a:moveTo>
                <a:lnTo>
                  <a:pt x="88900" y="350519"/>
                </a:lnTo>
                <a:lnTo>
                  <a:pt x="124460" y="386079"/>
                </a:lnTo>
                <a:lnTo>
                  <a:pt x="474979" y="35559"/>
                </a:lnTo>
                <a:lnTo>
                  <a:pt x="439420"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6" name="object 26"/>
          <p:cNvSpPr/>
          <p:nvPr/>
        </p:nvSpPr>
        <p:spPr>
          <a:xfrm>
            <a:off x="5606034" y="3550158"/>
            <a:ext cx="609600" cy="533400"/>
          </a:xfrm>
          <a:custGeom>
            <a:avLst/>
            <a:gdLst/>
            <a:ahLst/>
            <a:cxnLst/>
            <a:rect l="l" t="t" r="r" b="b"/>
            <a:pathLst>
              <a:path w="609600" h="533400">
                <a:moveTo>
                  <a:pt x="0" y="266699"/>
                </a:moveTo>
                <a:lnTo>
                  <a:pt x="3990" y="223433"/>
                </a:lnTo>
                <a:lnTo>
                  <a:pt x="15544" y="182392"/>
                </a:lnTo>
                <a:lnTo>
                  <a:pt x="34032" y="144124"/>
                </a:lnTo>
                <a:lnTo>
                  <a:pt x="58826" y="109179"/>
                </a:lnTo>
                <a:lnTo>
                  <a:pt x="89296" y="78104"/>
                </a:lnTo>
                <a:lnTo>
                  <a:pt x="124815" y="51450"/>
                </a:lnTo>
                <a:lnTo>
                  <a:pt x="164753" y="29763"/>
                </a:lnTo>
                <a:lnTo>
                  <a:pt x="208483" y="13594"/>
                </a:lnTo>
                <a:lnTo>
                  <a:pt x="255374" y="3489"/>
                </a:lnTo>
                <a:lnTo>
                  <a:pt x="304800" y="0"/>
                </a:lnTo>
                <a:lnTo>
                  <a:pt x="354225" y="3489"/>
                </a:lnTo>
                <a:lnTo>
                  <a:pt x="401116" y="13594"/>
                </a:lnTo>
                <a:lnTo>
                  <a:pt x="444846" y="29763"/>
                </a:lnTo>
                <a:lnTo>
                  <a:pt x="484784" y="51450"/>
                </a:lnTo>
                <a:lnTo>
                  <a:pt x="520303" y="78104"/>
                </a:lnTo>
                <a:lnTo>
                  <a:pt x="550773" y="109179"/>
                </a:lnTo>
                <a:lnTo>
                  <a:pt x="575567" y="144124"/>
                </a:lnTo>
                <a:lnTo>
                  <a:pt x="594055" y="182392"/>
                </a:lnTo>
                <a:lnTo>
                  <a:pt x="605609" y="223433"/>
                </a:lnTo>
                <a:lnTo>
                  <a:pt x="609600" y="266699"/>
                </a:lnTo>
                <a:lnTo>
                  <a:pt x="605609" y="309966"/>
                </a:lnTo>
                <a:lnTo>
                  <a:pt x="594055" y="351007"/>
                </a:lnTo>
                <a:lnTo>
                  <a:pt x="575567" y="389275"/>
                </a:lnTo>
                <a:lnTo>
                  <a:pt x="550773" y="424220"/>
                </a:lnTo>
                <a:lnTo>
                  <a:pt x="520303" y="455294"/>
                </a:lnTo>
                <a:lnTo>
                  <a:pt x="484784" y="481949"/>
                </a:lnTo>
                <a:lnTo>
                  <a:pt x="444846" y="503636"/>
                </a:lnTo>
                <a:lnTo>
                  <a:pt x="401116" y="519805"/>
                </a:lnTo>
                <a:lnTo>
                  <a:pt x="354225" y="529910"/>
                </a:lnTo>
                <a:lnTo>
                  <a:pt x="304800" y="533399"/>
                </a:lnTo>
                <a:lnTo>
                  <a:pt x="255374" y="529910"/>
                </a:lnTo>
                <a:lnTo>
                  <a:pt x="208483" y="519805"/>
                </a:lnTo>
                <a:lnTo>
                  <a:pt x="164753" y="503636"/>
                </a:lnTo>
                <a:lnTo>
                  <a:pt x="124815" y="481949"/>
                </a:lnTo>
                <a:lnTo>
                  <a:pt x="89296" y="455294"/>
                </a:lnTo>
                <a:lnTo>
                  <a:pt x="58826" y="424220"/>
                </a:lnTo>
                <a:lnTo>
                  <a:pt x="34032" y="389275"/>
                </a:lnTo>
                <a:lnTo>
                  <a:pt x="15544" y="351007"/>
                </a:lnTo>
                <a:lnTo>
                  <a:pt x="3990" y="309966"/>
                </a:lnTo>
                <a:lnTo>
                  <a:pt x="0" y="266699"/>
                </a:lnTo>
                <a:close/>
              </a:path>
            </a:pathLst>
          </a:custGeom>
          <a:ln w="25908">
            <a:solidFill>
              <a:srgbClr val="FFFF00"/>
            </a:solidFill>
            <a:prstDash val="lg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7" name="object 27"/>
          <p:cNvSpPr/>
          <p:nvPr/>
        </p:nvSpPr>
        <p:spPr>
          <a:xfrm>
            <a:off x="4648961" y="3185032"/>
            <a:ext cx="400685" cy="473709"/>
          </a:xfrm>
          <a:custGeom>
            <a:avLst/>
            <a:gdLst/>
            <a:ahLst/>
            <a:cxnLst/>
            <a:rect l="l" t="t" r="r" b="b"/>
            <a:pathLst>
              <a:path w="400685" h="473710">
                <a:moveTo>
                  <a:pt x="38608" y="309117"/>
                </a:moveTo>
                <a:lnTo>
                  <a:pt x="0" y="473328"/>
                </a:lnTo>
                <a:lnTo>
                  <a:pt x="154559" y="405764"/>
                </a:lnTo>
                <a:lnTo>
                  <a:pt x="139017" y="392811"/>
                </a:lnTo>
                <a:lnTo>
                  <a:pt x="99822" y="392811"/>
                </a:lnTo>
                <a:lnTo>
                  <a:pt x="61213" y="360679"/>
                </a:lnTo>
                <a:lnTo>
                  <a:pt x="77301" y="341369"/>
                </a:lnTo>
                <a:lnTo>
                  <a:pt x="38608" y="309117"/>
                </a:lnTo>
                <a:close/>
              </a:path>
              <a:path w="400685" h="473710">
                <a:moveTo>
                  <a:pt x="77301" y="341369"/>
                </a:moveTo>
                <a:lnTo>
                  <a:pt x="61213" y="360679"/>
                </a:lnTo>
                <a:lnTo>
                  <a:pt x="99822" y="392811"/>
                </a:lnTo>
                <a:lnTo>
                  <a:pt x="115888" y="373532"/>
                </a:lnTo>
                <a:lnTo>
                  <a:pt x="77301" y="341369"/>
                </a:lnTo>
                <a:close/>
              </a:path>
              <a:path w="400685" h="473710">
                <a:moveTo>
                  <a:pt x="115888" y="373532"/>
                </a:moveTo>
                <a:lnTo>
                  <a:pt x="99822" y="392811"/>
                </a:lnTo>
                <a:lnTo>
                  <a:pt x="139017" y="392811"/>
                </a:lnTo>
                <a:lnTo>
                  <a:pt x="115888" y="373532"/>
                </a:lnTo>
                <a:close/>
              </a:path>
              <a:path w="400685" h="473710">
                <a:moveTo>
                  <a:pt x="361696" y="0"/>
                </a:moveTo>
                <a:lnTo>
                  <a:pt x="77301" y="341369"/>
                </a:lnTo>
                <a:lnTo>
                  <a:pt x="115888" y="373532"/>
                </a:lnTo>
                <a:lnTo>
                  <a:pt x="400303" y="32257"/>
                </a:lnTo>
                <a:lnTo>
                  <a:pt x="361696" y="0"/>
                </a:lnTo>
                <a:close/>
              </a:path>
            </a:pathLst>
          </a:custGeom>
          <a:solidFill>
            <a:srgbClr val="99FF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8" name="object 28"/>
          <p:cNvSpPr txBox="1">
            <a:spLocks noGrp="1"/>
          </p:cNvSpPr>
          <p:nvPr>
            <p:ph type="sldNum" sz="quarter" idx="7"/>
          </p:nvPr>
        </p:nvSpPr>
        <p:spPr>
          <a:prstGeom prst="rect">
            <a:avLst/>
          </a:prstGeom>
        </p:spPr>
        <p:txBody>
          <a:bodyPr vert="horz" wrap="square" lIns="0" tIns="635" rIns="0" bIns="0" rtlCol="0">
            <a:spAutoFit/>
          </a:body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47</a:t>
            </a:fld>
            <a:endParaRPr kumimoji="0" sz="1050" b="0" i="0" u="none" strike="noStrike" kern="1200" cap="none" spc="0" normalizeH="0" baseline="0" noProof="0" dirty="0">
              <a:ln>
                <a:noFill/>
              </a:ln>
              <a:solidFill>
                <a:prstClr val="white"/>
              </a:solidFill>
              <a:effectLst/>
              <a:uLnTx/>
              <a:uFillTx/>
              <a:latin typeface="Arial"/>
              <a:ea typeface="+mn-ea"/>
              <a:cs typeface="Arial"/>
            </a:endParaRPr>
          </a:p>
        </p:txBody>
      </p:sp>
    </p:spTree>
    <p:extLst>
      <p:ext uri="{BB962C8B-B14F-4D97-AF65-F5344CB8AC3E}">
        <p14:creationId xmlns:p14="http://schemas.microsoft.com/office/powerpoint/2010/main" val="1605541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3"/>
            <a:ext cx="6608877" cy="458978"/>
          </a:xfrm>
        </p:spPr>
        <p:txBody>
          <a:bodyPr/>
          <a:lstStyle/>
          <a:p>
            <a:r>
              <a:rPr lang="en-US" sz="3200" b="1"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BFS example</a:t>
            </a:r>
            <a:r>
              <a:rPr lang="en-US" sz="3200" dirty="0">
                <a:latin typeface="Calibri" panose="020F0502020204030204" pitchFamily="34" charset="0"/>
                <a:ea typeface="Calibri" panose="020F0502020204030204" pitchFamily="34" charset="0"/>
                <a:cs typeface="Times New Roman" panose="02020603050405020304" pitchFamily="18" charset="0"/>
              </a:rPr>
              <a:t/>
            </a:r>
            <a:br>
              <a:rPr lang="en-US" sz="32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 Placeholder 2"/>
          <p:cNvSpPr>
            <a:spLocks noGrp="1"/>
          </p:cNvSpPr>
          <p:nvPr>
            <p:ph type="body" idx="1"/>
          </p:nvPr>
        </p:nvSpPr>
        <p:spPr>
          <a:xfrm>
            <a:off x="922223" y="1848306"/>
            <a:ext cx="7321550" cy="1561966"/>
          </a:xfrm>
        </p:spPr>
        <p:txBody>
          <a:bodyPr/>
          <a:lstStyle/>
          <a:p>
            <a:pPr>
              <a:lnSpc>
                <a:spcPts val="2250"/>
              </a:lnSpc>
              <a:spcAft>
                <a:spcPts val="1200"/>
              </a:spcAft>
            </a:pPr>
            <a:r>
              <a:rPr lang="en-US" sz="1800"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We start from vertex 0, the BFS algorithm starts by putting it in the Visited list and putting all its adjacent vertices in the </a:t>
            </a:r>
            <a:r>
              <a:rPr lang="en-US" sz="1800" dirty="0" smtClean="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Queue</a:t>
            </a:r>
            <a:r>
              <a:rPr lang="en-US" sz="1800" dirty="0" smtClean="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a:t>
            </a:r>
            <a:endParaRPr lang="en-US" sz="1800" dirty="0" smtClean="0">
              <a:solidFill>
                <a:schemeClr val="tx1"/>
              </a:solidFill>
              <a:latin typeface="Helvetica" panose="020B0604020202020204" pitchFamily="34" charset="0"/>
              <a:ea typeface="Times New Roman" panose="02020603050405020304" pitchFamily="18" charset="0"/>
              <a:cs typeface="Times New Roman" panose="02020603050405020304" pitchFamily="18" charset="0"/>
            </a:endParaRPr>
          </a:p>
          <a:p>
            <a:pPr>
              <a:lnSpc>
                <a:spcPts val="2250"/>
              </a:lnSpc>
              <a:spcAft>
                <a:spcPts val="1200"/>
              </a:spcAft>
            </a:pP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1032548" y="2841553"/>
            <a:ext cx="7100900" cy="2700448"/>
          </a:xfrm>
          <a:prstGeom prst="rect">
            <a:avLst/>
          </a:prstGeom>
        </p:spPr>
      </p:pic>
      <p:sp>
        <p:nvSpPr>
          <p:cNvPr id="5" name="Rectangle 4"/>
          <p:cNvSpPr/>
          <p:nvPr/>
        </p:nvSpPr>
        <p:spPr>
          <a:xfrm>
            <a:off x="1600200" y="5199471"/>
            <a:ext cx="5791200" cy="388696"/>
          </a:xfrm>
          <a:prstGeom prst="rect">
            <a:avLst/>
          </a:prstGeom>
        </p:spPr>
        <p:txBody>
          <a:bodyPr wrap="square">
            <a:spAutoFit/>
          </a:bodyPr>
          <a:lstStyle/>
          <a:p>
            <a:pPr>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Visit start vertex and add its adjacent vertices to queue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0248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2"/>
            <a:ext cx="6608877" cy="492443"/>
          </a:xfrm>
        </p:spPr>
        <p:txBody>
          <a:bodyPr/>
          <a:lstStyle/>
          <a:p>
            <a:r>
              <a:rPr lang="en-US" sz="3200" b="1"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BFS example</a:t>
            </a:r>
            <a:endParaRPr lang="en-US" dirty="0"/>
          </a:p>
        </p:txBody>
      </p:sp>
      <p:sp>
        <p:nvSpPr>
          <p:cNvPr id="3" name="Text Placeholder 2"/>
          <p:cNvSpPr>
            <a:spLocks noGrp="1"/>
          </p:cNvSpPr>
          <p:nvPr>
            <p:ph type="body" idx="1"/>
          </p:nvPr>
        </p:nvSpPr>
        <p:spPr>
          <a:xfrm>
            <a:off x="922223" y="1848306"/>
            <a:ext cx="7321550" cy="1020792"/>
          </a:xfrm>
        </p:spPr>
        <p:txBody>
          <a:bodyPr/>
          <a:lstStyle/>
          <a:p>
            <a:pPr>
              <a:lnSpc>
                <a:spcPts val="2250"/>
              </a:lnSpc>
              <a:spcAft>
                <a:spcPts val="1200"/>
              </a:spcAft>
            </a:pPr>
            <a:r>
              <a:rPr lang="en-US" sz="1800"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Next, we visit the element at the front of queue i.e. 1 and go to its adjacent nodes. Since 0 has already been visited, we visit 2 instead.</a:t>
            </a: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chemeClr val="tx1"/>
              </a:solidFill>
            </a:endParaRPr>
          </a:p>
        </p:txBody>
      </p:sp>
      <p:pic>
        <p:nvPicPr>
          <p:cNvPr id="5" name="Picture 4" descr="visit the first neighbour of start node 0, which is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2971800"/>
            <a:ext cx="6705600" cy="2362200"/>
          </a:xfrm>
          <a:prstGeom prst="rect">
            <a:avLst/>
          </a:prstGeom>
          <a:noFill/>
          <a:ln>
            <a:noFill/>
          </a:ln>
        </p:spPr>
      </p:pic>
      <p:sp>
        <p:nvSpPr>
          <p:cNvPr id="6" name="Rectangle 5"/>
          <p:cNvSpPr/>
          <p:nvPr/>
        </p:nvSpPr>
        <p:spPr>
          <a:xfrm>
            <a:off x="2438400" y="5257800"/>
            <a:ext cx="5486400" cy="387286"/>
          </a:xfrm>
          <a:prstGeom prst="rect">
            <a:avLst/>
          </a:prstGeom>
        </p:spPr>
        <p:txBody>
          <a:bodyPr wrap="square">
            <a:spAutoFit/>
          </a:bodyPr>
          <a:lstStyle/>
          <a:p>
            <a:pPr>
              <a:lnSpc>
                <a:spcPts val="2250"/>
              </a:lnSpc>
              <a:spcAft>
                <a:spcPts val="900"/>
              </a:spcAft>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first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neighbour</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of start node 0, which is 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5457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2"/>
            <a:ext cx="6608877" cy="492443"/>
          </a:xfrm>
        </p:spPr>
        <p:txBody>
          <a:bodyPr/>
          <a:lstStyle/>
          <a:p>
            <a:r>
              <a:rPr lang="en-US" sz="3200" b="1"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BFS example</a:t>
            </a:r>
            <a:endParaRPr lang="en-US" dirty="0"/>
          </a:p>
        </p:txBody>
      </p:sp>
      <p:sp>
        <p:nvSpPr>
          <p:cNvPr id="3" name="Text Placeholder 2"/>
          <p:cNvSpPr>
            <a:spLocks noGrp="1"/>
          </p:cNvSpPr>
          <p:nvPr>
            <p:ph type="body" idx="1"/>
          </p:nvPr>
        </p:nvSpPr>
        <p:spPr>
          <a:xfrm>
            <a:off x="887526" y="1371600"/>
            <a:ext cx="7321550" cy="1020792"/>
          </a:xfrm>
        </p:spPr>
        <p:txBody>
          <a:bodyPr/>
          <a:lstStyle/>
          <a:p>
            <a:pPr>
              <a:lnSpc>
                <a:spcPts val="2250"/>
              </a:lnSpc>
              <a:spcAft>
                <a:spcPts val="1200"/>
              </a:spcAft>
            </a:pPr>
            <a:r>
              <a:rPr lang="en-US" sz="1800"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Vertex 2 has an unvisited adjacent vertex in 4, so we add that to the back of the queue and visit 3, which is at the front of the queue.</a:t>
            </a: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chemeClr val="tx1"/>
              </a:solidFill>
            </a:endParaRPr>
          </a:p>
        </p:txBody>
      </p:sp>
      <p:pic>
        <p:nvPicPr>
          <p:cNvPr id="4" name="Picture 3" descr="visit 2 which was added to queue earlier to add its neighbour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4923" y="2426017"/>
            <a:ext cx="7274153" cy="2831783"/>
          </a:xfrm>
          <a:prstGeom prst="rect">
            <a:avLst/>
          </a:prstGeom>
          <a:noFill/>
          <a:ln>
            <a:noFill/>
          </a:ln>
        </p:spPr>
      </p:pic>
      <p:sp>
        <p:nvSpPr>
          <p:cNvPr id="5" name="Rectangle 4"/>
          <p:cNvSpPr/>
          <p:nvPr/>
        </p:nvSpPr>
        <p:spPr>
          <a:xfrm>
            <a:off x="1828801" y="5562600"/>
            <a:ext cx="6951236" cy="400110"/>
          </a:xfrm>
          <a:prstGeom prst="rect">
            <a:avLst/>
          </a:prstGeom>
        </p:spPr>
        <p:txBody>
          <a:bodyPr wrap="square">
            <a:spAutoFit/>
          </a:bodyPr>
          <a:lstStyle/>
          <a:p>
            <a:r>
              <a:rPr lang="en-US" sz="2000" dirty="0">
                <a:latin typeface="Times New Roman" panose="02020603050405020304" pitchFamily="18" charset="0"/>
                <a:ea typeface="Times New Roman" panose="02020603050405020304" pitchFamily="18" charset="0"/>
              </a:rPr>
              <a:t>Visit 2 which was added to queue earlier to add its </a:t>
            </a:r>
            <a:r>
              <a:rPr lang="en-US" sz="2000" dirty="0" err="1">
                <a:latin typeface="Times New Roman" panose="02020603050405020304" pitchFamily="18" charset="0"/>
                <a:ea typeface="Times New Roman" panose="02020603050405020304" pitchFamily="18" charset="0"/>
              </a:rPr>
              <a:t>neighb</a:t>
            </a:r>
            <a:endParaRPr lang="en-US" sz="2000" dirty="0"/>
          </a:p>
        </p:txBody>
      </p:sp>
    </p:spTree>
    <p:extLst>
      <p:ext uri="{BB962C8B-B14F-4D97-AF65-F5344CB8AC3E}">
        <p14:creationId xmlns:p14="http://schemas.microsoft.com/office/powerpoint/2010/main" val="541112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2"/>
            <a:ext cx="6532677" cy="492443"/>
          </a:xfrm>
        </p:spPr>
        <p:txBody>
          <a:bodyPr/>
          <a:lstStyle/>
          <a:p>
            <a:r>
              <a:rPr lang="en-US" sz="3200" b="1"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BFS example</a:t>
            </a:r>
            <a:endParaRPr lang="en-US" dirty="0"/>
          </a:p>
        </p:txBody>
      </p:sp>
      <p:pic>
        <p:nvPicPr>
          <p:cNvPr id="4" name="Picture 3" descr="visit "/>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752600"/>
            <a:ext cx="6477000" cy="3048000"/>
          </a:xfrm>
          <a:prstGeom prst="rect">
            <a:avLst/>
          </a:prstGeom>
          <a:noFill/>
          <a:ln>
            <a:noFill/>
          </a:ln>
        </p:spPr>
      </p:pic>
      <p:sp>
        <p:nvSpPr>
          <p:cNvPr id="7" name="Rectangle 6"/>
          <p:cNvSpPr/>
          <p:nvPr/>
        </p:nvSpPr>
        <p:spPr>
          <a:xfrm>
            <a:off x="1905000" y="4545330"/>
            <a:ext cx="5562600" cy="734688"/>
          </a:xfrm>
          <a:prstGeom prst="rect">
            <a:avLst/>
          </a:prstGeom>
        </p:spPr>
        <p:txBody>
          <a:bodyPr wrap="square">
            <a:spAutoFit/>
          </a:bodyPr>
          <a:lstStyle/>
          <a:p>
            <a:pPr marL="1828800" marR="0" indent="457200">
              <a:lnSpc>
                <a:spcPct val="107000"/>
              </a:lnSpc>
              <a:spcBef>
                <a:spcPts val="0"/>
              </a:spcBef>
              <a:spcAft>
                <a:spcPts val="0"/>
              </a:spcAft>
            </a:pPr>
            <a:endParaRPr lang="en-US"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1828800" marR="0" indent="457200">
              <a:lnSpc>
                <a:spcPct val="107000"/>
              </a:lnSpc>
              <a:spcBef>
                <a:spcPts val="0"/>
              </a:spcBef>
              <a:spcAft>
                <a:spcPts val="0"/>
              </a:spcAft>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remains in the queue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074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3"/>
            <a:ext cx="6151677" cy="458977"/>
          </a:xfrm>
        </p:spPr>
        <p:txBody>
          <a:bodyPr/>
          <a:lstStyle/>
          <a:p>
            <a:r>
              <a:rPr lang="en-US" sz="3200" b="1"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BFS example</a:t>
            </a:r>
            <a:r>
              <a:rPr lang="en-US" sz="3200" dirty="0">
                <a:latin typeface="Calibri" panose="020F0502020204030204" pitchFamily="34" charset="0"/>
                <a:ea typeface="Calibri" panose="020F0502020204030204" pitchFamily="34" charset="0"/>
                <a:cs typeface="Times New Roman" panose="02020603050405020304" pitchFamily="18" charset="0"/>
              </a:rPr>
              <a:t/>
            </a:r>
            <a:br>
              <a:rPr lang="en-US" sz="32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 Placeholder 2"/>
          <p:cNvSpPr>
            <a:spLocks noGrp="1"/>
          </p:cNvSpPr>
          <p:nvPr>
            <p:ph type="body" idx="1"/>
          </p:nvPr>
        </p:nvSpPr>
        <p:spPr>
          <a:xfrm>
            <a:off x="783138" y="1353949"/>
            <a:ext cx="7321550" cy="1020792"/>
          </a:xfrm>
        </p:spPr>
        <p:txBody>
          <a:bodyPr/>
          <a:lstStyle/>
          <a:p>
            <a:pPr>
              <a:lnSpc>
                <a:spcPts val="2250"/>
              </a:lnSpc>
              <a:spcAft>
                <a:spcPts val="1200"/>
              </a:spcAft>
            </a:pPr>
            <a:r>
              <a:rPr lang="en-US" sz="1800" dirty="0">
                <a:solidFill>
                  <a:schemeClr val="tx1"/>
                </a:solidFill>
                <a:latin typeface="Helvetica" panose="020B0604020202020204" pitchFamily="34" charset="0"/>
                <a:ea typeface="Times New Roman" panose="02020603050405020304" pitchFamily="18" charset="0"/>
                <a:cs typeface="Times New Roman" panose="02020603050405020304" pitchFamily="18" charset="0"/>
              </a:rPr>
              <a:t>Only 4 remains in the queue since the only adjacent node of 3 i.e. 0 is already visited. We visit it.</a:t>
            </a: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chemeClr val="tx1"/>
              </a:solidFill>
            </a:endParaRPr>
          </a:p>
        </p:txBody>
      </p:sp>
      <p:pic>
        <p:nvPicPr>
          <p:cNvPr id="4" name="Picture 3" descr="visit last remaining item in stack to check if it has unvisited neighbour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667" y="1864345"/>
            <a:ext cx="6837477" cy="3027045"/>
          </a:xfrm>
          <a:prstGeom prst="rect">
            <a:avLst/>
          </a:prstGeom>
          <a:noFill/>
          <a:ln>
            <a:noFill/>
          </a:ln>
        </p:spPr>
      </p:pic>
      <p:sp>
        <p:nvSpPr>
          <p:cNvPr id="5" name="Rectangle 4"/>
          <p:cNvSpPr/>
          <p:nvPr/>
        </p:nvSpPr>
        <p:spPr>
          <a:xfrm>
            <a:off x="783138" y="4534649"/>
            <a:ext cx="7498613" cy="750975"/>
          </a:xfrm>
          <a:prstGeom prst="rect">
            <a:avLst/>
          </a:prstGeom>
        </p:spPr>
        <p:txBody>
          <a:bodyPr wrap="square">
            <a:spAutoFit/>
          </a:bodyPr>
          <a:lstStyle/>
          <a:p>
            <a:pPr marL="457200" marR="0" indent="457200">
              <a:lnSpc>
                <a:spcPct val="107000"/>
              </a:lnSpc>
              <a:spcBef>
                <a:spcPts val="0"/>
              </a:spcBef>
              <a:spcAft>
                <a:spcPts val="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Visit last remaining item in stack to check if it has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unvisited</a:t>
            </a:r>
          </a:p>
          <a:p>
            <a:pPr marL="457200" marR="0" indent="457200">
              <a:lnSpc>
                <a:spcPct val="107000"/>
              </a:lnSpc>
              <a:spcBef>
                <a:spcPts val="0"/>
              </a:spcBef>
              <a:spcAft>
                <a:spcPts val="0"/>
              </a:spcAft>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neighbours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1"/>
          <p:cNvSpPr>
            <a:spLocks noChangeArrowheads="1"/>
          </p:cNvSpPr>
          <p:nvPr/>
        </p:nvSpPr>
        <p:spPr bwMode="auto">
          <a:xfrm>
            <a:off x="1524000" y="5320215"/>
            <a:ext cx="6248400" cy="933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Since the queue is empty, we have completed the Breadth First Traversal of the graph</a:t>
            </a:r>
            <a:r>
              <a:rPr kumimoji="0" lang="en-US" altLang="en-US" sz="1300" b="0" i="0" u="none" strike="noStrike" cap="none" normalizeH="0" baseline="0" dirty="0" smtClean="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8090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CE2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CE2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CE2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296</TotalTime>
  <Words>1923</Words>
  <Application>Microsoft Office PowerPoint</Application>
  <PresentationFormat>On-screen Show (4:3)</PresentationFormat>
  <Paragraphs>680</Paragraphs>
  <Slides>47</Slides>
  <Notes>1</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47</vt:i4>
      </vt:variant>
    </vt:vector>
  </HeadingPairs>
  <TitlesOfParts>
    <vt:vector size="62" baseType="lpstr">
      <vt:lpstr>Arial</vt:lpstr>
      <vt:lpstr>Arial Black</vt:lpstr>
      <vt:lpstr>Arial Unicode MS</vt:lpstr>
      <vt:lpstr>Calibri</vt:lpstr>
      <vt:lpstr>Calibri Light</vt:lpstr>
      <vt:lpstr>Consolas</vt:lpstr>
      <vt:lpstr>Courier New</vt:lpstr>
      <vt:lpstr>Helvetica</vt:lpstr>
      <vt:lpstr>Lucida Sans Unicode</vt:lpstr>
      <vt:lpstr>Symbol</vt:lpstr>
      <vt:lpstr>Times New Roman</vt:lpstr>
      <vt:lpstr>Wingdings</vt:lpstr>
      <vt:lpstr>Office Theme</vt:lpstr>
      <vt:lpstr>1_Office Theme</vt:lpstr>
      <vt:lpstr>2_Office Theme</vt:lpstr>
      <vt:lpstr>Breadth first search </vt:lpstr>
      <vt:lpstr>Breadth First Search </vt:lpstr>
      <vt:lpstr>Breadth first search </vt:lpstr>
      <vt:lpstr>BFS example </vt:lpstr>
      <vt:lpstr>BFS example </vt:lpstr>
      <vt:lpstr>BFS example</vt:lpstr>
      <vt:lpstr>BFS example</vt:lpstr>
      <vt:lpstr>BFS example</vt:lpstr>
      <vt:lpstr>BFS example </vt:lpstr>
      <vt:lpstr>BFS pseudocode </vt:lpstr>
      <vt:lpstr>BREADTH FIRST SEARCH(BFS)</vt:lpstr>
      <vt:lpstr>BFS: EXAMPLE</vt:lpstr>
      <vt:lpstr>BFS: EXAMPLE</vt:lpstr>
      <vt:lpstr>BFS: EXAMPLE</vt:lpstr>
      <vt:lpstr>BFS: EXAMPLE</vt:lpstr>
      <vt:lpstr>BFS: EXAMPLE</vt:lpstr>
      <vt:lpstr>BFS: EXAMPLE</vt:lpstr>
      <vt:lpstr>BFS: EXAMPLE</vt:lpstr>
      <vt:lpstr>BFS: EXAMPLE</vt:lpstr>
      <vt:lpstr>BFS: EXAMPLE</vt:lpstr>
      <vt:lpstr>BFS: EXAMPLE</vt:lpstr>
      <vt:lpstr>BFS: EXAMPLE</vt:lpstr>
      <vt:lpstr>BFS: EXAMPLE</vt:lpstr>
      <vt:lpstr>BFS: EXAMPLE</vt:lpstr>
      <vt:lpstr>BFS Algorithm Complexity </vt:lpstr>
      <vt:lpstr>DFS algorithm</vt:lpstr>
      <vt:lpstr>DFS algorithm</vt:lpstr>
      <vt:lpstr>DFS algorithm example </vt:lpstr>
      <vt:lpstr>DFS algorithm example </vt:lpstr>
      <vt:lpstr>PowerPoint Presentation</vt:lpstr>
      <vt:lpstr>PowerPoint Presentation</vt:lpstr>
      <vt:lpstr>PowerPoint Presentation</vt:lpstr>
      <vt:lpstr>PowerPoint Presentation</vt:lpstr>
      <vt:lpstr>DEPTH-FIRST-SEARCH (DFS)</vt:lpstr>
      <vt:lpstr>DFS pseudocode (recursive implementation) </vt:lpstr>
      <vt:lpstr>DFS Algorithm Complexity </vt:lpstr>
      <vt:lpstr>DEPTH FIRST SEARCH(DFS)</vt:lpstr>
      <vt:lpstr>Depth First Search</vt:lpstr>
      <vt:lpstr>PowerPoint Presentation</vt:lpstr>
      <vt:lpstr>DFS: EXAMPLE</vt:lpstr>
      <vt:lpstr>DFS: EXAMPLE</vt:lpstr>
      <vt:lpstr>DFS: EXAMPLE</vt:lpstr>
      <vt:lpstr>DFS: EXAMPLE</vt:lpstr>
      <vt:lpstr>DFS: EXAMPLE</vt:lpstr>
      <vt:lpstr>DFS: EXAMPLE</vt:lpstr>
      <vt:lpstr>DFS: EXAMPLE</vt:lpstr>
      <vt:lpstr>DFS: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 DATA STRUCTURES</dc:title>
  <cp:lastModifiedBy>nnmr3</cp:lastModifiedBy>
  <cp:revision>44</cp:revision>
  <dcterms:created xsi:type="dcterms:W3CDTF">2020-05-16T02:56:59Z</dcterms:created>
  <dcterms:modified xsi:type="dcterms:W3CDTF">2020-05-19T04:31:01Z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2015-03-05T00:00:00Z</vt:filetime>
  </property>
  <property fmtid="{D5CDD505-2E9C-101B-9397-08002B2CF9AE}" pid="3" name="Creator">
    <vt:lpwstr>Microsoft® PowerPoint® 2013</vt:lpwstr>
  </property>
  <property fmtid="{D5CDD505-2E9C-101B-9397-08002B2CF9AE}" pid="4" name="LastSaved">
    <vt:filetime>2020-05-16T00:00:00Z</vt:filetime>
  </property>
</Properties>
</file>