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26" r:id="rId2"/>
    <p:sldId id="327" r:id="rId3"/>
    <p:sldId id="259" r:id="rId4"/>
    <p:sldId id="318" r:id="rId5"/>
    <p:sldId id="264" r:id="rId6"/>
    <p:sldId id="329" r:id="rId7"/>
    <p:sldId id="330" r:id="rId8"/>
    <p:sldId id="331" r:id="rId9"/>
    <p:sldId id="332" r:id="rId10"/>
    <p:sldId id="333" r:id="rId11"/>
    <p:sldId id="328" r:id="rId12"/>
    <p:sldId id="319" r:id="rId13"/>
    <p:sldId id="265" r:id="rId14"/>
    <p:sldId id="266" r:id="rId15"/>
    <p:sldId id="267" r:id="rId16"/>
    <p:sldId id="268" r:id="rId17"/>
    <p:sldId id="269" r:id="rId18"/>
    <p:sldId id="270" r:id="rId19"/>
    <p:sldId id="325" r:id="rId20"/>
    <p:sldId id="334" r:id="rId21"/>
    <p:sldId id="335" r:id="rId22"/>
    <p:sldId id="271" r:id="rId23"/>
    <p:sldId id="321" r:id="rId24"/>
    <p:sldId id="320" r:id="rId25"/>
    <p:sldId id="298" r:id="rId26"/>
    <p:sldId id="322" r:id="rId27"/>
    <p:sldId id="323" r:id="rId28"/>
    <p:sldId id="296" r:id="rId29"/>
    <p:sldId id="299" r:id="rId30"/>
    <p:sldId id="337" r:id="rId31"/>
    <p:sldId id="338" r:id="rId32"/>
    <p:sldId id="339" r:id="rId33"/>
    <p:sldId id="340" r:id="rId34"/>
    <p:sldId id="341" r:id="rId35"/>
    <p:sldId id="342" r:id="rId36"/>
    <p:sldId id="300" r:id="rId37"/>
    <p:sldId id="343" r:id="rId38"/>
    <p:sldId id="344" r:id="rId39"/>
    <p:sldId id="345" r:id="rId40"/>
    <p:sldId id="346" r:id="rId41"/>
    <p:sldId id="347" r:id="rId42"/>
    <p:sldId id="348" r:id="rId43"/>
    <p:sldId id="349" r:id="rId44"/>
    <p:sldId id="308" r:id="rId45"/>
    <p:sldId id="309" r:id="rId46"/>
    <p:sldId id="350" r:id="rId47"/>
    <p:sldId id="306" r:id="rId48"/>
    <p:sldId id="307" r:id="rId49"/>
    <p:sldId id="310" r:id="rId50"/>
    <p:sldId id="311" r:id="rId51"/>
    <p:sldId id="351" r:id="rId52"/>
    <p:sldId id="354" r:id="rId53"/>
    <p:sldId id="355" r:id="rId54"/>
    <p:sldId id="352" r:id="rId55"/>
    <p:sldId id="353"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3" d="100"/>
          <a:sy n="93" d="100"/>
        </p:scale>
        <p:origin x="-21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75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75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75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110A82F-2F71-438D-BA9C-E3DEED90117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F76D9-0164-4187-843E-0F413471F5A1}" type="datetimeFigureOut">
              <a:rPr lang="en-US" smtClean="0"/>
              <a:pPr/>
              <a:t>7/23/2022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0B1BE7-D3AC-4DBD-AC6C-CD05976BBE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B13A8-3D95-468A-BEB7-5BC8305B019C}" type="slidenum">
              <a:rPr lang="en-US"/>
              <a:pPr/>
              <a:t>30</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DB4A6-D960-40F3-8F3A-8A513353C95C}" type="slidenum">
              <a:rPr lang="en-US"/>
              <a:pPr/>
              <a:t>31</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F651C9-5EA2-417F-A2D9-8EFAAFA0153F}" type="slidenum">
              <a:rPr lang="en-US"/>
              <a:pPr/>
              <a:t>32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57E18-C35D-435E-9E9B-2AAB197A276A}" type="slidenum">
              <a:rPr lang="en-US"/>
              <a:pPr/>
              <a:t>33</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78169-8182-45DE-BCFC-5BD687A50CC2}" type="slidenum">
              <a:rPr lang="en-US"/>
              <a:pPr/>
              <a:t>34</a:t>
            </a:fld>
            <a:endParaRPr lang="en-US"/>
          </a:p>
        </p:txBody>
      </p:sp>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E916D-EAF8-4D07-ABD5-20374620F0F9}" type="slidenum">
              <a:rPr lang="en-US"/>
              <a:pPr/>
              <a:t>35</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EC97B3-7E00-4860-93F4-3687A323110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A12302-0193-4472-A7FA-93F785995A8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283D36-106E-4E51-A47C-03D5762810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1DFF04-9032-4B33-B87A-5C93B5F14F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A468EA-744C-43EF-866C-40902DE3E0E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949BFC-5482-4533-A458-ABA0410D385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312D163-5F81-4F4B-B7B2-1F6E2048CCF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3E1C44-9928-473F-949D-0C0EEFB3D52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D033658-6BB6-4442-B08D-4BBEBDDC259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7111FE-2A39-459F-8580-5399349CFF1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16B1CF-4043-445E-8866-065C67727DA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23B5C7-124B-442F-96E6-BC7E68448D4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inli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embedded.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xterna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conflicts1.html" TargetMode="External"/><Relationship Id="rId2" Type="http://schemas.openxmlformats.org/officeDocument/2006/relationships/hyperlink" Target="conflicts.html" TargetMode="External"/><Relationship Id="rId1" Type="http://schemas.openxmlformats.org/officeDocument/2006/relationships/slideLayout" Target="../slideLayouts/slideLayout4.xml"/><Relationship Id="rId4" Type="http://schemas.openxmlformats.org/officeDocument/2006/relationships/hyperlink" Target="conflicts2.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hyperlink" Target="classe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relative.html" TargetMode="External"/><Relationship Id="rId2" Type="http://schemas.openxmlformats.org/officeDocument/2006/relationships/hyperlink" Target="absolut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background.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dimension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boxmodel.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floating.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mediatype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dropdown.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525780" y="0"/>
            <a:ext cx="8149590" cy="533400"/>
          </a:xfrm>
        </p:spPr>
        <p:txBody>
          <a:bodyPr lIns="0" tIns="0" rIns="0" bIns="0" anchor="t" anchorCtr="0"/>
          <a:lstStyle/>
          <a:p>
            <a:pPr>
              <a:lnSpc>
                <a:spcPct val="95000"/>
              </a:lnSpc>
            </a:pPr>
            <a:r>
              <a:rPr lang="en-US" sz="4900" b="1" dirty="0" smtClean="0">
                <a:solidFill>
                  <a:srgbClr val="FF0000"/>
                </a:solidFill>
              </a:rPr>
              <a:t>CSS</a:t>
            </a:r>
            <a:endParaRPr lang="en-US" sz="4900" b="1" dirty="0">
              <a:solidFill>
                <a:srgbClr val="FF0000"/>
              </a:solidFill>
            </a:endParaRPr>
          </a:p>
        </p:txBody>
      </p:sp>
      <p:sp>
        <p:nvSpPr>
          <p:cNvPr id="3074" name="Rectangle 2"/>
          <p:cNvSpPr>
            <a:spLocks noGrp="1" noChangeArrowheads="1"/>
          </p:cNvSpPr>
          <p:nvPr>
            <p:ph type="subTitle" idx="1"/>
          </p:nvPr>
        </p:nvSpPr>
        <p:spPr>
          <a:xfrm>
            <a:off x="228600" y="609600"/>
            <a:ext cx="8686800" cy="6096000"/>
          </a:xfrm>
        </p:spPr>
        <p:txBody>
          <a:bodyPr lIns="0" tIns="0" rIns="0" bIns="0"/>
          <a:lstStyle/>
          <a:p>
            <a:r>
              <a:rPr lang="en-US" dirty="0" smtClean="0"/>
              <a:t>CSS stands for “</a:t>
            </a:r>
            <a:r>
              <a:rPr lang="en-US" dirty="0" smtClean="0">
                <a:solidFill>
                  <a:srgbClr val="FF0000"/>
                </a:solidFill>
              </a:rPr>
              <a:t>C</a:t>
            </a:r>
            <a:r>
              <a:rPr lang="en-US" dirty="0" smtClean="0"/>
              <a:t>ascading </a:t>
            </a:r>
            <a:r>
              <a:rPr lang="en-US" dirty="0" smtClean="0">
                <a:solidFill>
                  <a:srgbClr val="FF0000"/>
                </a:solidFill>
              </a:rPr>
              <a:t>S</a:t>
            </a:r>
            <a:r>
              <a:rPr lang="en-US" dirty="0" smtClean="0"/>
              <a:t>tyle </a:t>
            </a:r>
            <a:r>
              <a:rPr lang="en-US" dirty="0" smtClean="0">
                <a:solidFill>
                  <a:srgbClr val="FF0000"/>
                </a:solidFill>
              </a:rPr>
              <a:t>S</a:t>
            </a:r>
            <a:r>
              <a:rPr lang="en-US" dirty="0" smtClean="0"/>
              <a:t>heets”</a:t>
            </a:r>
          </a:p>
          <a:p>
            <a:pPr algn="just"/>
            <a:r>
              <a:rPr lang="en-US" sz="3000" dirty="0" smtClean="0">
                <a:latin typeface="Times New Roman" pitchFamily="18" charset="0"/>
                <a:cs typeface="Times New Roman" pitchFamily="18" charset="0"/>
              </a:rPr>
              <a:t> </a:t>
            </a:r>
            <a:r>
              <a:rPr lang="en-US" sz="3000" u="sng" dirty="0" smtClean="0">
                <a:solidFill>
                  <a:srgbClr val="FF0000"/>
                </a:solidFill>
                <a:latin typeface="Times New Roman" pitchFamily="18" charset="0"/>
                <a:cs typeface="Times New Roman" pitchFamily="18" charset="0"/>
              </a:rPr>
              <a:t>Cascading</a:t>
            </a:r>
            <a:r>
              <a:rPr lang="en-US" sz="3000" dirty="0" smtClean="0">
                <a:latin typeface="Times New Roman" pitchFamily="18" charset="0"/>
                <a:cs typeface="Times New Roman" pitchFamily="18" charset="0"/>
              </a:rPr>
              <a:t>:  refers to the procedure that determines which style will apply to a certain section, if you have more than one style rule.</a:t>
            </a:r>
          </a:p>
          <a:p>
            <a:pPr lvl="1" indent="-354330" algn="just">
              <a:lnSpc>
                <a:spcPct val="95000"/>
              </a:lnSpc>
              <a:spcBef>
                <a:spcPct val="0"/>
              </a:spcBef>
              <a:buClr>
                <a:srgbClr val="FFFFFF"/>
              </a:buClr>
            </a:pPr>
            <a:endParaRPr lang="en-US" sz="3000" b="1" dirty="0">
              <a:solidFill>
                <a:srgbClr val="FFFFFF"/>
              </a:solidFill>
              <a:latin typeface="Times New Roman" pitchFamily="18" charset="0"/>
              <a:cs typeface="Times New Roman" pitchFamily="18" charset="0"/>
            </a:endParaRPr>
          </a:p>
          <a:p>
            <a:pPr marL="14288" lvl="1" indent="-14288" algn="just">
              <a:lnSpc>
                <a:spcPct val="95000"/>
              </a:lnSpc>
              <a:spcBef>
                <a:spcPct val="0"/>
              </a:spcBef>
              <a:buClr>
                <a:srgbClr val="FFFFFF"/>
              </a:buClr>
            </a:pPr>
            <a:r>
              <a:rPr lang="en-US" sz="3000" dirty="0" smtClean="0">
                <a:solidFill>
                  <a:srgbClr val="FF0000"/>
                </a:solidFill>
                <a:latin typeface="Times New Roman" pitchFamily="18" charset="0"/>
                <a:cs typeface="Times New Roman" pitchFamily="18" charset="0"/>
              </a:rPr>
              <a:t> </a:t>
            </a:r>
            <a:r>
              <a:rPr lang="en-US" sz="3000" u="sng" dirty="0" smtClean="0">
                <a:solidFill>
                  <a:srgbClr val="FF0000"/>
                </a:solidFill>
                <a:latin typeface="Times New Roman" pitchFamily="18" charset="0"/>
                <a:cs typeface="Times New Roman" pitchFamily="18" charset="0"/>
              </a:rPr>
              <a:t>Style</a:t>
            </a:r>
            <a:r>
              <a:rPr lang="en-US" sz="3000" dirty="0" smtClean="0">
                <a:solidFill>
                  <a:srgbClr val="FF0000"/>
                </a:solidFill>
                <a:latin typeface="Times New Roman" pitchFamily="18" charset="0"/>
                <a:cs typeface="Times New Roman" pitchFamily="18" charset="0"/>
              </a:rPr>
              <a:t>:</a:t>
            </a:r>
            <a:r>
              <a:rPr lang="en-US" sz="3000" dirty="0" smtClean="0">
                <a:latin typeface="Times New Roman" pitchFamily="18" charset="0"/>
                <a:cs typeface="Times New Roman" pitchFamily="18" charset="0"/>
              </a:rPr>
              <a:t> how you want a certain part of your page to look.  You can set things like color, margins, font, etc for things like tables, paragraphs, and headings.</a:t>
            </a:r>
          </a:p>
          <a:p>
            <a:pPr marL="58738" lvl="1" indent="-14288" algn="just">
              <a:lnSpc>
                <a:spcPct val="95000"/>
              </a:lnSpc>
              <a:spcBef>
                <a:spcPct val="0"/>
              </a:spcBef>
              <a:buClr>
                <a:srgbClr val="FFFFFF"/>
              </a:buClr>
            </a:pPr>
            <a:endParaRPr lang="en-US" sz="2400" u="sng" dirty="0" smtClean="0"/>
          </a:p>
          <a:p>
            <a:pPr marL="58738" lvl="1" indent="-14288" algn="just">
              <a:lnSpc>
                <a:spcPct val="95000"/>
              </a:lnSpc>
              <a:spcBef>
                <a:spcPct val="0"/>
              </a:spcBef>
              <a:buClr>
                <a:srgbClr val="FFFFFF"/>
              </a:buClr>
            </a:pPr>
            <a:r>
              <a:rPr lang="en-US" sz="3000" dirty="0" smtClean="0">
                <a:latin typeface="Times New Roman" pitchFamily="18" charset="0"/>
                <a:cs typeface="Times New Roman" pitchFamily="18" charset="0"/>
              </a:rPr>
              <a:t> </a:t>
            </a:r>
            <a:r>
              <a:rPr lang="en-US" sz="3000" u="sng" dirty="0" smtClean="0">
                <a:solidFill>
                  <a:srgbClr val="FF0000"/>
                </a:solidFill>
                <a:latin typeface="Times New Roman" pitchFamily="18" charset="0"/>
                <a:cs typeface="Times New Roman" pitchFamily="18" charset="0"/>
              </a:rPr>
              <a:t>Sheets</a:t>
            </a:r>
            <a:r>
              <a:rPr lang="en-US" sz="3000" dirty="0" smtClean="0">
                <a:solidFill>
                  <a:srgbClr val="FF0000"/>
                </a:solidFill>
                <a:latin typeface="Times New Roman" pitchFamily="18" charset="0"/>
                <a:cs typeface="Times New Roman" pitchFamily="18" charset="0"/>
              </a:rPr>
              <a:t>:</a:t>
            </a:r>
            <a:r>
              <a:rPr lang="en-US" sz="3000" dirty="0" smtClean="0">
                <a:latin typeface="Times New Roman" pitchFamily="18" charset="0"/>
                <a:cs typeface="Times New Roman" pitchFamily="18" charset="0"/>
              </a:rPr>
              <a:t> the “sheets” are like templates, or a set of rules, for determining how the webpage will look</a:t>
            </a:r>
            <a:r>
              <a:rPr lang="en-US" sz="2400" dirty="0" smtClean="0"/>
              <a:t>.</a:t>
            </a:r>
          </a:p>
          <a:p>
            <a:pPr marL="58738" lvl="1" indent="-14288" algn="just">
              <a:lnSpc>
                <a:spcPct val="95000"/>
              </a:lnSpc>
              <a:spcBef>
                <a:spcPct val="0"/>
              </a:spcBef>
              <a:buClr>
                <a:srgbClr val="FFFFFF"/>
              </a:buClr>
            </a:pPr>
            <a:endParaRPr lang="en-US" sz="2400" dirty="0" smtClean="0"/>
          </a:p>
          <a:p>
            <a:pPr marL="58738" lvl="1" indent="-14288" algn="just">
              <a:lnSpc>
                <a:spcPct val="95000"/>
              </a:lnSpc>
              <a:spcBef>
                <a:spcPct val="0"/>
              </a:spcBef>
              <a:buClr>
                <a:srgbClr val="FFFFFF"/>
              </a:buClr>
            </a:pPr>
            <a:r>
              <a:rPr lang="en-US" sz="2400" dirty="0" smtClean="0">
                <a:latin typeface="Times New Roman" pitchFamily="18" charset="0"/>
                <a:cs typeface="Times New Roman" pitchFamily="18" charset="0"/>
              </a:rPr>
              <a:t>So, CSS (all together) is a </a:t>
            </a:r>
            <a:r>
              <a:rPr lang="en-US" sz="2400" i="1" dirty="0" smtClean="0">
                <a:latin typeface="Times New Roman" pitchFamily="18" charset="0"/>
                <a:cs typeface="Times New Roman" pitchFamily="18" charset="0"/>
              </a:rPr>
              <a:t>styling language</a:t>
            </a:r>
            <a:r>
              <a:rPr lang="en-US" sz="2400" dirty="0" smtClean="0">
                <a:latin typeface="Times New Roman" pitchFamily="18" charset="0"/>
                <a:cs typeface="Times New Roman" pitchFamily="18" charset="0"/>
              </a:rPr>
              <a:t> – a set of rules to tell browsers how your webpage should look.</a:t>
            </a:r>
          </a:p>
          <a:p>
            <a:pPr marL="58738" lvl="1" indent="-14288" algn="l">
              <a:lnSpc>
                <a:spcPct val="95000"/>
              </a:lnSpc>
              <a:spcBef>
                <a:spcPct val="0"/>
              </a:spcBef>
              <a:buClr>
                <a:srgbClr val="FFFFFF"/>
              </a:buClr>
            </a:pPr>
            <a:endParaRPr lang="en-US" sz="2400" dirty="0" smtClean="0"/>
          </a:p>
          <a:p>
            <a:pPr lvl="1" indent="-354330">
              <a:lnSpc>
                <a:spcPct val="95000"/>
              </a:lnSpc>
              <a:spcBef>
                <a:spcPct val="0"/>
              </a:spcBef>
              <a:buClr>
                <a:srgbClr val="FFFFFF"/>
              </a:buClr>
            </a:pPr>
            <a:endParaRPr lang="en-US" sz="2300" b="1" dirty="0">
              <a:solidFill>
                <a:srgbClr val="FFFFFF"/>
              </a:solidFill>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en-US" sz="4000" dirty="0">
                <a:latin typeface="Arial" pitchFamily="34" charset="0"/>
              </a:rPr>
              <a:t>Curly Braces</a:t>
            </a:r>
          </a:p>
        </p:txBody>
      </p:sp>
      <p:sp>
        <p:nvSpPr>
          <p:cNvPr id="67587" name="Rectangle 3"/>
          <p:cNvSpPr>
            <a:spLocks noGrp="1" noRot="1" noChangeArrowheads="1"/>
          </p:cNvSpPr>
          <p:nvPr>
            <p:ph type="body" idx="1"/>
          </p:nvPr>
        </p:nvSpPr>
        <p:spPr/>
        <p:txBody>
          <a:bodyPr/>
          <a:lstStyle/>
          <a:p>
            <a:pPr lvl="1">
              <a:lnSpc>
                <a:spcPct val="95000"/>
              </a:lnSpc>
              <a:spcBef>
                <a:spcPct val="0"/>
              </a:spcBef>
              <a:buClr>
                <a:srgbClr val="FFFFFF"/>
              </a:buClr>
            </a:pPr>
            <a:r>
              <a:rPr lang="en-US" dirty="0"/>
              <a:t>Definition: the curly braces contain the properties of the element you want to manipulate, and the values that you want to change them to. The curly braces plus their content is called a declaration block. </a:t>
            </a:r>
            <a:br>
              <a:rPr lang="en-US" dirty="0"/>
            </a:br>
            <a:endParaRPr lang="en-US" sz="2500" dirty="0">
              <a:solidFill>
                <a:srgbClr val="FFFFFF"/>
              </a:solidFill>
              <a:latin typeface="Arial" pitchFamily="34" charset="0"/>
            </a:endParaRPr>
          </a:p>
          <a:p>
            <a:pPr lvl="1">
              <a:lnSpc>
                <a:spcPct val="95000"/>
              </a:lnSpc>
              <a:spcBef>
                <a:spcPct val="0"/>
              </a:spcBef>
              <a:buClr>
                <a:srgbClr val="FFFFFF"/>
              </a:buClr>
            </a:pPr>
            <a:r>
              <a:rPr lang="en-US" sz="2500" dirty="0">
                <a:solidFill>
                  <a:srgbClr val="FFFFFF"/>
                </a:solidFill>
                <a:latin typeface="Arial" pitchFamily="34" charset="0"/>
              </a:rPr>
              <a:t>Example:</a:t>
            </a: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p:txBody>
      </p:sp>
      <p:pic>
        <p:nvPicPr>
          <p:cNvPr id="67588" name="Picture 4" descr="selector"/>
          <p:cNvPicPr>
            <a:picLocks noChangeAspect="1" noChangeArrowheads="1"/>
          </p:cNvPicPr>
          <p:nvPr/>
        </p:nvPicPr>
        <p:blipFill>
          <a:blip r:embed="rId2" cstate="print"/>
          <a:srcRect/>
          <a:stretch>
            <a:fillRect/>
          </a:stretch>
        </p:blipFill>
        <p:spPr bwMode="auto">
          <a:xfrm>
            <a:off x="2446020" y="4526280"/>
            <a:ext cx="4877753" cy="1020128"/>
          </a:xfrm>
          <a:prstGeom prst="rect">
            <a:avLst/>
          </a:prstGeom>
          <a:noFill/>
          <a:ln w="9525">
            <a:noFill/>
            <a:miter lim="800000"/>
            <a:headEnd/>
            <a:tailEnd/>
          </a:ln>
        </p:spPr>
      </p:pic>
      <p:sp>
        <p:nvSpPr>
          <p:cNvPr id="67589" name="Oval 5"/>
          <p:cNvSpPr>
            <a:spLocks noChangeArrowheads="1"/>
          </p:cNvSpPr>
          <p:nvPr/>
        </p:nvSpPr>
        <p:spPr bwMode="auto">
          <a:xfrm>
            <a:off x="3200400" y="4732020"/>
            <a:ext cx="411480" cy="685800"/>
          </a:xfrm>
          <a:prstGeom prst="ellipse">
            <a:avLst/>
          </a:prstGeom>
          <a:noFill/>
          <a:ln w="57150">
            <a:solidFill>
              <a:srgbClr val="0066FF"/>
            </a:solidFill>
            <a:round/>
            <a:headEnd/>
            <a:tailEnd/>
          </a:ln>
          <a:effectLst/>
        </p:spPr>
        <p:txBody>
          <a:bodyPr wrap="none" lIns="82296" tIns="41148" rIns="82296" bIns="41148" anchor="ctr"/>
          <a:lstStyle/>
          <a:p>
            <a:endParaRPr lang="en-US"/>
          </a:p>
        </p:txBody>
      </p:sp>
      <p:sp>
        <p:nvSpPr>
          <p:cNvPr id="67590" name="Oval 6"/>
          <p:cNvSpPr>
            <a:spLocks noChangeArrowheads="1"/>
          </p:cNvSpPr>
          <p:nvPr/>
        </p:nvSpPr>
        <p:spPr bwMode="auto">
          <a:xfrm>
            <a:off x="7040880" y="4663440"/>
            <a:ext cx="411480" cy="685800"/>
          </a:xfrm>
          <a:prstGeom prst="ellipse">
            <a:avLst/>
          </a:prstGeom>
          <a:noFill/>
          <a:ln w="57150">
            <a:solidFill>
              <a:srgbClr val="0066FF"/>
            </a:solidFill>
            <a:round/>
            <a:headEnd/>
            <a:tailEnd/>
          </a:ln>
          <a:effectLst/>
        </p:spPr>
        <p:txBody>
          <a:bodyPr wrap="none" lIns="82296" tIns="41148" rIns="82296" bIns="41148"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469900" indent="-469900"/>
            <a:r>
              <a:rPr lang="en-US" dirty="0" smtClean="0"/>
              <a:t>Each declaration or definition contains:</a:t>
            </a:r>
          </a:p>
          <a:p>
            <a:pPr marL="908050" lvl="1" indent="-436563"/>
            <a:r>
              <a:rPr lang="en-US" dirty="0" smtClean="0">
                <a:solidFill>
                  <a:srgbClr val="0066FF"/>
                </a:solidFill>
              </a:rPr>
              <a:t>A property</a:t>
            </a:r>
          </a:p>
          <a:p>
            <a:pPr marL="908050" lvl="1" indent="-436563"/>
            <a:r>
              <a:rPr lang="en-US" dirty="0" smtClean="0">
                <a:solidFill>
                  <a:srgbClr val="FF0000"/>
                </a:solidFill>
              </a:rPr>
              <a:t>A colon</a:t>
            </a:r>
          </a:p>
          <a:p>
            <a:pPr marL="908050" lvl="1" indent="-436563"/>
            <a:r>
              <a:rPr lang="en-US" dirty="0" smtClean="0">
                <a:solidFill>
                  <a:srgbClr val="33CC33"/>
                </a:solidFill>
              </a:rPr>
              <a:t>A value</a:t>
            </a:r>
          </a:p>
          <a:p>
            <a:pPr marL="908050" lvl="1" indent="-436563"/>
            <a:r>
              <a:rPr lang="en-US" dirty="0" smtClean="0">
                <a:solidFill>
                  <a:srgbClr val="FF00FF"/>
                </a:solidFill>
              </a:rPr>
              <a:t>A semicolon</a:t>
            </a:r>
            <a:r>
              <a:rPr lang="en-US" dirty="0" smtClean="0"/>
              <a:t> to separate two or more values</a:t>
            </a:r>
          </a:p>
          <a:p>
            <a:pPr marL="908050" lvl="1" indent="-436563"/>
            <a:r>
              <a:rPr lang="en-US" dirty="0" smtClean="0"/>
              <a:t>Can include one or more values</a:t>
            </a:r>
          </a:p>
          <a:p>
            <a:pPr marL="469900" indent="-469900"/>
            <a:r>
              <a:rPr lang="en-US" dirty="0" smtClean="0"/>
              <a:t>h1 {</a:t>
            </a:r>
            <a:r>
              <a:rPr lang="en-US" dirty="0" err="1" smtClean="0">
                <a:solidFill>
                  <a:srgbClr val="0066FF"/>
                </a:solidFill>
              </a:rPr>
              <a:t>color</a:t>
            </a:r>
            <a:r>
              <a:rPr lang="en-US" dirty="0" err="1" smtClean="0">
                <a:solidFill>
                  <a:srgbClr val="FF0000"/>
                </a:solidFill>
              </a:rPr>
              <a:t>:</a:t>
            </a:r>
            <a:r>
              <a:rPr lang="en-US" dirty="0" err="1" smtClean="0">
                <a:solidFill>
                  <a:srgbClr val="33CC33"/>
                </a:solidFill>
              </a:rPr>
              <a:t>blue</a:t>
            </a:r>
            <a:r>
              <a:rPr lang="en-US" dirty="0" smtClean="0">
                <a:solidFill>
                  <a:srgbClr val="FF00FF"/>
                </a:solidFill>
              </a:rPr>
              <a:t>;</a:t>
            </a:r>
            <a:r>
              <a:rPr lang="en-US" dirty="0" smtClean="0">
                <a:solidFill>
                  <a:srgbClr val="33CC33"/>
                </a:solidFill>
              </a:rPr>
              <a:t> </a:t>
            </a:r>
            <a:r>
              <a:rPr lang="en-US" dirty="0" smtClean="0">
                <a:solidFill>
                  <a:srgbClr val="0066FF"/>
                </a:solidFill>
              </a:rPr>
              <a:t>font-size</a:t>
            </a:r>
            <a:r>
              <a:rPr lang="en-US" dirty="0" smtClean="0">
                <a:solidFill>
                  <a:srgbClr val="FF0000"/>
                </a:solidFill>
              </a:rPr>
              <a:t>:</a:t>
            </a:r>
            <a:r>
              <a:rPr lang="en-US" dirty="0" smtClean="0">
                <a:solidFill>
                  <a:srgbClr val="33CC33"/>
                </a:solidFill>
              </a:rPr>
              <a:t>12px</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dirty="0" smtClean="0"/>
              <a:t>Different ways of Style</a:t>
            </a:r>
            <a:endParaRPr lang="en-US" dirty="0"/>
          </a:p>
        </p:txBody>
      </p:sp>
      <p:sp>
        <p:nvSpPr>
          <p:cNvPr id="69635" name="Rectangle 1027"/>
          <p:cNvSpPr>
            <a:spLocks noGrp="1" noChangeArrowheads="1"/>
          </p:cNvSpPr>
          <p:nvPr>
            <p:ph idx="1"/>
          </p:nvPr>
        </p:nvSpPr>
        <p:spPr/>
        <p:txBody>
          <a:bodyPr/>
          <a:lstStyle/>
          <a:p>
            <a:pPr marL="533400" indent="-533400">
              <a:buFontTx/>
              <a:buAutoNum type="arabicPeriod"/>
            </a:pPr>
            <a:r>
              <a:rPr lang="en-US" sz="3500" dirty="0" smtClean="0"/>
              <a:t>Inline styles</a:t>
            </a:r>
          </a:p>
          <a:p>
            <a:pPr marL="533400" indent="-533400">
              <a:buFontTx/>
              <a:buAutoNum type="arabicPeriod"/>
            </a:pPr>
            <a:r>
              <a:rPr lang="en-US" sz="3500" dirty="0" smtClean="0"/>
              <a:t>Embedded styles / Internal styles</a:t>
            </a:r>
            <a:endParaRPr lang="en-US" sz="3500" dirty="0"/>
          </a:p>
          <a:p>
            <a:pPr marL="533400" indent="-533400">
              <a:buFontTx/>
              <a:buAutoNum type="arabicPeriod"/>
            </a:pPr>
            <a:r>
              <a:rPr lang="en-US" sz="3500" dirty="0" smtClean="0"/>
              <a:t>External style sheet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609600" y="1524000"/>
            <a:ext cx="8153400" cy="4419600"/>
          </a:xfrm>
        </p:spPr>
        <p:txBody>
          <a:bodyPr/>
          <a:lstStyle/>
          <a:p>
            <a:pPr marL="469900" indent="-469900"/>
            <a:r>
              <a:rPr lang="en-US" dirty="0"/>
              <a:t>Inline styles</a:t>
            </a:r>
          </a:p>
          <a:p>
            <a:pPr marL="908050" lvl="1" indent="-436563"/>
            <a:r>
              <a:rPr lang="en-US" dirty="0"/>
              <a:t>Add styles to each tag within the HTML file</a:t>
            </a:r>
          </a:p>
          <a:p>
            <a:pPr marL="908050" lvl="1" indent="-436563"/>
            <a:r>
              <a:rPr lang="en-US" dirty="0"/>
              <a:t>Use it when you need to format just a single section in a web </a:t>
            </a:r>
            <a:r>
              <a:rPr lang="en-US" dirty="0" smtClean="0"/>
              <a:t>page.</a:t>
            </a:r>
          </a:p>
          <a:p>
            <a:pPr marL="508000" indent="-436563"/>
            <a:r>
              <a:rPr lang="en-US" dirty="0" smtClean="0"/>
              <a:t>Syntax:</a:t>
            </a:r>
          </a:p>
          <a:p>
            <a:pPr marL="908050" lvl="1" indent="-436563"/>
            <a:r>
              <a:rPr lang="en-US" dirty="0" smtClean="0"/>
              <a:t>&lt;h1 </a:t>
            </a:r>
            <a:r>
              <a:rPr lang="en-US" dirty="0" smtClean="0">
                <a:solidFill>
                  <a:srgbClr val="FF0000"/>
                </a:solidFill>
              </a:rPr>
              <a:t>style</a:t>
            </a:r>
            <a:r>
              <a:rPr lang="en-US" dirty="0" smtClean="0"/>
              <a:t>=“</a:t>
            </a:r>
            <a:r>
              <a:rPr lang="en-US" dirty="0" err="1" smtClean="0"/>
              <a:t>color:red</a:t>
            </a:r>
            <a:r>
              <a:rPr lang="en-US" dirty="0" smtClean="0"/>
              <a:t>; font-family: sans-serif”&gt; Welcome to CSS&lt;/h1&gt;</a:t>
            </a:r>
            <a:endParaRPr lang="en-US" dirty="0"/>
          </a:p>
          <a:p>
            <a:pPr marL="469900" indent="-469900"/>
            <a:r>
              <a:rPr lang="en-US" dirty="0" smtClean="0"/>
              <a:t>Example: </a:t>
            </a:r>
            <a:r>
              <a:rPr lang="en-US" dirty="0" smtClean="0">
                <a:hlinkClick r:id="rId2" action="ppaction://hlinkfile"/>
              </a:rPr>
              <a:t>inline.html</a:t>
            </a:r>
            <a:endParaRPr lang="en-US" dirty="0"/>
          </a:p>
        </p:txBody>
      </p:sp>
      <p:sp>
        <p:nvSpPr>
          <p:cNvPr id="6" name="Title 5"/>
          <p:cNvSpPr>
            <a:spLocks noGrp="1"/>
          </p:cNvSpPr>
          <p:nvPr>
            <p:ph type="title"/>
          </p:nvPr>
        </p:nvSpPr>
        <p:spPr>
          <a:xfrm>
            <a:off x="457200" y="274638"/>
            <a:ext cx="8229600" cy="792162"/>
          </a:xfrm>
        </p:spPr>
        <p:txBody>
          <a:bodyPr/>
          <a:lstStyle/>
          <a:p>
            <a:r>
              <a:rPr lang="en-US" dirty="0" smtClean="0"/>
              <a:t>Inline Style Sheet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219200"/>
            <a:ext cx="8458200" cy="4749800"/>
          </a:xfrm>
        </p:spPr>
        <p:txBody>
          <a:bodyPr/>
          <a:lstStyle/>
          <a:p>
            <a:pPr marL="469900" indent="-469900">
              <a:lnSpc>
                <a:spcPct val="90000"/>
              </a:lnSpc>
            </a:pPr>
            <a:r>
              <a:rPr lang="en-US" dirty="0"/>
              <a:t>Embedded or internal styles</a:t>
            </a:r>
          </a:p>
          <a:p>
            <a:pPr marL="908050" lvl="1" indent="-436563">
              <a:lnSpc>
                <a:spcPct val="90000"/>
              </a:lnSpc>
            </a:pPr>
            <a:r>
              <a:rPr lang="en-US" dirty="0"/>
              <a:t>A style is applied to the entire HTML file</a:t>
            </a:r>
          </a:p>
          <a:p>
            <a:pPr marL="908050" lvl="1" indent="-436563">
              <a:lnSpc>
                <a:spcPct val="90000"/>
              </a:lnSpc>
            </a:pPr>
            <a:r>
              <a:rPr lang="en-US" dirty="0"/>
              <a:t>Use it when you need to modify all instances of particular element (e.g., h1) in a web </a:t>
            </a:r>
            <a:r>
              <a:rPr lang="en-US" dirty="0" smtClean="0"/>
              <a:t>page.</a:t>
            </a:r>
          </a:p>
          <a:p>
            <a:pPr marL="508000" indent="-436563">
              <a:lnSpc>
                <a:spcPct val="90000"/>
              </a:lnSpc>
            </a:pPr>
            <a:r>
              <a:rPr lang="en-US" dirty="0" smtClean="0"/>
              <a:t>Syntax:</a:t>
            </a:r>
          </a:p>
          <a:p>
            <a:pPr marL="908050" lvl="1" indent="-436563">
              <a:lnSpc>
                <a:spcPct val="90000"/>
              </a:lnSpc>
              <a:buNone/>
            </a:pPr>
            <a:r>
              <a:rPr lang="en-US" dirty="0" smtClean="0"/>
              <a:t>	&lt;style&gt;</a:t>
            </a:r>
          </a:p>
          <a:p>
            <a:pPr marL="1377950" lvl="2" indent="-468313">
              <a:lnSpc>
                <a:spcPct val="90000"/>
              </a:lnSpc>
              <a:buNone/>
            </a:pPr>
            <a:r>
              <a:rPr lang="en-US" dirty="0" smtClean="0"/>
              <a:t>	p {</a:t>
            </a:r>
            <a:r>
              <a:rPr lang="en-US" dirty="0" err="1" smtClean="0"/>
              <a:t>color:green</a:t>
            </a:r>
            <a:r>
              <a:rPr lang="en-US" dirty="0" smtClean="0"/>
              <a:t>; font-size:30px}</a:t>
            </a:r>
          </a:p>
          <a:p>
            <a:pPr marL="908050" lvl="1" indent="-436563">
              <a:lnSpc>
                <a:spcPct val="90000"/>
              </a:lnSpc>
              <a:buNone/>
            </a:pPr>
            <a:r>
              <a:rPr lang="en-US" dirty="0" smtClean="0"/>
              <a:t>	&lt;/style&gt;</a:t>
            </a:r>
            <a:endParaRPr lang="en-US" dirty="0"/>
          </a:p>
          <a:p>
            <a:pPr marL="469900" indent="-469900">
              <a:lnSpc>
                <a:spcPct val="90000"/>
              </a:lnSpc>
            </a:pPr>
            <a:r>
              <a:rPr lang="en-US" dirty="0" smtClean="0"/>
              <a:t>Example: </a:t>
            </a:r>
            <a:r>
              <a:rPr lang="en-US" dirty="0" smtClean="0">
                <a:hlinkClick r:id="rId2" action="ppaction://hlinkfile"/>
              </a:rPr>
              <a:t>embedded.html</a:t>
            </a:r>
            <a:endParaRPr lang="en-US" dirty="0"/>
          </a:p>
        </p:txBody>
      </p:sp>
      <p:sp>
        <p:nvSpPr>
          <p:cNvPr id="6" name="Title 5"/>
          <p:cNvSpPr>
            <a:spLocks noGrp="1"/>
          </p:cNvSpPr>
          <p:nvPr>
            <p:ph type="title"/>
          </p:nvPr>
        </p:nvSpPr>
        <p:spPr>
          <a:xfrm>
            <a:off x="304800" y="152400"/>
            <a:ext cx="8534400" cy="715962"/>
          </a:xfrm>
        </p:spPr>
        <p:txBody>
          <a:bodyPr/>
          <a:lstStyle/>
          <a:p>
            <a:r>
              <a:rPr lang="en-US" dirty="0" smtClean="0"/>
              <a:t>Embedded / Internal Style Sheets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274638"/>
            <a:ext cx="8991600" cy="715962"/>
          </a:xfrm>
        </p:spPr>
        <p:txBody>
          <a:bodyPr/>
          <a:lstStyle/>
          <a:p>
            <a:r>
              <a:rPr lang="en-US" dirty="0"/>
              <a:t>Creating an Embedded </a:t>
            </a:r>
            <a:r>
              <a:rPr lang="en-US" dirty="0" smtClean="0"/>
              <a:t>Style Sheet</a:t>
            </a:r>
            <a:endParaRPr lang="en-US" dirty="0"/>
          </a:p>
        </p:txBody>
      </p:sp>
      <p:sp>
        <p:nvSpPr>
          <p:cNvPr id="13315" name="Rectangle 3"/>
          <p:cNvSpPr>
            <a:spLocks noGrp="1" noChangeArrowheads="1"/>
          </p:cNvSpPr>
          <p:nvPr>
            <p:ph idx="1"/>
          </p:nvPr>
        </p:nvSpPr>
        <p:spPr>
          <a:xfrm>
            <a:off x="1028700" y="1295400"/>
            <a:ext cx="7461250" cy="4445000"/>
          </a:xfrm>
        </p:spPr>
        <p:txBody>
          <a:bodyPr/>
          <a:lstStyle/>
          <a:p>
            <a:pPr marL="533400" indent="-533400">
              <a:lnSpc>
                <a:spcPct val="90000"/>
              </a:lnSpc>
              <a:buFontTx/>
              <a:buNone/>
            </a:pPr>
            <a:r>
              <a:rPr lang="en-US" sz="2400" dirty="0"/>
              <a:t>&lt;head&gt;</a:t>
            </a:r>
          </a:p>
          <a:p>
            <a:pPr marL="533400" indent="-533400">
              <a:lnSpc>
                <a:spcPct val="90000"/>
              </a:lnSpc>
              <a:buFontTx/>
              <a:buNone/>
            </a:pPr>
            <a:r>
              <a:rPr lang="en-US" sz="2400" dirty="0"/>
              <a:t>&lt;title&gt;Embedded Example&lt;/title&gt;</a:t>
            </a:r>
          </a:p>
          <a:p>
            <a:pPr marL="533400" indent="-533400">
              <a:lnSpc>
                <a:spcPct val="90000"/>
              </a:lnSpc>
              <a:buFontTx/>
              <a:buNone/>
            </a:pPr>
            <a:r>
              <a:rPr lang="en-US" sz="2400" dirty="0">
                <a:solidFill>
                  <a:srgbClr val="FF0000"/>
                </a:solidFill>
              </a:rPr>
              <a:t>&lt;</a:t>
            </a:r>
            <a:r>
              <a:rPr lang="en-US" sz="2400" dirty="0" smtClean="0">
                <a:solidFill>
                  <a:srgbClr val="FF0000"/>
                </a:solidFill>
              </a:rPr>
              <a:t>style type=“</a:t>
            </a:r>
            <a:r>
              <a:rPr lang="en-US" sz="2400" dirty="0">
                <a:solidFill>
                  <a:srgbClr val="FF0000"/>
                </a:solidFill>
              </a:rPr>
              <a:t>text/</a:t>
            </a:r>
            <a:r>
              <a:rPr lang="en-US" sz="2400" dirty="0" err="1">
                <a:solidFill>
                  <a:srgbClr val="FF0000"/>
                </a:solidFill>
              </a:rPr>
              <a:t>css</a:t>
            </a:r>
            <a:r>
              <a:rPr lang="en-US" sz="2400" dirty="0" smtClean="0">
                <a:solidFill>
                  <a:srgbClr val="FF0000"/>
                </a:solidFill>
              </a:rPr>
              <a:t>”&gt;</a:t>
            </a:r>
            <a:endParaRPr lang="en-US" sz="2400" dirty="0">
              <a:solidFill>
                <a:srgbClr val="FF0000"/>
              </a:solidFill>
            </a:endParaRPr>
          </a:p>
          <a:p>
            <a:pPr marL="914400" lvl="1" indent="-442913">
              <a:lnSpc>
                <a:spcPct val="90000"/>
              </a:lnSpc>
              <a:buFontTx/>
              <a:buNone/>
            </a:pPr>
            <a:r>
              <a:rPr lang="en-US" sz="2400" dirty="0">
                <a:solidFill>
                  <a:srgbClr val="000000"/>
                </a:solidFill>
              </a:rPr>
              <a:t>Style declarations</a:t>
            </a:r>
          </a:p>
          <a:p>
            <a:pPr marL="533400" indent="-533400">
              <a:lnSpc>
                <a:spcPct val="90000"/>
              </a:lnSpc>
              <a:buFontTx/>
              <a:buNone/>
            </a:pPr>
            <a:r>
              <a:rPr lang="en-US" sz="2400" dirty="0">
                <a:solidFill>
                  <a:srgbClr val="FF0000"/>
                </a:solidFill>
              </a:rPr>
              <a:t>&lt;/style&gt;</a:t>
            </a:r>
          </a:p>
          <a:p>
            <a:pPr marL="533400" indent="-533400">
              <a:lnSpc>
                <a:spcPct val="90000"/>
              </a:lnSpc>
              <a:buFontTx/>
              <a:buNone/>
            </a:pPr>
            <a:r>
              <a:rPr lang="en-US" sz="2400" dirty="0"/>
              <a:t>&lt;/head&gt;</a:t>
            </a:r>
          </a:p>
          <a:p>
            <a:pPr marL="533400" indent="-533400">
              <a:lnSpc>
                <a:spcPct val="90000"/>
              </a:lnSpc>
            </a:pPr>
            <a:r>
              <a:rPr lang="en-US" sz="2400" dirty="0">
                <a:solidFill>
                  <a:srgbClr val="000000"/>
                </a:solidFill>
              </a:rPr>
              <a:t>A style declaration:</a:t>
            </a:r>
          </a:p>
          <a:p>
            <a:pPr marL="914400" lvl="1" indent="-442913">
              <a:lnSpc>
                <a:spcPct val="90000"/>
              </a:lnSpc>
            </a:pPr>
            <a:r>
              <a:rPr lang="en-US" sz="2400" dirty="0">
                <a:solidFill>
                  <a:schemeClr val="accent2"/>
                </a:solidFill>
              </a:rPr>
              <a:t>Selector</a:t>
            </a:r>
            <a:r>
              <a:rPr lang="en-US" sz="2400" dirty="0">
                <a:solidFill>
                  <a:srgbClr val="FF0000"/>
                </a:solidFill>
              </a:rPr>
              <a:t> {attribute1:value1; attribute2:value2; …}</a:t>
            </a:r>
          </a:p>
          <a:p>
            <a:pPr marL="914400" lvl="1" indent="-442913">
              <a:lnSpc>
                <a:spcPct val="90000"/>
              </a:lnSpc>
            </a:pPr>
            <a:r>
              <a:rPr lang="en-US" sz="2400" dirty="0">
                <a:solidFill>
                  <a:schemeClr val="accent2"/>
                </a:solidFill>
              </a:rPr>
              <a:t>Selector = an element in a document (e.g., a header or paragraph)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81000" y="1219200"/>
            <a:ext cx="8458200" cy="4597400"/>
          </a:xfrm>
        </p:spPr>
        <p:txBody>
          <a:bodyPr/>
          <a:lstStyle/>
          <a:p>
            <a:pPr marL="469900" indent="-469900"/>
            <a:r>
              <a:rPr lang="en-US" sz="2800" dirty="0"/>
              <a:t>External style sheets</a:t>
            </a:r>
          </a:p>
          <a:p>
            <a:pPr marL="908050" lvl="1" indent="-436563"/>
            <a:r>
              <a:rPr lang="en-US" sz="2400" dirty="0"/>
              <a:t>An external style sheet is a text file containing the style definition (declaration)</a:t>
            </a:r>
          </a:p>
          <a:p>
            <a:pPr marL="908050" lvl="1" indent="-436563"/>
            <a:r>
              <a:rPr lang="en-US" sz="2400" dirty="0"/>
              <a:t>Use it when you need to control the style for an entire web </a:t>
            </a:r>
            <a:r>
              <a:rPr lang="en-US" sz="2400" dirty="0" smtClean="0"/>
              <a:t>site.</a:t>
            </a:r>
          </a:p>
          <a:p>
            <a:pPr marL="508000" indent="-436563"/>
            <a:r>
              <a:rPr lang="en-US" dirty="0" smtClean="0"/>
              <a:t>Syntax:</a:t>
            </a:r>
          </a:p>
          <a:p>
            <a:pPr marL="908050" lvl="1" indent="-436563"/>
            <a:r>
              <a:rPr lang="en-US" sz="2400" dirty="0" smtClean="0"/>
              <a:t>h1, h2, p {</a:t>
            </a:r>
            <a:r>
              <a:rPr lang="en-US" sz="2400" dirty="0" err="1" smtClean="0"/>
              <a:t>color:red</a:t>
            </a:r>
            <a:r>
              <a:rPr lang="en-US" sz="2400" dirty="0" smtClean="0"/>
              <a:t>; font-</a:t>
            </a:r>
            <a:r>
              <a:rPr lang="en-US" sz="2400" dirty="0" err="1" smtClean="0"/>
              <a:t>family:sans</a:t>
            </a:r>
            <a:r>
              <a:rPr lang="en-US" sz="2400" dirty="0" smtClean="0"/>
              <a:t>-serif}</a:t>
            </a:r>
            <a:endParaRPr lang="en-US" sz="2400" dirty="0"/>
          </a:p>
          <a:p>
            <a:pPr marL="469900" indent="-469900"/>
            <a:r>
              <a:rPr lang="en-US" sz="2800" dirty="0" smtClean="0"/>
              <a:t>Example: </a:t>
            </a:r>
            <a:r>
              <a:rPr lang="en-US" sz="2800" dirty="0" smtClean="0">
                <a:hlinkClick r:id="rId2" action="ppaction://hlinkfile"/>
              </a:rPr>
              <a:t>external.html</a:t>
            </a:r>
            <a:endParaRPr lang="en-US" sz="2800" dirty="0"/>
          </a:p>
        </p:txBody>
      </p:sp>
      <p:sp>
        <p:nvSpPr>
          <p:cNvPr id="6" name="Title 5"/>
          <p:cNvSpPr>
            <a:spLocks noGrp="1"/>
          </p:cNvSpPr>
          <p:nvPr>
            <p:ph type="title"/>
          </p:nvPr>
        </p:nvSpPr>
        <p:spPr>
          <a:xfrm>
            <a:off x="457200" y="152400"/>
            <a:ext cx="8229600" cy="715962"/>
          </a:xfrm>
        </p:spPr>
        <p:txBody>
          <a:bodyPr/>
          <a:lstStyle/>
          <a:p>
            <a:r>
              <a:rPr lang="en-US" dirty="0" smtClean="0"/>
              <a:t>External Style Sheets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74638"/>
            <a:ext cx="8382000" cy="639762"/>
          </a:xfrm>
        </p:spPr>
        <p:txBody>
          <a:bodyPr/>
          <a:lstStyle/>
          <a:p>
            <a:r>
              <a:rPr lang="en-US" dirty="0"/>
              <a:t>Creating an External Style Sheet</a:t>
            </a:r>
          </a:p>
        </p:txBody>
      </p:sp>
      <p:sp>
        <p:nvSpPr>
          <p:cNvPr id="15363" name="Rectangle 3"/>
          <p:cNvSpPr>
            <a:spLocks noGrp="1" noChangeArrowheads="1"/>
          </p:cNvSpPr>
          <p:nvPr>
            <p:ph idx="1"/>
          </p:nvPr>
        </p:nvSpPr>
        <p:spPr>
          <a:xfrm>
            <a:off x="609600" y="1371600"/>
            <a:ext cx="8229600" cy="4292600"/>
          </a:xfrm>
        </p:spPr>
        <p:txBody>
          <a:bodyPr/>
          <a:lstStyle/>
          <a:p>
            <a:pPr marL="469900" indent="-469900"/>
            <a:r>
              <a:rPr lang="en-US" dirty="0"/>
              <a:t>Open a new blank document in Notepad</a:t>
            </a:r>
          </a:p>
          <a:p>
            <a:pPr marL="469900" indent="-469900"/>
            <a:r>
              <a:rPr lang="en-US" dirty="0"/>
              <a:t>Type style declarations</a:t>
            </a:r>
          </a:p>
          <a:p>
            <a:pPr marL="908050" lvl="1" indent="-436563"/>
            <a:r>
              <a:rPr lang="en-US" dirty="0"/>
              <a:t>h1 {color:red; font-</a:t>
            </a:r>
            <a:r>
              <a:rPr lang="en-US" dirty="0" err="1"/>
              <a:t>family:sans</a:t>
            </a:r>
            <a:r>
              <a:rPr lang="en-US" dirty="0"/>
              <a:t>-serif;}</a:t>
            </a:r>
          </a:p>
          <a:p>
            <a:pPr marL="469900" indent="-469900"/>
            <a:r>
              <a:rPr lang="en-US" dirty="0"/>
              <a:t>Do not include &lt;style&gt; tags</a:t>
            </a:r>
          </a:p>
          <a:p>
            <a:pPr marL="469900" indent="-469900"/>
            <a:r>
              <a:rPr lang="en-US" dirty="0"/>
              <a:t>Save the document as </a:t>
            </a:r>
            <a:r>
              <a:rPr lang="en-US" i="1" dirty="0">
                <a:solidFill>
                  <a:srgbClr val="FF0000"/>
                </a:solidFill>
              </a:rPr>
              <a:t>filename</a:t>
            </a:r>
            <a:r>
              <a:rPr lang="en-US" dirty="0">
                <a:solidFill>
                  <a:srgbClr val="FF0000"/>
                </a:solidFill>
              </a:rPr>
              <a:t>.css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92162"/>
          </a:xfrm>
        </p:spPr>
        <p:txBody>
          <a:bodyPr/>
          <a:lstStyle/>
          <a:p>
            <a:r>
              <a:rPr lang="en-US" dirty="0"/>
              <a:t>Linking to Style Sheets </a:t>
            </a:r>
          </a:p>
        </p:txBody>
      </p:sp>
      <p:sp>
        <p:nvSpPr>
          <p:cNvPr id="16387" name="Rectangle 3"/>
          <p:cNvSpPr>
            <a:spLocks noGrp="1" noChangeArrowheads="1"/>
          </p:cNvSpPr>
          <p:nvPr>
            <p:ph idx="1"/>
          </p:nvPr>
        </p:nvSpPr>
        <p:spPr>
          <a:xfrm>
            <a:off x="0" y="1371600"/>
            <a:ext cx="9372600" cy="4648200"/>
          </a:xfrm>
        </p:spPr>
        <p:txBody>
          <a:bodyPr/>
          <a:lstStyle/>
          <a:p>
            <a:pPr marL="469900" indent="-469900">
              <a:lnSpc>
                <a:spcPct val="90000"/>
              </a:lnSpc>
            </a:pPr>
            <a:r>
              <a:rPr lang="en-US" dirty="0"/>
              <a:t>Open an HTML file</a:t>
            </a:r>
          </a:p>
          <a:p>
            <a:pPr marL="469900" indent="-469900">
              <a:lnSpc>
                <a:spcPct val="90000"/>
              </a:lnSpc>
            </a:pPr>
            <a:r>
              <a:rPr lang="en-US" dirty="0"/>
              <a:t>Between &lt;head&gt; and &lt;/head&gt; add </a:t>
            </a:r>
          </a:p>
          <a:p>
            <a:pPr marL="908050" lvl="1" indent="-436563">
              <a:lnSpc>
                <a:spcPct val="90000"/>
              </a:lnSpc>
            </a:pPr>
            <a:r>
              <a:rPr lang="en-US" dirty="0"/>
              <a:t>&lt;link </a:t>
            </a:r>
            <a:r>
              <a:rPr lang="en-US" dirty="0" err="1"/>
              <a:t>href</a:t>
            </a:r>
            <a:r>
              <a:rPr lang="en-US" dirty="0"/>
              <a:t>=</a:t>
            </a:r>
            <a:r>
              <a:rPr lang="en-US" dirty="0">
                <a:solidFill>
                  <a:srgbClr val="FF00FF"/>
                </a:solidFill>
              </a:rPr>
              <a:t>URL</a:t>
            </a:r>
            <a:r>
              <a:rPr lang="en-US" dirty="0"/>
              <a:t> </a:t>
            </a:r>
            <a:r>
              <a:rPr lang="en-US" dirty="0" err="1"/>
              <a:t>rel</a:t>
            </a:r>
            <a:r>
              <a:rPr lang="en-US" dirty="0"/>
              <a:t>=“</a:t>
            </a:r>
            <a:r>
              <a:rPr lang="en-US" dirty="0" err="1">
                <a:solidFill>
                  <a:srgbClr val="000000"/>
                </a:solidFill>
              </a:rPr>
              <a:t>relation_type</a:t>
            </a:r>
            <a:r>
              <a:rPr lang="en-US" dirty="0"/>
              <a:t>” </a:t>
            </a:r>
            <a:r>
              <a:rPr lang="en-US" dirty="0" smtClean="0"/>
              <a:t>type</a:t>
            </a:r>
            <a:r>
              <a:rPr lang="en-US" dirty="0"/>
              <a:t>=“</a:t>
            </a:r>
            <a:r>
              <a:rPr lang="en-US" dirty="0" err="1">
                <a:solidFill>
                  <a:srgbClr val="008000"/>
                </a:solidFill>
              </a:rPr>
              <a:t>link_type</a:t>
            </a:r>
            <a:r>
              <a:rPr lang="en-US" dirty="0"/>
              <a:t>”&gt;</a:t>
            </a:r>
          </a:p>
          <a:p>
            <a:pPr marL="1377950" lvl="2" indent="-468313">
              <a:lnSpc>
                <a:spcPct val="90000"/>
              </a:lnSpc>
            </a:pPr>
            <a:r>
              <a:rPr lang="en-US" dirty="0"/>
              <a:t>URL is the </a:t>
            </a:r>
            <a:r>
              <a:rPr lang="en-US" dirty="0">
                <a:solidFill>
                  <a:srgbClr val="FF00FF"/>
                </a:solidFill>
              </a:rPr>
              <a:t>file.css</a:t>
            </a:r>
          </a:p>
          <a:p>
            <a:pPr marL="1377950" lvl="2" indent="-468313">
              <a:lnSpc>
                <a:spcPct val="90000"/>
              </a:lnSpc>
            </a:pPr>
            <a:r>
              <a:rPr lang="en-US" dirty="0" err="1"/>
              <a:t>Relation_type</a:t>
            </a:r>
            <a:r>
              <a:rPr lang="en-US" dirty="0"/>
              <a:t>=“</a:t>
            </a:r>
            <a:r>
              <a:rPr lang="en-US" dirty="0" err="1">
                <a:solidFill>
                  <a:srgbClr val="000000"/>
                </a:solidFill>
              </a:rPr>
              <a:t>stylesheet</a:t>
            </a:r>
            <a:r>
              <a:rPr lang="en-US" dirty="0"/>
              <a:t>”</a:t>
            </a:r>
          </a:p>
          <a:p>
            <a:pPr marL="1377950" lvl="2" indent="-468313">
              <a:lnSpc>
                <a:spcPct val="90000"/>
              </a:lnSpc>
            </a:pPr>
            <a:r>
              <a:rPr lang="en-US" dirty="0" err="1"/>
              <a:t>Link_type</a:t>
            </a:r>
            <a:r>
              <a:rPr lang="en-US" dirty="0"/>
              <a:t>=“</a:t>
            </a:r>
            <a:r>
              <a:rPr lang="en-US" dirty="0">
                <a:solidFill>
                  <a:srgbClr val="008000"/>
                </a:solidFill>
              </a:rPr>
              <a:t>text/</a:t>
            </a:r>
            <a:r>
              <a:rPr lang="en-US" dirty="0" err="1">
                <a:solidFill>
                  <a:srgbClr val="008000"/>
                </a:solidFill>
              </a:rPr>
              <a:t>css</a:t>
            </a:r>
            <a:r>
              <a:rPr lang="en-US" dirty="0"/>
              <a:t>”</a:t>
            </a:r>
          </a:p>
          <a:p>
            <a:pPr marL="469900" indent="-469900">
              <a:lnSpc>
                <a:spcPct val="90000"/>
              </a:lnSpc>
            </a:pPr>
            <a:r>
              <a:rPr lang="en-US" dirty="0"/>
              <a:t>Save this file and the .</a:t>
            </a:r>
            <a:r>
              <a:rPr lang="en-US" dirty="0" err="1"/>
              <a:t>css</a:t>
            </a:r>
            <a:r>
              <a:rPr lang="en-US" dirty="0"/>
              <a:t> file in the same web server directory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sz="4000"/>
              <a:t>An example of an external style sheet with an original html file</a:t>
            </a:r>
          </a:p>
        </p:txBody>
      </p:sp>
      <p:sp>
        <p:nvSpPr>
          <p:cNvPr id="76805" name="Rectangle 5"/>
          <p:cNvSpPr>
            <a:spLocks noGrp="1" noChangeArrowheads="1"/>
          </p:cNvSpPr>
          <p:nvPr>
            <p:ph sz="half" idx="1"/>
          </p:nvPr>
        </p:nvSpPr>
        <p:spPr>
          <a:xfrm>
            <a:off x="381000" y="1600201"/>
            <a:ext cx="4038600" cy="4114800"/>
          </a:xfrm>
        </p:spPr>
        <p:txBody>
          <a:bodyPr/>
          <a:lstStyle/>
          <a:p>
            <a:pPr>
              <a:buFontTx/>
              <a:buNone/>
            </a:pPr>
            <a:r>
              <a:rPr lang="en-US" dirty="0"/>
              <a:t>&lt;head&gt;</a:t>
            </a:r>
          </a:p>
          <a:p>
            <a:pPr>
              <a:buFontTx/>
              <a:buNone/>
            </a:pPr>
            <a:r>
              <a:rPr lang="en-US" dirty="0"/>
              <a:t>&lt;</a:t>
            </a:r>
            <a:r>
              <a:rPr lang="en-US" dirty="0" smtClean="0"/>
              <a:t>title&gt;External Style Sheet&lt;/</a:t>
            </a:r>
            <a:r>
              <a:rPr lang="en-US" dirty="0"/>
              <a:t>title&gt;</a:t>
            </a:r>
          </a:p>
          <a:p>
            <a:pPr>
              <a:buFontTx/>
              <a:buNone/>
            </a:pPr>
            <a:r>
              <a:rPr lang="en-US" dirty="0">
                <a:solidFill>
                  <a:srgbClr val="FF0000"/>
                </a:solidFill>
              </a:rPr>
              <a:t>&lt;link </a:t>
            </a:r>
            <a:r>
              <a:rPr lang="en-US" dirty="0" err="1">
                <a:solidFill>
                  <a:srgbClr val="FF0000"/>
                </a:solidFill>
              </a:rPr>
              <a:t>href</a:t>
            </a:r>
            <a:r>
              <a:rPr lang="en-US" dirty="0" smtClean="0">
                <a:solidFill>
                  <a:srgbClr val="FF0000"/>
                </a:solidFill>
              </a:rPr>
              <a:t>=“external.css</a:t>
            </a:r>
            <a:r>
              <a:rPr lang="en-US" dirty="0">
                <a:solidFill>
                  <a:srgbClr val="FF0000"/>
                </a:solidFill>
              </a:rPr>
              <a:t>” </a:t>
            </a:r>
            <a:r>
              <a:rPr lang="en-US" dirty="0" err="1">
                <a:solidFill>
                  <a:srgbClr val="FF0000"/>
                </a:solidFill>
              </a:rPr>
              <a:t>rel</a:t>
            </a:r>
            <a:r>
              <a:rPr lang="en-US" dirty="0">
                <a:solidFill>
                  <a:srgbClr val="FF0000"/>
                </a:solidFill>
              </a:rPr>
              <a:t>=“</a:t>
            </a:r>
            <a:r>
              <a:rPr lang="en-US" dirty="0" err="1">
                <a:solidFill>
                  <a:srgbClr val="FF0000"/>
                </a:solidFill>
              </a:rPr>
              <a:t>stylesheet</a:t>
            </a:r>
            <a:r>
              <a:rPr lang="en-US" dirty="0">
                <a:solidFill>
                  <a:srgbClr val="FF0000"/>
                </a:solidFill>
              </a:rPr>
              <a:t>” type=“text/</a:t>
            </a:r>
            <a:r>
              <a:rPr lang="en-US" dirty="0" err="1">
                <a:solidFill>
                  <a:srgbClr val="FF0000"/>
                </a:solidFill>
              </a:rPr>
              <a:t>css</a:t>
            </a:r>
            <a:r>
              <a:rPr lang="en-US" dirty="0">
                <a:solidFill>
                  <a:srgbClr val="FF0000"/>
                </a:solidFill>
              </a:rPr>
              <a:t>” /&gt;</a:t>
            </a:r>
          </a:p>
          <a:p>
            <a:pPr>
              <a:buFontTx/>
              <a:buNone/>
            </a:pPr>
            <a:r>
              <a:rPr lang="en-US" dirty="0"/>
              <a:t>&lt;/head&gt;</a:t>
            </a:r>
          </a:p>
        </p:txBody>
      </p:sp>
      <p:sp>
        <p:nvSpPr>
          <p:cNvPr id="76806" name="Rectangle 6"/>
          <p:cNvSpPr>
            <a:spLocks noGrp="1" noChangeArrowheads="1"/>
          </p:cNvSpPr>
          <p:nvPr>
            <p:ph sz="half" idx="2"/>
          </p:nvPr>
        </p:nvSpPr>
        <p:spPr>
          <a:xfrm>
            <a:off x="4953000" y="1600200"/>
            <a:ext cx="4038600" cy="4525963"/>
          </a:xfrm>
        </p:spPr>
        <p:txBody>
          <a:bodyPr/>
          <a:lstStyle/>
          <a:p>
            <a:pPr>
              <a:buFontTx/>
              <a:buNone/>
            </a:pPr>
            <a:r>
              <a:rPr lang="en-US" dirty="0" smtClean="0"/>
              <a:t>h1{</a:t>
            </a:r>
            <a:r>
              <a:rPr lang="en-US" dirty="0" err="1" smtClean="0"/>
              <a:t>color:red</a:t>
            </a:r>
            <a:r>
              <a:rPr lang="en-US" dirty="0" smtClean="0"/>
              <a:t>; font-</a:t>
            </a:r>
            <a:r>
              <a:rPr lang="en-US" dirty="0" err="1" smtClean="0"/>
              <a:t>family:sans</a:t>
            </a:r>
            <a:r>
              <a:rPr lang="en-US" dirty="0" smtClean="0"/>
              <a:t>-</a:t>
            </a:r>
            <a:r>
              <a:rPr lang="en-US" dirty="0" err="1" smtClean="0"/>
              <a:t>serief</a:t>
            </a:r>
            <a:r>
              <a:rPr lang="en-US" dirty="0" smtClean="0"/>
              <a:t>;}</a:t>
            </a:r>
          </a:p>
          <a:p>
            <a:pPr>
              <a:buFontTx/>
              <a:buNone/>
            </a:pPr>
            <a:endParaRPr lang="en-US" dirty="0" smtClean="0"/>
          </a:p>
          <a:p>
            <a:pPr>
              <a:buFontTx/>
              <a:buNone/>
            </a:pPr>
            <a:r>
              <a:rPr lang="en-US" dirty="0" smtClean="0"/>
              <a:t>h2{</a:t>
            </a:r>
            <a:r>
              <a:rPr lang="en-US" dirty="0" err="1" smtClean="0"/>
              <a:t>color:green</a:t>
            </a:r>
            <a:r>
              <a:rPr lang="en-US" dirty="0" smtClean="0"/>
              <a:t>;}</a:t>
            </a:r>
          </a:p>
          <a:p>
            <a:pPr>
              <a:buFontTx/>
              <a:buNone/>
            </a:pPr>
            <a:endParaRPr lang="en-US" dirty="0" smtClean="0"/>
          </a:p>
          <a:p>
            <a:pPr>
              <a:buFontTx/>
              <a:buNone/>
            </a:pPr>
            <a:r>
              <a:rPr lang="en-US" dirty="0" smtClean="0"/>
              <a:t>p{font-size:20px; </a:t>
            </a:r>
            <a:r>
              <a:rPr lang="en-US" dirty="0" err="1" smtClean="0"/>
              <a:t>color:blue</a:t>
            </a:r>
            <a:r>
              <a:rPr lang="en-US" dirty="0" smtClean="0"/>
              <a:t>;}</a:t>
            </a:r>
            <a:endParaRPr lang="en-US" dirty="0"/>
          </a:p>
        </p:txBody>
      </p:sp>
      <p:sp>
        <p:nvSpPr>
          <p:cNvPr id="76807" name="Rectangle 7"/>
          <p:cNvSpPr>
            <a:spLocks noChangeArrowheads="1"/>
          </p:cNvSpPr>
          <p:nvPr/>
        </p:nvSpPr>
        <p:spPr bwMode="auto">
          <a:xfrm>
            <a:off x="304800" y="1600200"/>
            <a:ext cx="3962400" cy="3886200"/>
          </a:xfrm>
          <a:prstGeom prst="rect">
            <a:avLst/>
          </a:prstGeom>
          <a:noFill/>
          <a:ln w="9525">
            <a:solidFill>
              <a:schemeClr val="tx1"/>
            </a:solidFill>
            <a:miter lim="800000"/>
            <a:headEnd/>
            <a:tailEnd/>
          </a:ln>
          <a:effectLst/>
        </p:spPr>
        <p:txBody>
          <a:bodyPr wrap="none" anchor="ctr"/>
          <a:lstStyle/>
          <a:p>
            <a:endParaRPr lang="en-US"/>
          </a:p>
        </p:txBody>
      </p:sp>
      <p:sp>
        <p:nvSpPr>
          <p:cNvPr id="76808" name="Rectangle 8"/>
          <p:cNvSpPr>
            <a:spLocks noChangeArrowheads="1"/>
          </p:cNvSpPr>
          <p:nvPr/>
        </p:nvSpPr>
        <p:spPr bwMode="auto">
          <a:xfrm>
            <a:off x="4800600" y="1600200"/>
            <a:ext cx="4114800" cy="3429000"/>
          </a:xfrm>
          <a:prstGeom prst="rect">
            <a:avLst/>
          </a:prstGeom>
          <a:noFill/>
          <a:ln w="9525">
            <a:solidFill>
              <a:schemeClr val="tx1"/>
            </a:solidFill>
            <a:miter lim="800000"/>
            <a:headEnd/>
            <a:tailEnd/>
          </a:ln>
          <a:effectLst/>
        </p:spPr>
        <p:txBody>
          <a:bodyPr wrap="none" anchor="ctr"/>
          <a:lstStyle/>
          <a:p>
            <a:endParaRPr lang="en-US"/>
          </a:p>
        </p:txBody>
      </p:sp>
      <p:sp>
        <p:nvSpPr>
          <p:cNvPr id="76809" name="Rectangle 9"/>
          <p:cNvSpPr>
            <a:spLocks noChangeArrowheads="1"/>
          </p:cNvSpPr>
          <p:nvPr/>
        </p:nvSpPr>
        <p:spPr bwMode="auto">
          <a:xfrm>
            <a:off x="609600" y="59436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external.html </a:t>
            </a:r>
            <a:r>
              <a:rPr lang="en-US" dirty="0"/>
              <a:t>file</a:t>
            </a:r>
          </a:p>
        </p:txBody>
      </p:sp>
      <p:sp>
        <p:nvSpPr>
          <p:cNvPr id="76810" name="Rectangle 10"/>
          <p:cNvSpPr>
            <a:spLocks noChangeArrowheads="1"/>
          </p:cNvSpPr>
          <p:nvPr/>
        </p:nvSpPr>
        <p:spPr bwMode="auto">
          <a:xfrm>
            <a:off x="5562600" y="59436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external.css file</a:t>
            </a:r>
            <a:endParaRPr lang="en-US" dirty="0"/>
          </a:p>
        </p:txBody>
      </p:sp>
      <p:cxnSp>
        <p:nvCxnSpPr>
          <p:cNvPr id="10" name="Straight Arrow Connector 9"/>
          <p:cNvCxnSpPr/>
          <p:nvPr/>
        </p:nvCxnSpPr>
        <p:spPr>
          <a:xfrm flipV="1">
            <a:off x="3200400" y="2590800"/>
            <a:ext cx="1600200" cy="609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639762"/>
          </a:xfrm>
        </p:spPr>
        <p:txBody>
          <a:bodyPr/>
          <a:lstStyle/>
          <a:p>
            <a:r>
              <a:rPr lang="en-US" dirty="0" smtClean="0">
                <a:solidFill>
                  <a:schemeClr val="accent2"/>
                </a:solidFill>
              </a:rPr>
              <a:t>What is “Style”</a:t>
            </a:r>
            <a:endParaRPr lang="en-US" dirty="0"/>
          </a:p>
        </p:txBody>
      </p:sp>
      <p:sp>
        <p:nvSpPr>
          <p:cNvPr id="3" name="Content Placeholder 2"/>
          <p:cNvSpPr>
            <a:spLocks noGrp="1"/>
          </p:cNvSpPr>
          <p:nvPr>
            <p:ph idx="1"/>
          </p:nvPr>
        </p:nvSpPr>
        <p:spPr>
          <a:xfrm>
            <a:off x="304800" y="1600200"/>
            <a:ext cx="8839200" cy="4525963"/>
          </a:xfrm>
        </p:spPr>
        <p:txBody>
          <a:bodyPr/>
          <a:lstStyle/>
          <a:p>
            <a:pPr marL="0" indent="0" algn="just">
              <a:buFontTx/>
              <a:buNone/>
            </a:pPr>
            <a:r>
              <a:rPr lang="en-US" dirty="0" smtClean="0"/>
              <a:t>“Style” is a command that you set to tell the browser how a certain section of your webpage should look.</a:t>
            </a:r>
          </a:p>
          <a:p>
            <a:pPr algn="just">
              <a:buFontTx/>
              <a:buNone/>
            </a:pPr>
            <a:endParaRPr lang="en-US" dirty="0" smtClean="0"/>
          </a:p>
          <a:p>
            <a:pPr algn="just">
              <a:buFontTx/>
              <a:buNone/>
            </a:pPr>
            <a:r>
              <a:rPr lang="en-US" dirty="0" smtClean="0"/>
              <a:t>You can use style on many HTML “elements”</a:t>
            </a:r>
          </a:p>
          <a:p>
            <a:pPr algn="just">
              <a:buFontTx/>
              <a:buNone/>
            </a:pPr>
            <a:r>
              <a:rPr lang="en-US" dirty="0" smtClean="0"/>
              <a:t>(like &lt;p&gt; &lt;h1&gt; &lt;table&gt; etc)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dirty="0" smtClean="0"/>
              <a:t>Conflicting Styles</a:t>
            </a:r>
            <a:endParaRPr lang="en-US" dirty="0"/>
          </a:p>
        </p:txBody>
      </p:sp>
      <p:sp>
        <p:nvSpPr>
          <p:cNvPr id="3" name="Content Placeholder 2"/>
          <p:cNvSpPr>
            <a:spLocks noGrp="1"/>
          </p:cNvSpPr>
          <p:nvPr>
            <p:ph sz="half" idx="1"/>
          </p:nvPr>
        </p:nvSpPr>
        <p:spPr>
          <a:xfrm>
            <a:off x="76200" y="762000"/>
            <a:ext cx="8991600" cy="6096000"/>
          </a:xfrm>
        </p:spPr>
        <p:txBody>
          <a:bodyPr/>
          <a:lstStyle/>
          <a:p>
            <a:pPr algn="just"/>
            <a:r>
              <a:rPr lang="en-US" dirty="0" smtClean="0"/>
              <a:t>Styles may be defined by a </a:t>
            </a:r>
            <a:r>
              <a:rPr lang="en-US" b="1" dirty="0" smtClean="0">
                <a:solidFill>
                  <a:srgbClr val="FF0000"/>
                </a:solidFill>
              </a:rPr>
              <a:t>user</a:t>
            </a:r>
            <a:r>
              <a:rPr lang="en-US" b="1" dirty="0" smtClean="0"/>
              <a:t>, </a:t>
            </a:r>
            <a:r>
              <a:rPr lang="en-US" b="1" dirty="0" smtClean="0">
                <a:solidFill>
                  <a:srgbClr val="FF0000"/>
                </a:solidFill>
              </a:rPr>
              <a:t>an author </a:t>
            </a:r>
            <a:r>
              <a:rPr lang="en-US" b="1" dirty="0" smtClean="0"/>
              <a:t>or a </a:t>
            </a:r>
            <a:r>
              <a:rPr lang="en-US" b="1" dirty="0" smtClean="0">
                <a:solidFill>
                  <a:srgbClr val="FF0000"/>
                </a:solidFill>
              </a:rPr>
              <a:t>user agent </a:t>
            </a:r>
            <a:r>
              <a:rPr lang="en-US" b="1" dirty="0" smtClean="0"/>
              <a:t>(e.g., a web browser). </a:t>
            </a:r>
          </a:p>
          <a:p>
            <a:pPr lvl="1" algn="just"/>
            <a:r>
              <a:rPr lang="en-US" dirty="0" smtClean="0">
                <a:solidFill>
                  <a:srgbClr val="FF0000"/>
                </a:solidFill>
              </a:rPr>
              <a:t>user</a:t>
            </a:r>
            <a:r>
              <a:rPr lang="en-US" b="1" dirty="0" smtClean="0"/>
              <a:t> </a:t>
            </a:r>
            <a:r>
              <a:rPr lang="en-US" dirty="0" smtClean="0"/>
              <a:t>is</a:t>
            </a:r>
            <a:r>
              <a:rPr lang="en-US" b="1" dirty="0" smtClean="0"/>
              <a:t> </a:t>
            </a:r>
            <a:r>
              <a:rPr lang="en-US" dirty="0" smtClean="0"/>
              <a:t>a person viewing your web page.</a:t>
            </a:r>
          </a:p>
          <a:p>
            <a:pPr lvl="1" algn="just"/>
            <a:r>
              <a:rPr lang="en-US" dirty="0" smtClean="0">
                <a:solidFill>
                  <a:srgbClr val="FF0000"/>
                </a:solidFill>
              </a:rPr>
              <a:t>an author</a:t>
            </a:r>
            <a:r>
              <a:rPr lang="en-US" dirty="0" smtClean="0"/>
              <a:t>- the person who writes the document.</a:t>
            </a:r>
          </a:p>
          <a:p>
            <a:pPr lvl="1" algn="just"/>
            <a:r>
              <a:rPr lang="en-US" dirty="0" smtClean="0">
                <a:solidFill>
                  <a:srgbClr val="FF0000"/>
                </a:solidFill>
              </a:rPr>
              <a:t>user agent </a:t>
            </a:r>
            <a:r>
              <a:rPr lang="en-US" dirty="0" smtClean="0"/>
              <a:t>is the program used to render and display the document. </a:t>
            </a:r>
          </a:p>
          <a:p>
            <a:pPr algn="just"/>
            <a:r>
              <a:rPr lang="en-US" dirty="0" smtClean="0"/>
              <a:t>Styles “cascade,” or flow together, such that the ultimate appearance of elements on a page results from combining styles defined in several ways. </a:t>
            </a:r>
          </a:p>
          <a:p>
            <a:pPr algn="just"/>
            <a:r>
              <a:rPr lang="en-US" dirty="0" smtClean="0"/>
              <a:t>Styles defined by the user take precedence over styles defined by the user agent, and styles defined by authors take precedence over styles defined by the user.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228600"/>
            <a:ext cx="8610600" cy="6400800"/>
          </a:xfrm>
        </p:spPr>
        <p:txBody>
          <a:bodyPr/>
          <a:lstStyle/>
          <a:p>
            <a:pPr algn="just"/>
            <a:r>
              <a:rPr lang="en-US" dirty="0" smtClean="0"/>
              <a:t>Most styles defined for parent elements are also inherited by child (nested) elements.</a:t>
            </a:r>
          </a:p>
          <a:p>
            <a:pPr algn="just"/>
            <a:r>
              <a:rPr lang="en-US" dirty="0" smtClean="0"/>
              <a:t>While it makes sense to inherit most styles, such as font properties, there are certain properties that we don’t want to be inherited.</a:t>
            </a:r>
          </a:p>
          <a:p>
            <a:pPr algn="just"/>
            <a:r>
              <a:rPr lang="en-US" dirty="0" smtClean="0"/>
              <a:t>Properties defined for child and descendant elements have a greater specificity than properties defined for parent and ancestor elements. </a:t>
            </a:r>
          </a:p>
          <a:p>
            <a:pPr algn="just"/>
            <a:r>
              <a:rPr lang="en-US" dirty="0" smtClean="0"/>
              <a:t>Conflicts</a:t>
            </a:r>
            <a:r>
              <a:rPr lang="en-US" b="1" dirty="0" smtClean="0"/>
              <a:t> </a:t>
            </a:r>
            <a:r>
              <a:rPr lang="en-US" dirty="0" smtClean="0"/>
              <a:t>are resolved in favor of properties with a higher specificity</a:t>
            </a:r>
          </a:p>
          <a:p>
            <a:endParaRPr lang="en-US" dirty="0" smtClean="0"/>
          </a:p>
          <a:p>
            <a:r>
              <a:rPr lang="en-US" smtClean="0"/>
              <a:t>Examples:</a:t>
            </a:r>
            <a:endParaRPr lang="en-US" dirty="0" smtClean="0"/>
          </a:p>
          <a:p>
            <a:pPr>
              <a:buNone/>
            </a:pPr>
            <a:r>
              <a:rPr lang="en-US" dirty="0" smtClean="0"/>
              <a:t>   </a:t>
            </a:r>
            <a:r>
              <a:rPr lang="en-US" dirty="0" smtClean="0">
                <a:hlinkClick r:id="rId2" action="ppaction://hlinkfile"/>
              </a:rPr>
              <a:t>conflicts.html</a:t>
            </a:r>
            <a:r>
              <a:rPr lang="en-US" dirty="0" smtClean="0"/>
              <a:t>    </a:t>
            </a:r>
            <a:r>
              <a:rPr lang="en-US" dirty="0" smtClean="0">
                <a:hlinkClick r:id="rId3" action="ppaction://hlinkfile"/>
              </a:rPr>
              <a:t>conflicts1.html</a:t>
            </a:r>
            <a:r>
              <a:rPr lang="en-US" dirty="0" smtClean="0"/>
              <a:t>    </a:t>
            </a:r>
            <a:r>
              <a:rPr lang="en-US" dirty="0" smtClean="0">
                <a:hlinkClick r:id="rId4" action="ppaction://hlinkfile"/>
              </a:rPr>
              <a:t>conflicts2.html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639762"/>
          </a:xfrm>
        </p:spPr>
        <p:txBody>
          <a:bodyPr/>
          <a:lstStyle/>
          <a:p>
            <a:r>
              <a:rPr lang="en-US" dirty="0"/>
              <a:t>Style Sheet Strategies</a:t>
            </a:r>
          </a:p>
        </p:txBody>
      </p:sp>
      <p:sp>
        <p:nvSpPr>
          <p:cNvPr id="17411" name="Rectangle 3"/>
          <p:cNvSpPr>
            <a:spLocks noGrp="1" noChangeArrowheads="1"/>
          </p:cNvSpPr>
          <p:nvPr>
            <p:ph idx="1"/>
          </p:nvPr>
        </p:nvSpPr>
        <p:spPr>
          <a:xfrm>
            <a:off x="533400" y="1066800"/>
            <a:ext cx="8382000" cy="5334000"/>
          </a:xfrm>
        </p:spPr>
        <p:txBody>
          <a:bodyPr/>
          <a:lstStyle/>
          <a:p>
            <a:pPr marL="469900" indent="-469900" algn="just"/>
            <a:r>
              <a:rPr lang="en-US" dirty="0"/>
              <a:t>Wherever possible, place your styles in external style sheets</a:t>
            </a:r>
          </a:p>
          <a:p>
            <a:pPr marL="469900" indent="-469900" algn="just"/>
            <a:r>
              <a:rPr lang="en-US" dirty="0"/>
              <a:t>Take advantage of the power of CSS to have control over an entire Web </a:t>
            </a:r>
            <a:r>
              <a:rPr lang="en-US" dirty="0" smtClean="0"/>
              <a:t>site.</a:t>
            </a:r>
          </a:p>
          <a:p>
            <a:pPr marL="469900" indent="-469900" algn="just"/>
            <a:r>
              <a:rPr lang="en-US" dirty="0" smtClean="0"/>
              <a:t>At the top level of your web site: define a default global.css style sheet</a:t>
            </a:r>
          </a:p>
          <a:p>
            <a:pPr marL="469900" indent="-469900" algn="just"/>
            <a:r>
              <a:rPr lang="en-US" dirty="0" smtClean="0"/>
              <a:t>Refine styles at sublevels with a section.css style sheet</a:t>
            </a:r>
          </a:p>
          <a:p>
            <a:pPr marL="469900" indent="-469900" algn="just"/>
            <a:r>
              <a:rPr lang="en-US" dirty="0" smtClean="0"/>
              <a:t>Try to avoid using styles in tags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Attribute Selectors</a:t>
            </a:r>
          </a:p>
        </p:txBody>
      </p:sp>
      <p:sp>
        <p:nvSpPr>
          <p:cNvPr id="71683" name="Rectangle 3"/>
          <p:cNvSpPr>
            <a:spLocks noGrp="1" noChangeArrowheads="1"/>
          </p:cNvSpPr>
          <p:nvPr>
            <p:ph idx="1"/>
          </p:nvPr>
        </p:nvSpPr>
        <p:spPr/>
        <p:txBody>
          <a:bodyPr/>
          <a:lstStyle/>
          <a:p>
            <a:pPr marL="533400" indent="-533400" algn="just"/>
            <a:r>
              <a:rPr lang="en-US" sz="3500" dirty="0"/>
              <a:t>Create an </a:t>
            </a:r>
            <a:r>
              <a:rPr lang="en-US" sz="3500" b="1" dirty="0"/>
              <a:t>attribute selector</a:t>
            </a:r>
            <a:r>
              <a:rPr lang="en-US" sz="3500" dirty="0"/>
              <a:t> to select an element based on the element’s attributes</a:t>
            </a:r>
            <a:r>
              <a:rPr lang="en-US" sz="3500" dirty="0" smtClean="0"/>
              <a:t>.</a:t>
            </a:r>
            <a:endParaRPr lang="en-US" sz="35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Using IDs and Classes</a:t>
            </a:r>
          </a:p>
        </p:txBody>
      </p:sp>
      <p:sp>
        <p:nvSpPr>
          <p:cNvPr id="70659" name="Rectangle 3"/>
          <p:cNvSpPr>
            <a:spLocks noGrp="1" noChangeArrowheads="1"/>
          </p:cNvSpPr>
          <p:nvPr>
            <p:ph idx="1"/>
          </p:nvPr>
        </p:nvSpPr>
        <p:spPr/>
        <p:txBody>
          <a:bodyPr/>
          <a:lstStyle/>
          <a:p>
            <a:pPr marL="533400" indent="-533400" algn="just"/>
            <a:r>
              <a:rPr lang="en-US" sz="3600" dirty="0"/>
              <a:t>Use an id to distinguish something, like a paragraph, from the others in a document.</a:t>
            </a:r>
          </a:p>
          <a:p>
            <a:pPr marL="914400" lvl="1" indent="-457200" algn="just"/>
            <a:r>
              <a:rPr lang="en-US" sz="3200" dirty="0"/>
              <a:t>For example, to identify a paragraph as “head”, use the code</a:t>
            </a:r>
            <a:r>
              <a:rPr lang="en-US" dirty="0"/>
              <a:t>:</a:t>
            </a:r>
            <a:br>
              <a:rPr lang="en-US" dirty="0"/>
            </a:br>
            <a:endParaRPr lang="en-US" dirty="0"/>
          </a:p>
          <a:p>
            <a:pPr marL="1295400" lvl="2" indent="-381000" algn="just">
              <a:buFontTx/>
              <a:buNone/>
            </a:pPr>
            <a:r>
              <a:rPr lang="en-US" sz="2800" b="1" dirty="0">
                <a:latin typeface="Courier New" pitchFamily="49" charset="0"/>
              </a:rPr>
              <a:t>&lt;p id=“head”&gt;… &lt;/p&gt;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Working With Ids</a:t>
            </a:r>
          </a:p>
        </p:txBody>
      </p:sp>
      <p:sp>
        <p:nvSpPr>
          <p:cNvPr id="45059" name="Rectangle 3"/>
          <p:cNvSpPr>
            <a:spLocks noGrp="1" noChangeArrowheads="1"/>
          </p:cNvSpPr>
          <p:nvPr>
            <p:ph idx="1"/>
          </p:nvPr>
        </p:nvSpPr>
        <p:spPr/>
        <p:txBody>
          <a:bodyPr/>
          <a:lstStyle/>
          <a:p>
            <a:pPr marL="469900" indent="-469900" algn="just"/>
            <a:r>
              <a:rPr lang="en-US" dirty="0"/>
              <a:t>To create an ID for a specific tag, use the property:</a:t>
            </a:r>
          </a:p>
          <a:p>
            <a:pPr marL="908050" lvl="1" indent="-436563" algn="just"/>
            <a:r>
              <a:rPr lang="en-US" dirty="0">
                <a:solidFill>
                  <a:srgbClr val="FF0000"/>
                </a:solidFill>
              </a:rPr>
              <a:t>&lt;tag ID=</a:t>
            </a:r>
            <a:r>
              <a:rPr lang="en-US" dirty="0" err="1">
                <a:solidFill>
                  <a:srgbClr val="FF0000"/>
                </a:solidFill>
              </a:rPr>
              <a:t>id_name</a:t>
            </a:r>
            <a:r>
              <a:rPr lang="en-US" dirty="0">
                <a:solidFill>
                  <a:srgbClr val="FF0000"/>
                </a:solidFill>
              </a:rPr>
              <a:t>&gt;</a:t>
            </a:r>
          </a:p>
          <a:p>
            <a:pPr marL="469900" indent="-469900" algn="just"/>
            <a:r>
              <a:rPr lang="en-US" dirty="0"/>
              <a:t>To apply a style to a specific ID, use:</a:t>
            </a:r>
          </a:p>
          <a:p>
            <a:pPr marL="908050" lvl="1" indent="-436563" algn="just"/>
            <a:r>
              <a:rPr lang="en-US" dirty="0">
                <a:solidFill>
                  <a:srgbClr val="FF0000"/>
                </a:solidFill>
              </a:rPr>
              <a:t>#</a:t>
            </a:r>
            <a:r>
              <a:rPr lang="en-US" dirty="0" err="1">
                <a:solidFill>
                  <a:srgbClr val="FF0000"/>
                </a:solidFill>
              </a:rPr>
              <a:t>id_name</a:t>
            </a:r>
            <a:r>
              <a:rPr lang="en-US" dirty="0">
                <a:solidFill>
                  <a:srgbClr val="FF0000"/>
                </a:solidFill>
              </a:rPr>
              <a:t> {style attributes and values}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76200"/>
            <a:ext cx="8229600" cy="944562"/>
          </a:xfrm>
        </p:spPr>
        <p:txBody>
          <a:bodyPr/>
          <a:lstStyle/>
          <a:p>
            <a:r>
              <a:rPr lang="en-US" dirty="0"/>
              <a:t>Classes</a:t>
            </a:r>
          </a:p>
        </p:txBody>
      </p:sp>
      <p:sp>
        <p:nvSpPr>
          <p:cNvPr id="72707" name="Rectangle 3"/>
          <p:cNvSpPr>
            <a:spLocks noGrp="1" noChangeArrowheads="1"/>
          </p:cNvSpPr>
          <p:nvPr>
            <p:ph idx="1"/>
          </p:nvPr>
        </p:nvSpPr>
        <p:spPr>
          <a:xfrm>
            <a:off x="304800" y="990600"/>
            <a:ext cx="8686800" cy="4525963"/>
          </a:xfrm>
        </p:spPr>
        <p:txBody>
          <a:bodyPr/>
          <a:lstStyle/>
          <a:p>
            <a:pPr marL="533400" indent="-533400" algn="just"/>
            <a:r>
              <a:rPr lang="en-US" sz="3600" dirty="0"/>
              <a:t>HTML and XHTML require each id be unique– therefore an id value can only be used once in a document.</a:t>
            </a:r>
          </a:p>
          <a:p>
            <a:pPr marL="533400" indent="-533400"/>
            <a:r>
              <a:rPr lang="en-US" sz="3600" dirty="0"/>
              <a:t>You can mark a group of elements with a common identifier using the </a:t>
            </a:r>
            <a:r>
              <a:rPr lang="en-US" sz="3600" dirty="0" smtClean="0"/>
              <a:t>class attribute.</a:t>
            </a:r>
            <a:r>
              <a:rPr lang="en-US" sz="3600" dirty="0"/>
              <a:t/>
            </a:r>
            <a:br>
              <a:rPr lang="en-US" sz="3600" dirty="0"/>
            </a:br>
            <a:endParaRPr lang="en-US" sz="3600" dirty="0"/>
          </a:p>
          <a:p>
            <a:pPr marL="914400" lvl="1" indent="-457200" algn="just">
              <a:buFontTx/>
              <a:buNone/>
            </a:pPr>
            <a:r>
              <a:rPr lang="en-US" sz="2600" b="1" dirty="0">
                <a:latin typeface="Courier New" pitchFamily="49" charset="0"/>
              </a:rPr>
              <a:t>&lt;element class=“class”&gt; … &lt;/element&gt;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6200"/>
            <a:ext cx="8229600" cy="944562"/>
          </a:xfrm>
        </p:spPr>
        <p:txBody>
          <a:bodyPr/>
          <a:lstStyle/>
          <a:p>
            <a:r>
              <a:rPr lang="en-US" dirty="0"/>
              <a:t>Applying a style to a class</a:t>
            </a:r>
          </a:p>
        </p:txBody>
      </p:sp>
      <p:graphicFrame>
        <p:nvGraphicFramePr>
          <p:cNvPr id="73731" name="Object 3"/>
          <p:cNvGraphicFramePr>
            <a:graphicFrameLocks noChangeAspect="1"/>
          </p:cNvGraphicFramePr>
          <p:nvPr>
            <p:ph idx="1"/>
          </p:nvPr>
        </p:nvGraphicFramePr>
        <p:xfrm>
          <a:off x="1263650" y="1143000"/>
          <a:ext cx="6777038" cy="3144838"/>
        </p:xfrm>
        <a:graphic>
          <a:graphicData uri="http://schemas.openxmlformats.org/presentationml/2006/ole">
            <p:oleObj spid="_x0000_s73731" name="Image" r:id="rId3" imgW="3126990" imgH="1450482" progId="">
              <p:embed/>
            </p:oleObj>
          </a:graphicData>
        </a:graphic>
      </p:graphicFrame>
      <p:sp>
        <p:nvSpPr>
          <p:cNvPr id="5" name="TextBox 4"/>
          <p:cNvSpPr txBox="1"/>
          <p:nvPr/>
        </p:nvSpPr>
        <p:spPr>
          <a:xfrm>
            <a:off x="1447800" y="4876800"/>
            <a:ext cx="4038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hlinkClick r:id="rId4" action="ppaction://hlinkfile"/>
              </a:rPr>
              <a:t>classes.html</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868362"/>
          </a:xfrm>
        </p:spPr>
        <p:txBody>
          <a:bodyPr/>
          <a:lstStyle/>
          <a:p>
            <a:r>
              <a:rPr lang="en-US" dirty="0"/>
              <a:t>Working With Classes</a:t>
            </a:r>
          </a:p>
        </p:txBody>
      </p:sp>
      <p:sp>
        <p:nvSpPr>
          <p:cNvPr id="43011" name="Rectangle 3"/>
          <p:cNvSpPr>
            <a:spLocks noGrp="1" noChangeArrowheads="1"/>
          </p:cNvSpPr>
          <p:nvPr>
            <p:ph idx="1"/>
          </p:nvPr>
        </p:nvSpPr>
        <p:spPr>
          <a:xfrm>
            <a:off x="1028700" y="1219200"/>
            <a:ext cx="7461250" cy="4521200"/>
          </a:xfrm>
        </p:spPr>
        <p:txBody>
          <a:bodyPr/>
          <a:lstStyle/>
          <a:p>
            <a:pPr marL="469900" indent="-469900" algn="just"/>
            <a:r>
              <a:rPr lang="en-US" sz="2800" dirty="0"/>
              <a:t>To create a class, enter the following in the HTML tag:</a:t>
            </a:r>
          </a:p>
          <a:p>
            <a:pPr marL="908050" lvl="1" indent="-436563" algn="just"/>
            <a:r>
              <a:rPr lang="en-US" sz="2400" dirty="0">
                <a:solidFill>
                  <a:srgbClr val="FF0000"/>
                </a:solidFill>
              </a:rPr>
              <a:t>&lt;tag CLASS=</a:t>
            </a:r>
            <a:r>
              <a:rPr lang="en-US" sz="2400" i="1" dirty="0" err="1">
                <a:solidFill>
                  <a:srgbClr val="FF0000"/>
                </a:solidFill>
              </a:rPr>
              <a:t>class_name</a:t>
            </a:r>
            <a:r>
              <a:rPr lang="en-US" sz="2400" i="1" dirty="0">
                <a:solidFill>
                  <a:srgbClr val="FF0000"/>
                </a:solidFill>
              </a:rPr>
              <a:t>&gt;</a:t>
            </a:r>
          </a:p>
          <a:p>
            <a:pPr marL="908050" lvl="1" indent="-436563" algn="just"/>
            <a:r>
              <a:rPr lang="en-US" sz="2400" dirty="0">
                <a:solidFill>
                  <a:srgbClr val="FF0000"/>
                </a:solidFill>
              </a:rPr>
              <a:t>&lt;h1 CLASS=</a:t>
            </a:r>
            <a:r>
              <a:rPr lang="en-US" sz="2400" dirty="0" err="1">
                <a:solidFill>
                  <a:srgbClr val="FF0000"/>
                </a:solidFill>
              </a:rPr>
              <a:t>FirstHeader</a:t>
            </a:r>
            <a:r>
              <a:rPr lang="en-US" sz="2400" dirty="0">
                <a:solidFill>
                  <a:srgbClr val="FF0000"/>
                </a:solidFill>
              </a:rPr>
              <a:t>&gt;IU&lt;/h1&gt;</a:t>
            </a:r>
          </a:p>
          <a:p>
            <a:pPr marL="908050" lvl="1" indent="-436563" algn="just"/>
            <a:r>
              <a:rPr lang="en-US" sz="2400" i="1" dirty="0" err="1"/>
              <a:t>class_name</a:t>
            </a:r>
            <a:r>
              <a:rPr lang="en-US" sz="2400" dirty="0"/>
              <a:t> is a name to identify this class of tags</a:t>
            </a:r>
          </a:p>
          <a:p>
            <a:pPr marL="469900" indent="-469900" algn="just"/>
            <a:r>
              <a:rPr lang="en-US" sz="2800" dirty="0"/>
              <a:t>To apply a style to a class of tags, use:</a:t>
            </a:r>
          </a:p>
          <a:p>
            <a:pPr marL="908050" lvl="1" indent="-436563" algn="just"/>
            <a:r>
              <a:rPr lang="en-US" sz="2400" dirty="0" err="1">
                <a:solidFill>
                  <a:srgbClr val="FF0000"/>
                </a:solidFill>
              </a:rPr>
              <a:t>tag.class_name</a:t>
            </a:r>
            <a:r>
              <a:rPr lang="en-US" sz="2400" dirty="0">
                <a:solidFill>
                  <a:srgbClr val="FF0000"/>
                </a:solidFill>
              </a:rPr>
              <a:t> {style attributes}</a:t>
            </a:r>
            <a:r>
              <a:rPr lang="en-US" sz="2400" dirty="0"/>
              <a:t> or</a:t>
            </a:r>
          </a:p>
          <a:p>
            <a:pPr marL="908050" lvl="1" indent="-436563" algn="just"/>
            <a:r>
              <a:rPr lang="en-US" sz="2400" dirty="0">
                <a:solidFill>
                  <a:srgbClr val="FF0000"/>
                </a:solidFill>
              </a:rPr>
              <a:t>.</a:t>
            </a:r>
            <a:r>
              <a:rPr lang="en-US" sz="2400" dirty="0" err="1">
                <a:solidFill>
                  <a:srgbClr val="FF0000"/>
                </a:solidFill>
              </a:rPr>
              <a:t>class_name</a:t>
            </a:r>
            <a:r>
              <a:rPr lang="en-US" sz="2400" dirty="0">
                <a:solidFill>
                  <a:srgbClr val="FF0000"/>
                </a:solidFill>
              </a:rPr>
              <a:t> {style attributes}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Working With Classes and Ids</a:t>
            </a:r>
          </a:p>
        </p:txBody>
      </p:sp>
      <p:sp>
        <p:nvSpPr>
          <p:cNvPr id="46083" name="Rectangle 3"/>
          <p:cNvSpPr>
            <a:spLocks noGrp="1" noChangeArrowheads="1"/>
          </p:cNvSpPr>
          <p:nvPr>
            <p:ph idx="1"/>
          </p:nvPr>
        </p:nvSpPr>
        <p:spPr/>
        <p:txBody>
          <a:bodyPr/>
          <a:lstStyle/>
          <a:p>
            <a:pPr marL="469900" indent="-469900" algn="just">
              <a:lnSpc>
                <a:spcPct val="90000"/>
              </a:lnSpc>
            </a:pPr>
            <a:r>
              <a:rPr lang="en-US" dirty="0"/>
              <a:t>The difference between the Class property and the ID property is that the value of the ID property must be unique: </a:t>
            </a:r>
          </a:p>
          <a:p>
            <a:pPr marL="908050" lvl="1" indent="-436563" algn="just">
              <a:lnSpc>
                <a:spcPct val="90000"/>
              </a:lnSpc>
            </a:pPr>
            <a:r>
              <a:rPr lang="en-US" dirty="0"/>
              <a:t>you can’t have more than one tag with the same ID value</a:t>
            </a:r>
          </a:p>
          <a:p>
            <a:pPr marL="908050" lvl="1" indent="-436563" algn="just">
              <a:lnSpc>
                <a:spcPct val="90000"/>
              </a:lnSpc>
            </a:pPr>
            <a:r>
              <a:rPr lang="en-US" dirty="0"/>
              <a:t>You can apply the same Class value to multiple document tags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Advantages of Style Sheets</a:t>
            </a:r>
          </a:p>
        </p:txBody>
      </p:sp>
      <p:sp>
        <p:nvSpPr>
          <p:cNvPr id="5123" name="Rectangle 3"/>
          <p:cNvSpPr>
            <a:spLocks noGrp="1" noChangeArrowheads="1"/>
          </p:cNvSpPr>
          <p:nvPr>
            <p:ph idx="1"/>
          </p:nvPr>
        </p:nvSpPr>
        <p:spPr/>
        <p:txBody>
          <a:bodyPr/>
          <a:lstStyle/>
          <a:p>
            <a:pPr marL="469900" indent="-469900"/>
            <a:r>
              <a:rPr lang="en-US" sz="2800"/>
              <a:t>Saves time</a:t>
            </a:r>
          </a:p>
          <a:p>
            <a:pPr marL="469900" indent="-469900"/>
            <a:r>
              <a:rPr lang="en-US" sz="2800"/>
              <a:t>Easy to change</a:t>
            </a:r>
          </a:p>
          <a:p>
            <a:pPr marL="469900" indent="-469900"/>
            <a:r>
              <a:rPr lang="en-US" sz="2800"/>
              <a:t>Keep consistency</a:t>
            </a:r>
          </a:p>
          <a:p>
            <a:pPr marL="469900" indent="-469900"/>
            <a:r>
              <a:rPr lang="en-US" sz="2800"/>
              <a:t>Give you more control over layout</a:t>
            </a:r>
          </a:p>
          <a:p>
            <a:pPr marL="469900" indent="-469900"/>
            <a:r>
              <a:rPr lang="en-US" sz="2800"/>
              <a:t>Use styles with JavaScript =&gt; DHTML</a:t>
            </a:r>
          </a:p>
          <a:p>
            <a:pPr marL="469900" indent="-469900"/>
            <a:r>
              <a:rPr lang="en-US" sz="2800"/>
              <a:t>Make it easy to create a common format for all the Web pages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609600" y="228600"/>
            <a:ext cx="7772400" cy="1143000"/>
          </a:xfrm>
          <a:noFill/>
          <a:ln/>
        </p:spPr>
        <p:txBody>
          <a:bodyPr/>
          <a:lstStyle/>
          <a:p>
            <a:r>
              <a:rPr lang="en-US"/>
              <a:t>Positioning – what is it?</a:t>
            </a:r>
          </a:p>
        </p:txBody>
      </p:sp>
      <p:sp>
        <p:nvSpPr>
          <p:cNvPr id="22541" name="Text Box 13"/>
          <p:cNvSpPr txBox="1">
            <a:spLocks noChangeArrowheads="1"/>
          </p:cNvSpPr>
          <p:nvPr/>
        </p:nvSpPr>
        <p:spPr bwMode="auto">
          <a:xfrm>
            <a:off x="381000" y="1219200"/>
            <a:ext cx="8382000" cy="3785652"/>
          </a:xfrm>
          <a:prstGeom prst="rect">
            <a:avLst/>
          </a:prstGeom>
          <a:noFill/>
          <a:ln w="9525">
            <a:noFill/>
            <a:miter lim="800000"/>
            <a:headEnd/>
            <a:tailEnd/>
          </a:ln>
          <a:effectLst/>
        </p:spPr>
        <p:txBody>
          <a:bodyPr>
            <a:spAutoFit/>
          </a:bodyPr>
          <a:lstStyle/>
          <a:p>
            <a:pPr algn="l">
              <a:spcBef>
                <a:spcPct val="50000"/>
              </a:spcBef>
            </a:pPr>
            <a:r>
              <a:rPr lang="en-US" sz="3200" dirty="0"/>
              <a:t>Positioning refers to the layout of the items on your page.</a:t>
            </a:r>
          </a:p>
          <a:p>
            <a:pPr algn="l">
              <a:spcBef>
                <a:spcPct val="50000"/>
              </a:spcBef>
            </a:pPr>
            <a:endParaRPr lang="en-US" sz="3200" dirty="0"/>
          </a:p>
          <a:p>
            <a:pPr algn="l">
              <a:spcBef>
                <a:spcPct val="50000"/>
              </a:spcBef>
            </a:pPr>
            <a:r>
              <a:rPr lang="en-US" sz="3200" dirty="0"/>
              <a:t>It also refers to the “position” descriptor in CSS </a:t>
            </a:r>
            <a:r>
              <a:rPr lang="en-US" sz="3200" dirty="0" smtClean="0"/>
              <a:t>rules.</a:t>
            </a:r>
            <a:endParaRPr lang="en-US" sz="3200" dirty="0"/>
          </a:p>
          <a:p>
            <a:pPr algn="l">
              <a:spcBef>
                <a:spcPct val="50000"/>
              </a:spcBef>
            </a:pP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143000"/>
          </a:xfrm>
        </p:spPr>
        <p:txBody>
          <a:bodyPr/>
          <a:lstStyle/>
          <a:p>
            <a:r>
              <a:rPr lang="en-US"/>
              <a:t>Normal Flow – no “positioning”</a:t>
            </a:r>
          </a:p>
        </p:txBody>
      </p:sp>
      <p:sp>
        <p:nvSpPr>
          <p:cNvPr id="20502" name="Text Box 22"/>
          <p:cNvSpPr txBox="1">
            <a:spLocks noChangeArrowheads="1"/>
          </p:cNvSpPr>
          <p:nvPr/>
        </p:nvSpPr>
        <p:spPr bwMode="auto">
          <a:xfrm>
            <a:off x="1295400" y="1524000"/>
            <a:ext cx="6705600" cy="4876800"/>
          </a:xfrm>
          <a:prstGeom prst="rect">
            <a:avLst/>
          </a:prstGeom>
          <a:noFill/>
          <a:ln w="38100">
            <a:solidFill>
              <a:srgbClr val="FFFF00"/>
            </a:solidFill>
            <a:miter lim="800000"/>
            <a:headEnd/>
            <a:tailEnd/>
          </a:ln>
          <a:effectLst/>
        </p:spPr>
        <p:txBody>
          <a:bodyPr>
            <a:spAutoFit/>
          </a:bodyPr>
          <a:lstStyle/>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r>
              <a:rPr lang="en-US"/>
              <a:t>	Left to Right, Top to Bottom</a:t>
            </a:r>
          </a:p>
          <a:p>
            <a:pPr algn="l">
              <a:spcBef>
                <a:spcPct val="50000"/>
              </a:spcBef>
            </a:pPr>
            <a:endParaRPr lang="en-US"/>
          </a:p>
        </p:txBody>
      </p:sp>
      <p:sp>
        <p:nvSpPr>
          <p:cNvPr id="20503" name="Line 23"/>
          <p:cNvSpPr>
            <a:spLocks noChangeShapeType="1"/>
          </p:cNvSpPr>
          <p:nvPr/>
        </p:nvSpPr>
        <p:spPr bwMode="auto">
          <a:xfrm>
            <a:off x="1828800" y="19812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20509" name="Line 29"/>
          <p:cNvSpPr>
            <a:spLocks noChangeShapeType="1"/>
          </p:cNvSpPr>
          <p:nvPr/>
        </p:nvSpPr>
        <p:spPr bwMode="auto">
          <a:xfrm>
            <a:off x="7620000" y="1981200"/>
            <a:ext cx="0" cy="3505200"/>
          </a:xfrm>
          <a:prstGeom prst="line">
            <a:avLst/>
          </a:prstGeom>
          <a:noFill/>
          <a:ln w="38100">
            <a:solidFill>
              <a:schemeClr val="tx1"/>
            </a:solidFill>
            <a:round/>
            <a:headEnd/>
            <a:tailEnd type="triangle" w="med" len="med"/>
          </a:ln>
          <a:effectLst/>
        </p:spPr>
        <p:txBody>
          <a:bodyPr/>
          <a:lstStyle/>
          <a:p>
            <a:endParaRPr lang="en-US"/>
          </a:p>
        </p:txBody>
      </p:sp>
      <p:sp>
        <p:nvSpPr>
          <p:cNvPr id="20510" name="Line 30"/>
          <p:cNvSpPr>
            <a:spLocks noChangeShapeType="1"/>
          </p:cNvSpPr>
          <p:nvPr/>
        </p:nvSpPr>
        <p:spPr bwMode="auto">
          <a:xfrm>
            <a:off x="1905000" y="37338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20511" name="Line 31"/>
          <p:cNvSpPr>
            <a:spLocks noChangeShapeType="1"/>
          </p:cNvSpPr>
          <p:nvPr/>
        </p:nvSpPr>
        <p:spPr bwMode="auto">
          <a:xfrm>
            <a:off x="1981200" y="47244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20513" name="Line 33"/>
          <p:cNvSpPr>
            <a:spLocks noChangeShapeType="1"/>
          </p:cNvSpPr>
          <p:nvPr/>
        </p:nvSpPr>
        <p:spPr bwMode="auto">
          <a:xfrm>
            <a:off x="1981200" y="28194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20514" name="Freeform 34"/>
          <p:cNvSpPr>
            <a:spLocks/>
          </p:cNvSpPr>
          <p:nvPr/>
        </p:nvSpPr>
        <p:spPr bwMode="auto">
          <a:xfrm>
            <a:off x="1676400" y="28956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
        <p:nvSpPr>
          <p:cNvPr id="20515" name="Freeform 35"/>
          <p:cNvSpPr>
            <a:spLocks/>
          </p:cNvSpPr>
          <p:nvPr/>
        </p:nvSpPr>
        <p:spPr bwMode="auto">
          <a:xfrm>
            <a:off x="1600200" y="38100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
        <p:nvSpPr>
          <p:cNvPr id="20516" name="Freeform 36"/>
          <p:cNvSpPr>
            <a:spLocks/>
          </p:cNvSpPr>
          <p:nvPr/>
        </p:nvSpPr>
        <p:spPr bwMode="auto">
          <a:xfrm>
            <a:off x="1524000" y="19812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28600"/>
            <a:ext cx="7772400" cy="1143000"/>
          </a:xfrm>
        </p:spPr>
        <p:txBody>
          <a:bodyPr/>
          <a:lstStyle/>
          <a:p>
            <a:r>
              <a:rPr lang="en-US"/>
              <a:t>Normal Flow – no “positioning”</a:t>
            </a:r>
          </a:p>
        </p:txBody>
      </p:sp>
      <p:sp>
        <p:nvSpPr>
          <p:cNvPr id="44035" name="Text Box 3"/>
          <p:cNvSpPr txBox="1">
            <a:spLocks noChangeArrowheads="1"/>
          </p:cNvSpPr>
          <p:nvPr/>
        </p:nvSpPr>
        <p:spPr bwMode="auto">
          <a:xfrm>
            <a:off x="1295400" y="1524000"/>
            <a:ext cx="6705600" cy="4876800"/>
          </a:xfrm>
          <a:prstGeom prst="rect">
            <a:avLst/>
          </a:prstGeom>
          <a:noFill/>
          <a:ln w="38100">
            <a:solidFill>
              <a:srgbClr val="FFFF00"/>
            </a:solidFill>
            <a:miter lim="800000"/>
            <a:headEnd/>
            <a:tailEnd/>
          </a:ln>
          <a:effectLst/>
        </p:spPr>
        <p:txBody>
          <a:bodyPr>
            <a:spAutoFit/>
          </a:bodyPr>
          <a:lstStyle/>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r>
              <a:rPr lang="en-US"/>
              <a:t>	Left to Right, Top to Bottom</a:t>
            </a:r>
          </a:p>
          <a:p>
            <a:pPr algn="l">
              <a:spcBef>
                <a:spcPct val="50000"/>
              </a:spcBef>
            </a:pPr>
            <a:endParaRPr lang="en-US"/>
          </a:p>
        </p:txBody>
      </p:sp>
      <p:sp>
        <p:nvSpPr>
          <p:cNvPr id="44036" name="Line 4"/>
          <p:cNvSpPr>
            <a:spLocks noChangeShapeType="1"/>
          </p:cNvSpPr>
          <p:nvPr/>
        </p:nvSpPr>
        <p:spPr bwMode="auto">
          <a:xfrm>
            <a:off x="1828800" y="19812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44037" name="Line 5"/>
          <p:cNvSpPr>
            <a:spLocks noChangeShapeType="1"/>
          </p:cNvSpPr>
          <p:nvPr/>
        </p:nvSpPr>
        <p:spPr bwMode="auto">
          <a:xfrm>
            <a:off x="7620000" y="1981200"/>
            <a:ext cx="0" cy="3505200"/>
          </a:xfrm>
          <a:prstGeom prst="line">
            <a:avLst/>
          </a:prstGeom>
          <a:noFill/>
          <a:ln w="38100">
            <a:solidFill>
              <a:schemeClr val="tx1"/>
            </a:solidFill>
            <a:round/>
            <a:headEnd/>
            <a:tailEnd type="triangle" w="med" len="med"/>
          </a:ln>
          <a:effectLst/>
        </p:spPr>
        <p:txBody>
          <a:bodyPr/>
          <a:lstStyle/>
          <a:p>
            <a:endParaRPr lang="en-US"/>
          </a:p>
        </p:txBody>
      </p:sp>
      <p:sp>
        <p:nvSpPr>
          <p:cNvPr id="44038" name="Line 6"/>
          <p:cNvSpPr>
            <a:spLocks noChangeShapeType="1"/>
          </p:cNvSpPr>
          <p:nvPr/>
        </p:nvSpPr>
        <p:spPr bwMode="auto">
          <a:xfrm>
            <a:off x="1905000" y="37338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44039" name="Line 7"/>
          <p:cNvSpPr>
            <a:spLocks noChangeShapeType="1"/>
          </p:cNvSpPr>
          <p:nvPr/>
        </p:nvSpPr>
        <p:spPr bwMode="auto">
          <a:xfrm>
            <a:off x="1981200" y="47244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44040" name="Line 8"/>
          <p:cNvSpPr>
            <a:spLocks noChangeShapeType="1"/>
          </p:cNvSpPr>
          <p:nvPr/>
        </p:nvSpPr>
        <p:spPr bwMode="auto">
          <a:xfrm>
            <a:off x="1981200" y="2819400"/>
            <a:ext cx="5181600" cy="0"/>
          </a:xfrm>
          <a:prstGeom prst="line">
            <a:avLst/>
          </a:prstGeom>
          <a:noFill/>
          <a:ln w="76200">
            <a:solidFill>
              <a:schemeClr val="tx1"/>
            </a:solidFill>
            <a:round/>
            <a:headEnd/>
            <a:tailEnd type="triangle" w="med" len="med"/>
          </a:ln>
          <a:effectLst/>
        </p:spPr>
        <p:txBody>
          <a:bodyPr/>
          <a:lstStyle/>
          <a:p>
            <a:endParaRPr lang="en-US"/>
          </a:p>
        </p:txBody>
      </p:sp>
      <p:sp>
        <p:nvSpPr>
          <p:cNvPr id="44041" name="Freeform 9"/>
          <p:cNvSpPr>
            <a:spLocks/>
          </p:cNvSpPr>
          <p:nvPr/>
        </p:nvSpPr>
        <p:spPr bwMode="auto">
          <a:xfrm>
            <a:off x="1676400" y="28956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
        <p:nvSpPr>
          <p:cNvPr id="44042" name="Freeform 10"/>
          <p:cNvSpPr>
            <a:spLocks/>
          </p:cNvSpPr>
          <p:nvPr/>
        </p:nvSpPr>
        <p:spPr bwMode="auto">
          <a:xfrm>
            <a:off x="1600200" y="38100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
        <p:nvSpPr>
          <p:cNvPr id="44043" name="Freeform 11"/>
          <p:cNvSpPr>
            <a:spLocks/>
          </p:cNvSpPr>
          <p:nvPr/>
        </p:nvSpPr>
        <p:spPr bwMode="auto">
          <a:xfrm>
            <a:off x="1524000" y="1981200"/>
            <a:ext cx="5689600" cy="881063"/>
          </a:xfrm>
          <a:custGeom>
            <a:avLst/>
            <a:gdLst/>
            <a:ahLst/>
            <a:cxnLst>
              <a:cxn ang="0">
                <a:pos x="3500" y="1"/>
              </a:cxn>
              <a:cxn ang="0">
                <a:pos x="3581" y="73"/>
              </a:cxn>
              <a:cxn ang="0">
                <a:pos x="3428" y="271"/>
              </a:cxn>
              <a:cxn ang="0">
                <a:pos x="161" y="280"/>
              </a:cxn>
              <a:cxn ang="0">
                <a:pos x="71" y="307"/>
              </a:cxn>
              <a:cxn ang="0">
                <a:pos x="44" y="325"/>
              </a:cxn>
              <a:cxn ang="0">
                <a:pos x="17" y="334"/>
              </a:cxn>
              <a:cxn ang="0">
                <a:pos x="134" y="532"/>
              </a:cxn>
              <a:cxn ang="0">
                <a:pos x="161" y="550"/>
              </a:cxn>
              <a:cxn ang="0">
                <a:pos x="251" y="550"/>
              </a:cxn>
            </a:cxnLst>
            <a:rect l="0" t="0" r="r" b="b"/>
            <a:pathLst>
              <a:path w="3584" h="555">
                <a:moveTo>
                  <a:pt x="3500" y="1"/>
                </a:moveTo>
                <a:cubicBezTo>
                  <a:pt x="3584" y="13"/>
                  <a:pt x="3563" y="0"/>
                  <a:pt x="3581" y="73"/>
                </a:cubicBezTo>
                <a:cubicBezTo>
                  <a:pt x="3575" y="142"/>
                  <a:pt x="3527" y="270"/>
                  <a:pt x="3428" y="271"/>
                </a:cubicBezTo>
                <a:cubicBezTo>
                  <a:pt x="2339" y="280"/>
                  <a:pt x="1250" y="277"/>
                  <a:pt x="161" y="280"/>
                </a:cubicBezTo>
                <a:cubicBezTo>
                  <a:pt x="95" y="302"/>
                  <a:pt x="125" y="293"/>
                  <a:pt x="71" y="307"/>
                </a:cubicBezTo>
                <a:cubicBezTo>
                  <a:pt x="62" y="313"/>
                  <a:pt x="54" y="320"/>
                  <a:pt x="44" y="325"/>
                </a:cubicBezTo>
                <a:cubicBezTo>
                  <a:pt x="36" y="329"/>
                  <a:pt x="18" y="325"/>
                  <a:pt x="17" y="334"/>
                </a:cubicBezTo>
                <a:cubicBezTo>
                  <a:pt x="0" y="445"/>
                  <a:pt x="52" y="485"/>
                  <a:pt x="134" y="532"/>
                </a:cubicBezTo>
                <a:cubicBezTo>
                  <a:pt x="143" y="537"/>
                  <a:pt x="150" y="548"/>
                  <a:pt x="161" y="550"/>
                </a:cubicBezTo>
                <a:cubicBezTo>
                  <a:pt x="191" y="555"/>
                  <a:pt x="221" y="550"/>
                  <a:pt x="251" y="550"/>
                </a:cubicBezTo>
              </a:path>
            </a:pathLst>
          </a:custGeom>
          <a:noFill/>
          <a:ln w="9525">
            <a:solidFill>
              <a:schemeClr val="tx1"/>
            </a:solidFill>
            <a:round/>
            <a:headEnd/>
            <a:tailEnd/>
          </a:ln>
          <a:effectLst/>
        </p:spPr>
        <p:txBody>
          <a:bodyPr/>
          <a:lstStyle/>
          <a:p>
            <a:endParaRPr lang="en-US"/>
          </a:p>
        </p:txBody>
      </p:sp>
      <p:sp>
        <p:nvSpPr>
          <p:cNvPr id="44044" name="Oval 12"/>
          <p:cNvSpPr>
            <a:spLocks noChangeArrowheads="1"/>
          </p:cNvSpPr>
          <p:nvPr/>
        </p:nvSpPr>
        <p:spPr bwMode="auto">
          <a:xfrm>
            <a:off x="838200" y="1143000"/>
            <a:ext cx="1066800" cy="838200"/>
          </a:xfrm>
          <a:prstGeom prst="ellipse">
            <a:avLst/>
          </a:prstGeom>
          <a:noFill/>
          <a:ln w="28575">
            <a:solidFill>
              <a:srgbClr val="FE0067"/>
            </a:solidFill>
            <a:round/>
            <a:headEnd/>
            <a:tailEnd/>
          </a:ln>
          <a:effectLst/>
        </p:spPr>
        <p:txBody>
          <a:bodyPr wrap="none" anchor="ctr"/>
          <a:lstStyle/>
          <a:p>
            <a:endParaRPr lang="en-US"/>
          </a:p>
        </p:txBody>
      </p:sp>
      <p:sp>
        <p:nvSpPr>
          <p:cNvPr id="44045" name="Text Box 13"/>
          <p:cNvSpPr txBox="1">
            <a:spLocks noChangeArrowheads="1"/>
          </p:cNvSpPr>
          <p:nvPr/>
        </p:nvSpPr>
        <p:spPr bwMode="auto">
          <a:xfrm>
            <a:off x="1981200" y="1066800"/>
            <a:ext cx="5486400" cy="457200"/>
          </a:xfrm>
          <a:prstGeom prst="rect">
            <a:avLst/>
          </a:prstGeom>
          <a:noFill/>
          <a:ln w="9525">
            <a:noFill/>
            <a:miter lim="800000"/>
            <a:headEnd/>
            <a:tailEnd/>
          </a:ln>
          <a:effectLst/>
        </p:spPr>
        <p:txBody>
          <a:bodyPr>
            <a:spAutoFit/>
          </a:bodyPr>
          <a:lstStyle/>
          <a:p>
            <a:pPr algn="l">
              <a:spcBef>
                <a:spcPct val="50000"/>
              </a:spcBef>
            </a:pPr>
            <a:r>
              <a:rPr lang="en-US">
                <a:solidFill>
                  <a:srgbClr val="FF71AA"/>
                </a:solidFill>
              </a:rPr>
              <a:t>Top left of the page = (0,0)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1143000"/>
          </a:xfrm>
        </p:spPr>
        <p:txBody>
          <a:bodyPr/>
          <a:lstStyle/>
          <a:p>
            <a:r>
              <a:rPr lang="en-US"/>
              <a:t>Normal Flow</a:t>
            </a:r>
          </a:p>
        </p:txBody>
      </p:sp>
      <p:sp>
        <p:nvSpPr>
          <p:cNvPr id="46083" name="Text Box 3"/>
          <p:cNvSpPr txBox="1">
            <a:spLocks noChangeArrowheads="1"/>
          </p:cNvSpPr>
          <p:nvPr/>
        </p:nvSpPr>
        <p:spPr bwMode="auto">
          <a:xfrm>
            <a:off x="1295400" y="1524000"/>
            <a:ext cx="6705600" cy="4876800"/>
          </a:xfrm>
          <a:prstGeom prst="rect">
            <a:avLst/>
          </a:prstGeom>
          <a:noFill/>
          <a:ln w="38100">
            <a:solidFill>
              <a:srgbClr val="FFFF00"/>
            </a:solidFill>
            <a:miter lim="800000"/>
            <a:headEnd/>
            <a:tailEnd/>
          </a:ln>
          <a:effectLst/>
        </p:spPr>
        <p:txBody>
          <a:bodyPr>
            <a:spAutoFit/>
          </a:bodyPr>
          <a:lstStyle/>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p:txBody>
      </p:sp>
      <p:sp>
        <p:nvSpPr>
          <p:cNvPr id="46093" name="Text Box 13"/>
          <p:cNvSpPr txBox="1">
            <a:spLocks noChangeArrowheads="1"/>
          </p:cNvSpPr>
          <p:nvPr/>
        </p:nvSpPr>
        <p:spPr bwMode="auto">
          <a:xfrm>
            <a:off x="1371600" y="1600200"/>
            <a:ext cx="2971800" cy="1244600"/>
          </a:xfrm>
          <a:prstGeom prst="rect">
            <a:avLst/>
          </a:prstGeom>
          <a:noFill/>
          <a:ln w="57150">
            <a:solidFill>
              <a:srgbClr val="24F608"/>
            </a:solidFill>
            <a:miter lim="800000"/>
            <a:headEnd/>
            <a:tailEnd/>
          </a:ln>
          <a:effectLst/>
        </p:spPr>
        <p:txBody>
          <a:bodyPr>
            <a:spAutoFit/>
          </a:bodyPr>
          <a:lstStyle/>
          <a:p>
            <a:pPr algn="l">
              <a:spcBef>
                <a:spcPct val="50000"/>
              </a:spcBef>
            </a:pPr>
            <a:r>
              <a:rPr lang="en-US"/>
              <a:t>This is a paragraph to which I have set the width.</a:t>
            </a:r>
          </a:p>
        </p:txBody>
      </p:sp>
      <p:sp>
        <p:nvSpPr>
          <p:cNvPr id="46095" name="Text Box 15"/>
          <p:cNvSpPr txBox="1">
            <a:spLocks noChangeArrowheads="1"/>
          </p:cNvSpPr>
          <p:nvPr/>
        </p:nvSpPr>
        <p:spPr bwMode="auto">
          <a:xfrm>
            <a:off x="4419600" y="1600200"/>
            <a:ext cx="3429000" cy="1244600"/>
          </a:xfrm>
          <a:prstGeom prst="rect">
            <a:avLst/>
          </a:prstGeom>
          <a:noFill/>
          <a:ln w="57150">
            <a:solidFill>
              <a:schemeClr val="hlink"/>
            </a:solidFill>
            <a:miter lim="800000"/>
            <a:headEnd/>
            <a:tailEnd/>
          </a:ln>
          <a:effectLst/>
        </p:spPr>
        <p:txBody>
          <a:bodyPr>
            <a:spAutoFit/>
          </a:bodyPr>
          <a:lstStyle/>
          <a:p>
            <a:pPr algn="l">
              <a:spcBef>
                <a:spcPct val="50000"/>
              </a:spcBef>
            </a:pPr>
            <a:r>
              <a:rPr lang="en-US"/>
              <a:t>If the next paragraph fits next to it on the right, it will line up.</a:t>
            </a:r>
          </a:p>
        </p:txBody>
      </p:sp>
      <p:sp>
        <p:nvSpPr>
          <p:cNvPr id="46100" name="Text Box 20"/>
          <p:cNvSpPr txBox="1">
            <a:spLocks noChangeArrowheads="1"/>
          </p:cNvSpPr>
          <p:nvPr/>
        </p:nvSpPr>
        <p:spPr bwMode="auto">
          <a:xfrm>
            <a:off x="1066800" y="1066800"/>
            <a:ext cx="7010400" cy="457200"/>
          </a:xfrm>
          <a:prstGeom prst="rect">
            <a:avLst/>
          </a:prstGeom>
          <a:noFill/>
          <a:ln w="9525">
            <a:noFill/>
            <a:miter lim="800000"/>
            <a:headEnd/>
            <a:tailEnd/>
          </a:ln>
          <a:effectLst/>
        </p:spPr>
        <p:txBody>
          <a:bodyPr>
            <a:spAutoFit/>
          </a:bodyPr>
          <a:lstStyle/>
          <a:p>
            <a:pPr algn="l">
              <a:spcBef>
                <a:spcPct val="50000"/>
              </a:spcBef>
            </a:pPr>
            <a:r>
              <a:rPr lang="en-US"/>
              <a:t>The yellow box is the container (more on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95"/>
                                        </p:tgtEl>
                                        <p:attrNameLst>
                                          <p:attrName>style.visibility</p:attrName>
                                        </p:attrNameLst>
                                      </p:cBhvr>
                                      <p:to>
                                        <p:strVal val="visible"/>
                                      </p:to>
                                    </p:set>
                                    <p:anim calcmode="lin" valueType="num">
                                      <p:cBhvr additive="base">
                                        <p:cTn id="7" dur="500" fill="hold"/>
                                        <p:tgtEl>
                                          <p:spTgt spid="46095"/>
                                        </p:tgtEl>
                                        <p:attrNameLst>
                                          <p:attrName>ppt_x</p:attrName>
                                        </p:attrNameLst>
                                      </p:cBhvr>
                                      <p:tavLst>
                                        <p:tav tm="0">
                                          <p:val>
                                            <p:strVal val="#ppt_x"/>
                                          </p:val>
                                        </p:tav>
                                        <p:tav tm="100000">
                                          <p:val>
                                            <p:strVal val="#ppt_x"/>
                                          </p:val>
                                        </p:tav>
                                      </p:tavLst>
                                    </p:anim>
                                    <p:anim calcmode="lin" valueType="num">
                                      <p:cBhvr additive="base">
                                        <p:cTn id="8" dur="500" fill="hold"/>
                                        <p:tgtEl>
                                          <p:spTgt spid="46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228600"/>
            <a:ext cx="7772400" cy="1143000"/>
          </a:xfrm>
        </p:spPr>
        <p:txBody>
          <a:bodyPr/>
          <a:lstStyle/>
          <a:p>
            <a:r>
              <a:rPr lang="en-US"/>
              <a:t>Normal Flow</a:t>
            </a:r>
          </a:p>
        </p:txBody>
      </p:sp>
      <p:sp>
        <p:nvSpPr>
          <p:cNvPr id="52227" name="Text Box 3"/>
          <p:cNvSpPr txBox="1">
            <a:spLocks noChangeArrowheads="1"/>
          </p:cNvSpPr>
          <p:nvPr/>
        </p:nvSpPr>
        <p:spPr bwMode="auto">
          <a:xfrm>
            <a:off x="1295400" y="1524000"/>
            <a:ext cx="6705600" cy="4876800"/>
          </a:xfrm>
          <a:prstGeom prst="rect">
            <a:avLst/>
          </a:prstGeom>
          <a:noFill/>
          <a:ln w="38100">
            <a:solidFill>
              <a:srgbClr val="FFFF00"/>
            </a:solidFill>
            <a:miter lim="800000"/>
            <a:headEnd/>
            <a:tailEnd/>
          </a:ln>
          <a:effectLst/>
        </p:spPr>
        <p:txBody>
          <a:bodyPr>
            <a:spAutoFit/>
          </a:bodyPr>
          <a:lstStyle/>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p:txBody>
      </p:sp>
      <p:sp>
        <p:nvSpPr>
          <p:cNvPr id="52228" name="Text Box 4"/>
          <p:cNvSpPr txBox="1">
            <a:spLocks noChangeArrowheads="1"/>
          </p:cNvSpPr>
          <p:nvPr/>
        </p:nvSpPr>
        <p:spPr bwMode="auto">
          <a:xfrm>
            <a:off x="1371600" y="1600200"/>
            <a:ext cx="2971800" cy="1244600"/>
          </a:xfrm>
          <a:prstGeom prst="rect">
            <a:avLst/>
          </a:prstGeom>
          <a:noFill/>
          <a:ln w="57150">
            <a:solidFill>
              <a:srgbClr val="24F608"/>
            </a:solidFill>
            <a:miter lim="800000"/>
            <a:headEnd/>
            <a:tailEnd/>
          </a:ln>
          <a:effectLst/>
        </p:spPr>
        <p:txBody>
          <a:bodyPr>
            <a:spAutoFit/>
          </a:bodyPr>
          <a:lstStyle/>
          <a:p>
            <a:pPr algn="l">
              <a:spcBef>
                <a:spcPct val="50000"/>
              </a:spcBef>
            </a:pPr>
            <a:r>
              <a:rPr lang="en-US"/>
              <a:t>This is a paragraph to which I have set the width.</a:t>
            </a:r>
          </a:p>
        </p:txBody>
      </p:sp>
      <p:sp>
        <p:nvSpPr>
          <p:cNvPr id="52230" name="Text Box 6"/>
          <p:cNvSpPr txBox="1">
            <a:spLocks noChangeArrowheads="1"/>
          </p:cNvSpPr>
          <p:nvPr/>
        </p:nvSpPr>
        <p:spPr bwMode="auto">
          <a:xfrm>
            <a:off x="4419600" y="1600200"/>
            <a:ext cx="4191000" cy="1609725"/>
          </a:xfrm>
          <a:prstGeom prst="rect">
            <a:avLst/>
          </a:prstGeom>
          <a:noFill/>
          <a:ln w="57150">
            <a:solidFill>
              <a:srgbClr val="FF71AA"/>
            </a:solidFill>
            <a:miter lim="800000"/>
            <a:headEnd/>
            <a:tailEnd/>
          </a:ln>
          <a:effectLst/>
        </p:spPr>
        <p:txBody>
          <a:bodyPr>
            <a:spAutoFit/>
          </a:bodyPr>
          <a:lstStyle/>
          <a:p>
            <a:pPr algn="l">
              <a:spcBef>
                <a:spcPct val="50000"/>
              </a:spcBef>
            </a:pPr>
            <a:r>
              <a:rPr lang="en-US"/>
              <a:t>However, if the second paragraph is too wide to fit the container, it will shift 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 calcmode="lin" valueType="num">
                                      <p:cBhvr additive="base">
                                        <p:cTn id="7" dur="500" fill="hold"/>
                                        <p:tgtEl>
                                          <p:spTgt spid="52230"/>
                                        </p:tgtEl>
                                        <p:attrNameLst>
                                          <p:attrName>ppt_x</p:attrName>
                                        </p:attrNameLst>
                                      </p:cBhvr>
                                      <p:tavLst>
                                        <p:tav tm="0">
                                          <p:val>
                                            <p:strVal val="#ppt_x"/>
                                          </p:val>
                                        </p:tav>
                                        <p:tav tm="100000">
                                          <p:val>
                                            <p:strVal val="#ppt_x"/>
                                          </p:val>
                                        </p:tav>
                                      </p:tavLst>
                                    </p:anim>
                                    <p:anim calcmode="lin" valueType="num">
                                      <p:cBhvr additive="base">
                                        <p:cTn id="8"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228600"/>
            <a:ext cx="7772400" cy="1143000"/>
          </a:xfrm>
        </p:spPr>
        <p:txBody>
          <a:bodyPr/>
          <a:lstStyle/>
          <a:p>
            <a:r>
              <a:rPr lang="en-US"/>
              <a:t>Normal Flow</a:t>
            </a:r>
          </a:p>
        </p:txBody>
      </p:sp>
      <p:sp>
        <p:nvSpPr>
          <p:cNvPr id="48131" name="Text Box 3"/>
          <p:cNvSpPr txBox="1">
            <a:spLocks noChangeArrowheads="1"/>
          </p:cNvSpPr>
          <p:nvPr/>
        </p:nvSpPr>
        <p:spPr bwMode="auto">
          <a:xfrm>
            <a:off x="1295400" y="1524000"/>
            <a:ext cx="6705600" cy="4876800"/>
          </a:xfrm>
          <a:prstGeom prst="rect">
            <a:avLst/>
          </a:prstGeom>
          <a:noFill/>
          <a:ln w="38100">
            <a:solidFill>
              <a:srgbClr val="FFFF00"/>
            </a:solidFill>
            <a:miter lim="800000"/>
            <a:headEnd/>
            <a:tailEnd/>
          </a:ln>
          <a:effectLst/>
        </p:spPr>
        <p:txBody>
          <a:bodyPr>
            <a:spAutoFit/>
          </a:bodyPr>
          <a:lstStyle/>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a:p>
            <a:pPr algn="l">
              <a:spcBef>
                <a:spcPct val="50000"/>
              </a:spcBef>
            </a:pPr>
            <a:endParaRPr lang="en-US"/>
          </a:p>
        </p:txBody>
      </p:sp>
      <p:sp>
        <p:nvSpPr>
          <p:cNvPr id="48132" name="Text Box 4"/>
          <p:cNvSpPr txBox="1">
            <a:spLocks noChangeArrowheads="1"/>
          </p:cNvSpPr>
          <p:nvPr/>
        </p:nvSpPr>
        <p:spPr bwMode="auto">
          <a:xfrm>
            <a:off x="1371600" y="1600200"/>
            <a:ext cx="2971800" cy="1244600"/>
          </a:xfrm>
          <a:prstGeom prst="rect">
            <a:avLst/>
          </a:prstGeom>
          <a:noFill/>
          <a:ln w="57150">
            <a:solidFill>
              <a:srgbClr val="24F608"/>
            </a:solidFill>
            <a:miter lim="800000"/>
            <a:headEnd/>
            <a:tailEnd/>
          </a:ln>
          <a:effectLst/>
        </p:spPr>
        <p:txBody>
          <a:bodyPr>
            <a:spAutoFit/>
          </a:bodyPr>
          <a:lstStyle/>
          <a:p>
            <a:pPr algn="l">
              <a:spcBef>
                <a:spcPct val="50000"/>
              </a:spcBef>
            </a:pPr>
            <a:r>
              <a:rPr lang="en-US"/>
              <a:t>This is a paragraph to which I have set the width.</a:t>
            </a:r>
          </a:p>
        </p:txBody>
      </p:sp>
      <p:sp>
        <p:nvSpPr>
          <p:cNvPr id="48134" name="Text Box 6"/>
          <p:cNvSpPr txBox="1">
            <a:spLocks noChangeArrowheads="1"/>
          </p:cNvSpPr>
          <p:nvPr/>
        </p:nvSpPr>
        <p:spPr bwMode="auto">
          <a:xfrm>
            <a:off x="1371600" y="2895600"/>
            <a:ext cx="4191000" cy="1609725"/>
          </a:xfrm>
          <a:prstGeom prst="rect">
            <a:avLst/>
          </a:prstGeom>
          <a:noFill/>
          <a:ln w="57150">
            <a:solidFill>
              <a:srgbClr val="FF71AA"/>
            </a:solidFill>
            <a:miter lim="800000"/>
            <a:headEnd/>
            <a:tailEnd/>
          </a:ln>
          <a:effectLst/>
        </p:spPr>
        <p:txBody>
          <a:bodyPr>
            <a:spAutoFit/>
          </a:bodyPr>
          <a:lstStyle/>
          <a:p>
            <a:pPr algn="l">
              <a:spcBef>
                <a:spcPct val="50000"/>
              </a:spcBef>
            </a:pPr>
            <a:r>
              <a:rPr lang="en-US"/>
              <a:t>However, if the second paragraph is too wide to fit the container, it will shift down.</a:t>
            </a:r>
          </a:p>
        </p:txBody>
      </p:sp>
      <p:sp>
        <p:nvSpPr>
          <p:cNvPr id="48135" name="Freeform 7"/>
          <p:cNvSpPr>
            <a:spLocks/>
          </p:cNvSpPr>
          <p:nvPr/>
        </p:nvSpPr>
        <p:spPr bwMode="auto">
          <a:xfrm>
            <a:off x="5080000" y="2027238"/>
            <a:ext cx="1460500" cy="1425575"/>
          </a:xfrm>
          <a:custGeom>
            <a:avLst/>
            <a:gdLst/>
            <a:ahLst/>
            <a:cxnLst>
              <a:cxn ang="0">
                <a:pos x="0" y="122"/>
              </a:cxn>
              <a:cxn ang="0">
                <a:pos x="101" y="49"/>
              </a:cxn>
              <a:cxn ang="0">
                <a:pos x="256" y="3"/>
              </a:cxn>
              <a:cxn ang="0">
                <a:pos x="558" y="12"/>
              </a:cxn>
              <a:cxn ang="0">
                <a:pos x="658" y="76"/>
              </a:cxn>
              <a:cxn ang="0">
                <a:pos x="713" y="113"/>
              </a:cxn>
              <a:cxn ang="0">
                <a:pos x="795" y="204"/>
              </a:cxn>
              <a:cxn ang="0">
                <a:pos x="869" y="296"/>
              </a:cxn>
              <a:cxn ang="0">
                <a:pos x="759" y="725"/>
              </a:cxn>
              <a:cxn ang="0">
                <a:pos x="686" y="789"/>
              </a:cxn>
              <a:cxn ang="0">
                <a:pos x="613" y="853"/>
              </a:cxn>
              <a:cxn ang="0">
                <a:pos x="576" y="862"/>
              </a:cxn>
              <a:cxn ang="0">
                <a:pos x="603" y="853"/>
              </a:cxn>
              <a:cxn ang="0">
                <a:pos x="613" y="771"/>
              </a:cxn>
              <a:cxn ang="0">
                <a:pos x="603" y="798"/>
              </a:cxn>
              <a:cxn ang="0">
                <a:pos x="576" y="853"/>
              </a:cxn>
              <a:cxn ang="0">
                <a:pos x="585" y="890"/>
              </a:cxn>
              <a:cxn ang="0">
                <a:pos x="667" y="881"/>
              </a:cxn>
              <a:cxn ang="0">
                <a:pos x="649" y="862"/>
              </a:cxn>
              <a:cxn ang="0">
                <a:pos x="622" y="835"/>
              </a:cxn>
            </a:cxnLst>
            <a:rect l="0" t="0" r="r" b="b"/>
            <a:pathLst>
              <a:path w="920" h="898">
                <a:moveTo>
                  <a:pt x="0" y="122"/>
                </a:moveTo>
                <a:cubicBezTo>
                  <a:pt x="31" y="101"/>
                  <a:pt x="68" y="68"/>
                  <a:pt x="101" y="49"/>
                </a:cubicBezTo>
                <a:cubicBezTo>
                  <a:pt x="145" y="23"/>
                  <a:pt x="206" y="13"/>
                  <a:pt x="256" y="3"/>
                </a:cubicBezTo>
                <a:cubicBezTo>
                  <a:pt x="357" y="6"/>
                  <a:pt x="458" y="0"/>
                  <a:pt x="558" y="12"/>
                </a:cubicBezTo>
                <a:cubicBezTo>
                  <a:pt x="626" y="20"/>
                  <a:pt x="619" y="46"/>
                  <a:pt x="658" y="76"/>
                </a:cubicBezTo>
                <a:cubicBezTo>
                  <a:pt x="675" y="90"/>
                  <a:pt x="713" y="113"/>
                  <a:pt x="713" y="113"/>
                </a:cubicBezTo>
                <a:cubicBezTo>
                  <a:pt x="727" y="156"/>
                  <a:pt x="759" y="180"/>
                  <a:pt x="795" y="204"/>
                </a:cubicBezTo>
                <a:cubicBezTo>
                  <a:pt x="823" y="245"/>
                  <a:pt x="818" y="278"/>
                  <a:pt x="869" y="296"/>
                </a:cubicBezTo>
                <a:cubicBezTo>
                  <a:pt x="920" y="449"/>
                  <a:pt x="898" y="632"/>
                  <a:pt x="759" y="725"/>
                </a:cubicBezTo>
                <a:cubicBezTo>
                  <a:pt x="738" y="757"/>
                  <a:pt x="723" y="777"/>
                  <a:pt x="686" y="789"/>
                </a:cubicBezTo>
                <a:cubicBezTo>
                  <a:pt x="671" y="804"/>
                  <a:pt x="629" y="844"/>
                  <a:pt x="613" y="853"/>
                </a:cubicBezTo>
                <a:cubicBezTo>
                  <a:pt x="602" y="859"/>
                  <a:pt x="589" y="862"/>
                  <a:pt x="576" y="862"/>
                </a:cubicBezTo>
                <a:cubicBezTo>
                  <a:pt x="567" y="862"/>
                  <a:pt x="594" y="856"/>
                  <a:pt x="603" y="853"/>
                </a:cubicBezTo>
                <a:cubicBezTo>
                  <a:pt x="630" y="827"/>
                  <a:pt x="641" y="826"/>
                  <a:pt x="613" y="771"/>
                </a:cubicBezTo>
                <a:cubicBezTo>
                  <a:pt x="609" y="762"/>
                  <a:pt x="607" y="789"/>
                  <a:pt x="603" y="798"/>
                </a:cubicBezTo>
                <a:cubicBezTo>
                  <a:pt x="571" y="861"/>
                  <a:pt x="596" y="792"/>
                  <a:pt x="576" y="853"/>
                </a:cubicBezTo>
                <a:cubicBezTo>
                  <a:pt x="579" y="865"/>
                  <a:pt x="573" y="886"/>
                  <a:pt x="585" y="890"/>
                </a:cubicBezTo>
                <a:cubicBezTo>
                  <a:pt x="611" y="898"/>
                  <a:pt x="642" y="892"/>
                  <a:pt x="667" y="881"/>
                </a:cubicBezTo>
                <a:cubicBezTo>
                  <a:pt x="675" y="878"/>
                  <a:pt x="654" y="869"/>
                  <a:pt x="649" y="862"/>
                </a:cubicBezTo>
                <a:cubicBezTo>
                  <a:pt x="626" y="833"/>
                  <a:pt x="643" y="835"/>
                  <a:pt x="622" y="835"/>
                </a:cubicBezTo>
              </a:path>
            </a:pathLst>
          </a:custGeom>
          <a:noFill/>
          <a:ln w="38100" cmpd="sng">
            <a:solidFill>
              <a:srgbClr val="FF71AA"/>
            </a:solidFill>
            <a:round/>
            <a:headEnd/>
            <a:tailEnd/>
          </a:ln>
          <a:effectLst/>
        </p:spPr>
        <p:txBody>
          <a:bodyPr/>
          <a:lstStyle/>
          <a:p>
            <a:endParaRPr lang="en-US"/>
          </a:p>
        </p:txBody>
      </p:sp>
      <p:sp>
        <p:nvSpPr>
          <p:cNvPr id="48136" name="Text Box 8"/>
          <p:cNvSpPr txBox="1">
            <a:spLocks noChangeArrowheads="1"/>
          </p:cNvSpPr>
          <p:nvPr/>
        </p:nvSpPr>
        <p:spPr bwMode="auto">
          <a:xfrm>
            <a:off x="1524000" y="5334000"/>
            <a:ext cx="6172200" cy="457200"/>
          </a:xfrm>
          <a:prstGeom prst="rect">
            <a:avLst/>
          </a:prstGeom>
          <a:noFill/>
          <a:ln w="9525">
            <a:noFill/>
            <a:miter lim="800000"/>
            <a:headEnd/>
            <a:tailEnd/>
          </a:ln>
          <a:effectLst/>
        </p:spPr>
        <p:txBody>
          <a:bodyPr>
            <a:spAutoFit/>
          </a:bodyPr>
          <a:lstStyle/>
          <a:p>
            <a:pPr algn="l">
              <a:spcBef>
                <a:spcPct val="50000"/>
              </a:spcBef>
            </a:pPr>
            <a:r>
              <a:rPr lang="en-US"/>
              <a:t>This is the basic principle of Normal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ppt_x"/>
                                          </p:val>
                                        </p:tav>
                                        <p:tav tm="100000">
                                          <p:val>
                                            <p:strVal val="#ppt_x"/>
                                          </p:val>
                                        </p:tav>
                                      </p:tavLst>
                                    </p:anim>
                                    <p:anim calcmode="lin" valueType="num">
                                      <p:cBhvr additive="base">
                                        <p:cTn id="8"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4"/>
                                        </p:tgtEl>
                                        <p:attrNameLst>
                                          <p:attrName>style.visibility</p:attrName>
                                        </p:attrNameLst>
                                      </p:cBhvr>
                                      <p:to>
                                        <p:strVal val="visible"/>
                                      </p:to>
                                    </p:set>
                                    <p:anim calcmode="lin" valueType="num">
                                      <p:cBhvr additive="base">
                                        <p:cTn id="13" dur="500" fill="hold"/>
                                        <p:tgtEl>
                                          <p:spTgt spid="48134"/>
                                        </p:tgtEl>
                                        <p:attrNameLst>
                                          <p:attrName>ppt_x</p:attrName>
                                        </p:attrNameLst>
                                      </p:cBhvr>
                                      <p:tavLst>
                                        <p:tav tm="0">
                                          <p:val>
                                            <p:strVal val="#ppt_x"/>
                                          </p:val>
                                        </p:tav>
                                        <p:tav tm="100000">
                                          <p:val>
                                            <p:strVal val="#ppt_x"/>
                                          </p:val>
                                        </p:tav>
                                      </p:tavLst>
                                    </p:anim>
                                    <p:anim calcmode="lin" valueType="num">
                                      <p:cBhvr additive="base">
                                        <p:cTn id="14"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8136"/>
                                        </p:tgtEl>
                                        <p:attrNameLst>
                                          <p:attrName>style.visibility</p:attrName>
                                        </p:attrNameLst>
                                      </p:cBhvr>
                                      <p:to>
                                        <p:strVal val="visible"/>
                                      </p:to>
                                    </p:set>
                                    <p:animEffect transition="in" filter="box(in)">
                                      <p:cBhvr>
                                        <p:cTn id="19"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autoUpdateAnimBg="0"/>
      <p:bldP spid="48135" grpId="0" animBg="1"/>
      <p:bldP spid="4813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Positioning Elements</a:t>
            </a:r>
            <a:endParaRPr lang="en-US" dirty="0"/>
          </a:p>
        </p:txBody>
      </p:sp>
      <p:sp>
        <p:nvSpPr>
          <p:cNvPr id="47107" name="Rectangle 3"/>
          <p:cNvSpPr>
            <a:spLocks noGrp="1" noChangeArrowheads="1"/>
          </p:cNvSpPr>
          <p:nvPr>
            <p:ph idx="1"/>
          </p:nvPr>
        </p:nvSpPr>
        <p:spPr/>
        <p:txBody>
          <a:bodyPr/>
          <a:lstStyle/>
          <a:p>
            <a:r>
              <a:rPr lang="en-US" dirty="0" smtClean="0"/>
              <a:t>Absolute positioning</a:t>
            </a:r>
          </a:p>
          <a:p>
            <a:pPr lvl="1"/>
            <a:r>
              <a:rPr lang="en-US" sz="2000" dirty="0" smtClean="0">
                <a:latin typeface="Lucida Console" pitchFamily="49" charset="0"/>
              </a:rPr>
              <a:t>z-index</a:t>
            </a:r>
            <a:r>
              <a:rPr lang="en-US" dirty="0" smtClean="0"/>
              <a:t> attribute</a:t>
            </a:r>
          </a:p>
          <a:p>
            <a:pPr lvl="2"/>
            <a:r>
              <a:rPr lang="en-US" dirty="0" smtClean="0"/>
              <a:t>Layer overlapping elements properly</a:t>
            </a:r>
          </a:p>
          <a:p>
            <a:r>
              <a:rPr lang="en-US" dirty="0" smtClean="0"/>
              <a:t>Relative positioning</a:t>
            </a:r>
          </a:p>
          <a:p>
            <a:pPr lvl="1"/>
            <a:r>
              <a:rPr lang="en-US" dirty="0" smtClean="0"/>
              <a:t>Elements are positioned relative to other elements.</a:t>
            </a:r>
          </a:p>
          <a:p>
            <a:pPr lvl="1"/>
            <a:endParaRPr lang="en-US" dirty="0" smtClean="0"/>
          </a:p>
          <a:p>
            <a:pPr lvl="1">
              <a:buNone/>
            </a:pPr>
            <a:r>
              <a:rPr lang="en-US" dirty="0" smtClean="0"/>
              <a:t>Example: </a:t>
            </a:r>
            <a:r>
              <a:rPr lang="en-US" dirty="0" smtClean="0">
                <a:hlinkClick r:id="rId2" action="ppaction://hlinkfile"/>
              </a:rPr>
              <a:t>absolute.html</a:t>
            </a:r>
            <a:r>
              <a:rPr lang="en-US" dirty="0" smtClean="0"/>
              <a:t>     </a:t>
            </a:r>
            <a:r>
              <a:rPr lang="en-US" dirty="0" smtClean="0">
                <a:hlinkClick r:id="rId3" action="ppaction://hlinkfile"/>
              </a:rPr>
              <a:t>relative.html</a:t>
            </a:r>
            <a:endParaRPr lang="en-US" dirty="0" smtClean="0"/>
          </a:p>
          <a:p>
            <a:pPr marL="908050" lvl="1" indent="-436563">
              <a:lnSpc>
                <a:spcPct val="90000"/>
              </a:lnSpc>
            </a:pPr>
            <a:endParaRPr lang="en-US" sz="2400" i="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dirty="0" smtClean="0">
                <a:cs typeface="Times New Roman" charset="0"/>
              </a:rPr>
              <a:t>Backgrounds</a:t>
            </a:r>
            <a:endParaRPr lang="en-US" dirty="0"/>
          </a:p>
        </p:txBody>
      </p:sp>
      <p:sp>
        <p:nvSpPr>
          <p:cNvPr id="3" name="Content Placeholder 2"/>
          <p:cNvSpPr>
            <a:spLocks noGrp="1"/>
          </p:cNvSpPr>
          <p:nvPr>
            <p:ph idx="1"/>
          </p:nvPr>
        </p:nvSpPr>
        <p:spPr>
          <a:xfrm>
            <a:off x="457200" y="685800"/>
            <a:ext cx="8229600" cy="5943600"/>
          </a:xfrm>
        </p:spPr>
        <p:txBody>
          <a:bodyPr/>
          <a:lstStyle/>
          <a:p>
            <a:r>
              <a:rPr lang="en-US" sz="2400" dirty="0" smtClean="0">
                <a:latin typeface="Lucida Console" pitchFamily="49" charset="0"/>
              </a:rPr>
              <a:t>background-image</a:t>
            </a:r>
          </a:p>
          <a:p>
            <a:pPr lvl="1"/>
            <a:r>
              <a:rPr lang="en-US" dirty="0" smtClean="0"/>
              <a:t>Specifies the image URL</a:t>
            </a:r>
          </a:p>
          <a:p>
            <a:r>
              <a:rPr lang="en-US" sz="2400" dirty="0" smtClean="0">
                <a:latin typeface="Lucida Console" pitchFamily="49" charset="0"/>
              </a:rPr>
              <a:t>background-position</a:t>
            </a:r>
          </a:p>
          <a:p>
            <a:pPr lvl="1"/>
            <a:r>
              <a:rPr lang="en-US" dirty="0" smtClean="0"/>
              <a:t>Places the image on the page</a:t>
            </a:r>
          </a:p>
          <a:p>
            <a:r>
              <a:rPr lang="en-US" sz="2400" dirty="0" smtClean="0">
                <a:latin typeface="Lucida Console" pitchFamily="49" charset="0"/>
              </a:rPr>
              <a:t>background-repeat</a:t>
            </a:r>
          </a:p>
          <a:p>
            <a:pPr lvl="1"/>
            <a:r>
              <a:rPr lang="en-US" dirty="0" smtClean="0"/>
              <a:t>Controls the tiling of the background image</a:t>
            </a:r>
          </a:p>
          <a:p>
            <a:r>
              <a:rPr lang="en-US" sz="2400" dirty="0" smtClean="0">
                <a:latin typeface="Lucida Console" pitchFamily="49" charset="0"/>
              </a:rPr>
              <a:t>background-attachment</a:t>
            </a:r>
          </a:p>
          <a:p>
            <a:pPr lvl="1"/>
            <a:r>
              <a:rPr lang="en-US" dirty="0" smtClean="0">
                <a:latin typeface="Lucida Console" pitchFamily="49" charset="0"/>
              </a:rPr>
              <a:t>fixed</a:t>
            </a:r>
          </a:p>
          <a:p>
            <a:pPr lvl="1"/>
            <a:r>
              <a:rPr lang="en-US" dirty="0" smtClean="0">
                <a:latin typeface="Lucida Console" pitchFamily="49" charset="0"/>
              </a:rPr>
              <a:t>scroll</a:t>
            </a:r>
          </a:p>
          <a:p>
            <a:r>
              <a:rPr lang="en-US" sz="2400" dirty="0" smtClean="0">
                <a:latin typeface="Lucida Console" pitchFamily="49" charset="0"/>
              </a:rPr>
              <a:t>font-weight</a:t>
            </a:r>
          </a:p>
          <a:p>
            <a:pPr lvl="1"/>
            <a:r>
              <a:rPr lang="en-US" dirty="0" smtClean="0"/>
              <a:t>Specify the “boldness” of text</a:t>
            </a:r>
          </a:p>
          <a:p>
            <a:pPr lvl="1">
              <a:buNone/>
            </a:pPr>
            <a:r>
              <a:rPr lang="en-US" dirty="0" smtClean="0"/>
              <a:t>Example: </a:t>
            </a:r>
            <a:r>
              <a:rPr lang="en-US" dirty="0" smtClean="0">
                <a:hlinkClick r:id="rId2" action="ppaction://hlinkfile"/>
              </a:rPr>
              <a:t>background.html</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charset="0"/>
              </a:rPr>
              <a:t>Element Dimensions</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CSS rules can specify the actual dimensions of each page element.</a:t>
            </a:r>
          </a:p>
          <a:p>
            <a:endParaRPr lang="en-US" dirty="0" smtClean="0"/>
          </a:p>
          <a:p>
            <a:endParaRPr lang="en-US" dirty="0" smtClean="0"/>
          </a:p>
          <a:p>
            <a:endParaRPr lang="en-US" dirty="0" smtClean="0"/>
          </a:p>
          <a:p>
            <a:endParaRPr lang="en-US" dirty="0" smtClean="0"/>
          </a:p>
          <a:p>
            <a:endParaRPr lang="en-US" dirty="0" smtClean="0"/>
          </a:p>
          <a:p>
            <a:r>
              <a:rPr lang="en-US" dirty="0" smtClean="0"/>
              <a:t>Example: </a:t>
            </a:r>
            <a:r>
              <a:rPr lang="en-US" dirty="0" smtClean="0">
                <a:hlinkClick r:id="rId2" action="ppaction://hlinkfile"/>
              </a:rPr>
              <a:t>dimensions.html</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CSS Box Model</a:t>
            </a:r>
            <a:endParaRPr lang="en-US" dirty="0"/>
          </a:p>
        </p:txBody>
      </p:sp>
      <p:sp>
        <p:nvSpPr>
          <p:cNvPr id="3" name="Content Placeholder 2"/>
          <p:cNvSpPr>
            <a:spLocks noGrp="1"/>
          </p:cNvSpPr>
          <p:nvPr>
            <p:ph idx="1"/>
          </p:nvPr>
        </p:nvSpPr>
        <p:spPr>
          <a:xfrm>
            <a:off x="304800" y="1600200"/>
            <a:ext cx="8610600" cy="4525963"/>
          </a:xfrm>
        </p:spPr>
        <p:txBody>
          <a:bodyPr/>
          <a:lstStyle/>
          <a:p>
            <a:pPr marL="0"/>
            <a:r>
              <a:rPr lang="en-US" dirty="0" smtClean="0">
                <a:solidFill>
                  <a:srgbClr val="221E1F"/>
                </a:solidFill>
              </a:rPr>
              <a:t>Every CSS box is divided into </a:t>
            </a:r>
            <a:r>
              <a:rPr lang="en-US" u="sng" dirty="0" smtClean="0">
                <a:solidFill>
                  <a:srgbClr val="221E1F"/>
                </a:solidFill>
              </a:rPr>
              <a:t>regions</a:t>
            </a:r>
            <a:r>
              <a:rPr lang="en-US" dirty="0" smtClean="0">
                <a:solidFill>
                  <a:srgbClr val="221E1F"/>
                </a:solidFill>
              </a:rPr>
              <a:t>, consisting of:</a:t>
            </a:r>
          </a:p>
          <a:p>
            <a:pPr marL="1068388" lvl="1" indent="-304800">
              <a:buFont typeface="Arial" charset="0"/>
              <a:buAutoNum type="arabicPeriod"/>
            </a:pPr>
            <a:r>
              <a:rPr lang="en-US" dirty="0" smtClean="0">
                <a:solidFill>
                  <a:srgbClr val="221E1F"/>
                </a:solidFill>
              </a:rPr>
              <a:t>Content</a:t>
            </a:r>
          </a:p>
          <a:p>
            <a:pPr marL="1068388" lvl="1" indent="-304800">
              <a:buFont typeface="Arial" charset="0"/>
              <a:buAutoNum type="arabicPeriod"/>
            </a:pPr>
            <a:r>
              <a:rPr lang="en-US" dirty="0" smtClean="0">
                <a:solidFill>
                  <a:srgbClr val="221E1F"/>
                </a:solidFill>
              </a:rPr>
              <a:t>Padding</a:t>
            </a:r>
          </a:p>
          <a:p>
            <a:pPr marL="1068388" lvl="1" indent="-304800">
              <a:buFont typeface="Arial" charset="0"/>
              <a:buAutoNum type="arabicPeriod"/>
            </a:pPr>
            <a:r>
              <a:rPr lang="en-US" dirty="0" smtClean="0">
                <a:solidFill>
                  <a:srgbClr val="221E1F"/>
                </a:solidFill>
              </a:rPr>
              <a:t>Border</a:t>
            </a:r>
          </a:p>
          <a:p>
            <a:pPr marL="1068388" lvl="1" indent="-304800">
              <a:buFont typeface="Arial" charset="0"/>
              <a:buAutoNum type="arabicPeriod"/>
            </a:pPr>
            <a:r>
              <a:rPr lang="en-US" dirty="0" smtClean="0">
                <a:solidFill>
                  <a:srgbClr val="221E1F"/>
                </a:solidFill>
              </a:rPr>
              <a:t>Margins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Applying a single style sheet to multiple documents</a:t>
            </a:r>
          </a:p>
        </p:txBody>
      </p:sp>
      <p:graphicFrame>
        <p:nvGraphicFramePr>
          <p:cNvPr id="68611" name="Object 3"/>
          <p:cNvGraphicFramePr>
            <a:graphicFrameLocks noChangeAspect="1"/>
          </p:cNvGraphicFramePr>
          <p:nvPr>
            <p:ph sz="half" idx="1"/>
          </p:nvPr>
        </p:nvGraphicFramePr>
        <p:xfrm>
          <a:off x="2151063" y="1706563"/>
          <a:ext cx="5083175" cy="4170362"/>
        </p:xfrm>
        <a:graphic>
          <a:graphicData uri="http://schemas.openxmlformats.org/presentationml/2006/ole">
            <p:oleObj spid="_x0000_s68611" name="Image" r:id="rId3" imgW="2237047" imgH="1834434" progId="">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SSboxmodel.jpg"/>
          <p:cNvPicPr>
            <a:picLocks noChangeAspect="1"/>
          </p:cNvPicPr>
          <p:nvPr/>
        </p:nvPicPr>
        <p:blipFill>
          <a:blip r:embed="rId2" cstate="print"/>
          <a:stretch>
            <a:fillRect/>
          </a:stretch>
        </p:blipFill>
        <p:spPr>
          <a:xfrm>
            <a:off x="841248" y="533400"/>
            <a:ext cx="7461504" cy="559917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29600" cy="914400"/>
          </a:xfrm>
        </p:spPr>
        <p:txBody>
          <a:bodyPr/>
          <a:lstStyle/>
          <a:p>
            <a:r>
              <a:rPr lang="en-US" smtClean="0"/>
              <a:t>Introducing the &lt;div&gt; tag:</a:t>
            </a:r>
          </a:p>
        </p:txBody>
      </p:sp>
      <p:sp>
        <p:nvSpPr>
          <p:cNvPr id="6147" name="Rectangle 3"/>
          <p:cNvSpPr>
            <a:spLocks noGrp="1" noChangeArrowheads="1"/>
          </p:cNvSpPr>
          <p:nvPr>
            <p:ph type="body" idx="1"/>
          </p:nvPr>
        </p:nvSpPr>
        <p:spPr>
          <a:xfrm>
            <a:off x="457200" y="1676400"/>
            <a:ext cx="8229600" cy="3886200"/>
          </a:xfrm>
        </p:spPr>
        <p:txBody>
          <a:bodyPr/>
          <a:lstStyle/>
          <a:p>
            <a:pPr algn="just">
              <a:lnSpc>
                <a:spcPct val="90000"/>
              </a:lnSpc>
            </a:pPr>
            <a:r>
              <a:rPr lang="en-US" sz="2800" smtClean="0"/>
              <a:t>The &lt;div&gt; tag is our basic building block when laying out a page design.  By defining the height and width of the &lt;div&gt;, we are "reserving" that amount of space on the screen for whatever content we wish to place there.</a:t>
            </a:r>
          </a:p>
          <a:p>
            <a:pPr algn="just">
              <a:lnSpc>
                <a:spcPct val="90000"/>
              </a:lnSpc>
            </a:pPr>
            <a:endParaRPr lang="en-US" sz="2800" smtClean="0"/>
          </a:p>
          <a:p>
            <a:pPr algn="just">
              <a:lnSpc>
                <a:spcPct val="90000"/>
              </a:lnSpc>
            </a:pPr>
            <a:r>
              <a:rPr lang="en-US" sz="2800" smtClean="0"/>
              <a:t>The actual content will go inside the opening &lt;div&gt; and closing &lt;/div&gt; tags.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990600"/>
          </a:xfrm>
        </p:spPr>
        <p:txBody>
          <a:bodyPr/>
          <a:lstStyle/>
          <a:p>
            <a:r>
              <a:rPr lang="en-US" smtClean="0"/>
              <a:t>Example &lt;div&gt;:</a:t>
            </a:r>
          </a:p>
        </p:txBody>
      </p:sp>
      <p:sp>
        <p:nvSpPr>
          <p:cNvPr id="58375" name="Text Box 7"/>
          <p:cNvSpPr txBox="1">
            <a:spLocks noChangeArrowheads="1"/>
          </p:cNvSpPr>
          <p:nvPr/>
        </p:nvSpPr>
        <p:spPr bwMode="auto">
          <a:xfrm>
            <a:off x="4343400" y="4530725"/>
            <a:ext cx="4191000" cy="1946275"/>
          </a:xfrm>
          <a:prstGeom prst="rect">
            <a:avLst/>
          </a:prstGeom>
          <a:solidFill>
            <a:srgbClr val="FFC000"/>
          </a:solidFill>
          <a:ln w="25400" algn="ctr">
            <a:solidFill>
              <a:schemeClr val="tx1"/>
            </a:solidFill>
            <a:miter lim="800000"/>
            <a:headEnd/>
            <a:tailEnd/>
          </a:ln>
        </p:spPr>
        <p:txBody>
          <a:bodyPr>
            <a:spAutoFit/>
          </a:bodyPr>
          <a:lstStyle/>
          <a:p>
            <a:pPr algn="ctr"/>
            <a:r>
              <a:rPr lang="en-US" sz="2000"/>
              <a:t>By establishing the box dimensions, we can leave it there as a placeholder until we have our content ready.  In the meantime, the rest of the page can be built out with our other content.</a:t>
            </a:r>
          </a:p>
        </p:txBody>
      </p:sp>
      <p:sp>
        <p:nvSpPr>
          <p:cNvPr id="7172" name="Rectangle 3"/>
          <p:cNvSpPr>
            <a:spLocks noChangeArrowheads="1"/>
          </p:cNvSpPr>
          <p:nvPr/>
        </p:nvSpPr>
        <p:spPr bwMode="auto">
          <a:xfrm>
            <a:off x="457200" y="1295400"/>
            <a:ext cx="3733800" cy="23622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latin typeface="Courier New" pitchFamily="49" charset="0"/>
              </a:rPr>
              <a:t>&lt;head&gt;</a:t>
            </a:r>
          </a:p>
          <a:p>
            <a:pPr marL="342900" indent="-342900">
              <a:spcBef>
                <a:spcPct val="20000"/>
              </a:spcBef>
              <a:buClr>
                <a:schemeClr val="bg2"/>
              </a:buClr>
              <a:buSzPct val="75000"/>
              <a:buFont typeface="Wingdings" pitchFamily="2" charset="2"/>
              <a:buNone/>
            </a:pPr>
            <a:r>
              <a:rPr lang="en-US" sz="1400" b="1">
                <a:latin typeface="Courier New" pitchFamily="49" charset="0"/>
              </a:rPr>
              <a:t>&lt;style type="text/css"&gt;</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.box300 {</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   width:300px;</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	height:300px;</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	border:1px solid black;</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a:t>
            </a:r>
          </a:p>
          <a:p>
            <a:pPr marL="342900" indent="-342900">
              <a:spcBef>
                <a:spcPct val="20000"/>
              </a:spcBef>
              <a:buClr>
                <a:schemeClr val="bg2"/>
              </a:buClr>
              <a:buSzPct val="75000"/>
              <a:buFont typeface="Wingdings" pitchFamily="2" charset="2"/>
              <a:buNone/>
            </a:pPr>
            <a:r>
              <a:rPr lang="en-US" sz="1400" b="1">
                <a:latin typeface="Courier New" pitchFamily="49" charset="0"/>
              </a:rPr>
              <a:t>&lt;/style&gt;</a:t>
            </a:r>
          </a:p>
          <a:p>
            <a:pPr marL="342900" indent="-342900">
              <a:spcBef>
                <a:spcPct val="20000"/>
              </a:spcBef>
              <a:buClr>
                <a:schemeClr val="bg2"/>
              </a:buClr>
              <a:buSzPct val="75000"/>
              <a:buFont typeface="Wingdings" pitchFamily="2" charset="2"/>
              <a:buNone/>
            </a:pPr>
            <a:r>
              <a:rPr lang="en-US" sz="1400" b="1">
                <a:latin typeface="Courier New" pitchFamily="49" charset="0"/>
              </a:rPr>
              <a:t>&lt;/head&gt;</a:t>
            </a:r>
          </a:p>
        </p:txBody>
      </p:sp>
      <p:sp>
        <p:nvSpPr>
          <p:cNvPr id="7173" name="Rectangle 3"/>
          <p:cNvSpPr>
            <a:spLocks noChangeArrowheads="1"/>
          </p:cNvSpPr>
          <p:nvPr/>
        </p:nvSpPr>
        <p:spPr bwMode="auto">
          <a:xfrm>
            <a:off x="457200" y="3886200"/>
            <a:ext cx="3733800" cy="14478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&lt;div class="box300"&gt;</a:t>
            </a:r>
          </a:p>
          <a:p>
            <a:pPr marL="342900" indent="-342900">
              <a:spcBef>
                <a:spcPct val="20000"/>
              </a:spcBef>
              <a:buClr>
                <a:schemeClr val="bg2"/>
              </a:buClr>
              <a:buSzPct val="75000"/>
              <a:buFont typeface="Wingdings" pitchFamily="2" charset="2"/>
              <a:buNone/>
            </a:pPr>
            <a:r>
              <a:rPr lang="en-US" sz="1400" b="1">
                <a:latin typeface="Courier New" pitchFamily="49" charset="0"/>
              </a:rPr>
              <a:t>This is a 300 by 300 pixel box</a:t>
            </a:r>
          </a:p>
          <a:p>
            <a:pPr marL="342900" indent="-342900">
              <a:spcBef>
                <a:spcPct val="20000"/>
              </a:spcBef>
              <a:buClr>
                <a:schemeClr val="bg2"/>
              </a:buClr>
              <a:buSzPct val="75000"/>
              <a:buFont typeface="Wingdings" pitchFamily="2" charset="2"/>
              <a:buNone/>
            </a:pPr>
            <a:r>
              <a:rPr lang="en-US" sz="1400" b="1">
                <a:latin typeface="Courier New" pitchFamily="49" charset="0"/>
              </a:rPr>
              <a:t>with a 1px border.</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&lt;/div&gt;</a:t>
            </a:r>
          </a:p>
          <a:p>
            <a:pPr marL="342900" indent="-342900">
              <a:spcBef>
                <a:spcPct val="20000"/>
              </a:spcBef>
              <a:buClr>
                <a:schemeClr val="bg2"/>
              </a:buClr>
              <a:buSzPct val="75000"/>
              <a:buFont typeface="Wingdings" pitchFamily="2" charset="2"/>
              <a:buNone/>
            </a:pPr>
            <a:r>
              <a:rPr lang="en-US" sz="1400" b="1">
                <a:latin typeface="Courier New" pitchFamily="49" charset="0"/>
              </a:rPr>
              <a:t>This is outside the box.</a:t>
            </a:r>
          </a:p>
        </p:txBody>
      </p:sp>
      <p:sp>
        <p:nvSpPr>
          <p:cNvPr id="7174" name="Text Box 6"/>
          <p:cNvSpPr txBox="1">
            <a:spLocks noChangeArrowheads="1"/>
          </p:cNvSpPr>
          <p:nvPr/>
        </p:nvSpPr>
        <p:spPr bwMode="auto">
          <a:xfrm>
            <a:off x="4495800" y="1295400"/>
            <a:ext cx="2819400" cy="2649538"/>
          </a:xfrm>
          <a:prstGeom prst="rect">
            <a:avLst/>
          </a:prstGeom>
          <a:noFill/>
          <a:ln w="12700">
            <a:solidFill>
              <a:schemeClr val="tx1"/>
            </a:solidFill>
            <a:miter lim="800000"/>
            <a:headEnd/>
            <a:tailEnd/>
          </a:ln>
        </p:spPr>
        <p:txBody>
          <a:bodyPr lIns="0" tIns="0"/>
          <a:lstStyle/>
          <a:p>
            <a:pPr>
              <a:spcBef>
                <a:spcPct val="50000"/>
              </a:spcBef>
            </a:pPr>
            <a:r>
              <a:rPr lang="en-US" sz="1400"/>
              <a:t>This is a 300 by 300 pixel box</a:t>
            </a:r>
            <a:br>
              <a:rPr lang="en-US" sz="1400"/>
            </a:br>
            <a:r>
              <a:rPr lang="en-US" sz="1400"/>
              <a:t>with a 1 px border.</a:t>
            </a:r>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lgn="ctr">
              <a:spcBef>
                <a:spcPct val="50000"/>
              </a:spcBef>
            </a:pPr>
            <a:endParaRPr lang="en-US" sz="400"/>
          </a:p>
        </p:txBody>
      </p:sp>
      <p:sp>
        <p:nvSpPr>
          <p:cNvPr id="7175" name="Text Box 7"/>
          <p:cNvSpPr txBox="1">
            <a:spLocks noChangeArrowheads="1"/>
          </p:cNvSpPr>
          <p:nvPr/>
        </p:nvSpPr>
        <p:spPr bwMode="auto">
          <a:xfrm>
            <a:off x="4495800" y="4038600"/>
            <a:ext cx="3429000" cy="258763"/>
          </a:xfrm>
          <a:prstGeom prst="rect">
            <a:avLst/>
          </a:prstGeom>
          <a:noFill/>
          <a:ln w="9525">
            <a:noFill/>
            <a:miter lim="800000"/>
            <a:headEnd/>
            <a:tailEnd/>
          </a:ln>
        </p:spPr>
        <p:txBody>
          <a:bodyPr lIns="0" tIns="0">
            <a:spAutoFit/>
          </a:bodyPr>
          <a:lstStyle/>
          <a:p>
            <a:pPr>
              <a:spcBef>
                <a:spcPct val="50000"/>
              </a:spcBef>
            </a:pPr>
            <a:r>
              <a:rPr lang="en-US" sz="1400"/>
              <a:t>This is outside the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8229600" cy="990600"/>
          </a:xfrm>
        </p:spPr>
        <p:txBody>
          <a:bodyPr/>
          <a:lstStyle/>
          <a:p>
            <a:r>
              <a:rPr lang="en-US" smtClean="0"/>
              <a:t>Adding padding:</a:t>
            </a:r>
          </a:p>
        </p:txBody>
      </p:sp>
      <p:sp>
        <p:nvSpPr>
          <p:cNvPr id="58375" name="Text Box 7"/>
          <p:cNvSpPr txBox="1">
            <a:spLocks noChangeArrowheads="1"/>
          </p:cNvSpPr>
          <p:nvPr/>
        </p:nvSpPr>
        <p:spPr bwMode="auto">
          <a:xfrm>
            <a:off x="4343400" y="4606925"/>
            <a:ext cx="4191000" cy="1641475"/>
          </a:xfrm>
          <a:prstGeom prst="rect">
            <a:avLst/>
          </a:prstGeom>
          <a:solidFill>
            <a:srgbClr val="FFC000"/>
          </a:solidFill>
          <a:ln w="25400" algn="ctr">
            <a:solidFill>
              <a:schemeClr val="tx1"/>
            </a:solidFill>
            <a:miter lim="800000"/>
            <a:headEnd/>
            <a:tailEnd/>
          </a:ln>
        </p:spPr>
        <p:txBody>
          <a:bodyPr>
            <a:spAutoFit/>
          </a:bodyPr>
          <a:lstStyle/>
          <a:p>
            <a:pPr algn="ctr"/>
            <a:r>
              <a:rPr lang="en-US" sz="2000"/>
              <a:t>By adding 10px of padding on all four sides of the content, we have effectively made our box 320px by 320px (321px by 321px with the border).</a:t>
            </a:r>
          </a:p>
        </p:txBody>
      </p:sp>
      <p:sp>
        <p:nvSpPr>
          <p:cNvPr id="8196" name="Rectangle 3"/>
          <p:cNvSpPr>
            <a:spLocks noChangeArrowheads="1"/>
          </p:cNvSpPr>
          <p:nvPr/>
        </p:nvSpPr>
        <p:spPr bwMode="auto">
          <a:xfrm>
            <a:off x="457200" y="1295400"/>
            <a:ext cx="3733800" cy="26670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latin typeface="Courier New" pitchFamily="49" charset="0"/>
              </a:rPr>
              <a:t>&lt;head&gt;</a:t>
            </a:r>
          </a:p>
          <a:p>
            <a:pPr marL="342900" indent="-342900">
              <a:spcBef>
                <a:spcPct val="20000"/>
              </a:spcBef>
              <a:buClr>
                <a:schemeClr val="bg2"/>
              </a:buClr>
              <a:buSzPct val="75000"/>
              <a:buFont typeface="Wingdings" pitchFamily="2" charset="2"/>
              <a:buNone/>
            </a:pPr>
            <a:r>
              <a:rPr lang="en-US" sz="1400" b="1">
                <a:latin typeface="Courier New" pitchFamily="49" charset="0"/>
              </a:rPr>
              <a:t>&lt;style type="text/css"&gt;</a:t>
            </a:r>
          </a:p>
          <a:p>
            <a:pPr marL="342900" indent="-342900">
              <a:spcBef>
                <a:spcPct val="20000"/>
              </a:spcBef>
              <a:buClr>
                <a:schemeClr val="bg2"/>
              </a:buClr>
              <a:buSzPct val="75000"/>
              <a:buFont typeface="Wingdings" pitchFamily="2" charset="2"/>
              <a:buNone/>
            </a:pPr>
            <a:r>
              <a:rPr lang="en-US" sz="1400" b="1">
                <a:latin typeface="Courier New" pitchFamily="49" charset="0"/>
              </a:rPr>
              <a:t>.box300 {</a:t>
            </a:r>
          </a:p>
          <a:p>
            <a:pPr marL="342900" indent="-342900">
              <a:spcBef>
                <a:spcPct val="20000"/>
              </a:spcBef>
              <a:buClr>
                <a:schemeClr val="bg2"/>
              </a:buClr>
              <a:buSzPct val="75000"/>
              <a:buFont typeface="Wingdings" pitchFamily="2" charset="2"/>
              <a:buNone/>
            </a:pPr>
            <a:r>
              <a:rPr lang="en-US" sz="1400" b="1">
                <a:latin typeface="Courier New" pitchFamily="49" charset="0"/>
              </a:rPr>
              <a:t>   width:300px;</a:t>
            </a:r>
          </a:p>
          <a:p>
            <a:pPr marL="342900" indent="-342900">
              <a:spcBef>
                <a:spcPct val="20000"/>
              </a:spcBef>
              <a:buClr>
                <a:schemeClr val="bg2"/>
              </a:buClr>
              <a:buSzPct val="75000"/>
              <a:buFont typeface="Wingdings" pitchFamily="2" charset="2"/>
              <a:buNone/>
            </a:pPr>
            <a:r>
              <a:rPr lang="en-US" sz="1400" b="1">
                <a:latin typeface="Courier New" pitchFamily="49" charset="0"/>
              </a:rPr>
              <a:t>	height:300px;</a:t>
            </a:r>
          </a:p>
          <a:p>
            <a:pPr marL="342900" indent="-342900">
              <a:spcBef>
                <a:spcPct val="20000"/>
              </a:spcBef>
              <a:buClr>
                <a:schemeClr val="bg2"/>
              </a:buClr>
              <a:buSzPct val="75000"/>
              <a:buFont typeface="Wingdings" pitchFamily="2" charset="2"/>
              <a:buNone/>
            </a:pPr>
            <a:r>
              <a:rPr lang="en-US" sz="1400" b="1">
                <a:latin typeface="Courier New" pitchFamily="49" charset="0"/>
              </a:rPr>
              <a:t>	border:1px solid black;</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	padding:10px;</a:t>
            </a:r>
          </a:p>
          <a:p>
            <a:pPr marL="342900" indent="-342900">
              <a:spcBef>
                <a:spcPct val="20000"/>
              </a:spcBef>
              <a:buClr>
                <a:schemeClr val="bg2"/>
              </a:buClr>
              <a:buSzPct val="75000"/>
              <a:buFont typeface="Wingdings" pitchFamily="2" charset="2"/>
              <a:buNone/>
            </a:pPr>
            <a:r>
              <a:rPr lang="en-US" sz="1400" b="1">
                <a:latin typeface="Courier New" pitchFamily="49" charset="0"/>
              </a:rPr>
              <a:t>}</a:t>
            </a:r>
          </a:p>
          <a:p>
            <a:pPr marL="342900" indent="-342900">
              <a:spcBef>
                <a:spcPct val="20000"/>
              </a:spcBef>
              <a:buClr>
                <a:schemeClr val="bg2"/>
              </a:buClr>
              <a:buSzPct val="75000"/>
              <a:buFont typeface="Wingdings" pitchFamily="2" charset="2"/>
              <a:buNone/>
            </a:pPr>
            <a:r>
              <a:rPr lang="en-US" sz="1400" b="1">
                <a:latin typeface="Courier New" pitchFamily="49" charset="0"/>
              </a:rPr>
              <a:t>&lt;/style&gt;</a:t>
            </a:r>
          </a:p>
          <a:p>
            <a:pPr marL="342900" indent="-342900">
              <a:spcBef>
                <a:spcPct val="20000"/>
              </a:spcBef>
              <a:buClr>
                <a:schemeClr val="bg2"/>
              </a:buClr>
              <a:buSzPct val="75000"/>
              <a:buFont typeface="Wingdings" pitchFamily="2" charset="2"/>
              <a:buNone/>
            </a:pPr>
            <a:r>
              <a:rPr lang="en-US" sz="1400" b="1">
                <a:latin typeface="Courier New" pitchFamily="49" charset="0"/>
              </a:rPr>
              <a:t>&lt;/head&gt;</a:t>
            </a:r>
          </a:p>
        </p:txBody>
      </p:sp>
      <p:sp>
        <p:nvSpPr>
          <p:cNvPr id="8197" name="Rectangle 3"/>
          <p:cNvSpPr>
            <a:spLocks noChangeArrowheads="1"/>
          </p:cNvSpPr>
          <p:nvPr/>
        </p:nvSpPr>
        <p:spPr bwMode="auto">
          <a:xfrm>
            <a:off x="457200" y="4191000"/>
            <a:ext cx="3733800" cy="16764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latin typeface="Courier New" pitchFamily="49" charset="0"/>
              </a:rPr>
              <a:t>&lt;div class="box300"&gt;</a:t>
            </a:r>
          </a:p>
          <a:p>
            <a:pPr marL="342900" indent="-342900">
              <a:spcBef>
                <a:spcPct val="20000"/>
              </a:spcBef>
              <a:buClr>
                <a:schemeClr val="bg2"/>
              </a:buClr>
              <a:buSzPct val="75000"/>
              <a:buFont typeface="Wingdings" pitchFamily="2" charset="2"/>
              <a:buNone/>
            </a:pPr>
            <a:r>
              <a:rPr lang="en-US" sz="1400" b="1">
                <a:latin typeface="Courier New" pitchFamily="49" charset="0"/>
              </a:rPr>
              <a:t>This is a 300 by 300 pixel box</a:t>
            </a:r>
          </a:p>
          <a:p>
            <a:pPr marL="342900" indent="-342900">
              <a:spcBef>
                <a:spcPct val="20000"/>
              </a:spcBef>
              <a:buClr>
                <a:schemeClr val="bg2"/>
              </a:buClr>
              <a:buSzPct val="75000"/>
              <a:buFont typeface="Wingdings" pitchFamily="2" charset="2"/>
              <a:buNone/>
            </a:pPr>
            <a:r>
              <a:rPr lang="en-US" sz="1400" b="1">
                <a:latin typeface="Courier New" pitchFamily="49" charset="0"/>
              </a:rPr>
              <a:t>with a 1px border and 10px</a:t>
            </a:r>
          </a:p>
          <a:p>
            <a:pPr marL="342900" indent="-342900">
              <a:spcBef>
                <a:spcPct val="20000"/>
              </a:spcBef>
              <a:buClr>
                <a:schemeClr val="bg2"/>
              </a:buClr>
              <a:buSzPct val="75000"/>
              <a:buFont typeface="Wingdings" pitchFamily="2" charset="2"/>
              <a:buNone/>
            </a:pPr>
            <a:r>
              <a:rPr lang="en-US" sz="1400" b="1">
                <a:latin typeface="Courier New" pitchFamily="49" charset="0"/>
              </a:rPr>
              <a:t>padding.</a:t>
            </a:r>
          </a:p>
          <a:p>
            <a:pPr marL="342900" indent="-342900">
              <a:spcBef>
                <a:spcPct val="20000"/>
              </a:spcBef>
              <a:buClr>
                <a:schemeClr val="bg2"/>
              </a:buClr>
              <a:buSzPct val="75000"/>
              <a:buFont typeface="Wingdings" pitchFamily="2" charset="2"/>
              <a:buNone/>
            </a:pPr>
            <a:r>
              <a:rPr lang="en-US" sz="1400" b="1">
                <a:latin typeface="Courier New" pitchFamily="49" charset="0"/>
              </a:rPr>
              <a:t>&lt;/div&gt;</a:t>
            </a:r>
          </a:p>
          <a:p>
            <a:pPr marL="342900" indent="-342900">
              <a:spcBef>
                <a:spcPct val="20000"/>
              </a:spcBef>
              <a:buClr>
                <a:schemeClr val="bg2"/>
              </a:buClr>
              <a:buSzPct val="75000"/>
              <a:buFont typeface="Wingdings" pitchFamily="2" charset="2"/>
              <a:buNone/>
            </a:pPr>
            <a:r>
              <a:rPr lang="en-US" sz="1400" b="1">
                <a:latin typeface="Courier New" pitchFamily="49" charset="0"/>
              </a:rPr>
              <a:t>&lt;p&gt;This is outside the box.&lt;/p&gt;</a:t>
            </a:r>
          </a:p>
        </p:txBody>
      </p:sp>
      <p:sp>
        <p:nvSpPr>
          <p:cNvPr id="8198" name="Text Box 6"/>
          <p:cNvSpPr txBox="1">
            <a:spLocks noChangeArrowheads="1"/>
          </p:cNvSpPr>
          <p:nvPr/>
        </p:nvSpPr>
        <p:spPr bwMode="auto">
          <a:xfrm>
            <a:off x="4495800" y="1295400"/>
            <a:ext cx="2971800" cy="2819400"/>
          </a:xfrm>
          <a:prstGeom prst="rect">
            <a:avLst/>
          </a:prstGeom>
          <a:noFill/>
          <a:ln w="12700">
            <a:solidFill>
              <a:schemeClr val="tx1"/>
            </a:solidFill>
            <a:miter lim="800000"/>
            <a:headEnd/>
            <a:tailEnd/>
          </a:ln>
        </p:spPr>
        <p:txBody>
          <a:bodyPr tIns="91440"/>
          <a:lstStyle/>
          <a:p>
            <a:pPr>
              <a:spcBef>
                <a:spcPct val="50000"/>
              </a:spcBef>
            </a:pPr>
            <a:r>
              <a:rPr lang="en-US" sz="1400"/>
              <a:t>This is a 300 by 300 pixel box</a:t>
            </a:r>
            <a:br>
              <a:rPr lang="en-US" sz="1400"/>
            </a:br>
            <a:r>
              <a:rPr lang="en-US" sz="1400"/>
              <a:t>with a 1px border and 10px</a:t>
            </a:r>
            <a:br>
              <a:rPr lang="en-US" sz="1400"/>
            </a:br>
            <a:r>
              <a:rPr lang="en-US" sz="1400"/>
              <a:t>padding.</a:t>
            </a:r>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lgn="ctr">
              <a:spcBef>
                <a:spcPct val="50000"/>
              </a:spcBef>
            </a:pPr>
            <a:endParaRPr lang="en-US" sz="400"/>
          </a:p>
        </p:txBody>
      </p:sp>
      <p:sp>
        <p:nvSpPr>
          <p:cNvPr id="8199" name="Text Box 7"/>
          <p:cNvSpPr txBox="1">
            <a:spLocks noChangeArrowheads="1"/>
          </p:cNvSpPr>
          <p:nvPr/>
        </p:nvSpPr>
        <p:spPr bwMode="auto">
          <a:xfrm>
            <a:off x="4495800" y="4191000"/>
            <a:ext cx="3429000" cy="258763"/>
          </a:xfrm>
          <a:prstGeom prst="rect">
            <a:avLst/>
          </a:prstGeom>
          <a:noFill/>
          <a:ln w="9525">
            <a:noFill/>
            <a:miter lim="800000"/>
            <a:headEnd/>
            <a:tailEnd/>
          </a:ln>
        </p:spPr>
        <p:txBody>
          <a:bodyPr lIns="0" tIns="0">
            <a:spAutoFit/>
          </a:bodyPr>
          <a:lstStyle/>
          <a:p>
            <a:pPr>
              <a:spcBef>
                <a:spcPct val="50000"/>
              </a:spcBef>
            </a:pPr>
            <a:r>
              <a:rPr lang="en-US" sz="1400"/>
              <a:t>This is outside the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Setting the Padding Size</a:t>
            </a:r>
          </a:p>
        </p:txBody>
      </p:sp>
      <p:sp>
        <p:nvSpPr>
          <p:cNvPr id="55299" name="Rectangle 3"/>
          <p:cNvSpPr>
            <a:spLocks noGrp="1" noChangeArrowheads="1"/>
          </p:cNvSpPr>
          <p:nvPr>
            <p:ph idx="1"/>
          </p:nvPr>
        </p:nvSpPr>
        <p:spPr/>
        <p:txBody>
          <a:bodyPr/>
          <a:lstStyle/>
          <a:p>
            <a:pPr marL="469900" indent="-469900"/>
            <a:r>
              <a:rPr lang="en-US"/>
              <a:t>To define padding, use:</a:t>
            </a:r>
          </a:p>
          <a:p>
            <a:pPr marL="908050" lvl="1" indent="-436563"/>
            <a:r>
              <a:rPr lang="en-US">
                <a:solidFill>
                  <a:srgbClr val="FF0000"/>
                </a:solidFill>
              </a:rPr>
              <a:t>padding: </a:t>
            </a:r>
            <a:r>
              <a:rPr lang="en-US" i="1">
                <a:solidFill>
                  <a:srgbClr val="FF0000"/>
                </a:solidFill>
              </a:rPr>
              <a:t>value</a:t>
            </a:r>
          </a:p>
          <a:p>
            <a:pPr marL="908050" lvl="1" indent="-436563"/>
            <a:r>
              <a:rPr lang="en-US"/>
              <a:t>where </a:t>
            </a:r>
            <a:r>
              <a:rPr lang="en-US" i="1"/>
              <a:t>value</a:t>
            </a:r>
            <a:r>
              <a:rPr lang="en-US"/>
              <a:t> = a length value or a percentage (a padding proportional to the element’s width)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Setting the Padding Size</a:t>
            </a:r>
          </a:p>
        </p:txBody>
      </p:sp>
      <p:sp>
        <p:nvSpPr>
          <p:cNvPr id="56323" name="Rectangle 3"/>
          <p:cNvSpPr>
            <a:spLocks noGrp="1" noChangeArrowheads="1"/>
          </p:cNvSpPr>
          <p:nvPr>
            <p:ph idx="1"/>
          </p:nvPr>
        </p:nvSpPr>
        <p:spPr/>
        <p:txBody>
          <a:bodyPr/>
          <a:lstStyle/>
          <a:p>
            <a:pPr marL="469900" indent="-469900"/>
            <a:r>
              <a:rPr lang="en-US"/>
              <a:t>To set margins on a side, use:</a:t>
            </a:r>
          </a:p>
          <a:p>
            <a:pPr marL="908050" lvl="1" indent="-436563"/>
            <a:r>
              <a:rPr lang="en-US"/>
              <a:t>padding-top</a:t>
            </a:r>
          </a:p>
          <a:p>
            <a:pPr marL="908050" lvl="1" indent="-436563"/>
            <a:r>
              <a:rPr lang="en-US"/>
              <a:t>padding-right</a:t>
            </a:r>
          </a:p>
          <a:p>
            <a:pPr marL="908050" lvl="1" indent="-436563"/>
            <a:r>
              <a:rPr lang="en-US"/>
              <a:t>padding-bottom</a:t>
            </a:r>
          </a:p>
          <a:p>
            <a:pPr marL="908050" lvl="1" indent="-436563"/>
            <a:r>
              <a:rPr lang="en-US"/>
              <a:t>padding-left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990600"/>
          </a:xfrm>
        </p:spPr>
        <p:txBody>
          <a:bodyPr/>
          <a:lstStyle/>
          <a:p>
            <a:r>
              <a:rPr lang="en-US" smtClean="0"/>
              <a:t>Adding margin:</a:t>
            </a:r>
          </a:p>
        </p:txBody>
      </p:sp>
      <p:sp>
        <p:nvSpPr>
          <p:cNvPr id="58375" name="Text Box 7"/>
          <p:cNvSpPr txBox="1">
            <a:spLocks noChangeArrowheads="1"/>
          </p:cNvSpPr>
          <p:nvPr/>
        </p:nvSpPr>
        <p:spPr bwMode="auto">
          <a:xfrm>
            <a:off x="4343400" y="4724400"/>
            <a:ext cx="4191000" cy="1336675"/>
          </a:xfrm>
          <a:prstGeom prst="rect">
            <a:avLst/>
          </a:prstGeom>
          <a:solidFill>
            <a:srgbClr val="FFC000"/>
          </a:solidFill>
          <a:ln w="25400" algn="ctr">
            <a:solidFill>
              <a:schemeClr val="tx1"/>
            </a:solidFill>
            <a:miter lim="800000"/>
            <a:headEnd/>
            <a:tailEnd/>
          </a:ln>
        </p:spPr>
        <p:txBody>
          <a:bodyPr>
            <a:spAutoFit/>
          </a:bodyPr>
          <a:lstStyle/>
          <a:p>
            <a:pPr algn="ctr"/>
            <a:r>
              <a:rPr lang="en-US" sz="2000"/>
              <a:t>By adding 10px of margin on all four sides of the border, we have now made our box 341px by 341px overall.</a:t>
            </a:r>
          </a:p>
        </p:txBody>
      </p:sp>
      <p:sp>
        <p:nvSpPr>
          <p:cNvPr id="9220" name="Rectangle 3"/>
          <p:cNvSpPr>
            <a:spLocks noChangeArrowheads="1"/>
          </p:cNvSpPr>
          <p:nvPr/>
        </p:nvSpPr>
        <p:spPr bwMode="auto">
          <a:xfrm>
            <a:off x="457200" y="1295400"/>
            <a:ext cx="3733800" cy="28956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latin typeface="Courier New" pitchFamily="49" charset="0"/>
              </a:rPr>
              <a:t>&lt;head&gt;</a:t>
            </a:r>
          </a:p>
          <a:p>
            <a:pPr marL="342900" indent="-342900">
              <a:spcBef>
                <a:spcPct val="20000"/>
              </a:spcBef>
              <a:buClr>
                <a:schemeClr val="bg2"/>
              </a:buClr>
              <a:buSzPct val="75000"/>
              <a:buFont typeface="Wingdings" pitchFamily="2" charset="2"/>
              <a:buNone/>
            </a:pPr>
            <a:r>
              <a:rPr lang="en-US" sz="1400" b="1">
                <a:latin typeface="Courier New" pitchFamily="49" charset="0"/>
              </a:rPr>
              <a:t>&lt;style type="text/css"&gt;</a:t>
            </a:r>
          </a:p>
          <a:p>
            <a:pPr marL="342900" indent="-342900">
              <a:spcBef>
                <a:spcPct val="20000"/>
              </a:spcBef>
              <a:buClr>
                <a:schemeClr val="bg2"/>
              </a:buClr>
              <a:buSzPct val="75000"/>
              <a:buFont typeface="Wingdings" pitchFamily="2" charset="2"/>
              <a:buNone/>
            </a:pPr>
            <a:r>
              <a:rPr lang="en-US" sz="1400" b="1">
                <a:latin typeface="Courier New" pitchFamily="49" charset="0"/>
              </a:rPr>
              <a:t>.box300 {</a:t>
            </a:r>
          </a:p>
          <a:p>
            <a:pPr marL="342900" indent="-342900">
              <a:spcBef>
                <a:spcPct val="20000"/>
              </a:spcBef>
              <a:buClr>
                <a:schemeClr val="bg2"/>
              </a:buClr>
              <a:buSzPct val="75000"/>
              <a:buFont typeface="Wingdings" pitchFamily="2" charset="2"/>
              <a:buNone/>
            </a:pPr>
            <a:r>
              <a:rPr lang="en-US" sz="1400" b="1">
                <a:latin typeface="Courier New" pitchFamily="49" charset="0"/>
              </a:rPr>
              <a:t>   width:300px;</a:t>
            </a:r>
          </a:p>
          <a:p>
            <a:pPr marL="342900" indent="-342900">
              <a:spcBef>
                <a:spcPct val="20000"/>
              </a:spcBef>
              <a:buClr>
                <a:schemeClr val="bg2"/>
              </a:buClr>
              <a:buSzPct val="75000"/>
              <a:buFont typeface="Wingdings" pitchFamily="2" charset="2"/>
              <a:buNone/>
            </a:pPr>
            <a:r>
              <a:rPr lang="en-US" sz="1400" b="1">
                <a:latin typeface="Courier New" pitchFamily="49" charset="0"/>
              </a:rPr>
              <a:t>	height:300px;</a:t>
            </a:r>
          </a:p>
          <a:p>
            <a:pPr marL="342900" indent="-342900">
              <a:spcBef>
                <a:spcPct val="20000"/>
              </a:spcBef>
              <a:buClr>
                <a:schemeClr val="bg2"/>
              </a:buClr>
              <a:buSzPct val="75000"/>
              <a:buFont typeface="Wingdings" pitchFamily="2" charset="2"/>
              <a:buNone/>
            </a:pPr>
            <a:r>
              <a:rPr lang="en-US" sz="1400" b="1">
                <a:latin typeface="Courier New" pitchFamily="49" charset="0"/>
              </a:rPr>
              <a:t>	border:1px solid black;</a:t>
            </a:r>
          </a:p>
          <a:p>
            <a:pPr marL="342900" indent="-342900">
              <a:spcBef>
                <a:spcPct val="20000"/>
              </a:spcBef>
              <a:buClr>
                <a:schemeClr val="bg2"/>
              </a:buClr>
              <a:buSzPct val="75000"/>
              <a:buFont typeface="Wingdings" pitchFamily="2" charset="2"/>
              <a:buNone/>
            </a:pPr>
            <a:r>
              <a:rPr lang="en-US" sz="1400" b="1">
                <a:latin typeface="Courier New" pitchFamily="49" charset="0"/>
              </a:rPr>
              <a:t>	padding:10px;</a:t>
            </a:r>
          </a:p>
          <a:p>
            <a:pPr marL="342900" indent="-342900">
              <a:spcBef>
                <a:spcPct val="20000"/>
              </a:spcBef>
              <a:buClr>
                <a:schemeClr val="bg2"/>
              </a:buClr>
              <a:buSzPct val="75000"/>
              <a:buFont typeface="Wingdings" pitchFamily="2" charset="2"/>
              <a:buNone/>
            </a:pPr>
            <a:r>
              <a:rPr lang="en-US" sz="1400" b="1">
                <a:solidFill>
                  <a:srgbClr val="FF0066"/>
                </a:solidFill>
                <a:latin typeface="Courier New" pitchFamily="49" charset="0"/>
              </a:rPr>
              <a:t>	margin:10px;</a:t>
            </a:r>
          </a:p>
          <a:p>
            <a:pPr marL="342900" indent="-342900">
              <a:spcBef>
                <a:spcPct val="20000"/>
              </a:spcBef>
              <a:buClr>
                <a:schemeClr val="bg2"/>
              </a:buClr>
              <a:buSzPct val="75000"/>
              <a:buFont typeface="Wingdings" pitchFamily="2" charset="2"/>
              <a:buNone/>
            </a:pPr>
            <a:r>
              <a:rPr lang="en-US" sz="1400" b="1">
                <a:latin typeface="Courier New" pitchFamily="49" charset="0"/>
              </a:rPr>
              <a:t>}</a:t>
            </a:r>
          </a:p>
          <a:p>
            <a:pPr marL="342900" indent="-342900">
              <a:spcBef>
                <a:spcPct val="20000"/>
              </a:spcBef>
              <a:buClr>
                <a:schemeClr val="bg2"/>
              </a:buClr>
              <a:buSzPct val="75000"/>
              <a:buFont typeface="Wingdings" pitchFamily="2" charset="2"/>
              <a:buNone/>
            </a:pPr>
            <a:r>
              <a:rPr lang="en-US" sz="1400" b="1">
                <a:latin typeface="Courier New" pitchFamily="49" charset="0"/>
              </a:rPr>
              <a:t>&lt;/style&gt;</a:t>
            </a:r>
          </a:p>
          <a:p>
            <a:pPr marL="342900" indent="-342900">
              <a:spcBef>
                <a:spcPct val="20000"/>
              </a:spcBef>
              <a:buClr>
                <a:schemeClr val="bg2"/>
              </a:buClr>
              <a:buSzPct val="75000"/>
              <a:buFont typeface="Wingdings" pitchFamily="2" charset="2"/>
              <a:buNone/>
            </a:pPr>
            <a:r>
              <a:rPr lang="en-US" sz="1400" b="1">
                <a:latin typeface="Courier New" pitchFamily="49" charset="0"/>
              </a:rPr>
              <a:t>&lt;/head&gt;</a:t>
            </a:r>
          </a:p>
        </p:txBody>
      </p:sp>
      <p:sp>
        <p:nvSpPr>
          <p:cNvPr id="9221" name="Rectangle 3"/>
          <p:cNvSpPr>
            <a:spLocks noChangeArrowheads="1"/>
          </p:cNvSpPr>
          <p:nvPr/>
        </p:nvSpPr>
        <p:spPr bwMode="auto">
          <a:xfrm>
            <a:off x="457200" y="4495800"/>
            <a:ext cx="3733800" cy="1676400"/>
          </a:xfrm>
          <a:prstGeom prst="rect">
            <a:avLst/>
          </a:prstGeom>
          <a:solidFill>
            <a:srgbClr val="FFFF00"/>
          </a:solidFill>
          <a:ln w="9525">
            <a:solidFill>
              <a:schemeClr val="tx1"/>
            </a:solidFill>
            <a:miter lim="800000"/>
            <a:headEnd/>
            <a:tailEnd/>
          </a:ln>
        </p:spPr>
        <p:txBody>
          <a:bodyPr/>
          <a:lstStyle/>
          <a:p>
            <a:pPr marL="342900" indent="-342900">
              <a:spcBef>
                <a:spcPct val="20000"/>
              </a:spcBef>
              <a:buClr>
                <a:schemeClr val="bg2"/>
              </a:buClr>
              <a:buSzPct val="75000"/>
              <a:buFont typeface="Wingdings" pitchFamily="2" charset="2"/>
              <a:buNone/>
            </a:pPr>
            <a:r>
              <a:rPr lang="en-US" sz="1400" b="1">
                <a:latin typeface="Courier New" pitchFamily="49" charset="0"/>
              </a:rPr>
              <a:t>&lt;div class="box300"&gt;</a:t>
            </a:r>
          </a:p>
          <a:p>
            <a:pPr marL="342900" indent="-342900">
              <a:spcBef>
                <a:spcPct val="20000"/>
              </a:spcBef>
              <a:buClr>
                <a:schemeClr val="bg2"/>
              </a:buClr>
              <a:buSzPct val="75000"/>
              <a:buFont typeface="Wingdings" pitchFamily="2" charset="2"/>
              <a:buNone/>
            </a:pPr>
            <a:r>
              <a:rPr lang="en-US" sz="1400" b="1">
                <a:latin typeface="Courier New" pitchFamily="49" charset="0"/>
              </a:rPr>
              <a:t>This is a 300 by 300 pixel box</a:t>
            </a:r>
          </a:p>
          <a:p>
            <a:pPr marL="342900" indent="-342900">
              <a:spcBef>
                <a:spcPct val="20000"/>
              </a:spcBef>
              <a:buClr>
                <a:schemeClr val="bg2"/>
              </a:buClr>
              <a:buSzPct val="75000"/>
              <a:buFont typeface="Wingdings" pitchFamily="2" charset="2"/>
              <a:buNone/>
            </a:pPr>
            <a:r>
              <a:rPr lang="en-US" sz="1400" b="1">
                <a:latin typeface="Courier New" pitchFamily="49" charset="0"/>
              </a:rPr>
              <a:t>with a 1px border and 10px</a:t>
            </a:r>
          </a:p>
          <a:p>
            <a:pPr marL="342900" indent="-342900">
              <a:spcBef>
                <a:spcPct val="20000"/>
              </a:spcBef>
              <a:buClr>
                <a:schemeClr val="bg2"/>
              </a:buClr>
              <a:buSzPct val="75000"/>
              <a:buFont typeface="Wingdings" pitchFamily="2" charset="2"/>
              <a:buNone/>
            </a:pPr>
            <a:r>
              <a:rPr lang="en-US" sz="1400" b="1">
                <a:latin typeface="Courier New" pitchFamily="49" charset="0"/>
              </a:rPr>
              <a:t>Padding and 10px margin.</a:t>
            </a:r>
          </a:p>
          <a:p>
            <a:pPr marL="342900" indent="-342900">
              <a:spcBef>
                <a:spcPct val="20000"/>
              </a:spcBef>
              <a:buClr>
                <a:schemeClr val="bg2"/>
              </a:buClr>
              <a:buSzPct val="75000"/>
              <a:buFont typeface="Wingdings" pitchFamily="2" charset="2"/>
              <a:buNone/>
            </a:pPr>
            <a:r>
              <a:rPr lang="en-US" sz="1400" b="1">
                <a:latin typeface="Courier New" pitchFamily="49" charset="0"/>
              </a:rPr>
              <a:t>&lt;/div&gt;</a:t>
            </a:r>
          </a:p>
          <a:p>
            <a:pPr marL="342900" indent="-342900">
              <a:spcBef>
                <a:spcPct val="20000"/>
              </a:spcBef>
              <a:buClr>
                <a:schemeClr val="bg2"/>
              </a:buClr>
              <a:buSzPct val="75000"/>
              <a:buFont typeface="Wingdings" pitchFamily="2" charset="2"/>
              <a:buNone/>
            </a:pPr>
            <a:r>
              <a:rPr lang="en-US" sz="1400" b="1">
                <a:latin typeface="Courier New" pitchFamily="49" charset="0"/>
              </a:rPr>
              <a:t>&lt;p&gt;This is outside the box.&lt;/p&gt;</a:t>
            </a:r>
          </a:p>
        </p:txBody>
      </p:sp>
      <p:sp>
        <p:nvSpPr>
          <p:cNvPr id="9222" name="Text Box 6"/>
          <p:cNvSpPr txBox="1">
            <a:spLocks noChangeArrowheads="1"/>
          </p:cNvSpPr>
          <p:nvPr/>
        </p:nvSpPr>
        <p:spPr bwMode="auto">
          <a:xfrm>
            <a:off x="4572000" y="1371600"/>
            <a:ext cx="2971800" cy="2819400"/>
          </a:xfrm>
          <a:prstGeom prst="rect">
            <a:avLst/>
          </a:prstGeom>
          <a:noFill/>
          <a:ln w="12700">
            <a:solidFill>
              <a:schemeClr val="tx1"/>
            </a:solidFill>
            <a:miter lim="800000"/>
            <a:headEnd/>
            <a:tailEnd/>
          </a:ln>
        </p:spPr>
        <p:txBody>
          <a:bodyPr tIns="91440"/>
          <a:lstStyle/>
          <a:p>
            <a:pPr>
              <a:spcBef>
                <a:spcPct val="50000"/>
              </a:spcBef>
            </a:pPr>
            <a:r>
              <a:rPr lang="en-US" sz="1400"/>
              <a:t>This is a 300 by 300 pixel box</a:t>
            </a:r>
            <a:br>
              <a:rPr lang="en-US" sz="1400"/>
            </a:br>
            <a:r>
              <a:rPr lang="en-US" sz="1400"/>
              <a:t>with a 1px border and 10px</a:t>
            </a:r>
            <a:br>
              <a:rPr lang="en-US" sz="1400"/>
            </a:br>
            <a:r>
              <a:rPr lang="en-US" sz="1400"/>
              <a:t>padding and 10px margin.</a:t>
            </a:r>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spcBef>
                <a:spcPct val="50000"/>
              </a:spcBef>
            </a:pPr>
            <a:endParaRPr lang="en-US" sz="1200"/>
          </a:p>
          <a:p>
            <a:pPr algn="ctr">
              <a:spcBef>
                <a:spcPct val="50000"/>
              </a:spcBef>
            </a:pPr>
            <a:endParaRPr lang="en-US" sz="400"/>
          </a:p>
        </p:txBody>
      </p:sp>
      <p:sp>
        <p:nvSpPr>
          <p:cNvPr id="9223" name="Text Box 7"/>
          <p:cNvSpPr txBox="1">
            <a:spLocks noChangeArrowheads="1"/>
          </p:cNvSpPr>
          <p:nvPr/>
        </p:nvSpPr>
        <p:spPr bwMode="auto">
          <a:xfrm>
            <a:off x="4495800" y="4343400"/>
            <a:ext cx="3429000" cy="258763"/>
          </a:xfrm>
          <a:prstGeom prst="rect">
            <a:avLst/>
          </a:prstGeom>
          <a:noFill/>
          <a:ln w="9525">
            <a:noFill/>
            <a:miter lim="800000"/>
            <a:headEnd/>
            <a:tailEnd/>
          </a:ln>
        </p:spPr>
        <p:txBody>
          <a:bodyPr lIns="0" tIns="0">
            <a:spAutoFit/>
          </a:bodyPr>
          <a:lstStyle/>
          <a:p>
            <a:pPr>
              <a:spcBef>
                <a:spcPct val="50000"/>
              </a:spcBef>
            </a:pPr>
            <a:r>
              <a:rPr lang="en-US" sz="1400"/>
              <a:t>This is outside the box.</a:t>
            </a:r>
          </a:p>
        </p:txBody>
      </p:sp>
      <p:sp>
        <p:nvSpPr>
          <p:cNvPr id="9224" name="Text Box 8"/>
          <p:cNvSpPr txBox="1">
            <a:spLocks noChangeArrowheads="1"/>
          </p:cNvSpPr>
          <p:nvPr/>
        </p:nvSpPr>
        <p:spPr bwMode="auto">
          <a:xfrm>
            <a:off x="4495800" y="1295400"/>
            <a:ext cx="3124200" cy="2971800"/>
          </a:xfrm>
          <a:prstGeom prst="rect">
            <a:avLst/>
          </a:prstGeom>
          <a:noFill/>
          <a:ln w="12700">
            <a:solidFill>
              <a:schemeClr val="tx1"/>
            </a:solidFill>
            <a:prstDash val="sysDot"/>
            <a:miter lim="800000"/>
            <a:headEnd/>
            <a:tailEnd/>
          </a:ln>
        </p:spPr>
        <p:txBody>
          <a:bodyPr/>
          <a:lstStyle/>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sp>
        <p:nvSpPr>
          <p:cNvPr id="9225" name="Text Box 9"/>
          <p:cNvSpPr txBox="1">
            <a:spLocks noChangeArrowheads="1"/>
          </p:cNvSpPr>
          <p:nvPr/>
        </p:nvSpPr>
        <p:spPr bwMode="auto">
          <a:xfrm>
            <a:off x="7848600" y="2867025"/>
            <a:ext cx="1066800" cy="1577975"/>
          </a:xfrm>
          <a:prstGeom prst="rect">
            <a:avLst/>
          </a:prstGeom>
          <a:solidFill>
            <a:srgbClr val="FFC000"/>
          </a:solidFill>
          <a:ln w="25400" algn="ctr">
            <a:solidFill>
              <a:schemeClr val="tx1"/>
            </a:solidFill>
            <a:miter lim="800000"/>
            <a:headEnd/>
            <a:tailEnd/>
          </a:ln>
        </p:spPr>
        <p:txBody>
          <a:bodyPr>
            <a:spAutoFit/>
          </a:bodyPr>
          <a:lstStyle/>
          <a:p>
            <a:pPr algn="ctr"/>
            <a:r>
              <a:rPr lang="en-US" sz="1200"/>
              <a:t>The dotted line here shows where the margin is but it will not show on the actual page.</a:t>
            </a:r>
          </a:p>
        </p:txBody>
      </p:sp>
      <p:sp>
        <p:nvSpPr>
          <p:cNvPr id="9226" name="Line 10"/>
          <p:cNvSpPr>
            <a:spLocks noChangeShapeType="1"/>
          </p:cNvSpPr>
          <p:nvPr/>
        </p:nvSpPr>
        <p:spPr bwMode="auto">
          <a:xfrm flipH="1" flipV="1">
            <a:off x="7620000" y="2286000"/>
            <a:ext cx="4572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Controlling the Margins</a:t>
            </a:r>
          </a:p>
        </p:txBody>
      </p:sp>
      <p:sp>
        <p:nvSpPr>
          <p:cNvPr id="53251" name="Rectangle 3"/>
          <p:cNvSpPr>
            <a:spLocks noGrp="1" noChangeArrowheads="1"/>
          </p:cNvSpPr>
          <p:nvPr>
            <p:ph idx="1"/>
          </p:nvPr>
        </p:nvSpPr>
        <p:spPr/>
        <p:txBody>
          <a:bodyPr/>
          <a:lstStyle/>
          <a:p>
            <a:pPr marL="469900" indent="-469900"/>
            <a:r>
              <a:rPr lang="en-US"/>
              <a:t>To define the margins of an element, use:</a:t>
            </a:r>
          </a:p>
          <a:p>
            <a:pPr marL="908050" lvl="1" indent="-436563"/>
            <a:r>
              <a:rPr lang="en-US">
                <a:solidFill>
                  <a:srgbClr val="FF0000"/>
                </a:solidFill>
              </a:rPr>
              <a:t>margin:</a:t>
            </a:r>
            <a:r>
              <a:rPr lang="en-US" i="1">
                <a:solidFill>
                  <a:srgbClr val="FF0000"/>
                </a:solidFill>
              </a:rPr>
              <a:t>value</a:t>
            </a:r>
          </a:p>
          <a:p>
            <a:pPr marL="908050" lvl="1" indent="-436563"/>
            <a:r>
              <a:rPr lang="en-US"/>
              <a:t>where </a:t>
            </a:r>
            <a:r>
              <a:rPr lang="en-US" i="1"/>
              <a:t>value</a:t>
            </a:r>
            <a:r>
              <a:rPr lang="en-US"/>
              <a:t> = a length value (“em” is often used), a percentage (a margin proportional to the element’s width, or auto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Controlling the Margins</a:t>
            </a:r>
          </a:p>
        </p:txBody>
      </p:sp>
      <p:sp>
        <p:nvSpPr>
          <p:cNvPr id="54275" name="Rectangle 3"/>
          <p:cNvSpPr>
            <a:spLocks noGrp="1" noChangeArrowheads="1"/>
          </p:cNvSpPr>
          <p:nvPr>
            <p:ph idx="1"/>
          </p:nvPr>
        </p:nvSpPr>
        <p:spPr/>
        <p:txBody>
          <a:bodyPr/>
          <a:lstStyle/>
          <a:p>
            <a:pPr marL="469900" indent="-469900">
              <a:lnSpc>
                <a:spcPct val="90000"/>
              </a:lnSpc>
            </a:pPr>
            <a:r>
              <a:rPr lang="en-US" sz="2800"/>
              <a:t>To set margins on a side, use:</a:t>
            </a:r>
          </a:p>
          <a:p>
            <a:pPr marL="908050" lvl="1" indent="-436563">
              <a:lnSpc>
                <a:spcPct val="90000"/>
              </a:lnSpc>
            </a:pPr>
            <a:r>
              <a:rPr lang="en-US" sz="2400"/>
              <a:t>margin-top</a:t>
            </a:r>
          </a:p>
          <a:p>
            <a:pPr marL="908050" lvl="1" indent="-436563">
              <a:lnSpc>
                <a:spcPct val="90000"/>
              </a:lnSpc>
            </a:pPr>
            <a:r>
              <a:rPr lang="en-US" sz="2400"/>
              <a:t>margin-right</a:t>
            </a:r>
          </a:p>
          <a:p>
            <a:pPr marL="908050" lvl="1" indent="-436563">
              <a:lnSpc>
                <a:spcPct val="90000"/>
              </a:lnSpc>
            </a:pPr>
            <a:r>
              <a:rPr lang="en-US" sz="2400"/>
              <a:t>margin-bottom</a:t>
            </a:r>
          </a:p>
          <a:p>
            <a:pPr marL="908050" lvl="1" indent="-436563">
              <a:lnSpc>
                <a:spcPct val="90000"/>
              </a:lnSpc>
            </a:pPr>
            <a:r>
              <a:rPr lang="en-US" sz="2400"/>
              <a:t>margin-left</a:t>
            </a:r>
          </a:p>
          <a:p>
            <a:pPr marL="469900" indent="-469900">
              <a:lnSpc>
                <a:spcPct val="90000"/>
              </a:lnSpc>
            </a:pPr>
            <a:r>
              <a:rPr lang="en-US" sz="2800"/>
              <a:t>E.g.,  LI {margin-left:2em; margin-right:2em; margin-top:1em; margin-bottom:1em}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Formatting the Border</a:t>
            </a:r>
          </a:p>
        </p:txBody>
      </p:sp>
      <p:sp>
        <p:nvSpPr>
          <p:cNvPr id="57347" name="Rectangle 3"/>
          <p:cNvSpPr>
            <a:spLocks noGrp="1" noChangeArrowheads="1"/>
          </p:cNvSpPr>
          <p:nvPr>
            <p:ph idx="1"/>
          </p:nvPr>
        </p:nvSpPr>
        <p:spPr/>
        <p:txBody>
          <a:bodyPr/>
          <a:lstStyle/>
          <a:p>
            <a:pPr marL="469900" indent="-469900"/>
            <a:r>
              <a:rPr lang="en-US"/>
              <a:t>Border can be set in three ways:</a:t>
            </a:r>
          </a:p>
          <a:p>
            <a:pPr marL="908050" lvl="1" indent="-436563"/>
            <a:r>
              <a:rPr lang="en-US"/>
              <a:t>border-width</a:t>
            </a:r>
          </a:p>
          <a:p>
            <a:pPr marL="908050" lvl="1" indent="-436563"/>
            <a:r>
              <a:rPr lang="en-US"/>
              <a:t>border-style</a:t>
            </a:r>
          </a:p>
          <a:p>
            <a:pPr marL="908050" lvl="1" indent="-436563"/>
            <a:r>
              <a:rPr lang="en-US"/>
              <a:t>border-color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685800"/>
          </a:xfrm>
        </p:spPr>
        <p:txBody>
          <a:bodyPr/>
          <a:lstStyle/>
          <a:p>
            <a:r>
              <a:rPr lang="en-US" dirty="0" smtClean="0"/>
              <a:t> Syntax of </a:t>
            </a:r>
            <a:r>
              <a:rPr lang="en-US" dirty="0"/>
              <a:t>a Style</a:t>
            </a:r>
          </a:p>
        </p:txBody>
      </p:sp>
      <p:sp>
        <p:nvSpPr>
          <p:cNvPr id="10243" name="Rectangle 3"/>
          <p:cNvSpPr>
            <a:spLocks noGrp="1" noChangeArrowheads="1"/>
          </p:cNvSpPr>
          <p:nvPr>
            <p:ph idx="1"/>
          </p:nvPr>
        </p:nvSpPr>
        <p:spPr>
          <a:xfrm>
            <a:off x="304800" y="914400"/>
            <a:ext cx="8686800" cy="5638800"/>
          </a:xfrm>
        </p:spPr>
        <p:txBody>
          <a:bodyPr/>
          <a:lstStyle/>
          <a:p>
            <a:pPr marL="704850" lvl="1" indent="-590550">
              <a:lnSpc>
                <a:spcPct val="95000"/>
              </a:lnSpc>
              <a:spcBef>
                <a:spcPct val="0"/>
              </a:spcBef>
              <a:buClr>
                <a:srgbClr val="FFFFFF"/>
              </a:buClr>
              <a:buNone/>
            </a:pPr>
            <a:r>
              <a:rPr lang="en-US" dirty="0">
                <a:latin typeface="Arial" pitchFamily="34" charset="0"/>
              </a:rPr>
              <a:t>The CSS syntax is made up of 5 parts: </a:t>
            </a:r>
            <a:br>
              <a:rPr lang="en-US" dirty="0">
                <a:latin typeface="Arial" pitchFamily="34" charset="0"/>
              </a:rPr>
            </a:br>
            <a:r>
              <a:rPr lang="en-US" dirty="0">
                <a:latin typeface="Arial" pitchFamily="34" charset="0"/>
              </a:rPr>
              <a:t> </a:t>
            </a:r>
            <a:r>
              <a:rPr lang="en-US" dirty="0" err="1" smtClean="0">
                <a:latin typeface="Arial" pitchFamily="34" charset="0"/>
              </a:rPr>
              <a:t>i</a:t>
            </a:r>
            <a:r>
              <a:rPr lang="en-US" dirty="0" smtClean="0">
                <a:latin typeface="Arial" pitchFamily="34" charset="0"/>
              </a:rPr>
              <a:t>) </a:t>
            </a:r>
            <a:r>
              <a:rPr lang="en-US" sz="2700" dirty="0" smtClean="0">
                <a:latin typeface="Arial" pitchFamily="34" charset="0"/>
              </a:rPr>
              <a:t>selector, ii) property/value iii) declaration </a:t>
            </a:r>
          </a:p>
          <a:p>
            <a:pPr marL="704850" lvl="1" indent="-590550">
              <a:buNone/>
            </a:pPr>
            <a:r>
              <a:rPr lang="en-US" sz="2700" dirty="0" smtClean="0">
                <a:latin typeface="Arial" pitchFamily="34" charset="0"/>
              </a:rPr>
              <a:t>      iv) declaration block v) curly braces</a:t>
            </a:r>
            <a:endParaRPr lang="en-US" sz="3500" dirty="0" smtClean="0">
              <a:latin typeface="Arial" pitchFamily="34" charset="0"/>
            </a:endParaRPr>
          </a:p>
          <a:p>
            <a:pPr>
              <a:buFontTx/>
              <a:buNone/>
            </a:pPr>
            <a:r>
              <a:rPr lang="en-US" sz="2800" dirty="0" smtClean="0">
                <a:latin typeface="Times New Roman" pitchFamily="18" charset="0"/>
                <a:cs typeface="Times New Roman" pitchFamily="18" charset="0"/>
              </a:rPr>
              <a:t> </a:t>
            </a:r>
          </a:p>
          <a:p>
            <a:pPr>
              <a:buFontTx/>
              <a:buNone/>
            </a:pPr>
            <a:r>
              <a:rPr lang="en-US" sz="2800" dirty="0" smtClean="0">
                <a:latin typeface="Times New Roman" pitchFamily="18" charset="0"/>
                <a:cs typeface="Times New Roman" pitchFamily="18" charset="0"/>
              </a:rPr>
              <a:t> </a:t>
            </a:r>
            <a:r>
              <a:rPr lang="en-US" sz="3400" dirty="0" smtClean="0">
                <a:latin typeface="Times New Roman" pitchFamily="18" charset="0"/>
                <a:cs typeface="Times New Roman" pitchFamily="18" charset="0"/>
              </a:rPr>
              <a:t>Selector {declaration;}</a:t>
            </a:r>
          </a:p>
          <a:p>
            <a:pPr>
              <a:buFontTx/>
              <a:buNone/>
            </a:pPr>
            <a:r>
              <a:rPr lang="en-US" sz="3400" dirty="0" smtClean="0">
                <a:latin typeface="Times New Roman" pitchFamily="18" charset="0"/>
                <a:cs typeface="Times New Roman" pitchFamily="18" charset="0"/>
              </a:rPr>
              <a:t>Declaration = {property: value;}</a:t>
            </a:r>
          </a:p>
          <a:p>
            <a:pPr>
              <a:buFontTx/>
              <a:buNone/>
            </a:pPr>
            <a:r>
              <a:rPr lang="en-US" sz="3400" dirty="0" smtClean="0">
                <a:latin typeface="Times New Roman" pitchFamily="18" charset="0"/>
                <a:cs typeface="Times New Roman" pitchFamily="18" charset="0"/>
              </a:rPr>
              <a:t>Property: what aspect you want to change</a:t>
            </a:r>
          </a:p>
          <a:p>
            <a:pPr>
              <a:buFontTx/>
              <a:buNone/>
            </a:pPr>
            <a:r>
              <a:rPr lang="en-US" sz="3400" dirty="0" smtClean="0">
                <a:latin typeface="Times New Roman" pitchFamily="18" charset="0"/>
                <a:cs typeface="Times New Roman" pitchFamily="18" charset="0"/>
              </a:rPr>
              <a:t>	ex: color, font, margins, etc.</a:t>
            </a:r>
          </a:p>
          <a:p>
            <a:pPr>
              <a:buFontTx/>
              <a:buNone/>
            </a:pPr>
            <a:r>
              <a:rPr lang="en-US" sz="3400" dirty="0" smtClean="0">
                <a:latin typeface="Times New Roman" pitchFamily="18" charset="0"/>
                <a:cs typeface="Times New Roman" pitchFamily="18" charset="0"/>
              </a:rPr>
              <a:t>Value: the exact setting for that aspect.</a:t>
            </a:r>
          </a:p>
          <a:p>
            <a:pPr>
              <a:buFontTx/>
              <a:buNone/>
            </a:pPr>
            <a:r>
              <a:rPr lang="en-US" sz="3400" dirty="0" smtClean="0">
                <a:latin typeface="Times New Roman" pitchFamily="18" charset="0"/>
                <a:cs typeface="Times New Roman" pitchFamily="18" charset="0"/>
              </a:rPr>
              <a:t>	ex: red, italic, 40px, etc.</a:t>
            </a:r>
          </a:p>
          <a:p>
            <a:pPr marL="469900" indent="-469900"/>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Formatting the Border</a:t>
            </a:r>
          </a:p>
        </p:txBody>
      </p:sp>
      <p:sp>
        <p:nvSpPr>
          <p:cNvPr id="58371" name="Rectangle 3"/>
          <p:cNvSpPr>
            <a:spLocks noGrp="1" noChangeArrowheads="1"/>
          </p:cNvSpPr>
          <p:nvPr>
            <p:ph idx="1"/>
          </p:nvPr>
        </p:nvSpPr>
        <p:spPr>
          <a:xfrm>
            <a:off x="457200" y="1600201"/>
            <a:ext cx="8229600" cy="3352800"/>
          </a:xfrm>
        </p:spPr>
        <p:txBody>
          <a:bodyPr/>
          <a:lstStyle/>
          <a:p>
            <a:pPr marL="469900" indent="-469900">
              <a:lnSpc>
                <a:spcPct val="90000"/>
              </a:lnSpc>
            </a:pPr>
            <a:r>
              <a:rPr lang="en-US" sz="2800" dirty="0"/>
              <a:t>To set the border, use:</a:t>
            </a:r>
          </a:p>
          <a:p>
            <a:pPr marL="908050" lvl="1" indent="-436563">
              <a:lnSpc>
                <a:spcPct val="90000"/>
              </a:lnSpc>
            </a:pPr>
            <a:r>
              <a:rPr lang="en-US" sz="2400" dirty="0" err="1">
                <a:solidFill>
                  <a:srgbClr val="FF0000"/>
                </a:solidFill>
              </a:rPr>
              <a:t>border:</a:t>
            </a:r>
            <a:r>
              <a:rPr lang="en-US" sz="2400" i="1" dirty="0" err="1">
                <a:solidFill>
                  <a:srgbClr val="FF0000"/>
                </a:solidFill>
              </a:rPr>
              <a:t>width_value</a:t>
            </a:r>
            <a:r>
              <a:rPr lang="en-US" sz="2400" i="1" dirty="0">
                <a:solidFill>
                  <a:srgbClr val="FF0000"/>
                </a:solidFill>
              </a:rPr>
              <a:t> style color</a:t>
            </a:r>
          </a:p>
          <a:p>
            <a:pPr marL="469900" indent="-469900">
              <a:lnSpc>
                <a:spcPct val="90000"/>
              </a:lnSpc>
            </a:pPr>
            <a:r>
              <a:rPr lang="en-US" sz="2800" dirty="0"/>
              <a:t>To set borders on a side, use:</a:t>
            </a:r>
          </a:p>
          <a:p>
            <a:pPr marL="908050" lvl="1" indent="-436563">
              <a:lnSpc>
                <a:spcPct val="90000"/>
              </a:lnSpc>
            </a:pPr>
            <a:r>
              <a:rPr lang="en-US" sz="2400" dirty="0"/>
              <a:t>border-top</a:t>
            </a:r>
          </a:p>
          <a:p>
            <a:pPr marL="908050" lvl="1" indent="-436563">
              <a:lnSpc>
                <a:spcPct val="90000"/>
              </a:lnSpc>
            </a:pPr>
            <a:r>
              <a:rPr lang="en-US" sz="2400" dirty="0"/>
              <a:t>border-bottom</a:t>
            </a:r>
          </a:p>
          <a:p>
            <a:pPr marL="908050" lvl="1" indent="-436563">
              <a:lnSpc>
                <a:spcPct val="90000"/>
              </a:lnSpc>
            </a:pPr>
            <a:r>
              <a:rPr lang="en-US" sz="2400" dirty="0"/>
              <a:t>border-left</a:t>
            </a:r>
          </a:p>
          <a:p>
            <a:pPr marL="908050" lvl="1" indent="-436563">
              <a:lnSpc>
                <a:spcPct val="90000"/>
              </a:lnSpc>
            </a:pPr>
            <a:r>
              <a:rPr lang="en-US" sz="2400" dirty="0" smtClean="0"/>
              <a:t>border-right</a:t>
            </a:r>
            <a:endParaRPr lang="en-US" sz="2400" dirty="0"/>
          </a:p>
        </p:txBody>
      </p:sp>
      <p:sp>
        <p:nvSpPr>
          <p:cNvPr id="4" name="TextBox 3"/>
          <p:cNvSpPr txBox="1"/>
          <p:nvPr/>
        </p:nvSpPr>
        <p:spPr>
          <a:xfrm>
            <a:off x="1447800" y="5105400"/>
            <a:ext cx="4572000" cy="461665"/>
          </a:xfrm>
          <a:prstGeom prst="rect">
            <a:avLst/>
          </a:prstGeom>
          <a:noFill/>
        </p:spPr>
        <p:txBody>
          <a:bodyPr wrap="square" rtlCol="0">
            <a:spAutoFit/>
          </a:bodyPr>
          <a:lstStyle/>
          <a:p>
            <a:r>
              <a:rPr lang="en-US" sz="2400" dirty="0" smtClean="0"/>
              <a:t>Example: </a:t>
            </a:r>
            <a:r>
              <a:rPr lang="en-US" sz="2400" dirty="0" smtClean="0">
                <a:hlinkClick r:id="rId2" action="ppaction://hlinkfile"/>
              </a:rPr>
              <a:t>boxmodel.html</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cs typeface="Times New Roman" charset="0"/>
              </a:rPr>
              <a:t>Text Flow</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Floating</a:t>
            </a:r>
          </a:p>
          <a:p>
            <a:pPr lvl="1">
              <a:lnSpc>
                <a:spcPct val="90000"/>
              </a:lnSpc>
            </a:pPr>
            <a:r>
              <a:rPr lang="en-US" sz="2000" dirty="0" smtClean="0"/>
              <a:t>Move an element to one side of the screen</a:t>
            </a:r>
          </a:p>
          <a:p>
            <a:endParaRPr lang="en-US" sz="2400" dirty="0" smtClean="0"/>
          </a:p>
          <a:p>
            <a:endParaRPr lang="en-US" sz="2400" dirty="0" smtClean="0"/>
          </a:p>
          <a:p>
            <a:endParaRPr lang="en-US" sz="2400" dirty="0" smtClean="0"/>
          </a:p>
          <a:p>
            <a:endParaRPr lang="en-US" sz="2400" dirty="0" smtClean="0"/>
          </a:p>
          <a:p>
            <a:r>
              <a:rPr lang="en-US" sz="2400" dirty="0" smtClean="0"/>
              <a:t>Example: </a:t>
            </a:r>
            <a:r>
              <a:rPr lang="en-US" sz="2400" dirty="0" smtClean="0">
                <a:hlinkClick r:id="rId2" action="ppaction://hlinkfile"/>
              </a:rPr>
              <a:t>floating.html</a:t>
            </a:r>
            <a:endParaRPr lang="en-US" sz="2400"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dirty="0" smtClean="0"/>
              <a:t>CSS </a:t>
            </a:r>
            <a:r>
              <a:rPr lang="en-US" b="1" dirty="0" smtClean="0"/>
              <a:t>media types</a:t>
            </a:r>
            <a:endParaRPr lang="en-US" dirty="0"/>
          </a:p>
        </p:txBody>
      </p:sp>
      <p:sp>
        <p:nvSpPr>
          <p:cNvPr id="3" name="Content Placeholder 2"/>
          <p:cNvSpPr>
            <a:spLocks noGrp="1"/>
          </p:cNvSpPr>
          <p:nvPr>
            <p:ph idx="1"/>
          </p:nvPr>
        </p:nvSpPr>
        <p:spPr>
          <a:xfrm>
            <a:off x="0" y="838200"/>
            <a:ext cx="9144000" cy="5791200"/>
          </a:xfrm>
        </p:spPr>
        <p:txBody>
          <a:bodyPr/>
          <a:lstStyle/>
          <a:p>
            <a:pPr algn="just"/>
            <a:r>
              <a:rPr lang="en-US" sz="2400" dirty="0" smtClean="0"/>
              <a:t>CSS </a:t>
            </a:r>
            <a:r>
              <a:rPr lang="en-US" sz="2400" b="1" dirty="0" smtClean="0"/>
              <a:t>media types allow a programmer to decide what a page should look like depending </a:t>
            </a:r>
            <a:r>
              <a:rPr lang="en-US" sz="2400" dirty="0" smtClean="0"/>
              <a:t>on the kind of media being used to display the page. </a:t>
            </a:r>
          </a:p>
          <a:p>
            <a:pPr algn="just"/>
            <a:r>
              <a:rPr lang="en-US" sz="2400" dirty="0" smtClean="0"/>
              <a:t>The most common media type for a web page is the </a:t>
            </a:r>
            <a:r>
              <a:rPr lang="en-US" sz="2400" b="1" dirty="0" smtClean="0"/>
              <a:t>screen media type, which is a standard computer screen. Other media </a:t>
            </a:r>
            <a:r>
              <a:rPr lang="en-US" sz="2400" dirty="0" smtClean="0"/>
              <a:t>types in CSS 2 include </a:t>
            </a:r>
            <a:r>
              <a:rPr lang="en-US" sz="2400" b="1" dirty="0" smtClean="0"/>
              <a:t>handheld, Braille, aural and print. </a:t>
            </a:r>
          </a:p>
          <a:p>
            <a:pPr algn="just"/>
            <a:r>
              <a:rPr lang="en-US" sz="2400" b="1" dirty="0" smtClean="0"/>
              <a:t>The handheld medium is </a:t>
            </a:r>
            <a:r>
              <a:rPr lang="en-US" sz="2400" dirty="0" smtClean="0"/>
              <a:t>designed for mobile Internet devices, while </a:t>
            </a:r>
            <a:r>
              <a:rPr lang="en-US" sz="2400" b="1" dirty="0" smtClean="0"/>
              <a:t>Braille</a:t>
            </a:r>
            <a:r>
              <a:rPr lang="en-US" sz="2400" dirty="0" smtClean="0"/>
              <a:t> is for machines that can read or print web pages in Braille. </a:t>
            </a:r>
            <a:r>
              <a:rPr lang="en-US" sz="2400" b="1" dirty="0" smtClean="0"/>
              <a:t>aural</a:t>
            </a:r>
            <a:r>
              <a:rPr lang="en-US" sz="2400" dirty="0" smtClean="0"/>
              <a:t> styles allow the programmer to give a speech-synthesizing web browser more information about the content of the web page. </a:t>
            </a:r>
          </a:p>
          <a:p>
            <a:pPr algn="just"/>
            <a:r>
              <a:rPr lang="en-US" sz="2400" dirty="0" smtClean="0"/>
              <a:t>The print media type affects a web page’s appearance when it is printed.</a:t>
            </a:r>
          </a:p>
          <a:p>
            <a:pPr algn="just"/>
            <a:r>
              <a:rPr lang="en-US" sz="2400" dirty="0" smtClean="0"/>
              <a:t>Example: </a:t>
            </a:r>
            <a:r>
              <a:rPr lang="en-US" sz="2400" dirty="0" smtClean="0">
                <a:hlinkClick r:id="rId2" action="ppaction://hlinkfile"/>
              </a:rPr>
              <a:t>mediatypes.html</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lstStyle/>
          <a:p>
            <a:r>
              <a:rPr lang="en-US" sz="3600" b="1" dirty="0" smtClean="0"/>
              <a:t>CSS Drop-Down Menu</a:t>
            </a:r>
            <a:endParaRPr lang="en-US" sz="3600" dirty="0"/>
          </a:p>
        </p:txBody>
      </p:sp>
      <p:sp>
        <p:nvSpPr>
          <p:cNvPr id="3" name="Content Placeholder 2"/>
          <p:cNvSpPr>
            <a:spLocks noGrp="1"/>
          </p:cNvSpPr>
          <p:nvPr>
            <p:ph idx="1"/>
          </p:nvPr>
        </p:nvSpPr>
        <p:spPr>
          <a:xfrm>
            <a:off x="76200" y="609600"/>
            <a:ext cx="9144000" cy="6248400"/>
          </a:xfrm>
        </p:spPr>
        <p:txBody>
          <a:bodyPr/>
          <a:lstStyle/>
          <a:p>
            <a:pPr algn="just"/>
            <a:r>
              <a:rPr lang="en-US" sz="2400" dirty="0" smtClean="0"/>
              <a:t>Drop-down menus are a good way to provide navigation links on a website without using a lot of screen space. </a:t>
            </a:r>
          </a:p>
          <a:p>
            <a:pPr algn="just"/>
            <a:r>
              <a:rPr lang="en-US" sz="2400" dirty="0" smtClean="0"/>
              <a:t>In this section, we take a second look at the :hover pseudoclass and introduce the display property to create a drop-down menu using CSS and XHTML.</a:t>
            </a:r>
          </a:p>
          <a:p>
            <a:pPr algn="just">
              <a:tabLst>
                <a:tab pos="1770063" algn="l"/>
              </a:tabLst>
            </a:pPr>
            <a:r>
              <a:rPr lang="en-US" sz="2400" dirty="0" smtClean="0"/>
              <a:t>We will use this feature in a more advanced way to cause a menu to appear when the mouse hovers over a menu button.</a:t>
            </a:r>
          </a:p>
          <a:p>
            <a:pPr algn="just">
              <a:tabLst>
                <a:tab pos="1770063" algn="l"/>
              </a:tabLst>
            </a:pPr>
            <a:r>
              <a:rPr lang="en-US" sz="2400" dirty="0" smtClean="0"/>
              <a:t>The other important property we need is the </a:t>
            </a:r>
            <a:r>
              <a:rPr lang="en-US" sz="2400" b="1" dirty="0" smtClean="0"/>
              <a:t>display property. </a:t>
            </a:r>
          </a:p>
          <a:p>
            <a:pPr algn="just"/>
            <a:r>
              <a:rPr lang="en-US" sz="2400" b="1" dirty="0" smtClean="0"/>
              <a:t>This allows a programmer to decide whether an element is </a:t>
            </a:r>
            <a:r>
              <a:rPr lang="en-US" sz="2400" dirty="0" smtClean="0"/>
              <a:t>rendered on the page or not. Possible values include block, inline and none. </a:t>
            </a:r>
          </a:p>
          <a:p>
            <a:pPr algn="just"/>
            <a:r>
              <a:rPr lang="en-US" sz="2400" dirty="0" smtClean="0"/>
              <a:t>The block and inline values display the element as a block element or an inline element, while none stops the element from being rendered.</a:t>
            </a:r>
          </a:p>
          <a:p>
            <a:pPr algn="just"/>
            <a:r>
              <a:rPr lang="en-US" sz="2400" dirty="0" smtClean="0"/>
              <a:t>Example: </a:t>
            </a:r>
            <a:r>
              <a:rPr lang="en-US" sz="2400" dirty="0" smtClean="0">
                <a:hlinkClick r:id="rId2" action="ppaction://hlinkfile"/>
              </a:rPr>
              <a:t>dropdown.html</a:t>
            </a:r>
            <a:endParaRPr 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cs typeface="Times New Roman" charset="0"/>
              </a:rPr>
              <a:t>User </a:t>
            </a:r>
            <a:r>
              <a:rPr lang="en-US" dirty="0">
                <a:cs typeface="Times New Roman" charset="0"/>
              </a:rPr>
              <a:t>Style Sheets</a:t>
            </a:r>
            <a:r>
              <a:rPr lang="en-US" dirty="0"/>
              <a:t> </a:t>
            </a:r>
          </a:p>
        </p:txBody>
      </p:sp>
      <p:sp>
        <p:nvSpPr>
          <p:cNvPr id="51203" name="Rectangle 3"/>
          <p:cNvSpPr>
            <a:spLocks noGrp="1" noChangeArrowheads="1"/>
          </p:cNvSpPr>
          <p:nvPr>
            <p:ph type="body" idx="1"/>
          </p:nvPr>
        </p:nvSpPr>
        <p:spPr/>
        <p:txBody>
          <a:bodyPr/>
          <a:lstStyle/>
          <a:p>
            <a:r>
              <a:rPr lang="en-US" dirty="0"/>
              <a:t>Format pages based on preferences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76200"/>
            <a:ext cx="8229600" cy="715962"/>
          </a:xfrm>
        </p:spPr>
        <p:txBody>
          <a:bodyPr/>
          <a:lstStyle/>
          <a:p>
            <a:r>
              <a:rPr lang="en-US" dirty="0" smtClean="0">
                <a:cs typeface="Times New Roman" charset="0"/>
              </a:rPr>
              <a:t>User </a:t>
            </a:r>
            <a:r>
              <a:rPr lang="en-US" dirty="0">
                <a:cs typeface="Times New Roman" charset="0"/>
              </a:rPr>
              <a:t>Style Sheets</a:t>
            </a:r>
          </a:p>
        </p:txBody>
      </p:sp>
      <p:pic>
        <p:nvPicPr>
          <p:cNvPr id="55299" name="Picture 3" descr="C:\Documents and Settings\zhou\Desktop\Working Folder\ch06images_png\ieOptions_a.png"/>
          <p:cNvPicPr>
            <a:picLocks noChangeAspect="1" noChangeArrowheads="1"/>
          </p:cNvPicPr>
          <p:nvPr/>
        </p:nvPicPr>
        <p:blipFill>
          <a:blip r:embed="rId2" cstate="print"/>
          <a:srcRect/>
          <a:stretch>
            <a:fillRect/>
          </a:stretch>
        </p:blipFill>
        <p:spPr bwMode="auto">
          <a:xfrm>
            <a:off x="304800" y="914400"/>
            <a:ext cx="4154488" cy="4624388"/>
          </a:xfrm>
          <a:prstGeom prst="rect">
            <a:avLst/>
          </a:prstGeom>
          <a:noFill/>
        </p:spPr>
      </p:pic>
      <p:pic>
        <p:nvPicPr>
          <p:cNvPr id="55300" name="Picture 4" descr="C:\Documents and Settings\zhou\Desktop\Working Folder\ch06images_png\ieOptions_b.png"/>
          <p:cNvPicPr>
            <a:picLocks noChangeAspect="1" noChangeArrowheads="1"/>
          </p:cNvPicPr>
          <p:nvPr/>
        </p:nvPicPr>
        <p:blipFill>
          <a:blip r:embed="rId3" cstate="print"/>
          <a:srcRect/>
          <a:stretch>
            <a:fillRect/>
          </a:stretch>
        </p:blipFill>
        <p:spPr bwMode="auto">
          <a:xfrm>
            <a:off x="4953000" y="1524000"/>
            <a:ext cx="3962400" cy="3308350"/>
          </a:xfrm>
          <a:prstGeom prst="rect">
            <a:avLst/>
          </a:prstGeom>
          <a:noFill/>
        </p:spPr>
      </p:pic>
      <p:sp>
        <p:nvSpPr>
          <p:cNvPr id="55301" name="Rectangle 5"/>
          <p:cNvSpPr>
            <a:spLocks noChangeArrowheads="1"/>
          </p:cNvSpPr>
          <p:nvPr/>
        </p:nvSpPr>
        <p:spPr bwMode="auto">
          <a:xfrm>
            <a:off x="2667000" y="5791200"/>
            <a:ext cx="5105400" cy="369332"/>
          </a:xfrm>
          <a:prstGeom prst="rect">
            <a:avLst/>
          </a:prstGeom>
          <a:noFill/>
          <a:ln w="9525">
            <a:noFill/>
            <a:miter lim="800000"/>
            <a:headEnd/>
            <a:tailEnd/>
          </a:ln>
          <a:effectLst/>
        </p:spPr>
        <p:txBody>
          <a:bodyPr wrap="square">
            <a:spAutoFit/>
          </a:bodyPr>
          <a:lstStyle/>
          <a:p>
            <a:pPr eaLnBrk="1" hangingPunct="1">
              <a:spcBef>
                <a:spcPct val="0"/>
              </a:spcBef>
            </a:pPr>
            <a:r>
              <a:rPr lang="en-US" b="0" dirty="0" smtClean="0">
                <a:latin typeface="Arial" charset="0"/>
              </a:rPr>
              <a:t>User </a:t>
            </a:r>
            <a:r>
              <a:rPr lang="en-US" b="0" dirty="0">
                <a:latin typeface="Arial" charset="0"/>
              </a:rPr>
              <a:t>style sheet in Internet </a:t>
            </a:r>
            <a:r>
              <a:rPr lang="en-US" b="0" dirty="0" smtClean="0">
                <a:latin typeface="Arial" charset="0"/>
              </a:rPr>
              <a:t>Explorer.</a:t>
            </a:r>
            <a:endParaRPr lang="en-US" sz="1200" b="0" dirty="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457200" y="152400"/>
            <a:ext cx="8229600" cy="960438"/>
          </a:xfrm>
        </p:spPr>
        <p:txBody>
          <a:bodyPr/>
          <a:lstStyle/>
          <a:p>
            <a:r>
              <a:rPr lang="en-US" sz="4000" dirty="0">
                <a:latin typeface="Arial" pitchFamily="34" charset="0"/>
              </a:rPr>
              <a:t>Selector</a:t>
            </a:r>
          </a:p>
        </p:txBody>
      </p:sp>
      <p:sp>
        <p:nvSpPr>
          <p:cNvPr id="64515" name="Rectangle 3"/>
          <p:cNvSpPr>
            <a:spLocks noGrp="1" noRot="1" noChangeArrowheads="1"/>
          </p:cNvSpPr>
          <p:nvPr>
            <p:ph type="body" idx="1"/>
          </p:nvPr>
        </p:nvSpPr>
        <p:spPr>
          <a:xfrm>
            <a:off x="457200" y="1143000"/>
            <a:ext cx="8229600" cy="5257800"/>
          </a:xfrm>
        </p:spPr>
        <p:txBody>
          <a:bodyPr/>
          <a:lstStyle/>
          <a:p>
            <a:pPr lvl="1">
              <a:lnSpc>
                <a:spcPct val="95000"/>
              </a:lnSpc>
              <a:spcBef>
                <a:spcPct val="0"/>
              </a:spcBef>
              <a:buClr>
                <a:srgbClr val="FFFFFF"/>
              </a:buClr>
            </a:pPr>
            <a:r>
              <a:rPr lang="en-US" dirty="0"/>
              <a:t>Definition: identifies the HTML elements that the rule will be applied to, identified by the actual element name, e.g. &lt;body&gt;, or by other means such as </a:t>
            </a:r>
            <a:r>
              <a:rPr lang="en-US" b="1" dirty="0"/>
              <a:t>class</a:t>
            </a:r>
            <a:r>
              <a:rPr lang="en-US" dirty="0"/>
              <a:t> attribute values. </a:t>
            </a:r>
            <a:endParaRPr lang="en-US" sz="2500" dirty="0">
              <a:solidFill>
                <a:srgbClr val="FFFFFF"/>
              </a:solidFill>
              <a:latin typeface="Arial" pitchFamily="34" charset="0"/>
            </a:endParaRPr>
          </a:p>
          <a:p>
            <a:pPr lvl="1">
              <a:lnSpc>
                <a:spcPct val="95000"/>
              </a:lnSpc>
              <a:spcBef>
                <a:spcPct val="0"/>
              </a:spcBef>
              <a:buClr>
                <a:srgbClr val="FFFFFF"/>
              </a:buClr>
            </a:pPr>
            <a:r>
              <a:rPr lang="en-US" sz="2500" dirty="0">
                <a:solidFill>
                  <a:srgbClr val="FFFFFF"/>
                </a:solidFill>
                <a:latin typeface="Arial" pitchFamily="34" charset="0"/>
              </a:rPr>
              <a:t>Example:</a:t>
            </a: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p:txBody>
      </p:sp>
      <p:pic>
        <p:nvPicPr>
          <p:cNvPr id="64516" name="Picture 4" descr="selector"/>
          <p:cNvPicPr>
            <a:picLocks noChangeAspect="1" noChangeArrowheads="1"/>
          </p:cNvPicPr>
          <p:nvPr/>
        </p:nvPicPr>
        <p:blipFill>
          <a:blip r:embed="rId2" cstate="print"/>
          <a:srcRect/>
          <a:stretch>
            <a:fillRect/>
          </a:stretch>
        </p:blipFill>
        <p:spPr bwMode="auto">
          <a:xfrm>
            <a:off x="1981200" y="3429000"/>
            <a:ext cx="6096000" cy="1568768"/>
          </a:xfrm>
          <a:prstGeom prst="rect">
            <a:avLst/>
          </a:prstGeom>
          <a:noFill/>
          <a:ln w="9525">
            <a:noFill/>
            <a:miter lim="800000"/>
            <a:headEnd/>
            <a:tailEnd/>
          </a:ln>
        </p:spPr>
      </p:pic>
      <p:sp>
        <p:nvSpPr>
          <p:cNvPr id="64517" name="Oval 5"/>
          <p:cNvSpPr>
            <a:spLocks noChangeArrowheads="1"/>
          </p:cNvSpPr>
          <p:nvPr/>
        </p:nvSpPr>
        <p:spPr bwMode="auto">
          <a:xfrm>
            <a:off x="1927860" y="3657600"/>
            <a:ext cx="891540" cy="1143000"/>
          </a:xfrm>
          <a:prstGeom prst="ellipse">
            <a:avLst/>
          </a:prstGeom>
          <a:noFill/>
          <a:ln w="57150">
            <a:solidFill>
              <a:srgbClr val="0066FF"/>
            </a:solidFill>
            <a:round/>
            <a:headEnd/>
            <a:tailEnd/>
          </a:ln>
          <a:effectLst/>
        </p:spPr>
        <p:txBody>
          <a:bodyPr wrap="none" lIns="82296" tIns="41148" rIns="82296" bIns="41148" anchor="ctr"/>
          <a:lstStyle/>
          <a:p>
            <a:endParaRPr lang="en-US" dirty="0">
              <a:solidFill>
                <a:srgbClr val="FF0000"/>
              </a:solidFill>
            </a:endParaRPr>
          </a:p>
        </p:txBody>
      </p:sp>
      <p:sp>
        <p:nvSpPr>
          <p:cNvPr id="64518" name="Rectangle 6"/>
          <p:cNvSpPr>
            <a:spLocks noChangeArrowheads="1"/>
          </p:cNvSpPr>
          <p:nvPr/>
        </p:nvSpPr>
        <p:spPr bwMode="auto">
          <a:xfrm>
            <a:off x="457200" y="5549343"/>
            <a:ext cx="8237576" cy="437043"/>
          </a:xfrm>
          <a:prstGeom prst="rect">
            <a:avLst/>
          </a:prstGeom>
          <a:noFill/>
          <a:ln w="9525">
            <a:noFill/>
            <a:miter lim="800000"/>
            <a:headEnd/>
            <a:tailEnd/>
          </a:ln>
          <a:effectLst/>
        </p:spPr>
        <p:txBody>
          <a:bodyPr wrap="none" lIns="82296" tIns="41148" rIns="82296" bIns="41148" anchor="ctr">
            <a:spAutoFit/>
          </a:bodyPr>
          <a:lstStyle/>
          <a:p>
            <a:pPr eaLnBrk="1" hangingPunct="1"/>
            <a:r>
              <a:rPr lang="en-US" sz="2300" dirty="0">
                <a:solidFill>
                  <a:schemeClr val="tx2"/>
                </a:solidFill>
              </a:rPr>
              <a:t>*The selector is normally the HTML element you want to style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76200"/>
            <a:ext cx="8229600" cy="792162"/>
          </a:xfrm>
        </p:spPr>
        <p:txBody>
          <a:bodyPr/>
          <a:lstStyle/>
          <a:p>
            <a:r>
              <a:rPr lang="en-US" sz="4100" dirty="0">
                <a:latin typeface="Arial" pitchFamily="34" charset="0"/>
              </a:rPr>
              <a:t>Property &amp; Value</a:t>
            </a:r>
          </a:p>
        </p:txBody>
      </p:sp>
      <p:sp>
        <p:nvSpPr>
          <p:cNvPr id="70659" name="Rectangle 3"/>
          <p:cNvSpPr>
            <a:spLocks noGrp="1" noRot="1" noChangeArrowheads="1"/>
          </p:cNvSpPr>
          <p:nvPr>
            <p:ph type="body" idx="1"/>
          </p:nvPr>
        </p:nvSpPr>
        <p:spPr>
          <a:xfrm>
            <a:off x="228600" y="1143000"/>
            <a:ext cx="8458200" cy="4525963"/>
          </a:xfrm>
        </p:spPr>
        <p:txBody>
          <a:bodyPr/>
          <a:lstStyle/>
          <a:p>
            <a:pPr lvl="1">
              <a:lnSpc>
                <a:spcPct val="95000"/>
              </a:lnSpc>
              <a:spcBef>
                <a:spcPct val="0"/>
              </a:spcBef>
              <a:buClr>
                <a:srgbClr val="FFFFFF"/>
              </a:buClr>
            </a:pPr>
            <a:r>
              <a:rPr lang="en-US" dirty="0"/>
              <a:t>Definition: </a:t>
            </a:r>
            <a:r>
              <a:rPr lang="en-US" dirty="0">
                <a:effectLst/>
              </a:rPr>
              <a:t>The property is the style attribute you want to change. Each </a:t>
            </a:r>
            <a:r>
              <a:rPr lang="en-US" dirty="0">
                <a:solidFill>
                  <a:schemeClr val="accent1"/>
                </a:solidFill>
                <a:effectLst/>
              </a:rPr>
              <a:t>property</a:t>
            </a:r>
            <a:r>
              <a:rPr lang="en-US" dirty="0">
                <a:effectLst/>
              </a:rPr>
              <a:t> has a </a:t>
            </a:r>
            <a:r>
              <a:rPr lang="en-US" dirty="0">
                <a:solidFill>
                  <a:schemeClr val="folHlink"/>
                </a:solidFill>
                <a:effectLst/>
              </a:rPr>
              <a:t>value</a:t>
            </a:r>
            <a:r>
              <a:rPr lang="en-US" dirty="0">
                <a:effectLst/>
              </a:rPr>
              <a:t>.</a:t>
            </a:r>
            <a:r>
              <a:rPr lang="en-US" dirty="0"/>
              <a:t> </a:t>
            </a: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p:txBody>
      </p:sp>
      <p:pic>
        <p:nvPicPr>
          <p:cNvPr id="70660" name="Picture 4" descr="selector"/>
          <p:cNvPicPr>
            <a:picLocks noChangeAspect="1" noChangeArrowheads="1"/>
          </p:cNvPicPr>
          <p:nvPr/>
        </p:nvPicPr>
        <p:blipFill>
          <a:blip r:embed="rId2" cstate="print"/>
          <a:srcRect/>
          <a:stretch>
            <a:fillRect/>
          </a:stretch>
        </p:blipFill>
        <p:spPr bwMode="auto">
          <a:xfrm>
            <a:off x="1828800" y="3628072"/>
            <a:ext cx="6248400" cy="1020128"/>
          </a:xfrm>
          <a:prstGeom prst="rect">
            <a:avLst/>
          </a:prstGeom>
          <a:noFill/>
          <a:ln w="9525">
            <a:noFill/>
            <a:miter lim="800000"/>
            <a:headEnd/>
            <a:tailEnd/>
          </a:ln>
        </p:spPr>
      </p:pic>
      <p:sp>
        <p:nvSpPr>
          <p:cNvPr id="70663" name="Rectangle 7"/>
          <p:cNvSpPr>
            <a:spLocks noChangeArrowheads="1"/>
          </p:cNvSpPr>
          <p:nvPr/>
        </p:nvSpPr>
        <p:spPr bwMode="auto">
          <a:xfrm>
            <a:off x="320040" y="5495243"/>
            <a:ext cx="8823960" cy="790986"/>
          </a:xfrm>
          <a:prstGeom prst="rect">
            <a:avLst/>
          </a:prstGeom>
          <a:noFill/>
          <a:ln w="9525">
            <a:noFill/>
            <a:miter lim="800000"/>
            <a:headEnd/>
            <a:tailEnd/>
          </a:ln>
          <a:effectLst/>
        </p:spPr>
        <p:txBody>
          <a:bodyPr wrap="square" lIns="82296" tIns="41148" rIns="82296" bIns="41148" anchor="ctr">
            <a:spAutoFit/>
          </a:bodyPr>
          <a:lstStyle/>
          <a:p>
            <a:pPr eaLnBrk="1" hangingPunct="1"/>
            <a:r>
              <a:rPr lang="en-US" sz="2300" dirty="0">
                <a:solidFill>
                  <a:schemeClr val="tx2"/>
                </a:solidFill>
                <a:effectLst>
                  <a:outerShdw blurRad="38100" dist="38100" dir="2700000" algn="tl">
                    <a:srgbClr val="000000"/>
                  </a:outerShdw>
                </a:effectLst>
              </a:rPr>
              <a:t>*Properties are separated from their respective values by </a:t>
            </a:r>
            <a:r>
              <a:rPr lang="en-US" sz="2300" b="1" dirty="0">
                <a:solidFill>
                  <a:schemeClr val="tx2"/>
                </a:solidFill>
                <a:effectLst>
                  <a:outerShdw blurRad="38100" dist="38100" dir="2700000" algn="tl">
                    <a:srgbClr val="000000"/>
                  </a:outerShdw>
                </a:effectLst>
              </a:rPr>
              <a:t>colons </a:t>
            </a:r>
            <a:r>
              <a:rPr lang="en-US" sz="2300" b="1" dirty="0">
                <a:solidFill>
                  <a:srgbClr val="33CC33"/>
                </a:solidFill>
                <a:effectLst>
                  <a:outerShdw blurRad="38100" dist="38100" dir="2700000" algn="tl">
                    <a:srgbClr val="000000"/>
                  </a:outerShdw>
                </a:effectLst>
              </a:rPr>
              <a:t>:</a:t>
            </a:r>
            <a:endParaRPr lang="en-US" sz="2300" dirty="0">
              <a:solidFill>
                <a:srgbClr val="33CC33"/>
              </a:solidFill>
              <a:cs typeface="Courier New" pitchFamily="49" charset="0"/>
            </a:endParaRPr>
          </a:p>
          <a:p>
            <a:pPr eaLnBrk="1" hangingPunct="1"/>
            <a:r>
              <a:rPr lang="en-US" sz="2300" dirty="0">
                <a:solidFill>
                  <a:schemeClr val="tx2"/>
                </a:solidFill>
                <a:cs typeface="Courier New" pitchFamily="49" charset="0"/>
              </a:rPr>
              <a:t>*</a:t>
            </a:r>
            <a:r>
              <a:rPr lang="en-US" sz="2300" dirty="0">
                <a:solidFill>
                  <a:schemeClr val="tx2"/>
                </a:solidFill>
                <a:effectLst>
                  <a:outerShdw blurRad="38100" dist="38100" dir="2700000" algn="tl">
                    <a:srgbClr val="000000"/>
                  </a:outerShdw>
                </a:effectLst>
              </a:rPr>
              <a:t>Pairs are separated from each other by </a:t>
            </a:r>
            <a:r>
              <a:rPr lang="en-US" sz="2300" b="1" dirty="0">
                <a:solidFill>
                  <a:schemeClr val="tx2"/>
                </a:solidFill>
                <a:effectLst>
                  <a:outerShdw blurRad="38100" dist="38100" dir="2700000" algn="tl">
                    <a:srgbClr val="000000"/>
                  </a:outerShdw>
                </a:effectLst>
              </a:rPr>
              <a:t>semicolons </a:t>
            </a:r>
            <a:r>
              <a:rPr lang="en-US" sz="2300" b="1" dirty="0">
                <a:solidFill>
                  <a:srgbClr val="0066FF"/>
                </a:solidFill>
                <a:effectLst>
                  <a:outerShdw blurRad="38100" dist="38100" dir="2700000" algn="tl">
                    <a:srgbClr val="000000"/>
                  </a:outerShdw>
                </a:effectLst>
              </a:rPr>
              <a:t>;</a:t>
            </a:r>
            <a:r>
              <a:rPr lang="en-US" sz="2300" dirty="0">
                <a:solidFill>
                  <a:schemeClr val="accent1"/>
                </a:solidFill>
                <a:effectLst>
                  <a:outerShdw blurRad="38100" dist="38100" dir="2700000" algn="tl">
                    <a:srgbClr val="000000"/>
                  </a:outerShdw>
                </a:effectLst>
              </a:rPr>
              <a:t> </a:t>
            </a:r>
            <a:endParaRPr lang="en-US" sz="2300" dirty="0">
              <a:solidFill>
                <a:schemeClr val="tx2"/>
              </a:solidFill>
            </a:endParaRPr>
          </a:p>
        </p:txBody>
      </p:sp>
      <p:sp>
        <p:nvSpPr>
          <p:cNvPr id="70664" name="Rectangle 8"/>
          <p:cNvSpPr>
            <a:spLocks noChangeArrowheads="1"/>
          </p:cNvSpPr>
          <p:nvPr/>
        </p:nvSpPr>
        <p:spPr bwMode="auto">
          <a:xfrm>
            <a:off x="-2247424" y="3454692"/>
            <a:ext cx="166264" cy="360099"/>
          </a:xfrm>
          <a:prstGeom prst="rect">
            <a:avLst/>
          </a:prstGeom>
          <a:solidFill>
            <a:srgbClr val="000000"/>
          </a:solidFill>
          <a:ln w="9525">
            <a:solidFill>
              <a:schemeClr val="tx1"/>
            </a:solidFill>
            <a:miter lim="800000"/>
            <a:headEnd/>
            <a:tailEnd/>
          </a:ln>
          <a:effectLst/>
        </p:spPr>
        <p:txBody>
          <a:bodyPr wrap="none" lIns="82296" tIns="41148" rIns="82296" bIns="41148" anchor="ctr">
            <a:spAutoFit/>
          </a:bodyPr>
          <a:lstStyle/>
          <a:p>
            <a:endParaRPr lang="en-US"/>
          </a:p>
        </p:txBody>
      </p:sp>
      <p:sp>
        <p:nvSpPr>
          <p:cNvPr id="70665" name="Line 9"/>
          <p:cNvSpPr>
            <a:spLocks noChangeShapeType="1"/>
          </p:cNvSpPr>
          <p:nvPr/>
        </p:nvSpPr>
        <p:spPr bwMode="auto">
          <a:xfrm flipH="1" flipV="1">
            <a:off x="4191000" y="4267200"/>
            <a:ext cx="4648200" cy="1371600"/>
          </a:xfrm>
          <a:prstGeom prst="line">
            <a:avLst/>
          </a:prstGeom>
          <a:noFill/>
          <a:ln w="38100">
            <a:solidFill>
              <a:srgbClr val="33CC33"/>
            </a:solidFill>
            <a:round/>
            <a:headEnd/>
            <a:tailEnd type="triangle" w="med" len="med"/>
          </a:ln>
          <a:effectLst/>
        </p:spPr>
        <p:txBody>
          <a:bodyPr lIns="82296" tIns="41148" rIns="82296" bIns="41148"/>
          <a:lstStyle/>
          <a:p>
            <a:endParaRPr lang="en-US"/>
          </a:p>
        </p:txBody>
      </p:sp>
      <p:sp>
        <p:nvSpPr>
          <p:cNvPr id="70666" name="Line 10"/>
          <p:cNvSpPr>
            <a:spLocks noChangeShapeType="1"/>
          </p:cNvSpPr>
          <p:nvPr/>
        </p:nvSpPr>
        <p:spPr bwMode="auto">
          <a:xfrm flipH="1" flipV="1">
            <a:off x="5059680" y="4267200"/>
            <a:ext cx="2331720" cy="1828800"/>
          </a:xfrm>
          <a:prstGeom prst="line">
            <a:avLst/>
          </a:prstGeom>
          <a:noFill/>
          <a:ln w="38100">
            <a:solidFill>
              <a:schemeClr val="accent2"/>
            </a:solidFill>
            <a:round/>
            <a:headEnd/>
            <a:tailEnd type="triangle" w="med" len="med"/>
          </a:ln>
          <a:effectLst/>
        </p:spPr>
        <p:txBody>
          <a:bodyPr lIns="82296" tIns="41148" rIns="82296" bIns="41148"/>
          <a:lstStyle/>
          <a:p>
            <a:endParaRPr lang="en-US" sz="2000"/>
          </a:p>
        </p:txBody>
      </p:sp>
      <p:sp>
        <p:nvSpPr>
          <p:cNvPr id="70668" name="Line 12"/>
          <p:cNvSpPr>
            <a:spLocks noChangeShapeType="1"/>
          </p:cNvSpPr>
          <p:nvPr/>
        </p:nvSpPr>
        <p:spPr bwMode="auto">
          <a:xfrm flipH="1">
            <a:off x="6987540" y="1897380"/>
            <a:ext cx="1165860" cy="1988820"/>
          </a:xfrm>
          <a:prstGeom prst="line">
            <a:avLst/>
          </a:prstGeom>
          <a:noFill/>
          <a:ln w="38100">
            <a:solidFill>
              <a:schemeClr val="folHlink"/>
            </a:solidFill>
            <a:round/>
            <a:headEnd/>
            <a:tailEnd type="triangle" w="med" len="med"/>
          </a:ln>
          <a:effectLst/>
        </p:spPr>
        <p:txBody>
          <a:bodyPr lIns="82296" tIns="41148" rIns="82296" bIns="41148"/>
          <a:lstStyle/>
          <a:p>
            <a:endParaRPr lang="en-US"/>
          </a:p>
        </p:txBody>
      </p:sp>
      <p:sp>
        <p:nvSpPr>
          <p:cNvPr id="70669" name="Line 13"/>
          <p:cNvSpPr>
            <a:spLocks noChangeShapeType="1"/>
          </p:cNvSpPr>
          <p:nvPr/>
        </p:nvSpPr>
        <p:spPr bwMode="auto">
          <a:xfrm flipH="1">
            <a:off x="5486400" y="1981200"/>
            <a:ext cx="411480" cy="1988820"/>
          </a:xfrm>
          <a:prstGeom prst="line">
            <a:avLst/>
          </a:prstGeom>
          <a:noFill/>
          <a:ln w="38100">
            <a:solidFill>
              <a:schemeClr val="accent1"/>
            </a:solidFill>
            <a:round/>
            <a:headEnd/>
            <a:tailEnd type="triangle" w="med" len="med"/>
          </a:ln>
          <a:effectLst/>
        </p:spPr>
        <p:txBody>
          <a:bodyPr lIns="82296" tIns="41148" rIns="82296" bIns="41148"/>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sz="4100" dirty="0">
                <a:latin typeface="Arial" pitchFamily="34" charset="0"/>
              </a:rPr>
              <a:t>Declaration</a:t>
            </a:r>
          </a:p>
        </p:txBody>
      </p:sp>
      <p:sp>
        <p:nvSpPr>
          <p:cNvPr id="68611" name="Rectangle 3"/>
          <p:cNvSpPr>
            <a:spLocks noGrp="1" noRot="1" noChangeArrowheads="1"/>
          </p:cNvSpPr>
          <p:nvPr>
            <p:ph type="body" idx="1"/>
          </p:nvPr>
        </p:nvSpPr>
        <p:spPr/>
        <p:txBody>
          <a:bodyPr/>
          <a:lstStyle/>
          <a:p>
            <a:pPr lvl="1">
              <a:lnSpc>
                <a:spcPct val="95000"/>
              </a:lnSpc>
              <a:spcBef>
                <a:spcPct val="0"/>
              </a:spcBef>
              <a:buClr>
                <a:srgbClr val="FFFFFF"/>
              </a:buClr>
            </a:pPr>
            <a:r>
              <a:rPr lang="en-US" dirty="0"/>
              <a:t>Definition: Each CSS line that includes property and value</a:t>
            </a: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p:txBody>
      </p:sp>
      <p:pic>
        <p:nvPicPr>
          <p:cNvPr id="68612" name="Picture 4" descr="selector"/>
          <p:cNvPicPr>
            <a:picLocks noChangeAspect="1" noChangeArrowheads="1"/>
          </p:cNvPicPr>
          <p:nvPr/>
        </p:nvPicPr>
        <p:blipFill>
          <a:blip r:embed="rId2" cstate="print"/>
          <a:srcRect/>
          <a:stretch>
            <a:fillRect/>
          </a:stretch>
        </p:blipFill>
        <p:spPr bwMode="auto">
          <a:xfrm>
            <a:off x="2446020" y="3977640"/>
            <a:ext cx="4877753" cy="1020128"/>
          </a:xfrm>
          <a:prstGeom prst="rect">
            <a:avLst/>
          </a:prstGeom>
          <a:noFill/>
          <a:ln w="9525">
            <a:noFill/>
            <a:miter lim="800000"/>
            <a:headEnd/>
            <a:tailEnd/>
          </a:ln>
        </p:spPr>
      </p:pic>
      <p:sp>
        <p:nvSpPr>
          <p:cNvPr id="68613" name="Oval 5"/>
          <p:cNvSpPr>
            <a:spLocks noChangeArrowheads="1"/>
          </p:cNvSpPr>
          <p:nvPr/>
        </p:nvSpPr>
        <p:spPr bwMode="auto">
          <a:xfrm>
            <a:off x="3352800" y="3840480"/>
            <a:ext cx="1699260" cy="1188720"/>
          </a:xfrm>
          <a:prstGeom prst="ellipse">
            <a:avLst/>
          </a:prstGeom>
          <a:noFill/>
          <a:ln w="57150">
            <a:solidFill>
              <a:srgbClr val="0066FF"/>
            </a:solidFill>
            <a:round/>
            <a:headEnd/>
            <a:tailEnd/>
          </a:ln>
          <a:effectLst/>
        </p:spPr>
        <p:txBody>
          <a:bodyPr wrap="none" lIns="82296" tIns="41148" rIns="82296" bIns="41148" anchor="ctr"/>
          <a:lstStyle/>
          <a:p>
            <a:endParaRPr lang="en-US"/>
          </a:p>
        </p:txBody>
      </p:sp>
      <p:sp>
        <p:nvSpPr>
          <p:cNvPr id="68614" name="Rectangle 6"/>
          <p:cNvSpPr>
            <a:spLocks noChangeArrowheads="1"/>
          </p:cNvSpPr>
          <p:nvPr/>
        </p:nvSpPr>
        <p:spPr bwMode="auto">
          <a:xfrm>
            <a:off x="1211580" y="5549343"/>
            <a:ext cx="7038273" cy="437043"/>
          </a:xfrm>
          <a:prstGeom prst="rect">
            <a:avLst/>
          </a:prstGeom>
          <a:noFill/>
          <a:ln w="9525">
            <a:noFill/>
            <a:miter lim="800000"/>
            <a:headEnd/>
            <a:tailEnd/>
          </a:ln>
          <a:effectLst/>
        </p:spPr>
        <p:txBody>
          <a:bodyPr wrap="none" lIns="82296" tIns="41148" rIns="82296" bIns="41148" anchor="ctr">
            <a:spAutoFit/>
          </a:bodyPr>
          <a:lstStyle/>
          <a:p>
            <a:pPr eaLnBrk="1" hangingPunct="1"/>
            <a:r>
              <a:rPr lang="en-US" sz="2300" dirty="0">
                <a:solidFill>
                  <a:schemeClr val="tx2"/>
                </a:solidFill>
              </a:rPr>
              <a:t>*Each declaration consists of a property and a value.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en-US" sz="4100" dirty="0">
                <a:latin typeface="Arial" pitchFamily="34" charset="0"/>
              </a:rPr>
              <a:t>Declaration Block</a:t>
            </a:r>
          </a:p>
        </p:txBody>
      </p:sp>
      <p:sp>
        <p:nvSpPr>
          <p:cNvPr id="69635" name="Rectangle 3"/>
          <p:cNvSpPr>
            <a:spLocks noGrp="1" noRot="1" noChangeArrowheads="1"/>
          </p:cNvSpPr>
          <p:nvPr>
            <p:ph type="body" idx="1"/>
          </p:nvPr>
        </p:nvSpPr>
        <p:spPr/>
        <p:txBody>
          <a:bodyPr/>
          <a:lstStyle/>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a:p>
            <a:pPr lvl="1">
              <a:lnSpc>
                <a:spcPct val="95000"/>
              </a:lnSpc>
              <a:spcBef>
                <a:spcPct val="0"/>
              </a:spcBef>
              <a:buClr>
                <a:srgbClr val="FFFFFF"/>
              </a:buClr>
            </a:pPr>
            <a:endParaRPr lang="en-US" sz="2500" dirty="0">
              <a:solidFill>
                <a:srgbClr val="FFFFFF"/>
              </a:solidFill>
              <a:latin typeface="Arial" pitchFamily="34" charset="0"/>
            </a:endParaRPr>
          </a:p>
        </p:txBody>
      </p:sp>
      <p:pic>
        <p:nvPicPr>
          <p:cNvPr id="69636" name="Picture 4" descr="selector"/>
          <p:cNvPicPr>
            <a:picLocks noChangeAspect="1" noChangeArrowheads="1"/>
          </p:cNvPicPr>
          <p:nvPr/>
        </p:nvPicPr>
        <p:blipFill>
          <a:blip r:embed="rId2" cstate="print"/>
          <a:srcRect/>
          <a:stretch>
            <a:fillRect/>
          </a:stretch>
        </p:blipFill>
        <p:spPr bwMode="auto">
          <a:xfrm>
            <a:off x="2377440" y="3223260"/>
            <a:ext cx="4877753" cy="1020128"/>
          </a:xfrm>
          <a:prstGeom prst="rect">
            <a:avLst/>
          </a:prstGeom>
          <a:noFill/>
          <a:ln w="9525">
            <a:noFill/>
            <a:miter lim="800000"/>
            <a:headEnd/>
            <a:tailEnd/>
          </a:ln>
        </p:spPr>
      </p:pic>
      <p:sp>
        <p:nvSpPr>
          <p:cNvPr id="69637" name="Oval 5"/>
          <p:cNvSpPr>
            <a:spLocks noChangeArrowheads="1"/>
          </p:cNvSpPr>
          <p:nvPr/>
        </p:nvSpPr>
        <p:spPr bwMode="auto">
          <a:xfrm>
            <a:off x="3063240" y="2948940"/>
            <a:ext cx="4251960" cy="1508760"/>
          </a:xfrm>
          <a:prstGeom prst="ellipse">
            <a:avLst/>
          </a:prstGeom>
          <a:noFill/>
          <a:ln w="57150">
            <a:solidFill>
              <a:srgbClr val="0066FF"/>
            </a:solidFill>
            <a:round/>
            <a:headEnd/>
            <a:tailEnd/>
          </a:ln>
          <a:effectLst/>
        </p:spPr>
        <p:txBody>
          <a:bodyPr wrap="none" lIns="82296" tIns="41148" rIns="82296" bIns="41148" anchor="ctr"/>
          <a:lstStyle/>
          <a:p>
            <a:endParaRPr lang="en-US" dirty="0">
              <a:solidFill>
                <a:srgbClr val="0066FF"/>
              </a:solidFill>
            </a:endParaRPr>
          </a:p>
        </p:txBody>
      </p:sp>
      <p:sp>
        <p:nvSpPr>
          <p:cNvPr id="69638" name="Rectangle 6"/>
          <p:cNvSpPr>
            <a:spLocks noChangeArrowheads="1"/>
          </p:cNvSpPr>
          <p:nvPr/>
        </p:nvSpPr>
        <p:spPr bwMode="auto">
          <a:xfrm>
            <a:off x="251460" y="1714500"/>
            <a:ext cx="8643938" cy="901785"/>
          </a:xfrm>
          <a:prstGeom prst="rect">
            <a:avLst/>
          </a:prstGeom>
          <a:noFill/>
          <a:ln w="9525">
            <a:noFill/>
            <a:miter lim="800000"/>
            <a:headEnd/>
            <a:tailEnd/>
          </a:ln>
          <a:effectLst/>
        </p:spPr>
        <p:txBody>
          <a:bodyPr lIns="82296" tIns="41148" rIns="82296" bIns="41148">
            <a:spAutoFit/>
          </a:bodyPr>
          <a:lstStyle/>
          <a:p>
            <a:pPr lvl="1" eaLnBrk="1" hangingPunct="1">
              <a:lnSpc>
                <a:spcPct val="95000"/>
              </a:lnSpc>
              <a:buClr>
                <a:srgbClr val="FFFFFF"/>
              </a:buClr>
              <a:buFont typeface="Wingdings" pitchFamily="2" charset="2"/>
              <a:buChar char="§"/>
            </a:pPr>
            <a:r>
              <a:rPr lang="en-US" sz="2800" dirty="0">
                <a:effectLst>
                  <a:outerShdw blurRad="38100" dist="38100" dir="2700000" algn="tl">
                    <a:srgbClr val="000000"/>
                  </a:outerShdw>
                </a:effectLst>
              </a:rPr>
              <a:t>Definition: multiple declaration lines including the curly braces</a:t>
            </a:r>
            <a:r>
              <a:rPr lang="en-US" sz="2800"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2404</Words>
  <Application>Microsoft Office PowerPoint</Application>
  <PresentationFormat>On-screen Show (4:3)</PresentationFormat>
  <Paragraphs>421</Paragraphs>
  <Slides>55</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Default Design</vt:lpstr>
      <vt:lpstr>Image</vt:lpstr>
      <vt:lpstr>CSS</vt:lpstr>
      <vt:lpstr>What is “Style”</vt:lpstr>
      <vt:lpstr>Advantages of Style Sheets</vt:lpstr>
      <vt:lpstr>Applying a single style sheet to multiple documents</vt:lpstr>
      <vt:lpstr> Syntax of a Style</vt:lpstr>
      <vt:lpstr>Selector</vt:lpstr>
      <vt:lpstr>Property &amp; Value</vt:lpstr>
      <vt:lpstr>Declaration</vt:lpstr>
      <vt:lpstr>Declaration Block</vt:lpstr>
      <vt:lpstr>Curly Braces</vt:lpstr>
      <vt:lpstr>Slide 11</vt:lpstr>
      <vt:lpstr>Different ways of Style</vt:lpstr>
      <vt:lpstr>Inline Style Sheet</vt:lpstr>
      <vt:lpstr>Embedded / Internal Style Sheets</vt:lpstr>
      <vt:lpstr>Creating an Embedded Style Sheet</vt:lpstr>
      <vt:lpstr>External Style Sheets</vt:lpstr>
      <vt:lpstr>Creating an External Style Sheet</vt:lpstr>
      <vt:lpstr>Linking to Style Sheets </vt:lpstr>
      <vt:lpstr>An example of an external style sheet with an original html file</vt:lpstr>
      <vt:lpstr>Conflicting Styles</vt:lpstr>
      <vt:lpstr>Slide 21</vt:lpstr>
      <vt:lpstr>Style Sheet Strategies</vt:lpstr>
      <vt:lpstr>Attribute Selectors</vt:lpstr>
      <vt:lpstr>Using IDs and Classes</vt:lpstr>
      <vt:lpstr>Working With Ids</vt:lpstr>
      <vt:lpstr>Classes</vt:lpstr>
      <vt:lpstr>Applying a style to a class</vt:lpstr>
      <vt:lpstr>Working With Classes</vt:lpstr>
      <vt:lpstr>Working With Classes and Ids</vt:lpstr>
      <vt:lpstr>Positioning – what is it?</vt:lpstr>
      <vt:lpstr>Normal Flow – no “positioning”</vt:lpstr>
      <vt:lpstr>Normal Flow – no “positioning”</vt:lpstr>
      <vt:lpstr>Normal Flow</vt:lpstr>
      <vt:lpstr>Normal Flow</vt:lpstr>
      <vt:lpstr>Normal Flow</vt:lpstr>
      <vt:lpstr>Positioning Elements</vt:lpstr>
      <vt:lpstr>Backgrounds</vt:lpstr>
      <vt:lpstr>Element Dimensions</vt:lpstr>
      <vt:lpstr>The CSS Box Model</vt:lpstr>
      <vt:lpstr>Slide 40</vt:lpstr>
      <vt:lpstr>Introducing the &lt;div&gt; tag:</vt:lpstr>
      <vt:lpstr>Example &lt;div&gt;:</vt:lpstr>
      <vt:lpstr>Adding padding:</vt:lpstr>
      <vt:lpstr>Setting the Padding Size</vt:lpstr>
      <vt:lpstr>Setting the Padding Size</vt:lpstr>
      <vt:lpstr>Adding margin:</vt:lpstr>
      <vt:lpstr>Controlling the Margins</vt:lpstr>
      <vt:lpstr>Controlling the Margins</vt:lpstr>
      <vt:lpstr>Formatting the Border</vt:lpstr>
      <vt:lpstr>Formatting the Border</vt:lpstr>
      <vt:lpstr>Text Flow</vt:lpstr>
      <vt:lpstr>CSS media types</vt:lpstr>
      <vt:lpstr>CSS Drop-Down Menu</vt:lpstr>
      <vt:lpstr>User Style Sheets </vt:lpstr>
      <vt:lpstr>User Style Sheets</vt:lpstr>
    </vt:vector>
  </TitlesOfParts>
  <Company>SUNY Oswego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subject>CSS</dc:subject>
  <dc:creator>A.Srinagesh</dc:creator>
  <cp:revision>67</cp:revision>
  <dcterms:created xsi:type="dcterms:W3CDTF">2004-11-01T18:22:15Z</dcterms:created>
  <dcterms:modified xsi:type="dcterms:W3CDTF">2022-07-23T02:03:50Z</dcterms:modified>
</cp:coreProperties>
</file>