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55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07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6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0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9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4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4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64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2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2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3A9A-85B1-49FA-8609-6CD589319188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0B2B-C494-41F5-92C8-9D416919B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9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Dr.A.Srinagesh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Capture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3200000" cy="26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752600"/>
            <a:ext cx="502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1" dirty="0"/>
              <a:t>Event capturing</a:t>
            </a:r>
            <a:r>
              <a:rPr lang="en-US" sz="3200" dirty="0"/>
              <a:t> is the opposite of bubbling (events are handled at higher levels first, then </a:t>
            </a:r>
            <a:r>
              <a:rPr lang="en-US" sz="3200" i="1" dirty="0"/>
              <a:t>sink</a:t>
            </a:r>
            <a:r>
              <a:rPr lang="en-US" sz="3200" dirty="0"/>
              <a:t> down to individual elements at lower levels). </a:t>
            </a:r>
            <a:endParaRPr lang="en-US" sz="3200" dirty="0" smtClean="0"/>
          </a:p>
          <a:p>
            <a:pPr algn="just"/>
            <a:r>
              <a:rPr lang="en-US" sz="3200" dirty="0" smtClean="0"/>
              <a:t>Event </a:t>
            </a:r>
            <a:r>
              <a:rPr lang="en-US" sz="3200" dirty="0"/>
              <a:t>capturing is supported in fewer browsers and rarely </a:t>
            </a:r>
            <a:r>
              <a:rPr lang="en-US" sz="3200" dirty="0" smtClean="0"/>
              <a:t>used.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9160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User actions cause events.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event is some notable action occurring inside the browser to which a script can respond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JavaScript can be executed when an event occurs, like when a user clicks on an HTML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Events are a part of the Document Object Model (DOM) </a:t>
            </a:r>
            <a:r>
              <a:rPr lang="en-US" dirty="0" smtClean="0"/>
              <a:t>and </a:t>
            </a:r>
            <a:r>
              <a:rPr lang="en-US" dirty="0"/>
              <a:t>every HTML element contains a set of events which can trigger JavaScript Code.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0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&lt;body&gt; and &lt;frameset&gt; Level Events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709753"/>
              </p:ext>
            </p:extLst>
          </p:nvPr>
        </p:nvGraphicFramePr>
        <p:xfrm>
          <a:off x="990599" y="2133599"/>
          <a:ext cx="7086602" cy="327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651"/>
                <a:gridCol w="1062991"/>
                <a:gridCol w="4251960"/>
              </a:tblGrid>
              <a:tr h="1092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effectLst/>
                        </a:rPr>
                        <a:t>Attribute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effectLst/>
                        </a:rPr>
                        <a:t>Value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>
                          <a:effectLst/>
                        </a:rPr>
                        <a:t>Description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092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>
                          <a:effectLst/>
                        </a:rPr>
                        <a:t>onload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>
                          <a:effectLst/>
                        </a:rPr>
                        <a:t>script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effectLst/>
                        </a:rPr>
                        <a:t>Script runs when a HTML document loads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1092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>
                          <a:effectLst/>
                        </a:rPr>
                        <a:t>onunload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>
                          <a:effectLst/>
                        </a:rPr>
                        <a:t>script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effectLst/>
                        </a:rPr>
                        <a:t>Script runs when a HTML document unloads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66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&lt;form&gt; Level Events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21667989"/>
              </p:ext>
            </p:extLst>
          </p:nvPr>
        </p:nvGraphicFramePr>
        <p:xfrm>
          <a:off x="990599" y="1142997"/>
          <a:ext cx="7162802" cy="5347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701"/>
                <a:gridCol w="1074421"/>
                <a:gridCol w="4297680"/>
              </a:tblGrid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Attribute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Value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Description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onchange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 runs when the element changes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onsubmit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 runs when the form is submitted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onreset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the form is reset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onselect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the element is selected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onblur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the element loses focus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696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onfocus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the element gets focus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01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Keyboard Events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4356817"/>
              </p:ext>
            </p:extLst>
          </p:nvPr>
        </p:nvGraphicFramePr>
        <p:xfrm>
          <a:off x="838201" y="1447800"/>
          <a:ext cx="7086599" cy="4258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993"/>
                <a:gridCol w="1035121"/>
                <a:gridCol w="4140485"/>
              </a:tblGrid>
              <a:tr h="857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dirty="0">
                          <a:effectLst/>
                        </a:rPr>
                        <a:t>Attribute</a:t>
                      </a:r>
                      <a:endParaRPr lang="en-US" sz="3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Value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Description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57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onkeydown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dirty="0">
                          <a:effectLst/>
                        </a:rPr>
                        <a:t>script</a:t>
                      </a:r>
                      <a:endParaRPr lang="en-US" sz="3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dirty="0">
                          <a:effectLst/>
                        </a:rPr>
                        <a:t>Script runs when key is pressed</a:t>
                      </a:r>
                      <a:endParaRPr lang="en-US" sz="3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57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onkeypress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script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dirty="0">
                          <a:effectLst/>
                        </a:rPr>
                        <a:t>Script runs when key is pressed and released</a:t>
                      </a:r>
                      <a:endParaRPr lang="en-US" sz="3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57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onkeyup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>
                          <a:effectLst/>
                        </a:rPr>
                        <a:t>script</a:t>
                      </a:r>
                      <a:endParaRPr lang="en-US" sz="3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b="1" dirty="0">
                          <a:effectLst/>
                        </a:rPr>
                        <a:t>Script runs when key is released</a:t>
                      </a:r>
                      <a:endParaRPr lang="en-US" sz="3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686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Mouse </a:t>
            </a:r>
            <a:r>
              <a:rPr lang="en-US" dirty="0"/>
              <a:t>Events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01450257"/>
              </p:ext>
            </p:extLst>
          </p:nvPr>
        </p:nvGraphicFramePr>
        <p:xfrm>
          <a:off x="609600" y="914402"/>
          <a:ext cx="7696201" cy="5714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4051"/>
                <a:gridCol w="1154431"/>
                <a:gridCol w="4617719"/>
              </a:tblGrid>
              <a:tr h="534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dirty="0">
                          <a:effectLst/>
                        </a:rPr>
                        <a:t>Attribute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>
                          <a:effectLst/>
                        </a:rPr>
                        <a:t>Value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34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onclick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 runs when a mouse click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34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ondblclick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a mouse double-click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9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onmousedown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mouse button is pressed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34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onmousemove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mouse pointer moves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9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onmouseout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mouse pointer moves out of an element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9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onmouseover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mouse pointer moves over an element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89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onmouseup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effectLst/>
                        </a:rPr>
                        <a:t>script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effectLst/>
                        </a:rPr>
                        <a:t>Script runs when mouse button is released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003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When an event happens on an element, it first runs the handlers on it, then on its parent, then all the way up on other ancestors.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/>
              <a:t>Event bubbling</a:t>
            </a:r>
            <a:r>
              <a:rPr lang="en-US" dirty="0"/>
              <a:t> directs an </a:t>
            </a:r>
            <a:r>
              <a:rPr lang="en-US" b="1" dirty="0"/>
              <a:t>event</a:t>
            </a:r>
            <a:r>
              <a:rPr lang="en-US" dirty="0"/>
              <a:t> to its intended target, it works like this: A button is clicked and the </a:t>
            </a:r>
            <a:r>
              <a:rPr lang="en-US" b="1" dirty="0"/>
              <a:t>event</a:t>
            </a:r>
            <a:r>
              <a:rPr lang="en-US" dirty="0"/>
              <a:t> is directed to the button.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an </a:t>
            </a:r>
            <a:r>
              <a:rPr lang="en-US" b="1" dirty="0"/>
              <a:t>event</a:t>
            </a:r>
            <a:r>
              <a:rPr lang="en-US" dirty="0"/>
              <a:t> handler is set for that object, the </a:t>
            </a:r>
            <a:r>
              <a:rPr lang="en-US" b="1" dirty="0"/>
              <a:t>event</a:t>
            </a:r>
            <a:r>
              <a:rPr lang="en-US" dirty="0"/>
              <a:t> is triggered. If no </a:t>
            </a:r>
            <a:r>
              <a:rPr lang="en-US" b="1" dirty="0"/>
              <a:t>event</a:t>
            </a:r>
            <a:r>
              <a:rPr lang="en-US" dirty="0"/>
              <a:t> handler is set for that object, the </a:t>
            </a:r>
            <a:r>
              <a:rPr lang="en-US" b="1" dirty="0"/>
              <a:t>event bubbles</a:t>
            </a:r>
            <a:r>
              <a:rPr lang="en-US" dirty="0"/>
              <a:t> up (like a </a:t>
            </a:r>
            <a:r>
              <a:rPr lang="en-US" b="1" dirty="0"/>
              <a:t>bubble</a:t>
            </a:r>
            <a:r>
              <a:rPr lang="en-US" dirty="0"/>
              <a:t> in water) to the objects parent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term </a:t>
            </a:r>
            <a:r>
              <a:rPr lang="en-US" b="1" dirty="0"/>
              <a:t>event propagation</a:t>
            </a:r>
            <a:r>
              <a:rPr lang="en-US" dirty="0"/>
              <a:t> is often used as a synonym of </a:t>
            </a:r>
            <a:r>
              <a:rPr lang="en-US" b="1" dirty="0"/>
              <a:t>event bubbling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0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73290"/>
            <a:ext cx="6172200" cy="509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941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event bubbling?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concept of </a:t>
            </a:r>
            <a:r>
              <a:rPr lang="en-US" b="1" i="1" dirty="0"/>
              <a:t>event bubbling</a:t>
            </a:r>
            <a:r>
              <a:rPr lang="en-US" dirty="0"/>
              <a:t> was introduced to deal with situations where a single event, such as a mouse click, may be handled by two or more event handlers defined at different levels of the </a:t>
            </a:r>
            <a:r>
              <a:rPr lang="en-US" i="1" dirty="0"/>
              <a:t>Document Object Model</a:t>
            </a:r>
            <a:r>
              <a:rPr lang="en-US" dirty="0"/>
              <a:t> (DOM) hierarchy. </a:t>
            </a:r>
          </a:p>
        </p:txBody>
      </p:sp>
    </p:spTree>
    <p:extLst>
      <p:ext uri="{BB962C8B-B14F-4D97-AF65-F5344CB8AC3E}">
        <p14:creationId xmlns:p14="http://schemas.microsoft.com/office/powerpoint/2010/main" xmlns="" val="403736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315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JavaScript Events</vt:lpstr>
      <vt:lpstr>Event?</vt:lpstr>
      <vt:lpstr>Types of Events </vt:lpstr>
      <vt:lpstr>&lt;form&gt; Level Events </vt:lpstr>
      <vt:lpstr>Keyboard Events </vt:lpstr>
      <vt:lpstr>Mouse Events </vt:lpstr>
      <vt:lpstr>Event Bubbling</vt:lpstr>
      <vt:lpstr>Event Bubbling</vt:lpstr>
      <vt:lpstr>Why event bubbling?</vt:lpstr>
      <vt:lpstr> Event Capture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HanumanthaRao Nadendla</dc:creator>
  <cp:lastModifiedBy>ACC-54</cp:lastModifiedBy>
  <cp:revision>3</cp:revision>
  <dcterms:created xsi:type="dcterms:W3CDTF">2017-08-18T08:26:55Z</dcterms:created>
  <dcterms:modified xsi:type="dcterms:W3CDTF">2022-07-28T05:05:48Z</dcterms:modified>
</cp:coreProperties>
</file>