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5TvnUoIodPyy6UZTtAzVAEK7s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04beb771_0_5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f604beb771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04beb771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f604beb771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604beb771_0_5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f604beb771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604beb771_0_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f604beb771_0_5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604beb771_0_5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f604beb771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4cd8a8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1b4cd8a8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ca1933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24ca19334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04beb771_0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f604beb771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04beb771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f604beb771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f604beb771_0_436"/>
          <p:cNvGrpSpPr/>
          <p:nvPr/>
        </p:nvGrpSpPr>
        <p:grpSpPr>
          <a:xfrm>
            <a:off x="8130968" y="7"/>
            <a:ext cx="4060732" cy="2707359"/>
            <a:chOff x="6098378" y="5"/>
            <a:chExt cx="3045625" cy="2030570"/>
          </a:xfrm>
        </p:grpSpPr>
        <p:sp>
          <p:nvSpPr>
            <p:cNvPr id="11" name="Google Shape;11;gf604beb771_0_43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f604beb771_0_43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f604beb771_0_43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f604beb771_0_43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f604beb771_0_43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f604beb771_0_436"/>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17" name="Google Shape;17;gf604beb771_0_436"/>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f604beb771_0_43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gf604beb771_0_493"/>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74" name="Google Shape;74;gf604beb771_0_49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gf604beb771_0_496"/>
          <p:cNvGrpSpPr/>
          <p:nvPr/>
        </p:nvGrpSpPr>
        <p:grpSpPr>
          <a:xfrm>
            <a:off x="8130968" y="7"/>
            <a:ext cx="4060732" cy="2707359"/>
            <a:chOff x="6098378" y="5"/>
            <a:chExt cx="3045625" cy="2030570"/>
          </a:xfrm>
        </p:grpSpPr>
        <p:sp>
          <p:nvSpPr>
            <p:cNvPr id="77" name="Google Shape;77;gf604beb771_0_49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f604beb771_0_49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f604beb771_0_49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f604beb771_0_49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f604beb771_0_49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gf604beb771_0_496"/>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83" name="Google Shape;83;gf604beb771_0_496"/>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84" name="Google Shape;84;gf604beb771_0_49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gf604beb771_0_50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gf604beb771_0_50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 name="Google Shape;21;gf604beb771_0_50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algn="l">
              <a:lnSpc>
                <a:spcPct val="115000"/>
              </a:lnSpc>
              <a:spcBef>
                <a:spcPts val="1000"/>
              </a:spcBef>
              <a:spcAft>
                <a:spcPts val="0"/>
              </a:spcAft>
              <a:buSzPts val="1440"/>
              <a:buChar char="●"/>
              <a:defRPr/>
            </a:lvl1pPr>
            <a:lvl2pPr indent="-320040" lvl="1" marL="914400" algn="l">
              <a:lnSpc>
                <a:spcPct val="115000"/>
              </a:lnSpc>
              <a:spcBef>
                <a:spcPts val="1000"/>
              </a:spcBef>
              <a:spcAft>
                <a:spcPts val="0"/>
              </a:spcAft>
              <a:buSzPts val="1440"/>
              <a:buChar char="○"/>
              <a:defRPr/>
            </a:lvl2pPr>
            <a:lvl3pPr indent="-320039" lvl="2" marL="1371600" algn="l">
              <a:lnSpc>
                <a:spcPct val="115000"/>
              </a:lnSpc>
              <a:spcBef>
                <a:spcPts val="1000"/>
              </a:spcBef>
              <a:spcAft>
                <a:spcPts val="0"/>
              </a:spcAft>
              <a:buSzPts val="1440"/>
              <a:buChar char="■"/>
              <a:defRPr/>
            </a:lvl3pPr>
            <a:lvl4pPr indent="-320039" lvl="3" marL="1828800" algn="l">
              <a:lnSpc>
                <a:spcPct val="115000"/>
              </a:lnSpc>
              <a:spcBef>
                <a:spcPts val="1000"/>
              </a:spcBef>
              <a:spcAft>
                <a:spcPts val="0"/>
              </a:spcAft>
              <a:buSzPts val="1440"/>
              <a:buChar char="●"/>
              <a:defRPr/>
            </a:lvl4pPr>
            <a:lvl5pPr indent="-320039" lvl="4" marL="2286000" algn="l">
              <a:lnSpc>
                <a:spcPct val="115000"/>
              </a:lnSpc>
              <a:spcBef>
                <a:spcPts val="1000"/>
              </a:spcBef>
              <a:spcAft>
                <a:spcPts val="0"/>
              </a:spcAft>
              <a:buSzPts val="1440"/>
              <a:buChar char="○"/>
              <a:defRPr/>
            </a:lvl5pPr>
            <a:lvl6pPr indent="-320039" lvl="5" marL="2743200" algn="l">
              <a:lnSpc>
                <a:spcPct val="115000"/>
              </a:lnSpc>
              <a:spcBef>
                <a:spcPts val="1000"/>
              </a:spcBef>
              <a:spcAft>
                <a:spcPts val="0"/>
              </a:spcAft>
              <a:buSzPts val="1440"/>
              <a:buChar char="■"/>
              <a:defRPr/>
            </a:lvl6pPr>
            <a:lvl7pPr indent="-320039" lvl="6" marL="3200400" algn="l">
              <a:lnSpc>
                <a:spcPct val="115000"/>
              </a:lnSpc>
              <a:spcBef>
                <a:spcPts val="1000"/>
              </a:spcBef>
              <a:spcAft>
                <a:spcPts val="0"/>
              </a:spcAft>
              <a:buSzPts val="1440"/>
              <a:buChar char="●"/>
              <a:defRPr/>
            </a:lvl7pPr>
            <a:lvl8pPr indent="-320040" lvl="7" marL="3657600" algn="l">
              <a:lnSpc>
                <a:spcPct val="115000"/>
              </a:lnSpc>
              <a:spcBef>
                <a:spcPts val="1000"/>
              </a:spcBef>
              <a:spcAft>
                <a:spcPts val="0"/>
              </a:spcAft>
              <a:buSzPts val="1440"/>
              <a:buChar char="○"/>
              <a:defRPr/>
            </a:lvl8pPr>
            <a:lvl9pPr indent="-320040" lvl="8" marL="4114800" algn="l">
              <a:lnSpc>
                <a:spcPct val="115000"/>
              </a:lnSpc>
              <a:spcBef>
                <a:spcPts val="1000"/>
              </a:spcBef>
              <a:spcAft>
                <a:spcPts val="0"/>
              </a:spcAft>
              <a:buSzPts val="1440"/>
              <a:buChar char="■"/>
              <a:defRPr/>
            </a:lvl9pPr>
          </a:lstStyle>
          <a:p/>
        </p:txBody>
      </p:sp>
      <p:sp>
        <p:nvSpPr>
          <p:cNvPr id="22" name="Google Shape;22;gf604beb771_0_50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f604beb771_0_50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f604beb771_0_50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gf604beb771_0_446"/>
          <p:cNvGrpSpPr/>
          <p:nvPr/>
        </p:nvGrpSpPr>
        <p:grpSpPr>
          <a:xfrm>
            <a:off x="8130968" y="7"/>
            <a:ext cx="4060732" cy="2707359"/>
            <a:chOff x="6098378" y="5"/>
            <a:chExt cx="3045625" cy="2030570"/>
          </a:xfrm>
        </p:grpSpPr>
        <p:sp>
          <p:nvSpPr>
            <p:cNvPr id="27" name="Google Shape;27;gf604beb771_0_44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f604beb771_0_44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f604beb771_0_44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f604beb771_0_44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f604beb771_0_44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gf604beb771_0_446"/>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33" name="Google Shape;33;gf604beb771_0_44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grpSp>
        <p:nvGrpSpPr>
          <p:cNvPr id="35" name="Google Shape;35;gf604beb771_0_455"/>
          <p:cNvGrpSpPr/>
          <p:nvPr/>
        </p:nvGrpSpPr>
        <p:grpSpPr>
          <a:xfrm>
            <a:off x="0" y="5204762"/>
            <a:ext cx="12191695" cy="1653192"/>
            <a:chOff x="0" y="3903669"/>
            <a:chExt cx="9144000" cy="1239925"/>
          </a:xfrm>
        </p:grpSpPr>
        <p:sp>
          <p:nvSpPr>
            <p:cNvPr id="36" name="Google Shape;36;gf604beb771_0_455"/>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f604beb771_0_455"/>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f604beb771_0_455"/>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f604beb771_0_455"/>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f604beb771_0_455"/>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gf604beb771_0_45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2" name="Google Shape;42;gf604beb771_0_455"/>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3" name="Google Shape;43;gf604beb771_0_45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gf604beb771_0_46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6" name="Google Shape;46;gf604beb771_0_465"/>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7" name="Google Shape;47;gf604beb771_0_465"/>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8" name="Google Shape;48;gf604beb771_0_46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f604beb771_0_470"/>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gf604beb771_0_47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gf604beb771_0_47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4" name="Google Shape;54;gf604beb771_0_473"/>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5" name="Google Shape;55;gf604beb771_0_47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6" name="Shape 56"/>
        <p:cNvGrpSpPr/>
        <p:nvPr/>
      </p:nvGrpSpPr>
      <p:grpSpPr>
        <a:xfrm>
          <a:off x="0" y="0"/>
          <a:ext cx="0" cy="0"/>
          <a:chOff x="0" y="0"/>
          <a:chExt cx="0" cy="0"/>
        </a:xfrm>
      </p:grpSpPr>
      <p:grpSp>
        <p:nvGrpSpPr>
          <p:cNvPr id="57" name="Google Shape;57;gf604beb771_0_477"/>
          <p:cNvGrpSpPr/>
          <p:nvPr/>
        </p:nvGrpSpPr>
        <p:grpSpPr>
          <a:xfrm>
            <a:off x="8130968" y="7"/>
            <a:ext cx="4060732" cy="2707359"/>
            <a:chOff x="6098378" y="5"/>
            <a:chExt cx="3045625" cy="2030570"/>
          </a:xfrm>
        </p:grpSpPr>
        <p:sp>
          <p:nvSpPr>
            <p:cNvPr id="58" name="Google Shape;58;gf604beb771_0_477"/>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f604beb771_0_477"/>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f604beb771_0_477"/>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f604beb771_0_477"/>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f604beb771_0_477"/>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f604beb771_0_477"/>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64" name="Google Shape;64;gf604beb771_0_47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f604beb771_0_486"/>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gf604beb771_0_486"/>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gf604beb771_0_486"/>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9" name="Google Shape;69;gf604beb771_0_486"/>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 name="Google Shape;70;gf604beb771_0_486"/>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71" name="Google Shape;71;gf604beb771_0_48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f604beb771_0_43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7" name="Google Shape;7;gf604beb771_0_432"/>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8" name="Google Shape;8;gf604beb771_0_43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Malware" TargetMode="External"/><Relationship Id="rId4" Type="http://schemas.openxmlformats.org/officeDocument/2006/relationships/hyperlink" Target="https://en.wikipedia.org/wiki/Machine_learning" TargetMode="External"/><Relationship Id="rId5" Type="http://schemas.openxmlformats.org/officeDocument/2006/relationships/hyperlink" Target="https://en.wikipedia.org/wiki/Supervised_learning" TargetMode="External"/><Relationship Id="rId6" Type="http://schemas.openxmlformats.org/officeDocument/2006/relationships/hyperlink" Target="https://en.wikipedia.org/wiki/Spamming" TargetMode="External"/><Relationship Id="rId7" Type="http://schemas.openxmlformats.org/officeDocument/2006/relationships/hyperlink" Target="https://www.researchgate.net/publication/343499527_Project_report_Malware_analysis" TargetMode="External"/><Relationship Id="rId8" Type="http://schemas.openxmlformats.org/officeDocument/2006/relationships/hyperlink" Target="https://towardsdatascience.com/malware-detection-using-deep-learning-6c95dd23543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797475" y="0"/>
            <a:ext cx="10962900" cy="379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5600"/>
              <a:buNone/>
            </a:pPr>
            <a:r>
              <a:rPr b="1" lang="en-IN" sz="6000"/>
              <a:t>Android </a:t>
            </a:r>
            <a:r>
              <a:rPr b="1" lang="en-IN" sz="6000"/>
              <a:t>Malware Detection by Machine Learning </a:t>
            </a:r>
            <a:endParaRPr b="1" sz="6000"/>
          </a:p>
        </p:txBody>
      </p:sp>
      <p:sp>
        <p:nvSpPr>
          <p:cNvPr id="92" name="Google Shape;92;p1"/>
          <p:cNvSpPr txBox="1"/>
          <p:nvPr>
            <p:ph idx="1" type="subTitle"/>
          </p:nvPr>
        </p:nvSpPr>
        <p:spPr>
          <a:xfrm>
            <a:off x="2587025" y="4206875"/>
            <a:ext cx="6842700" cy="33654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a:p>
            <a:pPr indent="0" lvl="0" marL="0" rtl="0" algn="r">
              <a:lnSpc>
                <a:spcPct val="100000"/>
              </a:lnSpc>
              <a:spcBef>
                <a:spcPts val="1000"/>
              </a:spcBef>
              <a:spcAft>
                <a:spcPts val="0"/>
              </a:spcAft>
              <a:buSzPts val="1920"/>
              <a:buNone/>
            </a:pPr>
            <a:r>
              <a:t/>
            </a:r>
            <a:endParaRPr b="1" sz="2400"/>
          </a:p>
          <a:p>
            <a:pPr indent="0" lvl="0" marL="0" rtl="0" algn="ctr">
              <a:lnSpc>
                <a:spcPct val="100000"/>
              </a:lnSpc>
              <a:spcBef>
                <a:spcPts val="1000"/>
              </a:spcBef>
              <a:spcAft>
                <a:spcPts val="0"/>
              </a:spcAft>
              <a:buSzPts val="1920"/>
              <a:buNone/>
            </a:pPr>
            <a:r>
              <a:rPr b="1" lang="en-IN" sz="2400"/>
              <a:t>Name : Vatshayan</a:t>
            </a:r>
            <a:endParaRPr b="1" sz="2400"/>
          </a:p>
          <a:p>
            <a:pPr indent="0" lvl="0" marL="0" rtl="0" algn="ctr">
              <a:lnSpc>
                <a:spcPct val="100000"/>
              </a:lnSpc>
              <a:spcBef>
                <a:spcPts val="1000"/>
              </a:spcBef>
              <a:spcAft>
                <a:spcPts val="0"/>
              </a:spcAft>
              <a:buSzPts val="1920"/>
              <a:buNone/>
            </a:pPr>
            <a:r>
              <a:rPr b="1" lang="en-IN" sz="2400"/>
              <a:t>Software Engineer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f604beb771_0_56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600"/>
              <a:buNone/>
            </a:pPr>
            <a:r>
              <a:t/>
            </a:r>
            <a:endParaRPr/>
          </a:p>
        </p:txBody>
      </p:sp>
      <p:sp>
        <p:nvSpPr>
          <p:cNvPr id="145" name="Google Shape;145;gf604beb771_0_56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440"/>
              <a:buNone/>
            </a:pPr>
            <a:r>
              <a:t/>
            </a:r>
            <a:endParaRPr/>
          </a:p>
        </p:txBody>
      </p:sp>
      <p:pic>
        <p:nvPicPr>
          <p:cNvPr id="146" name="Google Shape;146;gf604beb771_0_563"/>
          <p:cNvPicPr preferRelativeResize="0"/>
          <p:nvPr/>
        </p:nvPicPr>
        <p:blipFill rotWithShape="1">
          <a:blip r:embed="rId3">
            <a:alphaModFix/>
          </a:blip>
          <a:srcRect b="0" l="0" r="0" t="0"/>
          <a:stretch/>
        </p:blipFill>
        <p:spPr>
          <a:xfrm>
            <a:off x="299600" y="517400"/>
            <a:ext cx="10584776" cy="572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f604beb771_0_5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3600"/>
              <a:buNone/>
            </a:pPr>
            <a:r>
              <a:rPr lang="en-IN" sz="2400">
                <a:solidFill>
                  <a:schemeClr val="dk2"/>
                </a:solidFill>
              </a:rPr>
              <a:t>XG boost </a:t>
            </a:r>
            <a:endParaRPr sz="2400">
              <a:solidFill>
                <a:schemeClr val="dk2"/>
              </a:solidFill>
            </a:endParaRPr>
          </a:p>
          <a:p>
            <a:pPr indent="0" lvl="0" marL="0" rtl="0" algn="l">
              <a:lnSpc>
                <a:spcPct val="100000"/>
              </a:lnSpc>
              <a:spcBef>
                <a:spcPts val="0"/>
              </a:spcBef>
              <a:spcAft>
                <a:spcPts val="0"/>
              </a:spcAft>
              <a:buSzPts val="3600"/>
              <a:buNone/>
            </a:pPr>
            <a:r>
              <a:t/>
            </a:r>
            <a:endParaRPr/>
          </a:p>
        </p:txBody>
      </p:sp>
      <p:sp>
        <p:nvSpPr>
          <p:cNvPr id="152" name="Google Shape;152;gf604beb771_0_524"/>
          <p:cNvSpPr txBox="1"/>
          <p:nvPr>
            <p:ph idx="1" type="body"/>
          </p:nvPr>
        </p:nvSpPr>
        <p:spPr>
          <a:xfrm>
            <a:off x="677325" y="1455225"/>
            <a:ext cx="10545600" cy="458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440"/>
              <a:buNone/>
            </a:pPr>
            <a:r>
              <a:rPr lang="en-IN" sz="1800">
                <a:solidFill>
                  <a:srgbClr val="0A0A0A"/>
                </a:solidFill>
                <a:highlight>
                  <a:srgbClr val="FFFFFF"/>
                </a:highlight>
                <a:latin typeface="Times New Roman"/>
                <a:ea typeface="Times New Roman"/>
                <a:cs typeface="Times New Roman"/>
                <a:sym typeface="Times New Roman"/>
              </a:rPr>
              <a:t>XGBoost or extreme gradient boosting is one of the well-known </a:t>
            </a:r>
            <a:r>
              <a:rPr lang="en-IN" sz="1800">
                <a:solidFill>
                  <a:srgbClr val="0A0A0A"/>
                </a:solidFill>
                <a:latin typeface="Times New Roman"/>
                <a:ea typeface="Times New Roman"/>
                <a:cs typeface="Times New Roman"/>
                <a:sym typeface="Times New Roman"/>
              </a:rPr>
              <a:t>gradient boosting </a:t>
            </a:r>
            <a:r>
              <a:rPr lang="en-IN" sz="1800">
                <a:solidFill>
                  <a:srgbClr val="0A0A0A"/>
                </a:solidFill>
                <a:highlight>
                  <a:srgbClr val="FFFFFF"/>
                </a:highlight>
                <a:latin typeface="Times New Roman"/>
                <a:ea typeface="Times New Roman"/>
                <a:cs typeface="Times New Roman"/>
                <a:sym typeface="Times New Roman"/>
              </a:rPr>
              <a:t>techniques(ensemble) having enhanced performance and speed in tree-based (sequential decision trees) machine learning algorithms. XGBoost was created by Tianqi Chen and initially maintained by the Distributed (Deep) Machine Learning Community (DMLC) group. It is the most common algorithm used for applied machine learning in competitions and has gained popularity through winning solutions in structured and tabular data. </a:t>
            </a:r>
            <a:endParaRPr sz="1800">
              <a:solidFill>
                <a:srgbClr val="0A0A0A"/>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SzPts val="1440"/>
              <a:buNone/>
            </a:pPr>
            <a:r>
              <a:rPr lang="en-IN" sz="1800">
                <a:solidFill>
                  <a:srgbClr val="555555"/>
                </a:solidFill>
                <a:latin typeface="Times New Roman"/>
                <a:ea typeface="Times New Roman"/>
                <a:cs typeface="Times New Roman"/>
                <a:sym typeface="Times New Roman"/>
              </a:rPr>
              <a:t>XGBoost is an algorithm that has recently been dominating applied machine learning and Kaggle competitions for structured or tabular data.</a:t>
            </a:r>
            <a:endParaRPr sz="1800">
              <a:solidFill>
                <a:srgbClr val="555555"/>
              </a:solidFill>
              <a:latin typeface="Times New Roman"/>
              <a:ea typeface="Times New Roman"/>
              <a:cs typeface="Times New Roman"/>
              <a:sym typeface="Times New Roman"/>
            </a:endParaRPr>
          </a:p>
          <a:p>
            <a:pPr indent="0" lvl="0" marL="0" rtl="0" algn="l">
              <a:lnSpc>
                <a:spcPct val="150000"/>
              </a:lnSpc>
              <a:spcBef>
                <a:spcPts val="1400"/>
              </a:spcBef>
              <a:spcAft>
                <a:spcPts val="0"/>
              </a:spcAft>
              <a:buSzPts val="1440"/>
              <a:buNone/>
            </a:pPr>
            <a:r>
              <a:rPr lang="en-IN" sz="1800">
                <a:solidFill>
                  <a:srgbClr val="555555"/>
                </a:solidFill>
                <a:latin typeface="Times New Roman"/>
                <a:ea typeface="Times New Roman"/>
                <a:cs typeface="Times New Roman"/>
                <a:sym typeface="Times New Roman"/>
              </a:rPr>
              <a:t>XGBoost is an implementation of gradient boosted decision trees designed for speed and performance.</a:t>
            </a:r>
            <a:endParaRPr sz="1800">
              <a:solidFill>
                <a:srgbClr val="555555"/>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ts val="1440"/>
              <a:buNone/>
            </a:pPr>
            <a:r>
              <a:t/>
            </a:r>
            <a:endParaRPr sz="1800">
              <a:solidFill>
                <a:srgbClr val="0A0A0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f604beb771_0_569"/>
          <p:cNvPicPr preferRelativeResize="0"/>
          <p:nvPr/>
        </p:nvPicPr>
        <p:blipFill rotWithShape="1">
          <a:blip r:embed="rId3">
            <a:alphaModFix/>
          </a:blip>
          <a:srcRect b="0" l="0" r="0" t="0"/>
          <a:stretch/>
        </p:blipFill>
        <p:spPr>
          <a:xfrm>
            <a:off x="3283490" y="472275"/>
            <a:ext cx="5474801" cy="5474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604beb771_0_5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600"/>
              <a:buNone/>
            </a:pPr>
            <a:r>
              <a:rPr lang="en-IN"/>
              <a:t>SVM</a:t>
            </a:r>
            <a:endParaRPr/>
          </a:p>
        </p:txBody>
      </p:sp>
      <p:sp>
        <p:nvSpPr>
          <p:cNvPr id="163" name="Google Shape;163;gf604beb771_0_5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440"/>
              <a:buNone/>
            </a:pPr>
            <a:r>
              <a:rPr lang="en-IN" sz="1800">
                <a:solidFill>
                  <a:srgbClr val="333333"/>
                </a:solidFill>
              </a:rPr>
              <a:t>Support Vector Machine or SVM is one of the most popular Supervised Learning algorithms, which is used for Classification as well as Regression problems. However, primarily, it is used for Classification problems in Machine Learning.</a:t>
            </a:r>
            <a:endParaRPr sz="1800">
              <a:solidFill>
                <a:srgbClr val="333333"/>
              </a:solidFill>
            </a:endParaRPr>
          </a:p>
          <a:p>
            <a:pPr indent="0" lvl="0" marL="0" rtl="0" algn="just">
              <a:lnSpc>
                <a:spcPct val="115000"/>
              </a:lnSpc>
              <a:spcBef>
                <a:spcPts val="1200"/>
              </a:spcBef>
              <a:spcAft>
                <a:spcPts val="0"/>
              </a:spcAft>
              <a:buSzPts val="1440"/>
              <a:buNone/>
            </a:pPr>
            <a:r>
              <a:rPr lang="en-IN" sz="1800">
                <a:solidFill>
                  <a:srgbClr val="333333"/>
                </a:solidFill>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sz="1800">
              <a:solidFill>
                <a:srgbClr val="333333"/>
              </a:solidFill>
            </a:endParaRPr>
          </a:p>
          <a:p>
            <a:pPr indent="0" lvl="0" marL="0" rtl="0" algn="just">
              <a:lnSpc>
                <a:spcPct val="115000"/>
              </a:lnSpc>
              <a:spcBef>
                <a:spcPts val="1200"/>
              </a:spcBef>
              <a:spcAft>
                <a:spcPts val="0"/>
              </a:spcAft>
              <a:buSzPts val="1440"/>
              <a:buNone/>
            </a:pPr>
            <a:r>
              <a:rPr lang="en-IN" sz="1800">
                <a:solidFill>
                  <a:srgbClr val="333333"/>
                </a:solidFill>
              </a:rPr>
              <a:t>SVM chooses the extreme points/vectors that help in creating the hyperplane. These extreme cases are called as support vectors, and hence algorithm is termed as Support Vector Machine.</a:t>
            </a:r>
            <a:endParaRPr sz="1800">
              <a:solidFill>
                <a:srgbClr val="333333"/>
              </a:solidFill>
            </a:endParaRPr>
          </a:p>
          <a:p>
            <a:pPr indent="0" lvl="0" marL="0" rtl="0" algn="l">
              <a:lnSpc>
                <a:spcPct val="115000"/>
              </a:lnSpc>
              <a:spcBef>
                <a:spcPts val="1200"/>
              </a:spcBef>
              <a:spcAft>
                <a:spcPts val="0"/>
              </a:spcAft>
              <a:buSzPts val="144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f604beb771_0_534"/>
          <p:cNvSpPr txBox="1"/>
          <p:nvPr>
            <p:ph type="title"/>
          </p:nvPr>
        </p:nvSpPr>
        <p:spPr>
          <a:xfrm>
            <a:off x="677325" y="959550"/>
            <a:ext cx="8596800" cy="1779900"/>
          </a:xfrm>
          <a:prstGeom prst="rect">
            <a:avLst/>
          </a:prstGeom>
          <a:noFill/>
          <a:ln>
            <a:noFill/>
          </a:ln>
        </p:spPr>
        <p:txBody>
          <a:bodyPr anchorCtr="0" anchor="t" bIns="45700" lIns="91425" spcFirstLastPara="1" rIns="91425" wrap="square" tIns="45700">
            <a:normAutofit/>
          </a:bodyPr>
          <a:lstStyle/>
          <a:p>
            <a:pPr indent="0" lvl="0" marL="0" rtl="0" algn="l">
              <a:lnSpc>
                <a:spcPct val="123529"/>
              </a:lnSpc>
              <a:spcBef>
                <a:spcPts val="2900"/>
              </a:spcBef>
              <a:spcAft>
                <a:spcPts val="0"/>
              </a:spcAft>
              <a:buSzPts val="3600"/>
              <a:buNone/>
            </a:pPr>
            <a:r>
              <a:rPr b="1" lang="en-IN" sz="2400">
                <a:solidFill>
                  <a:srgbClr val="073763"/>
                </a:solidFill>
                <a:latin typeface="Arial"/>
                <a:ea typeface="Arial"/>
                <a:cs typeface="Arial"/>
                <a:sym typeface="Arial"/>
              </a:rPr>
              <a:t>Why is it important to detect Malware?</a:t>
            </a:r>
            <a:endParaRPr b="1" sz="2400">
              <a:solidFill>
                <a:srgbClr val="073763"/>
              </a:solidFill>
              <a:latin typeface="Arial"/>
              <a:ea typeface="Arial"/>
              <a:cs typeface="Arial"/>
              <a:sym typeface="Arial"/>
            </a:endParaRPr>
          </a:p>
          <a:p>
            <a:pPr indent="0" lvl="0" marL="0" rtl="0" algn="l">
              <a:lnSpc>
                <a:spcPct val="100000"/>
              </a:lnSpc>
              <a:spcBef>
                <a:spcPts val="0"/>
              </a:spcBef>
              <a:spcAft>
                <a:spcPts val="0"/>
              </a:spcAft>
              <a:buSzPts val="3600"/>
              <a:buNone/>
            </a:pPr>
            <a:r>
              <a:t/>
            </a:r>
            <a:endParaRPr sz="1650">
              <a:solidFill>
                <a:srgbClr val="292929"/>
              </a:solidFill>
              <a:latin typeface="Arial"/>
              <a:ea typeface="Arial"/>
              <a:cs typeface="Arial"/>
              <a:sym typeface="Arial"/>
            </a:endParaRPr>
          </a:p>
        </p:txBody>
      </p:sp>
      <p:sp>
        <p:nvSpPr>
          <p:cNvPr id="169" name="Google Shape;169;gf604beb771_0_534"/>
          <p:cNvSpPr txBox="1"/>
          <p:nvPr>
            <p:ph idx="1" type="body"/>
          </p:nvPr>
        </p:nvSpPr>
        <p:spPr>
          <a:xfrm>
            <a:off x="677323" y="2160600"/>
            <a:ext cx="10715100" cy="3880800"/>
          </a:xfrm>
          <a:prstGeom prst="rect">
            <a:avLst/>
          </a:prstGeom>
          <a:noFill/>
          <a:ln>
            <a:noFill/>
          </a:ln>
        </p:spPr>
        <p:txBody>
          <a:bodyPr anchorCtr="0" anchor="t" bIns="45700" lIns="91425" spcFirstLastPara="1" rIns="91425" wrap="square" tIns="45700">
            <a:noAutofit/>
          </a:bodyPr>
          <a:lstStyle/>
          <a:p>
            <a:pPr indent="0" lvl="0" marL="0" rtl="0" algn="l">
              <a:lnSpc>
                <a:spcPct val="218181"/>
              </a:lnSpc>
              <a:spcBef>
                <a:spcPts val="1400"/>
              </a:spcBef>
              <a:spcAft>
                <a:spcPts val="0"/>
              </a:spcAft>
              <a:buSzPts val="1440"/>
              <a:buNone/>
            </a:pPr>
            <a:r>
              <a:rPr lang="en-IN" sz="1800">
                <a:solidFill>
                  <a:srgbClr val="292929"/>
                </a:solidFill>
                <a:latin typeface="Georgia"/>
                <a:ea typeface="Georgia"/>
                <a:cs typeface="Georgia"/>
                <a:sym typeface="Georgia"/>
              </a:rPr>
              <a:t>Malware is one of the most serious security threats on the Internet today. In fact, most Internet problems such as spam e-mails and denial of service attacks have malware as their underlying cause. That is, computers that are compromised with malware are often networked together to form botnets, and many attacks are launched using these malicious, attacker-controlled networks.</a:t>
            </a:r>
            <a:endParaRPr sz="1800">
              <a:solidFill>
                <a:srgbClr val="292929"/>
              </a:solidFill>
              <a:latin typeface="Georgia"/>
              <a:ea typeface="Georgia"/>
              <a:cs typeface="Georgia"/>
              <a:sym typeface="Georgia"/>
            </a:endParaRPr>
          </a:p>
          <a:p>
            <a:pPr indent="0" lvl="0" marL="0" rtl="0" algn="l">
              <a:lnSpc>
                <a:spcPct val="218181"/>
              </a:lnSpc>
              <a:spcBef>
                <a:spcPts val="3200"/>
              </a:spcBef>
              <a:spcAft>
                <a:spcPts val="0"/>
              </a:spcAft>
              <a:buSzPts val="1440"/>
              <a:buNone/>
            </a:pPr>
            <a:r>
              <a:rPr lang="en-IN" sz="1800">
                <a:solidFill>
                  <a:srgbClr val="292929"/>
                </a:solidFill>
                <a:latin typeface="Georgia"/>
                <a:ea typeface="Georgia"/>
                <a:cs typeface="Georgia"/>
                <a:sym typeface="Georgia"/>
              </a:rPr>
              <a:t>In order to deal with the new malware generated, new techniques to detect them and prevent any damage caused by them.</a:t>
            </a:r>
            <a:endParaRPr sz="1800">
              <a:solidFill>
                <a:srgbClr val="292929"/>
              </a:solidFill>
              <a:latin typeface="Georgia"/>
              <a:ea typeface="Georgia"/>
              <a:cs typeface="Georgia"/>
              <a:sym typeface="Georgia"/>
            </a:endParaRPr>
          </a:p>
          <a:p>
            <a:pPr indent="0" lvl="0" marL="0" rtl="0" algn="l">
              <a:lnSpc>
                <a:spcPct val="115000"/>
              </a:lnSpc>
              <a:spcBef>
                <a:spcPts val="1000"/>
              </a:spcBef>
              <a:spcAft>
                <a:spcPts val="0"/>
              </a:spcAft>
              <a:buSzPts val="144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677334" y="56197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CONCLUSION </a:t>
            </a:r>
            <a:endParaRPr/>
          </a:p>
        </p:txBody>
      </p:sp>
      <p:sp>
        <p:nvSpPr>
          <p:cNvPr id="175" name="Google Shape;175;p9"/>
          <p:cNvSpPr txBox="1"/>
          <p:nvPr>
            <p:ph idx="1" type="body"/>
          </p:nvPr>
        </p:nvSpPr>
        <p:spPr>
          <a:xfrm>
            <a:off x="883709" y="1882775"/>
            <a:ext cx="8596668" cy="3880773"/>
          </a:xfrm>
          <a:prstGeom prst="rect">
            <a:avLst/>
          </a:prstGeom>
          <a:noFill/>
          <a:ln>
            <a:noFill/>
          </a:ln>
        </p:spPr>
        <p:txBody>
          <a:bodyPr anchorCtr="0" anchor="t" bIns="45700" lIns="91425" spcFirstLastPara="1" rIns="91425" wrap="square" tIns="45700">
            <a:normAutofit fontScale="92500"/>
          </a:bodyPr>
          <a:lstStyle/>
          <a:p>
            <a:pPr indent="-336042" lvl="0" marL="342900" rtl="0" algn="l">
              <a:lnSpc>
                <a:spcPct val="115000"/>
              </a:lnSpc>
              <a:spcBef>
                <a:spcPts val="0"/>
              </a:spcBef>
              <a:spcAft>
                <a:spcPts val="0"/>
              </a:spcAft>
              <a:buSzPct val="59999"/>
              <a:buChar char="●"/>
            </a:pPr>
            <a:r>
              <a:rPr lang="en-IN"/>
              <a:t> A Malware is critical threat to user computer system in terms of stealing confidential information or disabling security.</a:t>
            </a:r>
            <a:endParaRPr/>
          </a:p>
          <a:p>
            <a:pPr indent="-336042" lvl="0" marL="342900" rtl="0" algn="l">
              <a:lnSpc>
                <a:spcPct val="115000"/>
              </a:lnSpc>
              <a:spcBef>
                <a:spcPts val="1000"/>
              </a:spcBef>
              <a:spcAft>
                <a:spcPts val="0"/>
              </a:spcAft>
              <a:buSzPct val="59999"/>
              <a:buChar char="●"/>
            </a:pPr>
            <a:r>
              <a:rPr lang="en-IN"/>
              <a:t>This project present some of the existing machine learning algorithms directly applied on the data or datasets of malware </a:t>
            </a:r>
            <a:endParaRPr/>
          </a:p>
          <a:p>
            <a:pPr indent="-336042" lvl="0" marL="342900" rtl="0" algn="l">
              <a:lnSpc>
                <a:spcPct val="115000"/>
              </a:lnSpc>
              <a:spcBef>
                <a:spcPts val="1000"/>
              </a:spcBef>
              <a:spcAft>
                <a:spcPts val="0"/>
              </a:spcAft>
              <a:buSzPct val="59999"/>
              <a:buChar char="●"/>
            </a:pPr>
            <a:r>
              <a:rPr lang="en-IN"/>
              <a:t>It explains the how the algorithms will play a role in detecting malware with high accuracy and predictions </a:t>
            </a:r>
            <a:endParaRPr/>
          </a:p>
          <a:p>
            <a:pPr indent="-336042" lvl="0" marL="342900" rtl="0" algn="l">
              <a:lnSpc>
                <a:spcPct val="115000"/>
              </a:lnSpc>
              <a:spcBef>
                <a:spcPts val="1000"/>
              </a:spcBef>
              <a:spcAft>
                <a:spcPts val="0"/>
              </a:spcAft>
              <a:buSzPct val="59999"/>
              <a:buChar char="●"/>
            </a:pPr>
            <a:r>
              <a:rPr lang="en-IN"/>
              <a:t>We are also using data science and data mining techniques to overcome the drawbacks of existing system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REFERENCES </a:t>
            </a:r>
            <a:endParaRPr/>
          </a:p>
        </p:txBody>
      </p:sp>
      <p:sp>
        <p:nvSpPr>
          <p:cNvPr id="181" name="Google Shape;181;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36042" lvl="0" marL="342900" rtl="0" algn="l">
              <a:lnSpc>
                <a:spcPct val="115000"/>
              </a:lnSpc>
              <a:spcBef>
                <a:spcPts val="0"/>
              </a:spcBef>
              <a:spcAft>
                <a:spcPts val="0"/>
              </a:spcAft>
              <a:buSzPct val="59999"/>
              <a:buChar char="●"/>
            </a:pPr>
            <a:r>
              <a:rPr lang="en-IN" u="sng">
                <a:solidFill>
                  <a:schemeClr val="hlink"/>
                </a:solidFill>
                <a:hlinkClick r:id="rId3"/>
              </a:rPr>
              <a:t>https://en.wikipedia.org/wiki/Malware</a:t>
            </a:r>
            <a:endParaRPr/>
          </a:p>
          <a:p>
            <a:pPr indent="-336042" lvl="0" marL="342900" rtl="0" algn="l">
              <a:lnSpc>
                <a:spcPct val="115000"/>
              </a:lnSpc>
              <a:spcBef>
                <a:spcPts val="1000"/>
              </a:spcBef>
              <a:spcAft>
                <a:spcPts val="0"/>
              </a:spcAft>
              <a:buSzPct val="59999"/>
              <a:buChar char="●"/>
            </a:pPr>
            <a:r>
              <a:rPr lang="en-IN" u="sng">
                <a:solidFill>
                  <a:schemeClr val="hlink"/>
                </a:solidFill>
                <a:hlinkClick r:id="rId4"/>
              </a:rPr>
              <a:t>https://en.wikipedia.org/wiki/Machine_learning</a:t>
            </a:r>
            <a:endParaRPr/>
          </a:p>
          <a:p>
            <a:pPr indent="-336042" lvl="0" marL="342900" rtl="0" algn="l">
              <a:lnSpc>
                <a:spcPct val="115000"/>
              </a:lnSpc>
              <a:spcBef>
                <a:spcPts val="1000"/>
              </a:spcBef>
              <a:spcAft>
                <a:spcPts val="0"/>
              </a:spcAft>
              <a:buSzPct val="59999"/>
              <a:buChar char="●"/>
            </a:pPr>
            <a:r>
              <a:rPr lang="en-IN" u="sng">
                <a:solidFill>
                  <a:schemeClr val="hlink"/>
                </a:solidFill>
                <a:hlinkClick r:id="rId5"/>
              </a:rPr>
              <a:t>https://en.wikipedia.org/wiki/Supervised_learning</a:t>
            </a:r>
            <a:endParaRPr/>
          </a:p>
          <a:p>
            <a:pPr indent="-336042" lvl="0" marL="342900" rtl="0" algn="l">
              <a:lnSpc>
                <a:spcPct val="115000"/>
              </a:lnSpc>
              <a:spcBef>
                <a:spcPts val="1000"/>
              </a:spcBef>
              <a:spcAft>
                <a:spcPts val="0"/>
              </a:spcAft>
              <a:buSzPct val="59999"/>
              <a:buChar char="●"/>
            </a:pPr>
            <a:r>
              <a:rPr lang="en-IN" u="sng">
                <a:solidFill>
                  <a:schemeClr val="hlink"/>
                </a:solidFill>
                <a:hlinkClick r:id="rId6"/>
              </a:rPr>
              <a:t>https://en.wikipedia.org/wiki/Spamming</a:t>
            </a:r>
            <a:endParaRPr/>
          </a:p>
          <a:p>
            <a:pPr indent="-336042" lvl="0" marL="342900" rtl="0" algn="l">
              <a:lnSpc>
                <a:spcPct val="115000"/>
              </a:lnSpc>
              <a:spcBef>
                <a:spcPts val="1000"/>
              </a:spcBef>
              <a:spcAft>
                <a:spcPts val="0"/>
              </a:spcAft>
              <a:buSzPct val="59999"/>
              <a:buChar char="●"/>
            </a:pPr>
            <a:r>
              <a:rPr lang="en-IN" u="sng">
                <a:solidFill>
                  <a:schemeClr val="hlink"/>
                </a:solidFill>
                <a:hlinkClick r:id="rId7"/>
              </a:rPr>
              <a:t>https://www.researchgate.net/publication/343499527_Project_report_Malware_analysis</a:t>
            </a:r>
            <a:endParaRPr/>
          </a:p>
          <a:p>
            <a:pPr indent="-336042" lvl="0" marL="342900" rtl="0" algn="l">
              <a:lnSpc>
                <a:spcPct val="115000"/>
              </a:lnSpc>
              <a:spcBef>
                <a:spcPts val="1000"/>
              </a:spcBef>
              <a:spcAft>
                <a:spcPts val="0"/>
              </a:spcAft>
              <a:buSzPct val="59999"/>
              <a:buChar char="●"/>
            </a:pPr>
            <a:r>
              <a:rPr lang="en-IN" u="sng">
                <a:solidFill>
                  <a:schemeClr val="hlink"/>
                </a:solidFill>
                <a:hlinkClick r:id="rId8"/>
              </a:rPr>
              <a:t>https://towardsdatascience.com/malware-detection-using-deep-learning-6c95dd235432</a:t>
            </a:r>
            <a:endParaRPr/>
          </a:p>
          <a:p>
            <a:pPr indent="-251459" lvl="0" marL="342900" rtl="0" algn="l">
              <a:lnSpc>
                <a:spcPct val="115000"/>
              </a:lnSpc>
              <a:spcBef>
                <a:spcPts val="1000"/>
              </a:spcBef>
              <a:spcAft>
                <a:spcPts val="0"/>
              </a:spcAft>
              <a:buSzPct val="59999"/>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b4cd8a870_0_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600"/>
              <a:buNone/>
            </a:pPr>
            <a:r>
              <a:t/>
            </a:r>
            <a:endParaRPr/>
          </a:p>
        </p:txBody>
      </p:sp>
      <p:sp>
        <p:nvSpPr>
          <p:cNvPr id="187" name="Google Shape;187;g11b4cd8a870_0_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440"/>
              <a:buNone/>
            </a:pPr>
            <a:r>
              <a:t/>
            </a:r>
            <a:endParaRPr/>
          </a:p>
        </p:txBody>
      </p:sp>
      <p:pic>
        <p:nvPicPr>
          <p:cNvPr id="188" name="Google Shape;188;g11b4cd8a870_0_0"/>
          <p:cNvPicPr preferRelativeResize="0"/>
          <p:nvPr/>
        </p:nvPicPr>
        <p:blipFill rotWithShape="1">
          <a:blip r:embed="rId3">
            <a:alphaModFix/>
          </a:blip>
          <a:srcRect b="0" l="0" r="0" t="0"/>
          <a:stretch/>
        </p:blipFill>
        <p:spPr>
          <a:xfrm>
            <a:off x="70700" y="0"/>
            <a:ext cx="11780374" cy="6976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MALWARE </a:t>
            </a:r>
            <a:endParaRPr/>
          </a:p>
        </p:txBody>
      </p:sp>
      <p:sp>
        <p:nvSpPr>
          <p:cNvPr id="98" name="Google Shape;98;p3"/>
          <p:cNvSpPr txBox="1"/>
          <p:nvPr>
            <p:ph idx="1" type="body"/>
          </p:nvPr>
        </p:nvSpPr>
        <p:spPr>
          <a:xfrm>
            <a:off x="841375" y="2160589"/>
            <a:ext cx="9461500" cy="3880773"/>
          </a:xfrm>
          <a:prstGeom prst="rect">
            <a:avLst/>
          </a:prstGeom>
          <a:noFill/>
          <a:ln>
            <a:noFill/>
          </a:ln>
        </p:spPr>
        <p:txBody>
          <a:bodyPr anchorCtr="0" anchor="t" bIns="45700" lIns="91425" spcFirstLastPara="1" rIns="91425" wrap="square" tIns="45700">
            <a:normAutofit fontScale="85000" lnSpcReduction="10000"/>
          </a:bodyPr>
          <a:lstStyle/>
          <a:p>
            <a:pPr indent="-329184" lvl="0" marL="342900" rtl="0" algn="l">
              <a:lnSpc>
                <a:spcPct val="115000"/>
              </a:lnSpc>
              <a:spcBef>
                <a:spcPts val="0"/>
              </a:spcBef>
              <a:spcAft>
                <a:spcPts val="0"/>
              </a:spcAft>
              <a:buSzPct val="59999"/>
              <a:buChar char="●"/>
            </a:pPr>
            <a:r>
              <a:rPr b="0" i="0" lang="en-IN" u="none" strike="noStrike">
                <a:solidFill>
                  <a:srgbClr val="4D5156"/>
                </a:solidFill>
                <a:latin typeface="arial"/>
                <a:ea typeface="arial"/>
                <a:cs typeface="arial"/>
                <a:sym typeface="arial"/>
              </a:rPr>
              <a:t>Malware is any software intentionally designed to cause damage to a computer, server, client, or computer network. A wide variety of malware types exist, including computer viruses, worms, Trojan horses, ransomware, spyware, adware, rogue software, wiper and scareware.</a:t>
            </a:r>
            <a:endParaRPr/>
          </a:p>
          <a:p>
            <a:pPr indent="-329184" lvl="0" marL="342900" rtl="0" algn="l">
              <a:lnSpc>
                <a:spcPct val="115000"/>
              </a:lnSpc>
              <a:spcBef>
                <a:spcPts val="1000"/>
              </a:spcBef>
              <a:spcAft>
                <a:spcPts val="0"/>
              </a:spcAft>
              <a:buSzPct val="59999"/>
              <a:buChar char="●"/>
            </a:pPr>
            <a:r>
              <a:rPr b="1" lang="en-IN">
                <a:solidFill>
                  <a:srgbClr val="4D5156"/>
                </a:solidFill>
                <a:latin typeface="arial"/>
                <a:ea typeface="arial"/>
                <a:cs typeface="arial"/>
                <a:sym typeface="arial"/>
              </a:rPr>
              <a:t>Types of malware </a:t>
            </a:r>
            <a:endParaRPr b="1"/>
          </a:p>
          <a:p>
            <a:pPr indent="-329184" lvl="0" marL="342900" rtl="0" algn="l">
              <a:lnSpc>
                <a:spcPct val="115000"/>
              </a:lnSpc>
              <a:spcBef>
                <a:spcPts val="1000"/>
              </a:spcBef>
              <a:spcAft>
                <a:spcPts val="0"/>
              </a:spcAft>
              <a:buSzPct val="59999"/>
              <a:buFont typeface="Arial"/>
              <a:buChar char="•"/>
            </a:pPr>
            <a:r>
              <a:rPr lang="en-IN">
                <a:solidFill>
                  <a:srgbClr val="4D5156"/>
                </a:solidFill>
                <a:latin typeface="arial"/>
                <a:ea typeface="arial"/>
                <a:cs typeface="arial"/>
                <a:sym typeface="arial"/>
              </a:rPr>
              <a:t>Trojan horse </a:t>
            </a:r>
            <a:endParaRPr/>
          </a:p>
          <a:p>
            <a:pPr indent="-329184" lvl="0" marL="342900" rtl="0" algn="l">
              <a:lnSpc>
                <a:spcPct val="115000"/>
              </a:lnSpc>
              <a:spcBef>
                <a:spcPts val="1000"/>
              </a:spcBef>
              <a:spcAft>
                <a:spcPts val="0"/>
              </a:spcAft>
              <a:buSzPct val="59999"/>
              <a:buFont typeface="Arial"/>
              <a:buChar char="•"/>
            </a:pPr>
            <a:r>
              <a:rPr lang="en-IN">
                <a:solidFill>
                  <a:srgbClr val="4D5156"/>
                </a:solidFill>
                <a:latin typeface="arial"/>
                <a:ea typeface="arial"/>
                <a:cs typeface="arial"/>
                <a:sym typeface="arial"/>
              </a:rPr>
              <a:t>Virus </a:t>
            </a:r>
            <a:endParaRPr/>
          </a:p>
          <a:p>
            <a:pPr indent="-329184" lvl="0" marL="342900" rtl="0" algn="l">
              <a:lnSpc>
                <a:spcPct val="115000"/>
              </a:lnSpc>
              <a:spcBef>
                <a:spcPts val="1000"/>
              </a:spcBef>
              <a:spcAft>
                <a:spcPts val="0"/>
              </a:spcAft>
              <a:buSzPct val="59999"/>
              <a:buFont typeface="Arial"/>
              <a:buChar char="•"/>
            </a:pPr>
            <a:r>
              <a:rPr lang="en-IN">
                <a:solidFill>
                  <a:srgbClr val="4D5156"/>
                </a:solidFill>
                <a:latin typeface="arial"/>
                <a:ea typeface="arial"/>
                <a:cs typeface="arial"/>
                <a:sym typeface="arial"/>
              </a:rPr>
              <a:t>Adware </a:t>
            </a:r>
            <a:endParaRPr/>
          </a:p>
          <a:p>
            <a:pPr indent="-329184" lvl="0" marL="342900" rtl="0" algn="l">
              <a:lnSpc>
                <a:spcPct val="115000"/>
              </a:lnSpc>
              <a:spcBef>
                <a:spcPts val="1000"/>
              </a:spcBef>
              <a:spcAft>
                <a:spcPts val="0"/>
              </a:spcAft>
              <a:buSzPct val="59999"/>
              <a:buFont typeface="Arial"/>
              <a:buChar char="•"/>
            </a:pPr>
            <a:r>
              <a:rPr lang="en-IN">
                <a:solidFill>
                  <a:srgbClr val="4D5156"/>
                </a:solidFill>
                <a:latin typeface="arial"/>
                <a:ea typeface="arial"/>
                <a:cs typeface="arial"/>
                <a:sym typeface="arial"/>
              </a:rPr>
              <a:t>Bitware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MACHINE LEARNING </a:t>
            </a:r>
            <a:endParaRPr/>
          </a:p>
        </p:txBody>
      </p:sp>
      <p:sp>
        <p:nvSpPr>
          <p:cNvPr id="104" name="Google Shape;104;p4"/>
          <p:cNvSpPr txBox="1"/>
          <p:nvPr>
            <p:ph idx="1" type="body"/>
          </p:nvPr>
        </p:nvSpPr>
        <p:spPr>
          <a:xfrm>
            <a:off x="677323" y="2160600"/>
            <a:ext cx="10846800" cy="3880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5000"/>
              </a:lnSpc>
              <a:spcBef>
                <a:spcPts val="0"/>
              </a:spcBef>
              <a:spcAft>
                <a:spcPts val="0"/>
              </a:spcAft>
              <a:buSzPts val="1440"/>
              <a:buChar char="●"/>
            </a:pPr>
            <a:r>
              <a:rPr b="1" i="0" lang="en-IN" u="none" strike="noStrike">
                <a:solidFill>
                  <a:srgbClr val="202124"/>
                </a:solidFill>
                <a:latin typeface="arial"/>
                <a:ea typeface="arial"/>
                <a:cs typeface="arial"/>
                <a:sym typeface="arial"/>
              </a:rPr>
              <a:t>Machine learning</a:t>
            </a:r>
            <a:r>
              <a:rPr b="0" i="0" lang="en-IN" u="none" strike="noStrike">
                <a:solidFill>
                  <a:srgbClr val="202124"/>
                </a:solidFill>
                <a:latin typeface="arial"/>
                <a:ea typeface="arial"/>
                <a:cs typeface="arial"/>
                <a:sym typeface="arial"/>
              </a:rPr>
              <a:t> is a method of data analysis that automates analytical model building. It is a branch of artificial </a:t>
            </a:r>
            <a:r>
              <a:rPr b="1" i="0" lang="en-IN" u="none" strike="noStrike">
                <a:solidFill>
                  <a:srgbClr val="202124"/>
                </a:solidFill>
                <a:latin typeface="arial"/>
                <a:ea typeface="arial"/>
                <a:cs typeface="arial"/>
                <a:sym typeface="arial"/>
              </a:rPr>
              <a:t>intelligence</a:t>
            </a:r>
            <a:r>
              <a:rPr b="0" i="0" lang="en-IN" u="none" strike="noStrike">
                <a:solidFill>
                  <a:srgbClr val="202124"/>
                </a:solidFill>
                <a:latin typeface="arial"/>
                <a:ea typeface="arial"/>
                <a:cs typeface="arial"/>
                <a:sym typeface="arial"/>
              </a:rPr>
              <a:t> based on the idea that systems can learn from data, identify patterns and make decisions with minimal human intervention.</a:t>
            </a:r>
            <a:endParaRPr/>
          </a:p>
          <a:p>
            <a:pPr indent="-342900" lvl="0" marL="342900" rtl="0" algn="l">
              <a:lnSpc>
                <a:spcPct val="115000"/>
              </a:lnSpc>
              <a:spcBef>
                <a:spcPts val="1000"/>
              </a:spcBef>
              <a:spcAft>
                <a:spcPts val="0"/>
              </a:spcAft>
              <a:buSzPts val="1440"/>
              <a:buChar char="●"/>
            </a:pPr>
            <a:r>
              <a:rPr lang="en-IN">
                <a:solidFill>
                  <a:srgbClr val="202124"/>
                </a:solidFill>
                <a:latin typeface="arial"/>
                <a:ea typeface="arial"/>
                <a:cs typeface="arial"/>
                <a:sym typeface="arial"/>
              </a:rPr>
              <a:t>Types of machine learning </a:t>
            </a:r>
            <a:endParaRPr/>
          </a:p>
          <a:p>
            <a:pPr indent="-342900" lvl="0" marL="342900" rtl="0" algn="l">
              <a:lnSpc>
                <a:spcPct val="115000"/>
              </a:lnSpc>
              <a:spcBef>
                <a:spcPts val="1000"/>
              </a:spcBef>
              <a:spcAft>
                <a:spcPts val="0"/>
              </a:spcAft>
              <a:buSzPts val="1440"/>
              <a:buFont typeface="Noto Sans Symbols"/>
              <a:buChar char="⮚"/>
            </a:pPr>
            <a:r>
              <a:rPr lang="en-IN">
                <a:solidFill>
                  <a:srgbClr val="202124"/>
                </a:solidFill>
                <a:latin typeface="arial"/>
                <a:ea typeface="arial"/>
                <a:cs typeface="arial"/>
                <a:sym typeface="arial"/>
              </a:rPr>
              <a:t>Supervised learning </a:t>
            </a:r>
            <a:endParaRPr/>
          </a:p>
          <a:p>
            <a:pPr indent="-342900" lvl="0" marL="342900" rtl="0" algn="l">
              <a:lnSpc>
                <a:spcPct val="115000"/>
              </a:lnSpc>
              <a:spcBef>
                <a:spcPts val="1000"/>
              </a:spcBef>
              <a:spcAft>
                <a:spcPts val="0"/>
              </a:spcAft>
              <a:buSzPts val="1440"/>
              <a:buFont typeface="Noto Sans Symbols"/>
              <a:buChar char="⮚"/>
            </a:pPr>
            <a:r>
              <a:rPr lang="en-IN">
                <a:solidFill>
                  <a:srgbClr val="202124"/>
                </a:solidFill>
                <a:latin typeface="arial"/>
                <a:ea typeface="arial"/>
                <a:cs typeface="arial"/>
                <a:sym typeface="arial"/>
              </a:rPr>
              <a:t>Unsupervised learning </a:t>
            </a:r>
            <a:endParaRPr/>
          </a:p>
          <a:p>
            <a:pPr indent="-342900" lvl="0" marL="342900" rtl="0" algn="l">
              <a:lnSpc>
                <a:spcPct val="115000"/>
              </a:lnSpc>
              <a:spcBef>
                <a:spcPts val="1000"/>
              </a:spcBef>
              <a:spcAft>
                <a:spcPts val="0"/>
              </a:spcAft>
              <a:buSzPts val="1440"/>
              <a:buFont typeface="Noto Sans Symbols"/>
              <a:buChar char="⮚"/>
            </a:pPr>
            <a:r>
              <a:rPr lang="en-IN">
                <a:solidFill>
                  <a:srgbClr val="202124"/>
                </a:solidFill>
                <a:latin typeface="arial"/>
                <a:ea typeface="arial"/>
                <a:cs typeface="arial"/>
                <a:sym typeface="arial"/>
              </a:rPr>
              <a:t>Reinforcement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124ca193342_0_0"/>
          <p:cNvPicPr preferRelativeResize="0"/>
          <p:nvPr/>
        </p:nvPicPr>
        <p:blipFill rotWithShape="1">
          <a:blip r:embed="rId3">
            <a:alphaModFix/>
          </a:blip>
          <a:srcRect b="0" l="0" r="0" t="0"/>
          <a:stretch/>
        </p:blipFill>
        <p:spPr>
          <a:xfrm>
            <a:off x="2308173" y="627175"/>
            <a:ext cx="6246525" cy="560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EXISTING SYSTEMS</a:t>
            </a:r>
            <a:endParaRPr/>
          </a:p>
        </p:txBody>
      </p:sp>
      <p:sp>
        <p:nvSpPr>
          <p:cNvPr id="115" name="Google Shape;115;p5"/>
          <p:cNvSpPr txBox="1"/>
          <p:nvPr>
            <p:ph idx="1" type="body"/>
          </p:nvPr>
        </p:nvSpPr>
        <p:spPr>
          <a:xfrm>
            <a:off x="677323" y="2160600"/>
            <a:ext cx="10884300" cy="3880800"/>
          </a:xfrm>
          <a:prstGeom prst="rect">
            <a:avLst/>
          </a:prstGeom>
          <a:noFill/>
          <a:ln>
            <a:noFill/>
          </a:ln>
        </p:spPr>
        <p:txBody>
          <a:bodyPr anchorCtr="0" anchor="t" bIns="45700" lIns="91425" spcFirstLastPara="1" rIns="91425" wrap="square" tIns="45700">
            <a:normAutofit fontScale="92500" lnSpcReduction="20000"/>
          </a:bodyPr>
          <a:lstStyle/>
          <a:p>
            <a:pPr indent="-336042" lvl="0" marL="342900" rtl="0" algn="l">
              <a:lnSpc>
                <a:spcPct val="115000"/>
              </a:lnSpc>
              <a:spcBef>
                <a:spcPts val="0"/>
              </a:spcBef>
              <a:spcAft>
                <a:spcPts val="0"/>
              </a:spcAft>
              <a:buSzPct val="59999"/>
              <a:buChar char="●"/>
            </a:pPr>
            <a:r>
              <a:rPr lang="en-IN"/>
              <a:t>Malware detection by using window api sequence and machine learning </a:t>
            </a:r>
            <a:endParaRPr/>
          </a:p>
          <a:p>
            <a:pPr indent="-336042" lvl="0" marL="342900" rtl="0" algn="l">
              <a:lnSpc>
                <a:spcPct val="115000"/>
              </a:lnSpc>
              <a:spcBef>
                <a:spcPts val="1000"/>
              </a:spcBef>
              <a:spcAft>
                <a:spcPts val="0"/>
              </a:spcAft>
              <a:buSzPct val="59999"/>
              <a:buChar char="●"/>
            </a:pPr>
            <a:r>
              <a:rPr lang="en-IN"/>
              <a:t>Detecting unknown malicious code by applying classification techniques on oppose patterns </a:t>
            </a:r>
            <a:endParaRPr/>
          </a:p>
          <a:p>
            <a:pPr indent="-336042" lvl="0" marL="342900" rtl="0" algn="l">
              <a:lnSpc>
                <a:spcPct val="115000"/>
              </a:lnSpc>
              <a:spcBef>
                <a:spcPts val="1000"/>
              </a:spcBef>
              <a:spcAft>
                <a:spcPts val="0"/>
              </a:spcAft>
              <a:buSzPct val="59999"/>
              <a:buChar char="●"/>
            </a:pPr>
            <a:r>
              <a:rPr lang="en-IN"/>
              <a:t>Detecting scareware by mining variable length instructions sequence </a:t>
            </a:r>
            <a:endParaRPr/>
          </a:p>
          <a:p>
            <a:pPr indent="-336042" lvl="0" marL="342900" rtl="0" algn="l">
              <a:lnSpc>
                <a:spcPct val="115000"/>
              </a:lnSpc>
              <a:spcBef>
                <a:spcPts val="1000"/>
              </a:spcBef>
              <a:spcAft>
                <a:spcPts val="0"/>
              </a:spcAft>
              <a:buSzPct val="59999"/>
              <a:buChar char="●"/>
            </a:pPr>
            <a:r>
              <a:rPr lang="en-IN"/>
              <a:t>Accurate adware detection using oppose sequence extraction </a:t>
            </a:r>
            <a:endParaRPr/>
          </a:p>
          <a:p>
            <a:pPr indent="-336042" lvl="0" marL="342900" rtl="0" algn="l">
              <a:lnSpc>
                <a:spcPct val="115000"/>
              </a:lnSpc>
              <a:spcBef>
                <a:spcPts val="1000"/>
              </a:spcBef>
              <a:spcAft>
                <a:spcPts val="0"/>
              </a:spcAft>
              <a:buSzPct val="59999"/>
              <a:buChar char="●"/>
            </a:pPr>
            <a:r>
              <a:rPr lang="en-IN"/>
              <a:t>Detection of spyware by mining executable files</a:t>
            </a:r>
            <a:endParaRPr/>
          </a:p>
          <a:p>
            <a:pPr indent="-336042" lvl="0" marL="342900" rtl="0" algn="l">
              <a:lnSpc>
                <a:spcPct val="115000"/>
              </a:lnSpc>
              <a:spcBef>
                <a:spcPts val="1000"/>
              </a:spcBef>
              <a:spcAft>
                <a:spcPts val="0"/>
              </a:spcAft>
              <a:buSzPct val="59999"/>
              <a:buChar char="●"/>
            </a:pPr>
            <a:r>
              <a:rPr lang="en-IN"/>
              <a:t>Detection by using neural networks on the malware  </a:t>
            </a:r>
            <a:endParaRPr/>
          </a:p>
          <a:p>
            <a:pPr indent="-251459" lvl="0" marL="342900" rtl="0" algn="l">
              <a:lnSpc>
                <a:spcPct val="115000"/>
              </a:lnSpc>
              <a:spcBef>
                <a:spcPts val="1000"/>
              </a:spcBef>
              <a:spcAft>
                <a:spcPts val="0"/>
              </a:spcAft>
              <a:buSzPct val="59999"/>
              <a:buNone/>
            </a:pPr>
            <a:r>
              <a:t/>
            </a:r>
            <a:endParaRPr/>
          </a:p>
          <a:p>
            <a:pPr indent="-251459" lvl="0" marL="342900" rtl="0" algn="l">
              <a:lnSpc>
                <a:spcPct val="115000"/>
              </a:lnSpc>
              <a:spcBef>
                <a:spcPts val="1000"/>
              </a:spcBef>
              <a:spcAft>
                <a:spcPts val="0"/>
              </a:spcAft>
              <a:buSzPct val="59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PROBLEM IDENTIFIED</a:t>
            </a:r>
            <a:endParaRPr/>
          </a:p>
        </p:txBody>
      </p:sp>
      <p:sp>
        <p:nvSpPr>
          <p:cNvPr id="121" name="Google Shape;121;p6"/>
          <p:cNvSpPr txBox="1"/>
          <p:nvPr>
            <p:ph idx="1" type="body"/>
          </p:nvPr>
        </p:nvSpPr>
        <p:spPr>
          <a:xfrm>
            <a:off x="592673" y="2113550"/>
            <a:ext cx="10807500" cy="3880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15000"/>
              </a:lnSpc>
              <a:spcBef>
                <a:spcPts val="0"/>
              </a:spcBef>
              <a:spcAft>
                <a:spcPts val="0"/>
              </a:spcAft>
              <a:buSzPts val="1440"/>
              <a:buChar char="●"/>
            </a:pPr>
            <a:r>
              <a:rPr b="1" lang="en-IN"/>
              <a:t>Detecting unknown malicious code by applying classifications techniques on oppose pattern :</a:t>
            </a:r>
            <a:r>
              <a:rPr lang="en-IN"/>
              <a:t>  Evaluated number of experiments and found that setting of 2 grams, TF, using 300 features selected by Df measured outperform the perform lacks ML specific techniques </a:t>
            </a:r>
            <a:endParaRPr/>
          </a:p>
          <a:p>
            <a:pPr indent="-342900" lvl="0" marL="342900" rtl="0" algn="l">
              <a:lnSpc>
                <a:spcPct val="115000"/>
              </a:lnSpc>
              <a:spcBef>
                <a:spcPts val="1000"/>
              </a:spcBef>
              <a:spcAft>
                <a:spcPts val="0"/>
              </a:spcAft>
              <a:buSzPts val="1440"/>
              <a:buChar char="●"/>
            </a:pPr>
            <a:r>
              <a:rPr b="1" lang="en-IN"/>
              <a:t>Detecting scareware by Mining variable length instructions sequence</a:t>
            </a:r>
            <a:r>
              <a:rPr lang="en-IN"/>
              <a:t>: This paper present the static analysis method based on data mining which extends the general heuristic detection techniques using a variable length instructions sequence mining approach for purpose of scareware detection but metrics specific and unsupervised techniques un included can be broken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PROPOSED SOLUTION WITH ALGORITHMS </a:t>
            </a:r>
            <a:endParaRPr/>
          </a:p>
        </p:txBody>
      </p:sp>
      <p:sp>
        <p:nvSpPr>
          <p:cNvPr id="127" name="Google Shape;127;p7"/>
          <p:cNvSpPr txBox="1"/>
          <p:nvPr>
            <p:ph idx="1" type="body"/>
          </p:nvPr>
        </p:nvSpPr>
        <p:spPr>
          <a:xfrm>
            <a:off x="498600" y="2057100"/>
            <a:ext cx="10920300" cy="3880800"/>
          </a:xfrm>
          <a:prstGeom prst="rect">
            <a:avLst/>
          </a:prstGeom>
          <a:noFill/>
          <a:ln>
            <a:noFill/>
          </a:ln>
        </p:spPr>
        <p:txBody>
          <a:bodyPr anchorCtr="0" anchor="t" bIns="45700" lIns="91425" spcFirstLastPara="1" rIns="91425" wrap="square" tIns="45700">
            <a:normAutofit fontScale="92500" lnSpcReduction="10000"/>
          </a:bodyPr>
          <a:lstStyle/>
          <a:p>
            <a:pPr indent="-336042" lvl="0" marL="342900" rtl="0" algn="l">
              <a:lnSpc>
                <a:spcPct val="115000"/>
              </a:lnSpc>
              <a:spcBef>
                <a:spcPts val="0"/>
              </a:spcBef>
              <a:spcAft>
                <a:spcPts val="0"/>
              </a:spcAft>
              <a:buSzPct val="59999"/>
              <a:buChar char="●"/>
            </a:pPr>
            <a:r>
              <a:rPr lang="en-IN"/>
              <a:t>Machine learning can easily identify the malware in the data and datasets </a:t>
            </a:r>
            <a:endParaRPr/>
          </a:p>
          <a:p>
            <a:pPr indent="-336042" lvl="0" marL="342900" rtl="0" algn="l">
              <a:lnSpc>
                <a:spcPct val="115000"/>
              </a:lnSpc>
              <a:spcBef>
                <a:spcPts val="1000"/>
              </a:spcBef>
              <a:spcAft>
                <a:spcPts val="0"/>
              </a:spcAft>
              <a:buSzPct val="59999"/>
              <a:buChar char="●"/>
            </a:pPr>
            <a:r>
              <a:rPr lang="en-IN"/>
              <a:t>Different types of machine learning algorithms are applied such as : </a:t>
            </a:r>
            <a:endParaRPr/>
          </a:p>
          <a:p>
            <a:pPr indent="-336042" lvl="0" marL="342900" rtl="0" algn="l">
              <a:lnSpc>
                <a:spcPct val="115000"/>
              </a:lnSpc>
              <a:spcBef>
                <a:spcPts val="1000"/>
              </a:spcBef>
              <a:spcAft>
                <a:spcPts val="0"/>
              </a:spcAft>
              <a:buSzPct val="59999"/>
              <a:buFont typeface="Noto Sans Symbols"/>
              <a:buChar char="▪"/>
            </a:pPr>
            <a:r>
              <a:rPr lang="en-IN"/>
              <a:t>DECISION TREE </a:t>
            </a:r>
            <a:endParaRPr/>
          </a:p>
          <a:p>
            <a:pPr indent="-336042" lvl="0" marL="342900" rtl="0" algn="l">
              <a:lnSpc>
                <a:spcPct val="115000"/>
              </a:lnSpc>
              <a:spcBef>
                <a:spcPts val="1000"/>
              </a:spcBef>
              <a:spcAft>
                <a:spcPts val="0"/>
              </a:spcAft>
              <a:buSzPct val="59999"/>
              <a:buFont typeface="Noto Sans Symbols"/>
              <a:buChar char="▪"/>
            </a:pPr>
            <a:r>
              <a:rPr lang="en-IN"/>
              <a:t>SVM</a:t>
            </a:r>
            <a:endParaRPr/>
          </a:p>
          <a:p>
            <a:pPr indent="-336042" lvl="0" marL="342900" rtl="0" algn="l">
              <a:lnSpc>
                <a:spcPct val="115000"/>
              </a:lnSpc>
              <a:spcBef>
                <a:spcPts val="1000"/>
              </a:spcBef>
              <a:spcAft>
                <a:spcPts val="0"/>
              </a:spcAft>
              <a:buSzPct val="59999"/>
              <a:buFont typeface="Noto Sans Symbols"/>
              <a:buChar char="▪"/>
            </a:pPr>
            <a:r>
              <a:rPr lang="en-IN"/>
              <a:t>Random forest </a:t>
            </a:r>
            <a:endParaRPr/>
          </a:p>
          <a:p>
            <a:pPr indent="-336042" lvl="0" marL="342900" rtl="0" algn="l">
              <a:lnSpc>
                <a:spcPct val="115000"/>
              </a:lnSpc>
              <a:spcBef>
                <a:spcPts val="1000"/>
              </a:spcBef>
              <a:spcAft>
                <a:spcPts val="0"/>
              </a:spcAft>
              <a:buSzPct val="59999"/>
              <a:buFont typeface="Noto Sans Symbols"/>
              <a:buChar char="▪"/>
            </a:pPr>
            <a:r>
              <a:rPr lang="en-IN"/>
              <a:t>XG boost </a:t>
            </a:r>
            <a:endParaRPr/>
          </a:p>
          <a:p>
            <a:pPr indent="-251459" lvl="0" marL="342900" rtl="0" algn="l">
              <a:lnSpc>
                <a:spcPct val="115000"/>
              </a:lnSpc>
              <a:spcBef>
                <a:spcPts val="1000"/>
              </a:spcBef>
              <a:spcAft>
                <a:spcPts val="0"/>
              </a:spcAft>
              <a:buSzPct val="59999"/>
              <a:buFont typeface="Noto Sans Symbols"/>
              <a:buNone/>
            </a:pPr>
            <a:r>
              <a:t/>
            </a:r>
            <a:endParaRPr/>
          </a:p>
          <a:p>
            <a:pPr indent="-251459" lvl="0" marL="342900" rtl="0" algn="l">
              <a:lnSpc>
                <a:spcPct val="115000"/>
              </a:lnSpc>
              <a:spcBef>
                <a:spcPts val="1000"/>
              </a:spcBef>
              <a:spcAft>
                <a:spcPts val="0"/>
              </a:spcAft>
              <a:buSzPct val="59999"/>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604beb771_0_42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3600"/>
              <a:buNone/>
            </a:pPr>
            <a:r>
              <a:rPr lang="en-IN" sz="2400">
                <a:solidFill>
                  <a:schemeClr val="dk2"/>
                </a:solidFill>
              </a:rPr>
              <a:t>DECISION TREE</a:t>
            </a:r>
            <a:endParaRPr/>
          </a:p>
        </p:txBody>
      </p:sp>
      <p:sp>
        <p:nvSpPr>
          <p:cNvPr id="133" name="Google Shape;133;gf604beb771_0_427"/>
          <p:cNvSpPr txBox="1"/>
          <p:nvPr>
            <p:ph idx="1" type="body"/>
          </p:nvPr>
        </p:nvSpPr>
        <p:spPr>
          <a:xfrm>
            <a:off x="677325" y="1448750"/>
            <a:ext cx="10413900" cy="4592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440"/>
              <a:buNone/>
            </a:pPr>
            <a:r>
              <a:rPr lang="en-IN" sz="1400">
                <a:solidFill>
                  <a:srgbClr val="202122"/>
                </a:solidFill>
                <a:latin typeface="Times New Roman"/>
                <a:ea typeface="Times New Roman"/>
                <a:cs typeface="Times New Roman"/>
                <a:sym typeface="Times New Roman"/>
              </a:rPr>
              <a:t>It is a tool that has applications spanning several different areas. Decision trees can be used for classification as well as regression problems. The name itself suggests that it uses a flowchart like a tree structure to show the predictions that result from a series of feature-based splits. It starts with a root node and ends with a decision made by leaves.</a:t>
            </a:r>
            <a:endParaRPr sz="1400">
              <a:solidFill>
                <a:srgbClr val="202122"/>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440"/>
              <a:buNone/>
            </a:pPr>
            <a:r>
              <a:t/>
            </a:r>
            <a:endParaRPr sz="1400">
              <a:solidFill>
                <a:srgbClr val="202122"/>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440"/>
              <a:buNone/>
            </a:pPr>
            <a:r>
              <a:rPr lang="en-IN" sz="1400">
                <a:solidFill>
                  <a:srgbClr val="111111"/>
                </a:solidFill>
                <a:highlight>
                  <a:srgbClr val="FFFFFF"/>
                </a:highlight>
                <a:latin typeface="Times New Roman"/>
                <a:ea typeface="Times New Roman"/>
                <a:cs typeface="Times New Roman"/>
                <a:sym typeface="Times New Roman"/>
              </a:rPr>
              <a:t>In Decision Trees, for predicting a class label for a record we start from the </a:t>
            </a:r>
            <a:r>
              <a:rPr lang="en-IN" sz="1400">
                <a:solidFill>
                  <a:srgbClr val="111111"/>
                </a:solidFill>
                <a:latin typeface="Times New Roman"/>
                <a:ea typeface="Times New Roman"/>
                <a:cs typeface="Times New Roman"/>
                <a:sym typeface="Times New Roman"/>
              </a:rPr>
              <a:t>root</a:t>
            </a:r>
            <a:r>
              <a:rPr lang="en-IN" sz="1400">
                <a:solidFill>
                  <a:srgbClr val="111111"/>
                </a:solidFill>
                <a:highlight>
                  <a:srgbClr val="FFFFFF"/>
                </a:highlight>
                <a:latin typeface="Times New Roman"/>
                <a:ea typeface="Times New Roman"/>
                <a:cs typeface="Times New Roman"/>
                <a:sym typeface="Times New Roman"/>
              </a:rPr>
              <a:t> of the tree. We compare the values of the root attribute with the record’s attribute. On the basis of comparison, we follow the branch corresponding to that value and jump to the next node.</a:t>
            </a:r>
            <a:endParaRPr sz="1400">
              <a:solidFill>
                <a:srgbClr val="111111"/>
              </a:solidFill>
              <a:highlight>
                <a:srgbClr val="FFFFFF"/>
              </a:highlight>
              <a:latin typeface="Times New Roman"/>
              <a:ea typeface="Times New Roman"/>
              <a:cs typeface="Times New Roman"/>
              <a:sym typeface="Times New Roman"/>
            </a:endParaRPr>
          </a:p>
          <a:p>
            <a:pPr indent="0" lvl="0" marL="50800" marR="50800" rtl="0" algn="l">
              <a:lnSpc>
                <a:spcPct val="115000"/>
              </a:lnSpc>
              <a:spcBef>
                <a:spcPts val="0"/>
              </a:spcBef>
              <a:spcAft>
                <a:spcPts val="0"/>
              </a:spcAft>
              <a:buSzPts val="1440"/>
              <a:buNone/>
            </a:pPr>
            <a:r>
              <a:rPr lang="en-IN" sz="1400">
                <a:solidFill>
                  <a:srgbClr val="111111"/>
                </a:solidFill>
                <a:latin typeface="Times New Roman"/>
                <a:ea typeface="Times New Roman"/>
                <a:cs typeface="Times New Roman"/>
                <a:sym typeface="Times New Roman"/>
              </a:rPr>
              <a:t>Types of Decision Trees</a:t>
            </a:r>
            <a:endParaRPr sz="14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440"/>
              <a:buNone/>
            </a:pPr>
            <a:r>
              <a:rPr lang="en-IN" sz="1400">
                <a:solidFill>
                  <a:srgbClr val="111111"/>
                </a:solidFill>
                <a:latin typeface="Times New Roman"/>
                <a:ea typeface="Times New Roman"/>
                <a:cs typeface="Times New Roman"/>
                <a:sym typeface="Times New Roman"/>
              </a:rPr>
              <a:t> </a:t>
            </a:r>
            <a:endParaRPr sz="1400">
              <a:solidFill>
                <a:srgbClr val="111111"/>
              </a:solidFill>
              <a:latin typeface="Times New Roman"/>
              <a:ea typeface="Times New Roman"/>
              <a:cs typeface="Times New Roman"/>
              <a:sym typeface="Times New Roman"/>
            </a:endParaRPr>
          </a:p>
          <a:p>
            <a:pPr indent="0" lvl="0" marL="0" rtl="0" algn="l">
              <a:lnSpc>
                <a:spcPct val="115000"/>
              </a:lnSpc>
              <a:spcBef>
                <a:spcPts val="900"/>
              </a:spcBef>
              <a:spcAft>
                <a:spcPts val="0"/>
              </a:spcAft>
              <a:buSzPts val="1440"/>
              <a:buNone/>
            </a:pPr>
            <a:r>
              <a:rPr lang="en-IN" sz="1400">
                <a:solidFill>
                  <a:srgbClr val="111111"/>
                </a:solidFill>
                <a:latin typeface="Times New Roman"/>
                <a:ea typeface="Times New Roman"/>
                <a:cs typeface="Times New Roman"/>
                <a:sym typeface="Times New Roman"/>
              </a:rPr>
              <a:t>Types of decision trees are based on the type of target variable we have. It can be of two types:</a:t>
            </a:r>
            <a:endParaRPr sz="1400">
              <a:solidFill>
                <a:srgbClr val="111111"/>
              </a:solidFill>
              <a:latin typeface="Times New Roman"/>
              <a:ea typeface="Times New Roman"/>
              <a:cs typeface="Times New Roman"/>
              <a:sym typeface="Times New Roman"/>
            </a:endParaRPr>
          </a:p>
          <a:p>
            <a:pPr indent="-317500" lvl="0" marL="635000" marR="50800" rtl="0" algn="l">
              <a:lnSpc>
                <a:spcPct val="115000"/>
              </a:lnSpc>
              <a:spcBef>
                <a:spcPts val="900"/>
              </a:spcBef>
              <a:spcAft>
                <a:spcPts val="0"/>
              </a:spcAft>
              <a:buClr>
                <a:srgbClr val="111111"/>
              </a:buClr>
              <a:buSzPts val="1400"/>
              <a:buFont typeface="Arial"/>
              <a:buAutoNum type="arabicPeriod"/>
            </a:pPr>
            <a:r>
              <a:rPr lang="en-IN" sz="1400">
                <a:solidFill>
                  <a:srgbClr val="111111"/>
                </a:solidFill>
                <a:latin typeface="Times New Roman"/>
                <a:ea typeface="Times New Roman"/>
                <a:cs typeface="Times New Roman"/>
                <a:sym typeface="Times New Roman"/>
              </a:rPr>
              <a:t>Categorical Variable Decision Tree: Decision Tree which has a categorical target variable then it called a Categorical variable decision tree.</a:t>
            </a:r>
            <a:endParaRPr sz="1400">
              <a:solidFill>
                <a:srgbClr val="111111"/>
              </a:solidFill>
              <a:latin typeface="Times New Roman"/>
              <a:ea typeface="Times New Roman"/>
              <a:cs typeface="Times New Roman"/>
              <a:sym typeface="Times New Roman"/>
            </a:endParaRPr>
          </a:p>
          <a:p>
            <a:pPr indent="-317500" lvl="0" marL="635000" marR="50800" rtl="0" algn="l">
              <a:lnSpc>
                <a:spcPct val="115000"/>
              </a:lnSpc>
              <a:spcBef>
                <a:spcPts val="0"/>
              </a:spcBef>
              <a:spcAft>
                <a:spcPts val="0"/>
              </a:spcAft>
              <a:buClr>
                <a:srgbClr val="111111"/>
              </a:buClr>
              <a:buSzPts val="1400"/>
              <a:buFont typeface="Arial"/>
              <a:buAutoNum type="arabicPeriod"/>
            </a:pPr>
            <a:r>
              <a:rPr lang="en-IN" sz="1400">
                <a:solidFill>
                  <a:srgbClr val="111111"/>
                </a:solidFill>
                <a:latin typeface="Times New Roman"/>
                <a:ea typeface="Times New Roman"/>
                <a:cs typeface="Times New Roman"/>
                <a:sym typeface="Times New Roman"/>
              </a:rPr>
              <a:t>Continuous Variable Decision Tree: Decision Tree has a continuous target variable then it is called Continuous Variable Decision Tree.</a:t>
            </a:r>
            <a:endParaRPr sz="1400">
              <a:solidFill>
                <a:srgbClr val="111111"/>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440"/>
              <a:buNone/>
            </a:pPr>
            <a:r>
              <a:t/>
            </a:r>
            <a:endParaRPr sz="14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f604beb771_0_51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342900" rtl="0" algn="l">
              <a:lnSpc>
                <a:spcPct val="115000"/>
              </a:lnSpc>
              <a:spcBef>
                <a:spcPts val="1000"/>
              </a:spcBef>
              <a:spcAft>
                <a:spcPts val="0"/>
              </a:spcAft>
              <a:buSzPts val="3600"/>
              <a:buNone/>
            </a:pPr>
            <a:r>
              <a:rPr lang="en-IN" sz="2400">
                <a:solidFill>
                  <a:schemeClr val="dk2"/>
                </a:solidFill>
              </a:rPr>
              <a:t>Random forest </a:t>
            </a:r>
            <a:endParaRPr sz="2400">
              <a:solidFill>
                <a:schemeClr val="dk2"/>
              </a:solidFill>
            </a:endParaRPr>
          </a:p>
          <a:p>
            <a:pPr indent="0" lvl="0" marL="0" rtl="0" algn="l">
              <a:lnSpc>
                <a:spcPct val="100000"/>
              </a:lnSpc>
              <a:spcBef>
                <a:spcPts val="0"/>
              </a:spcBef>
              <a:spcAft>
                <a:spcPts val="0"/>
              </a:spcAft>
              <a:buSzPts val="3600"/>
              <a:buNone/>
            </a:pPr>
            <a:r>
              <a:t/>
            </a:r>
            <a:endParaRPr/>
          </a:p>
        </p:txBody>
      </p:sp>
      <p:sp>
        <p:nvSpPr>
          <p:cNvPr id="139" name="Google Shape;139;gf604beb771_0_51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440"/>
              <a:buNone/>
            </a:pPr>
            <a:r>
              <a:rPr lang="en-IN" sz="1800">
                <a:solidFill>
                  <a:srgbClr val="404040"/>
                </a:solidFill>
                <a:latin typeface="Arial"/>
                <a:ea typeface="Arial"/>
                <a:cs typeface="Arial"/>
                <a:sym typeface="Arial"/>
              </a:rPr>
              <a:t>A random forest is a machine learning technique that’s used to solve regression and classification problems. It utilizes ensemble learning, which is a technique that combines many classifiers to provide solutions to complex problems.</a:t>
            </a:r>
            <a:endParaRPr sz="1800">
              <a:solidFill>
                <a:srgbClr val="404040"/>
              </a:solidFill>
              <a:latin typeface="Arial"/>
              <a:ea typeface="Arial"/>
              <a:cs typeface="Arial"/>
              <a:sym typeface="Arial"/>
            </a:endParaRPr>
          </a:p>
          <a:p>
            <a:pPr indent="0" lvl="0" marL="0" rtl="0" algn="l">
              <a:lnSpc>
                <a:spcPct val="150000"/>
              </a:lnSpc>
              <a:spcBef>
                <a:spcPts val="3000"/>
              </a:spcBef>
              <a:spcAft>
                <a:spcPts val="0"/>
              </a:spcAft>
              <a:buSzPts val="1440"/>
              <a:buNone/>
            </a:pPr>
            <a:r>
              <a:rPr lang="en-IN" sz="1800">
                <a:solidFill>
                  <a:srgbClr val="404040"/>
                </a:solidFill>
                <a:latin typeface="Arial"/>
                <a:ea typeface="Arial"/>
                <a:cs typeface="Arial"/>
                <a:sym typeface="Arial"/>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sz="1800">
              <a:solidFill>
                <a:srgbClr val="404040"/>
              </a:solidFill>
              <a:latin typeface="Arial"/>
              <a:ea typeface="Arial"/>
              <a:cs typeface="Arial"/>
              <a:sym typeface="Arial"/>
            </a:endParaRPr>
          </a:p>
          <a:p>
            <a:pPr indent="0" lvl="0" marL="0" rtl="0" algn="l">
              <a:lnSpc>
                <a:spcPct val="115000"/>
              </a:lnSpc>
              <a:spcBef>
                <a:spcPts val="3000"/>
              </a:spcBef>
              <a:spcAft>
                <a:spcPts val="0"/>
              </a:spcAft>
              <a:buSzPts val="144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2021-04-03T05:56:30Z</dcterms:created>
  <dc:creator>Vatshayan, Shivam</dc:creator>
</cp:coreProperties>
</file>