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30"/>
  </p:notesMasterIdLst>
  <p:sldIdLst>
    <p:sldId id="256" r:id="rId3"/>
    <p:sldId id="272" r:id="rId4"/>
    <p:sldId id="269" r:id="rId5"/>
    <p:sldId id="276" r:id="rId6"/>
    <p:sldId id="275" r:id="rId7"/>
    <p:sldId id="260" r:id="rId8"/>
    <p:sldId id="266" r:id="rId9"/>
    <p:sldId id="263" r:id="rId10"/>
    <p:sldId id="265" r:id="rId11"/>
    <p:sldId id="278" r:id="rId12"/>
    <p:sldId id="282" r:id="rId13"/>
    <p:sldId id="280" r:id="rId14"/>
    <p:sldId id="279" r:id="rId15"/>
    <p:sldId id="262" r:id="rId16"/>
    <p:sldId id="273" r:id="rId17"/>
    <p:sldId id="264" r:id="rId18"/>
    <p:sldId id="274" r:id="rId19"/>
    <p:sldId id="271" r:id="rId20"/>
    <p:sldId id="267" r:id="rId21"/>
    <p:sldId id="268" r:id="rId22"/>
    <p:sldId id="258" r:id="rId23"/>
    <p:sldId id="257" r:id="rId24"/>
    <p:sldId id="259" r:id="rId25"/>
    <p:sldId id="261" r:id="rId26"/>
    <p:sldId id="281" r:id="rId27"/>
    <p:sldId id="277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3BA1-E673-430F-9BEF-6A3E586025DD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4FCC-419A-451C-A3E8-3263955D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st-content-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style: Colored list Style with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20102"/>
            <a:ext cx="6113016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2000">
                <a:solidFill>
                  <a:schemeClr val="accent6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400">
                <a:solidFill>
                  <a:schemeClr val="accent2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/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/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609-3400-4656-8A40-C095688308D1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AA78A3-C4DD-F9A2-EEA8-CA277C86E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4158" y="926437"/>
            <a:ext cx="3799642" cy="2660142"/>
          </a:xfrm>
          <a:ln w="19050">
            <a:solidFill>
              <a:srgbClr val="00B050"/>
            </a:solidFill>
          </a:ln>
        </p:spPr>
        <p:txBody>
          <a:bodyPr lIns="0">
            <a:noAutofit/>
          </a:bodyPr>
          <a:lstStyle>
            <a:lvl1pPr marL="342900" indent="-182880">
              <a:buFont typeface="+mj-lt"/>
              <a:buAutoNum type="arabicPeriod"/>
              <a:defRPr sz="1600"/>
            </a:lvl1pPr>
            <a:lvl2pPr marL="568325" indent="-222250">
              <a:buFont typeface="+mj-lt"/>
              <a:buAutoNum type="arabicPeriod"/>
              <a:defRPr sz="1600"/>
            </a:lvl2pPr>
            <a:lvl3pPr marL="798513" indent="-230188">
              <a:buFont typeface="+mj-lt"/>
              <a:buAutoNum type="arabicPeriod"/>
              <a:defRPr sz="1600"/>
            </a:lvl3pPr>
            <a:lvl4pPr marL="1030288" indent="-231775">
              <a:buFont typeface="+mj-lt"/>
              <a:buAutoNum type="arabicPeriod"/>
              <a:defRPr sz="1600"/>
            </a:lvl4pPr>
            <a:lvl5pPr marL="1260475" indent="-230188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09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-list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Black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77D-7712-418A-A4C4-2C50F520088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st 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Test 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0" indent="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282575" indent="-168275">
              <a:buFont typeface="+mj-lt"/>
              <a:buAutoNum type="arabicPeriod"/>
              <a:tabLst>
                <a:tab pos="90488" algn="l"/>
                <a:tab pos="339725" algn="l"/>
              </a:tabLst>
              <a:defRPr sz="1600">
                <a:solidFill>
                  <a:schemeClr val="tx1"/>
                </a:solidFill>
              </a:defRPr>
            </a:lvl2pPr>
            <a:lvl3pPr marL="574675" indent="-179388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440-8438-4EDA-9196-A17F81AACF8F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548-7D6B-4ED8-8D7A-50BD43960FA7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DC6F4-6430-4F64-890C-465BC48B69C9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72310-2C6E-3B93-9B9B-ADFA5B720D84}"/>
              </a:ext>
            </a:extLst>
          </p:cNvPr>
          <p:cNvCxnSpPr/>
          <p:nvPr userDrawn="1"/>
        </p:nvCxnSpPr>
        <p:spPr>
          <a:xfrm>
            <a:off x="461639" y="674698"/>
            <a:ext cx="1143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57" r:id="rId4"/>
    <p:sldLayoutId id="2147483652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BCF-C762-49F0-9F81-92EC2B9DD1DA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0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C76-C168-90E3-6F5B-42B82D3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work with List Styles in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AE2B-ACDB-2AB0-F834-B8E8B825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Satya Komatineni</a:t>
            </a:r>
          </a:p>
          <a:p>
            <a:r>
              <a:rPr lang="en-US" sz="1200" b="1" dirty="0"/>
              <a:t>V 2.0 (6/19/2025)</a:t>
            </a:r>
            <a:r>
              <a:rPr lang="en-US" sz="1200" dirty="0"/>
              <a:t> [v1.0, 10/30/2024]</a:t>
            </a:r>
          </a:p>
          <a:p>
            <a:r>
              <a:rPr lang="en-US" sz="1600" dirty="0"/>
              <a:t>Location</a:t>
            </a:r>
          </a:p>
          <a:p>
            <a:r>
              <a:rPr lang="en-US" sz="1600" dirty="0"/>
              <a:t>https://github.com/SatyaKomatineni/articles-repo/blob/master/architecture/styling-lists-in-powerpoint.pptx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1A-64F6-2257-6E4D-296CA2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left side Indent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They apply to each line (that is a paragraph) in the bulleted list</a:t>
            </a:r>
          </a:p>
          <a:p>
            <a:pPr marL="274320" indent="0"/>
            <a:r>
              <a:rPr lang="en-US" sz="1800" dirty="0"/>
              <a:t>Indent: Where the lines start on the left corresponding to the padding of the shape</a:t>
            </a:r>
          </a:p>
          <a:p>
            <a:pPr marL="274320" indent="0"/>
            <a:r>
              <a:rPr lang="en-US" sz="1800" dirty="0"/>
              <a:t>Special: None, All lines honor the left indent</a:t>
            </a:r>
          </a:p>
          <a:p>
            <a:pPr marL="274320" indent="0"/>
            <a:r>
              <a:rPr lang="en-US" sz="1800" dirty="0"/>
              <a:t>Special: First line: A special left indent for the first line</a:t>
            </a:r>
          </a:p>
          <a:p>
            <a:pPr marL="274320" indent="0"/>
            <a:r>
              <a:rPr lang="en-US" sz="1800" dirty="0"/>
              <a:t>Special: Hanging: First line stays at the left indent, rest of the lines follow this</a:t>
            </a:r>
          </a:p>
          <a:p>
            <a:pPr marL="274320" indent="0"/>
            <a:r>
              <a:rPr lang="en-US" sz="1800" dirty="0"/>
              <a:t>Again Note: This “in each bulleted line”. Does not apply to the other lines</a:t>
            </a:r>
          </a:p>
          <a:p>
            <a:pPr marL="274320" indent="0"/>
            <a:r>
              <a:rPr lang="en-US" sz="1800" dirty="0"/>
              <a:t>Recommendation</a:t>
            </a:r>
          </a:p>
          <a:p>
            <a:pPr marL="674370" lvl="1" indent="0"/>
            <a:r>
              <a:rPr lang="en-US" sz="1800" dirty="0"/>
              <a:t>Use left indent</a:t>
            </a:r>
          </a:p>
          <a:p>
            <a:pPr marL="674370" lvl="1" indent="0"/>
            <a:r>
              <a:rPr lang="en-US" sz="1800" dirty="0"/>
              <a:t>Use special to None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6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left side Indent </a:t>
            </a:r>
            <a:r>
              <a:rPr lang="en-US" dirty="0">
                <a:solidFill>
                  <a:srgbClr val="FF0000"/>
                </a:solidFill>
              </a:rPr>
              <a:t>Full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The ruler and the left indent does the same thing</a:t>
            </a:r>
          </a:p>
          <a:p>
            <a:pPr marL="274320" indent="0"/>
            <a:r>
              <a:rPr lang="en-US" sz="1800" dirty="0"/>
              <a:t>There are 2 positions</a:t>
            </a:r>
          </a:p>
          <a:p>
            <a:pPr marL="674370" lvl="1" indent="0"/>
            <a:r>
              <a:rPr lang="en-US" sz="1800" dirty="0"/>
              <a:t>Of the number or bullet</a:t>
            </a:r>
          </a:p>
          <a:p>
            <a:pPr marL="674370" lvl="1" indent="0"/>
            <a:r>
              <a:rPr lang="en-US" sz="1800" dirty="0"/>
              <a:t>Text</a:t>
            </a:r>
          </a:p>
          <a:p>
            <a:pPr marL="274320" indent="0"/>
            <a:r>
              <a:rPr lang="en-US" sz="1800" dirty="0"/>
              <a:t>What is first line and what is hanging on a list line</a:t>
            </a:r>
          </a:p>
          <a:p>
            <a:pPr marL="674370" lvl="1" indent="0"/>
            <a:r>
              <a:rPr lang="en-US" sz="1800" dirty="0"/>
              <a:t>Number is the first line</a:t>
            </a:r>
          </a:p>
          <a:p>
            <a:pPr marL="674370" lvl="1" indent="0"/>
            <a:r>
              <a:rPr lang="en-US" sz="1800" dirty="0"/>
              <a:t>Text is the hanging (rest of the lines)</a:t>
            </a:r>
          </a:p>
          <a:p>
            <a:pPr marL="274320" indent="0"/>
            <a:r>
              <a:rPr lang="en-US" sz="1800" dirty="0"/>
              <a:t>Indenting: Before text + Hanging</a:t>
            </a:r>
          </a:p>
          <a:p>
            <a:pPr marL="674370" lvl="1" indent="0"/>
            <a:r>
              <a:rPr lang="en-US" sz="1800" dirty="0"/>
              <a:t>Move the number by “before text”</a:t>
            </a:r>
          </a:p>
          <a:p>
            <a:pPr marL="674370" lvl="1" indent="0"/>
            <a:r>
              <a:rPr lang="en-US" sz="1800" dirty="0"/>
              <a:t>Move the text by “hanging” further to the right </a:t>
            </a:r>
            <a:r>
              <a:rPr lang="en-US" sz="1800"/>
              <a:t>(relative)</a:t>
            </a:r>
            <a:endParaRPr lang="en-US" sz="1800" dirty="0"/>
          </a:p>
          <a:p>
            <a:pPr marL="274320" indent="0"/>
            <a:r>
              <a:rPr lang="en-US" sz="1800" dirty="0"/>
              <a:t>Only one selection is active</a:t>
            </a:r>
          </a:p>
          <a:p>
            <a:pPr marL="674370" lvl="1" indent="0"/>
            <a:r>
              <a:rPr lang="en-US" sz="1800" dirty="0"/>
              <a:t>None, First line, Hanging</a:t>
            </a:r>
          </a:p>
          <a:p>
            <a:pPr marL="674370" lvl="1" indent="0"/>
            <a:r>
              <a:rPr lang="en-US" sz="1800" dirty="0"/>
              <a:t>Only ONE of them can be active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0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left side Indent: </a:t>
            </a:r>
            <a:r>
              <a:rPr lang="en-US" dirty="0">
                <a:solidFill>
                  <a:srgbClr val="FF0000"/>
                </a:solidFill>
              </a:rPr>
              <a:t>Enter and Tab nudge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035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dirty="0"/>
              <a:t>Problem</a:t>
            </a:r>
          </a:p>
          <a:p>
            <a:pPr marL="674370" lvl="1" indent="0"/>
            <a:r>
              <a:rPr lang="en-US" dirty="0"/>
              <a:t>Changing the left indent on the whole list will move child levels also to the same indent as the parent</a:t>
            </a:r>
          </a:p>
          <a:p>
            <a:pPr marL="674370" lvl="1" indent="0"/>
            <a:r>
              <a:rPr lang="en-US" dirty="0"/>
              <a:t>You don’t want that</a:t>
            </a:r>
          </a:p>
          <a:p>
            <a:pPr marL="274320" indent="0"/>
            <a:r>
              <a:rPr lang="en-US" dirty="0"/>
              <a:t>How to</a:t>
            </a:r>
          </a:p>
          <a:p>
            <a:pPr marL="674370" lvl="1" indent="0"/>
            <a:r>
              <a:rPr lang="en-US" dirty="0"/>
              <a:t>Start with 1 level in the layout list</a:t>
            </a:r>
          </a:p>
          <a:p>
            <a:pPr marL="674370" lvl="1" indent="0"/>
            <a:r>
              <a:rPr lang="en-US" dirty="0"/>
              <a:t>Adjust spaces for line 1</a:t>
            </a:r>
          </a:p>
          <a:p>
            <a:pPr marL="1131570" lvl="2" indent="0"/>
            <a:r>
              <a:rPr lang="en-US" dirty="0"/>
              <a:t>Fix its “shape” left padding</a:t>
            </a:r>
          </a:p>
          <a:p>
            <a:pPr marL="1131570" lvl="2" indent="0"/>
            <a:r>
              <a:rPr lang="en-US" dirty="0"/>
              <a:t>Fix its left paragraph indent</a:t>
            </a:r>
          </a:p>
          <a:p>
            <a:pPr marL="1131570" lvl="2" indent="0"/>
            <a:r>
              <a:rPr lang="en-US" dirty="0"/>
              <a:t>Adjust the ruler as needed</a:t>
            </a:r>
          </a:p>
          <a:p>
            <a:pPr marL="1131570" lvl="2" indent="0"/>
            <a:r>
              <a:rPr lang="en-US" dirty="0"/>
              <a:t>Then enter and tab from the first line to create the second level and so on</a:t>
            </a:r>
          </a:p>
          <a:p>
            <a:pPr marL="674370" lvl="1" indent="0"/>
            <a:r>
              <a:rPr lang="en-US" dirty="0"/>
              <a:t>Second level space adjustments</a:t>
            </a:r>
          </a:p>
          <a:p>
            <a:pPr marL="1131570" lvl="2" indent="0"/>
            <a:r>
              <a:rPr lang="en-US" dirty="0"/>
              <a:t>Shape left, and paragraph left are preserved</a:t>
            </a:r>
          </a:p>
          <a:p>
            <a:pPr marL="1131570" lvl="2" indent="0"/>
            <a:r>
              <a:rPr lang="en-US" dirty="0"/>
              <a:t>Adjust the ruler for level 2</a:t>
            </a:r>
          </a:p>
          <a:p>
            <a:pPr marL="1131570" lvl="2" indent="0"/>
            <a:r>
              <a:rPr lang="en-US" dirty="0"/>
              <a:t>Enter and tab for level 3</a:t>
            </a:r>
          </a:p>
          <a:p>
            <a:pPr marL="674370" lvl="1" indent="0"/>
            <a:r>
              <a:rPr lang="en-US" dirty="0"/>
              <a:t>Repeat this for all levels</a:t>
            </a:r>
          </a:p>
          <a:p>
            <a:pPr marL="1131570" lvl="2" indent="0"/>
            <a:r>
              <a:rPr lang="en-US" dirty="0"/>
              <a:t>Mainly the Ruler, rest are honored</a:t>
            </a:r>
          </a:p>
          <a:p>
            <a:pPr marL="274320" indent="0"/>
            <a:r>
              <a:rPr lang="en-US" dirty="0"/>
              <a:t>So, use the tab work around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spacing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They apply to each line (that is a paragraph) in the bulleted list</a:t>
            </a:r>
          </a:p>
          <a:p>
            <a:pPr marL="274320" indent="0"/>
            <a:r>
              <a:rPr lang="en-US" sz="1800" dirty="0"/>
              <a:t>Not between the bullets!!</a:t>
            </a:r>
          </a:p>
          <a:p>
            <a:pPr marL="274320" indent="0"/>
            <a:r>
              <a:rPr lang="en-US" sz="1800" dirty="0"/>
              <a:t>Very tricky!!</a:t>
            </a:r>
          </a:p>
          <a:p>
            <a:pPr marL="274320" indent="0"/>
            <a:r>
              <a:rPr lang="en-US" sz="1800" dirty="0"/>
              <a:t>Before and after refers to each line inside ONE bullet</a:t>
            </a:r>
          </a:p>
          <a:p>
            <a:pPr marL="274320" indent="0"/>
            <a:r>
              <a:rPr lang="en-US" sz="1800" dirty="0"/>
              <a:t>Line spacing (single, double, </a:t>
            </a:r>
            <a:r>
              <a:rPr lang="en-US" sz="1800" dirty="0" err="1"/>
              <a:t>etc</a:t>
            </a:r>
            <a:r>
              <a:rPr lang="en-US" sz="1800" dirty="0"/>
              <a:t>) is for lines inside a paragraph</a:t>
            </a:r>
          </a:p>
          <a:p>
            <a:pPr marL="274320" indent="0"/>
            <a:r>
              <a:rPr lang="en-US" sz="1800" dirty="0"/>
              <a:t>Before and after is outside the paragraph</a:t>
            </a:r>
          </a:p>
          <a:p>
            <a:pPr marL="274320" indent="0"/>
            <a:r>
              <a:rPr lang="en-US" sz="1800" dirty="0"/>
              <a:t>So, if both are in play and if the line is a single line they add up</a:t>
            </a:r>
          </a:p>
          <a:p>
            <a:pPr marL="274320" indent="0"/>
            <a:r>
              <a:rPr lang="en-US" sz="1800" dirty="0"/>
              <a:t>For single line bullets, the “double spacing” inadvertently acts like as if it is applied to multiple bullets.</a:t>
            </a:r>
          </a:p>
          <a:p>
            <a:pPr marL="274320" indent="0"/>
            <a:r>
              <a:rPr lang="en-US" sz="1800" dirty="0"/>
              <a:t>Advice</a:t>
            </a:r>
          </a:p>
          <a:p>
            <a:pPr marL="674370" lvl="1" indent="0"/>
            <a:r>
              <a:rPr lang="en-US" sz="1800" dirty="0"/>
              <a:t>For spacing between the boundary and the list use the “shape” controls not paragraph</a:t>
            </a:r>
          </a:p>
          <a:p>
            <a:pPr marL="674370" lvl="1" indent="0"/>
            <a:r>
              <a:rPr lang="en-US" sz="1800" dirty="0"/>
              <a:t>Use before and after for better control when the list has bullets that are multi line</a:t>
            </a:r>
          </a:p>
          <a:p>
            <a:pPr marL="674370" lvl="1" indent="0"/>
            <a:r>
              <a:rPr lang="en-US" sz="1800" dirty="0"/>
              <a:t>For single line ones you can get away with line spacing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Holders and Layouts: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Content Page layout: Title + Main content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199"/>
            <a:ext cx="10515600" cy="4351338"/>
          </a:xfrm>
        </p:spPr>
        <p:txBody>
          <a:bodyPr/>
          <a:lstStyle/>
          <a:p>
            <a:r>
              <a:rPr lang="en-US" sz="1800" dirty="0"/>
              <a:t>Insert Place holders are not available on Master layout, but only on child layouts.</a:t>
            </a:r>
          </a:p>
          <a:p>
            <a:r>
              <a:rPr lang="en-US" sz="1800" dirty="0"/>
              <a:t>Master layout has a fixed number of insertable layouts like title, footer, page etc. These can be turned on or off. That’s it.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21A94-6BAD-9F3A-7582-507F97B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Master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Say, most pages want a divider line between title and the content. Say these are 100 pages.</a:t>
            </a:r>
          </a:p>
          <a:p>
            <a:r>
              <a:rPr lang="en-US" sz="1800" dirty="0"/>
              <a:t>So you do that....</a:t>
            </a:r>
          </a:p>
          <a:p>
            <a:r>
              <a:rPr lang="en-US" sz="1800" dirty="0"/>
              <a:t>Now you want a page that doesn't have that title</a:t>
            </a:r>
          </a:p>
          <a:p>
            <a:r>
              <a:rPr lang="en-US" sz="1800" dirty="0"/>
              <a:t>Say these are 10 pages</a:t>
            </a:r>
          </a:p>
          <a:p>
            <a:r>
              <a:rPr lang="en-US" sz="1800" dirty="0"/>
              <a:t>These pages cannot use a layout from the other master because they will get the line a the top!</a:t>
            </a:r>
          </a:p>
          <a:p>
            <a:r>
              <a:rPr lang="en-US" sz="1800" dirty="0"/>
              <a:t>So you need to create another master layout without that line!</a:t>
            </a:r>
          </a:p>
          <a:p>
            <a:r>
              <a:rPr lang="en-US" sz="1800" dirty="0"/>
              <a:t>Now you have 2 masters!</a:t>
            </a:r>
          </a:p>
          <a:p>
            <a:r>
              <a:rPr lang="en-US" sz="1800" dirty="0"/>
              <a:t>there may be other ways to do it, but this is one way!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5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separate master for non-content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May be a good idea to use a separate master for non content pages</a:t>
            </a:r>
          </a:p>
          <a:p>
            <a:r>
              <a:rPr lang="en-US" sz="1800" dirty="0"/>
              <a:t>Title page</a:t>
            </a:r>
          </a:p>
          <a:p>
            <a:r>
              <a:rPr lang="en-US" sz="1800" dirty="0"/>
              <a:t>Separator page</a:t>
            </a:r>
          </a:p>
          <a:p>
            <a:r>
              <a:rPr lang="en-US" sz="1800" dirty="0"/>
              <a:t>This one typically misses the a) page title b) horizontal line at the top etc.</a:t>
            </a:r>
          </a:p>
          <a:p>
            <a:r>
              <a:rPr lang="en-US" sz="1800" dirty="0"/>
              <a:t>Any drawings or images you place on a master cannot be removed from children!!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Demonstrating the 2</a:t>
            </a:r>
            <a:r>
              <a:rPr lang="en-US" baseline="30000" dirty="0"/>
              <a:t>nd</a:t>
            </a:r>
            <a:r>
              <a:rPr lang="en-US" dirty="0"/>
              <a:t> Master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0C3690-3838-041D-3E68-4BC2C594DD48}"/>
              </a:ext>
            </a:extLst>
          </p:cNvPr>
          <p:cNvSpPr txBox="1"/>
          <p:nvPr/>
        </p:nvSpPr>
        <p:spPr>
          <a:xfrm>
            <a:off x="1381875" y="4964188"/>
            <a:ext cx="9092629" cy="812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Uses the Non-Title-Master master</a:t>
            </a:r>
          </a:p>
          <a:p>
            <a:pPr marL="342900" indent="-342900">
              <a:buAutoNum type="arabicPeriod"/>
            </a:pPr>
            <a:r>
              <a:rPr lang="en-US" dirty="0"/>
              <a:t>Uses a “separator” layout</a:t>
            </a:r>
          </a:p>
        </p:txBody>
      </p:sp>
    </p:spTree>
    <p:extLst>
      <p:ext uri="{BB962C8B-B14F-4D97-AF65-F5344CB8AC3E}">
        <p14:creationId xmlns:p14="http://schemas.microsoft.com/office/powerpoint/2010/main" val="225127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 Design of layouts for lists: Primary and Secondary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FD8DAD-0002-ECA3-09EE-39011DED416A}"/>
              </a:ext>
            </a:extLst>
          </p:cNvPr>
          <p:cNvSpPr/>
          <p:nvPr/>
        </p:nvSpPr>
        <p:spPr>
          <a:xfrm>
            <a:off x="838200" y="3287730"/>
            <a:ext cx="2178121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18229-8A3D-70BE-2A35-F0C7FEEA4BBD}"/>
              </a:ext>
            </a:extLst>
          </p:cNvPr>
          <p:cNvSpPr/>
          <p:nvPr/>
        </p:nvSpPr>
        <p:spPr>
          <a:xfrm>
            <a:off x="4177301" y="2178122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1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1450D-B959-E60E-143A-F8792FAFE4BF}"/>
              </a:ext>
            </a:extLst>
          </p:cNvPr>
          <p:cNvSpPr/>
          <p:nvPr/>
        </p:nvSpPr>
        <p:spPr>
          <a:xfrm>
            <a:off x="4177301" y="3129765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2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8AFAA-5EAC-2DDF-404E-CAF6D6D0A228}"/>
              </a:ext>
            </a:extLst>
          </p:cNvPr>
          <p:cNvSpPr/>
          <p:nvPr/>
        </p:nvSpPr>
        <p:spPr>
          <a:xfrm>
            <a:off x="4177301" y="4081408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3 lists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88C34-9066-A344-56BF-341A1C546668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016321" y="2477357"/>
            <a:ext cx="1160980" cy="1109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6CA6B-ACBB-7034-F921-F66C40A2938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016321" y="3429000"/>
            <a:ext cx="1160980" cy="157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A93C0-B104-55E9-ED99-3DEB304A22B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3016321" y="3586965"/>
            <a:ext cx="1160980" cy="793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9A247-3607-4956-8E77-3B98E50E9EA4}"/>
              </a:ext>
            </a:extLst>
          </p:cNvPr>
          <p:cNvSpPr/>
          <p:nvPr/>
        </p:nvSpPr>
        <p:spPr>
          <a:xfrm>
            <a:off x="8126857" y="2178122"/>
            <a:ext cx="2373330" cy="250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pages use one of these layouts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4C8F5-57FB-FE2C-50C3-2CBEB6754C11}"/>
              </a:ext>
            </a:extLst>
          </p:cNvPr>
          <p:cNvSpPr/>
          <p:nvPr/>
        </p:nvSpPr>
        <p:spPr>
          <a:xfrm>
            <a:off x="4331412" y="5656077"/>
            <a:ext cx="3076253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 these lists in layouts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8F7476-91DF-958F-45A1-938C566FA686}"/>
              </a:ext>
            </a:extLst>
          </p:cNvPr>
          <p:cNvSpPr/>
          <p:nvPr/>
        </p:nvSpPr>
        <p:spPr>
          <a:xfrm>
            <a:off x="7417941" y="3443769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6A7452-0D4C-075E-53ED-81D6C02A8CF5}"/>
              </a:ext>
            </a:extLst>
          </p:cNvPr>
          <p:cNvSpPr/>
          <p:nvPr/>
        </p:nvSpPr>
        <p:spPr>
          <a:xfrm rot="16200000">
            <a:off x="5551470" y="5169828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762C6-D034-1E53-C7F0-227931945664}"/>
              </a:ext>
            </a:extLst>
          </p:cNvPr>
          <p:cNvSpPr/>
          <p:nvPr/>
        </p:nvSpPr>
        <p:spPr>
          <a:xfrm>
            <a:off x="3123344" y="918102"/>
            <a:ext cx="5589141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sister layout pages</a:t>
            </a:r>
          </a:p>
          <a:p>
            <a:pPr algn="ctr"/>
            <a:r>
              <a:rPr lang="en-US" dirty="0"/>
              <a:t>Extending a common content layout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446D1D-7238-1613-0ED0-E8156796659B}"/>
              </a:ext>
            </a:extLst>
          </p:cNvPr>
          <p:cNvSpPr/>
          <p:nvPr/>
        </p:nvSpPr>
        <p:spPr>
          <a:xfrm rot="5400000">
            <a:off x="5522145" y="1775847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C1BF21-E7A3-41D3-0637-41A5859286BE}"/>
              </a:ext>
            </a:extLst>
          </p:cNvPr>
          <p:cNvSpPr/>
          <p:nvPr/>
        </p:nvSpPr>
        <p:spPr>
          <a:xfrm>
            <a:off x="678096" y="4976545"/>
            <a:ext cx="2100210" cy="1276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Style:</a:t>
            </a:r>
          </a:p>
          <a:p>
            <a:pPr marL="342900" indent="-342900" algn="ctr">
              <a:buAutoNum type="arabicPeriod"/>
            </a:pPr>
            <a:r>
              <a:rPr lang="en-US" dirty="0"/>
              <a:t>Spacing</a:t>
            </a:r>
          </a:p>
          <a:p>
            <a:pPr marL="342900" indent="-342900" algn="ctr">
              <a:buAutoNum type="arabicPeriod"/>
            </a:pPr>
            <a:r>
              <a:rPr lang="en-US" dirty="0"/>
              <a:t>Fonts</a:t>
            </a:r>
          </a:p>
          <a:p>
            <a:pPr marL="342900" indent="-342900" algn="ctr">
              <a:buAutoNum type="arabicPeriod"/>
            </a:pPr>
            <a:r>
              <a:rPr lang="en-US" dirty="0"/>
              <a:t>Color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165BCF-6E50-67E2-6D43-0DA32C926803}"/>
              </a:ext>
            </a:extLst>
          </p:cNvPr>
          <p:cNvCxnSpPr>
            <a:stCxn id="23" idx="0"/>
          </p:cNvCxnSpPr>
          <p:nvPr/>
        </p:nvCxnSpPr>
        <p:spPr>
          <a:xfrm flipV="1">
            <a:off x="1728201" y="4582274"/>
            <a:ext cx="1590352" cy="39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446B378-D735-74B9-27A5-F2987FBE06B3}"/>
              </a:ext>
            </a:extLst>
          </p:cNvPr>
          <p:cNvSpPr/>
          <p:nvPr/>
        </p:nvSpPr>
        <p:spPr>
          <a:xfrm>
            <a:off x="9851624" y="5212621"/>
            <a:ext cx="1875031" cy="127671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page with many “simple” text box lists to copy if needed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0E29F9-181C-34D4-2BB2-2A810C494312}"/>
              </a:ext>
            </a:extLst>
          </p:cNvPr>
          <p:cNvSpPr/>
          <p:nvPr/>
        </p:nvSpPr>
        <p:spPr>
          <a:xfrm>
            <a:off x="3521722" y="4679878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E95F12-2811-FBBD-9B88-367040C995AD}"/>
              </a:ext>
            </a:extLst>
          </p:cNvPr>
          <p:cNvSpPr/>
          <p:nvPr/>
        </p:nvSpPr>
        <p:spPr>
          <a:xfrm>
            <a:off x="9313522" y="5677830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15F54-FFF3-F1FB-9474-0D1E98D17DB3}"/>
              </a:ext>
            </a:extLst>
          </p:cNvPr>
          <p:cNvSpPr txBox="1"/>
          <p:nvPr/>
        </p:nvSpPr>
        <p:spPr>
          <a:xfrm>
            <a:off x="9977480" y="6507664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Cannot inherit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5159A-EDD6-74AB-A389-1ED3560A79F5}"/>
              </a:ext>
            </a:extLst>
          </p:cNvPr>
          <p:cNvSpPr txBox="1"/>
          <p:nvPr/>
        </p:nvSpPr>
        <p:spPr>
          <a:xfrm>
            <a:off x="8720791" y="1739693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 inherit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2FC77-6A46-E2DE-9D6A-A717E32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6827DF-D5D0-F97E-288B-22430CBAB62B}"/>
              </a:ext>
            </a:extLst>
          </p:cNvPr>
          <p:cNvSpPr/>
          <p:nvPr/>
        </p:nvSpPr>
        <p:spPr>
          <a:xfrm>
            <a:off x="623299" y="3703912"/>
            <a:ext cx="159249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E4A48-022F-A368-1A82-575F013FBD1A}"/>
              </a:ext>
            </a:extLst>
          </p:cNvPr>
          <p:cNvSpPr/>
          <p:nvPr/>
        </p:nvSpPr>
        <p:spPr>
          <a:xfrm>
            <a:off x="4186724" y="5630390"/>
            <a:ext cx="2219216" cy="801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  <a:p>
            <a:pPr algn="ctr"/>
            <a:r>
              <a:rPr lang="en-US" sz="1400" dirty="0"/>
              <a:t>Of Lists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0D94F9-30C9-25C8-A54E-282A554F4D5A}"/>
              </a:ext>
            </a:extLst>
          </p:cNvPr>
          <p:cNvSpPr/>
          <p:nvPr/>
        </p:nvSpPr>
        <p:spPr>
          <a:xfrm>
            <a:off x="4012062" y="3975666"/>
            <a:ext cx="2393878" cy="8013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Notes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Recommendation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48459-27EB-3A09-9058-6D4C56B5AB59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215793" y="4161112"/>
            <a:ext cx="1970931" cy="1869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962D9-CB0A-5302-F7B3-5E9786986F0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215793" y="4161112"/>
            <a:ext cx="1796269" cy="215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952250"/>
            <a:ext cx="2743200" cy="365125"/>
          </a:xfrm>
        </p:spPr>
        <p:txBody>
          <a:bodyPr/>
          <a:lstStyle/>
          <a:p>
            <a:fld id="{80473052-BA07-4FC5-9696-A0F7625044DE}" type="slidenum">
              <a:rPr lang="en-US" smtClean="0"/>
              <a:t>2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43E41C-7A1E-2EEB-5852-2D0F714808A9}"/>
              </a:ext>
            </a:extLst>
          </p:cNvPr>
          <p:cNvSpPr/>
          <p:nvPr/>
        </p:nvSpPr>
        <p:spPr>
          <a:xfrm>
            <a:off x="4012062" y="1402781"/>
            <a:ext cx="2219216" cy="7443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Problem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AF24AB-DAEE-18E5-55A5-75E81090A6FF}"/>
              </a:ext>
            </a:extLst>
          </p:cNvPr>
          <p:cNvSpPr/>
          <p:nvPr/>
        </p:nvSpPr>
        <p:spPr>
          <a:xfrm>
            <a:off x="4099393" y="2468290"/>
            <a:ext cx="2219216" cy="801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Final Answer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C6D26F-F330-0027-13D2-7CB93FD9557A}"/>
              </a:ext>
            </a:extLst>
          </p:cNvPr>
          <p:cNvCxnSpPr>
            <a:cxnSpLocks/>
            <a:stCxn id="2" idx="6"/>
            <a:endCxn id="15" idx="2"/>
          </p:cNvCxnSpPr>
          <p:nvPr/>
        </p:nvCxnSpPr>
        <p:spPr>
          <a:xfrm flipV="1">
            <a:off x="2215793" y="1774963"/>
            <a:ext cx="1796269" cy="2386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1377A2B-26CF-33AD-2ED2-15D3C2363547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 flipV="1">
            <a:off x="2215793" y="2868981"/>
            <a:ext cx="1883600" cy="1292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492DF2C-D485-3E4F-A6A3-012222A2CA8C}"/>
              </a:ext>
            </a:extLst>
          </p:cNvPr>
          <p:cNvSpPr/>
          <p:nvPr/>
        </p:nvSpPr>
        <p:spPr>
          <a:xfrm>
            <a:off x="6885351" y="1535835"/>
            <a:ext cx="1921267" cy="4249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How do I control spacing in lists?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40BC52-11AC-23EC-066B-4F4DC4EEEFF4}"/>
              </a:ext>
            </a:extLst>
          </p:cNvPr>
          <p:cNvSpPr/>
          <p:nvPr/>
        </p:nvSpPr>
        <p:spPr>
          <a:xfrm>
            <a:off x="6885350" y="2490940"/>
            <a:ext cx="1921267" cy="6632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Use lists in layouts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Use multiple master layouts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8BCB41-F247-5428-D7E3-1F9505514E39}"/>
              </a:ext>
            </a:extLst>
          </p:cNvPr>
          <p:cNvSpPr/>
          <p:nvPr/>
        </p:nvSpPr>
        <p:spPr>
          <a:xfrm>
            <a:off x="6885349" y="4058370"/>
            <a:ext cx="1921267" cy="8372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Detailed notes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Detailed answers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Detailed Recommendation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5E6836-B2E3-5FDC-2465-6E6A6D06F2C8}"/>
              </a:ext>
            </a:extLst>
          </p:cNvPr>
          <p:cNvSpPr/>
          <p:nvPr/>
        </p:nvSpPr>
        <p:spPr>
          <a:xfrm>
            <a:off x="6885348" y="5573825"/>
            <a:ext cx="1921267" cy="9913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Pages to test the ideas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Layout list vs a list on a page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Copy vs copy of a copy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91E863-C2AE-4CD8-D19B-1D368DC031FD}"/>
              </a:ext>
            </a:extLst>
          </p:cNvPr>
          <p:cNvSpPr/>
          <p:nvPr/>
        </p:nvSpPr>
        <p:spPr>
          <a:xfrm>
            <a:off x="9021567" y="1535835"/>
            <a:ext cx="65669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EB579D-2C66-2E76-679F-2E28C95D848E}"/>
              </a:ext>
            </a:extLst>
          </p:cNvPr>
          <p:cNvSpPr/>
          <p:nvPr/>
        </p:nvSpPr>
        <p:spPr>
          <a:xfrm>
            <a:off x="9021567" y="2675349"/>
            <a:ext cx="65669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D6D892-FD47-6DEB-DD3E-9AFEE32753A4}"/>
              </a:ext>
            </a:extLst>
          </p:cNvPr>
          <p:cNvSpPr/>
          <p:nvPr/>
        </p:nvSpPr>
        <p:spPr>
          <a:xfrm>
            <a:off x="9021567" y="4317753"/>
            <a:ext cx="95464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6 - 15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EBC619-AC03-1D22-BD85-9AEC6BFA2D00}"/>
              </a:ext>
            </a:extLst>
          </p:cNvPr>
          <p:cNvSpPr/>
          <p:nvPr/>
        </p:nvSpPr>
        <p:spPr>
          <a:xfrm>
            <a:off x="9021567" y="6069507"/>
            <a:ext cx="954640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16 - 20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DE79F1-907C-2D3F-EBB5-CA524E4CF8E1}"/>
              </a:ext>
            </a:extLst>
          </p:cNvPr>
          <p:cNvSpPr/>
          <p:nvPr/>
        </p:nvSpPr>
        <p:spPr>
          <a:xfrm>
            <a:off x="8753583" y="987771"/>
            <a:ext cx="1192658" cy="31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Pages</a:t>
            </a:r>
          </a:p>
        </p:txBody>
      </p:sp>
    </p:spTree>
    <p:extLst>
      <p:ext uri="{BB962C8B-B14F-4D97-AF65-F5344CB8AC3E}">
        <p14:creationId xmlns:p14="http://schemas.microsoft.com/office/powerpoint/2010/main" val="159478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of List Behavior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List layout: black-list-layout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2928916"/>
          </a:xfrm>
        </p:spPr>
        <p:txBody>
          <a:bodyPr/>
          <a:lstStyle/>
          <a:p>
            <a:r>
              <a:rPr lang="en-US" sz="1800" dirty="0"/>
              <a:t>Heading 1 [Black color]</a:t>
            </a:r>
          </a:p>
          <a:p>
            <a:pPr lvl="1"/>
            <a:r>
              <a:rPr lang="en-US" sz="1600" dirty="0"/>
              <a:t>L2</a:t>
            </a:r>
          </a:p>
          <a:p>
            <a:pPr lvl="1"/>
            <a:r>
              <a:rPr lang="en-US" sz="1600" dirty="0"/>
              <a:t>L2</a:t>
            </a:r>
          </a:p>
          <a:p>
            <a:pPr lvl="2"/>
            <a:r>
              <a:rPr lang="en-US" sz="1400" dirty="0"/>
              <a:t>L3</a:t>
            </a:r>
          </a:p>
          <a:p>
            <a:pPr lvl="2"/>
            <a:r>
              <a:rPr lang="en-US" sz="1400" dirty="0"/>
              <a:t>L3</a:t>
            </a:r>
          </a:p>
          <a:p>
            <a:pPr lvl="1"/>
            <a:r>
              <a:rPr lang="en-US" sz="1600" dirty="0"/>
              <a:t>L2</a:t>
            </a:r>
          </a:p>
          <a:p>
            <a:r>
              <a:rPr lang="en-US" sz="1800" dirty="0"/>
              <a:t>Heading 1</a:t>
            </a:r>
          </a:p>
          <a:p>
            <a:pPr lvl="1"/>
            <a:r>
              <a:rPr lang="en-US" sz="1600" dirty="0"/>
              <a:t>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7B35-C114-1246-1A16-CFD2AE8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4DE0E-E0F1-40E9-9EBA-8FCE9F676E03}"/>
              </a:ext>
            </a:extLst>
          </p:cNvPr>
          <p:cNvSpPr txBox="1"/>
          <p:nvPr/>
        </p:nvSpPr>
        <p:spPr>
          <a:xfrm>
            <a:off x="4008584" y="4962418"/>
            <a:ext cx="7345216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simple example of using a layout list</a:t>
            </a:r>
          </a:p>
          <a:p>
            <a:pPr marL="342900" indent="-342900">
              <a:buAutoNum type="arabicPeriod"/>
            </a:pPr>
            <a:r>
              <a:rPr lang="en-US" dirty="0"/>
              <a:t>The space, font, </a:t>
            </a:r>
            <a:r>
              <a:rPr lang="en-US" dirty="0" err="1"/>
              <a:t>etc</a:t>
            </a:r>
            <a:r>
              <a:rPr lang="en-US" dirty="0"/>
              <a:t> are configured on the layout page (master pages)</a:t>
            </a:r>
          </a:p>
          <a:p>
            <a:pPr marL="342900" indent="-342900">
              <a:buAutoNum type="arabicPeriod"/>
            </a:pPr>
            <a:r>
              <a:rPr lang="en-US" dirty="0"/>
              <a:t>Changing that definition will change this list above.</a:t>
            </a:r>
          </a:p>
          <a:p>
            <a:pPr marL="342900" indent="-342900">
              <a:buAutoNum type="arabicPeriod"/>
            </a:pPr>
            <a:r>
              <a:rPr lang="en-US" dirty="0"/>
              <a:t>Note: Those lists are different from this list here (inside this text box)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8F7A9-61C1-3CFF-3DC7-11A4F4248A8A}"/>
              </a:ext>
            </a:extLst>
          </p:cNvPr>
          <p:cNvSpPr/>
          <p:nvPr/>
        </p:nvSpPr>
        <p:spPr>
          <a:xfrm>
            <a:off x="2321959" y="4042252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68B47C-42C8-BDD4-79A1-51CAC04C420A}"/>
              </a:ext>
            </a:extLst>
          </p:cNvPr>
          <p:cNvSpPr/>
          <p:nvPr/>
        </p:nvSpPr>
        <p:spPr>
          <a:xfrm>
            <a:off x="4008584" y="6266018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D32560-B899-A73A-1720-3D39EE1DDAB1}"/>
              </a:ext>
            </a:extLst>
          </p:cNvPr>
          <p:cNvSpPr/>
          <p:nvPr/>
        </p:nvSpPr>
        <p:spPr>
          <a:xfrm>
            <a:off x="513709" y="4962418"/>
            <a:ext cx="192126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</a:p>
          <a:p>
            <a:pPr algn="ctr"/>
            <a:r>
              <a:rPr lang="en-US" dirty="0"/>
              <a:t>Different</a:t>
            </a:r>
          </a:p>
          <a:p>
            <a:pPr algn="ctr"/>
            <a:r>
              <a:rPr lang="en-US" dirty="0"/>
              <a:t> Things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3FDE-A4E6-3575-7738-8BAF771730E5}"/>
              </a:ext>
            </a:extLst>
          </p:cNvPr>
          <p:cNvCxnSpPr>
            <a:stCxn id="11" idx="6"/>
            <a:endCxn id="9" idx="2"/>
          </p:cNvCxnSpPr>
          <p:nvPr/>
        </p:nvCxnSpPr>
        <p:spPr>
          <a:xfrm flipV="1">
            <a:off x="2434976" y="4360751"/>
            <a:ext cx="847617" cy="105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A4872-458D-2507-FC71-2A2D9745B6F7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2434976" y="5419618"/>
            <a:ext cx="1573608" cy="100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0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 lists: Using 2 layout lists on a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Heading 1 [Colorful one]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AB160F-8C75-F154-BC92-F72D6EE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22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6AFEF9-6604-F939-D051-1022A4684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These two boxes are on the style page</a:t>
            </a:r>
          </a:p>
          <a:p>
            <a:r>
              <a:rPr lang="en-US" dirty="0"/>
              <a:t>See “two-list-content-style” in master pages view</a:t>
            </a:r>
          </a:p>
          <a:p>
            <a:r>
              <a:rPr lang="en-US" dirty="0"/>
              <a:t>The left one follows that color font scheme as defined in the master style.</a:t>
            </a:r>
          </a:p>
          <a:p>
            <a:r>
              <a:rPr lang="en-US" dirty="0"/>
              <a:t>We can call these “layout lists”</a:t>
            </a:r>
          </a:p>
          <a:p>
            <a:r>
              <a:rPr lang="en-US" dirty="0"/>
              <a:t>See “how to style layout lists” for more info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FA0ADC-36F0-0A44-2665-B74D28D4E283}"/>
              </a:ext>
            </a:extLst>
          </p:cNvPr>
          <p:cNvSpPr txBox="1">
            <a:spLocks/>
          </p:cNvSpPr>
          <p:nvPr/>
        </p:nvSpPr>
        <p:spPr>
          <a:xfrm>
            <a:off x="7554158" y="3734000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copy of the list</a:t>
            </a:r>
          </a:p>
          <a:p>
            <a:r>
              <a:rPr lang="en-US" dirty="0"/>
              <a:t>It seem to work sometime and sometime not (retaining its formatting)</a:t>
            </a:r>
          </a:p>
          <a:p>
            <a:r>
              <a:rPr lang="en-US" dirty="0"/>
              <a:t>On the same page seem to work but there is a hesitation being able to update it</a:t>
            </a:r>
          </a:p>
          <a:p>
            <a:r>
              <a:rPr lang="en-US" dirty="0"/>
              <a:t>On a new page the top list loses its formatting whereas this list (copy of copy) seem to retain.</a:t>
            </a:r>
          </a:p>
        </p:txBody>
      </p:sp>
    </p:spTree>
    <p:extLst>
      <p:ext uri="{BB962C8B-B14F-4D97-AF65-F5344CB8AC3E}">
        <p14:creationId xmlns:p14="http://schemas.microsoft.com/office/powerpoint/2010/main" val="3294312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A layout without any layout-lists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39CE1E1-EBEB-E563-E6CD-79004F5F9962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3446124" cy="2917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Heading 1 [Colorful one]</a:t>
            </a:r>
          </a:p>
          <a:p>
            <a:pPr lvl="1"/>
            <a:r>
              <a:rPr lang="en-US" sz="1600"/>
              <a:t>L2</a:t>
            </a:r>
          </a:p>
          <a:p>
            <a:pPr lvl="1"/>
            <a:r>
              <a:rPr lang="en-US" sz="1600"/>
              <a:t>L2</a:t>
            </a:r>
          </a:p>
          <a:p>
            <a:pPr lvl="2"/>
            <a:r>
              <a:rPr lang="en-US" sz="1400"/>
              <a:t>L3</a:t>
            </a:r>
          </a:p>
          <a:p>
            <a:pPr lvl="2"/>
            <a:r>
              <a:rPr lang="en-US" sz="1400"/>
              <a:t>L3</a:t>
            </a:r>
          </a:p>
          <a:p>
            <a:pPr lvl="1"/>
            <a:r>
              <a:rPr lang="en-US" sz="1600"/>
              <a:t>L2</a:t>
            </a:r>
          </a:p>
          <a:p>
            <a:r>
              <a:rPr lang="en-US" sz="1800"/>
              <a:t>Heading 1</a:t>
            </a:r>
          </a:p>
          <a:p>
            <a:pPr lvl="1"/>
            <a:r>
              <a:rPr lang="en-US" sz="1600"/>
              <a:t>Etc.</a:t>
            </a:r>
            <a:endParaRPr lang="en-US" sz="1600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0FE42BE-8308-D166-A88C-C995E254FF1D}"/>
              </a:ext>
            </a:extLst>
          </p:cNvPr>
          <p:cNvSpPr txBox="1">
            <a:spLocks/>
          </p:cNvSpPr>
          <p:nvPr/>
        </p:nvSpPr>
        <p:spPr>
          <a:xfrm>
            <a:off x="7674796" y="1253331"/>
            <a:ext cx="367900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Heading 1 [Black color]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F2ED0-8E53-4FE2-53A5-0F43E894893A}"/>
              </a:ext>
            </a:extLst>
          </p:cNvPr>
          <p:cNvSpPr txBox="1"/>
          <p:nvPr/>
        </p:nvSpPr>
        <p:spPr>
          <a:xfrm>
            <a:off x="1433246" y="4922989"/>
            <a:ext cx="9092629" cy="15600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Copying the “layout lists” on to new page with a different layout does not retain their formatting</a:t>
            </a:r>
          </a:p>
          <a:p>
            <a:pPr marL="342900" indent="-342900">
              <a:buAutoNum type="arabicPeriod"/>
            </a:pPr>
            <a:r>
              <a:rPr lang="en-US" dirty="0"/>
              <a:t>They don’t retain the original formatting</a:t>
            </a:r>
          </a:p>
          <a:p>
            <a:pPr marL="342900" indent="-342900">
              <a:buAutoNum type="arabicPeriod"/>
            </a:pPr>
            <a:r>
              <a:rPr lang="en-US" dirty="0"/>
              <a:t>They fall back to the “list” as known to this page and its layout page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Or they fall back to the default of a “bulleted list”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0E5D8-EAAC-8765-0F1D-12490184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3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style empty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3DC1D-66D1-5E8D-A344-1E715E7BE0AF}"/>
              </a:ext>
            </a:extLst>
          </p:cNvPr>
          <p:cNvSpPr txBox="1"/>
          <p:nvPr/>
        </p:nvSpPr>
        <p:spPr>
          <a:xfrm>
            <a:off x="965770" y="1253447"/>
            <a:ext cx="122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Testing</a:t>
            </a:r>
          </a:p>
          <a:p>
            <a:pPr marL="342900" indent="-342900">
              <a:buAutoNum type="arabicPeriod"/>
            </a:pPr>
            <a:r>
              <a:rPr lang="en-US" dirty="0"/>
              <a:t>Hello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59B662C-663E-E407-19F4-5E42D2CE5A70}"/>
              </a:ext>
            </a:extLst>
          </p:cNvPr>
          <p:cNvSpPr txBox="1">
            <a:spLocks/>
          </p:cNvSpPr>
          <p:nvPr/>
        </p:nvSpPr>
        <p:spPr>
          <a:xfrm>
            <a:off x="7554158" y="1155186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a copy of the layout list</a:t>
            </a:r>
          </a:p>
          <a:p>
            <a:r>
              <a:rPr lang="en-US" dirty="0"/>
              <a:t>A direct copy doesn’t retain its format</a:t>
            </a:r>
          </a:p>
          <a:p>
            <a:r>
              <a:rPr lang="en-US" dirty="0"/>
              <a:t>Whereas a copy of copy seem to keep its formatting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CB4CC-0E53-633A-58ED-F04B5391A577}"/>
              </a:ext>
            </a:extLst>
          </p:cNvPr>
          <p:cNvSpPr/>
          <p:nvPr/>
        </p:nvSpPr>
        <p:spPr>
          <a:xfrm>
            <a:off x="1398948" y="2673595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498D4A-4EB3-5017-5572-7C1B8C1EB81B}"/>
              </a:ext>
            </a:extLst>
          </p:cNvPr>
          <p:cNvCxnSpPr>
            <a:stCxn id="23" idx="0"/>
            <a:endCxn id="2" idx="2"/>
          </p:cNvCxnSpPr>
          <p:nvPr/>
        </p:nvCxnSpPr>
        <p:spPr>
          <a:xfrm flipH="1" flipV="1">
            <a:off x="1577989" y="1899778"/>
            <a:ext cx="781593" cy="773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4559F4-3A55-9B0D-0E3E-41D660A217A1}"/>
              </a:ext>
            </a:extLst>
          </p:cNvPr>
          <p:cNvSpPr/>
          <p:nvPr/>
        </p:nvSpPr>
        <p:spPr>
          <a:xfrm>
            <a:off x="4715838" y="4890096"/>
            <a:ext cx="5691883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Copy-of-a-copy of a layout list from another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332CE-CEDE-EE30-BDC2-D7BD03D3D1EB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561780" y="3657749"/>
            <a:ext cx="1892199" cy="123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B7DFB-7833-DA51-A4B3-6751ABAE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6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works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3DD3A7-845E-D9B0-28AE-E851ECB3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2, item 2</a:t>
            </a:r>
          </a:p>
          <a:p>
            <a:pPr lvl="2"/>
            <a:r>
              <a:rPr lang="en-US" dirty="0"/>
              <a:t>Level2 item 1</a:t>
            </a:r>
          </a:p>
          <a:p>
            <a:pPr lvl="2"/>
            <a:r>
              <a:rPr lang="en-US" dirty="0"/>
              <a:t>Level 2 item 2</a:t>
            </a:r>
          </a:p>
          <a:p>
            <a:pPr lvl="1"/>
            <a:r>
              <a:rPr lang="en-US" dirty="0"/>
              <a:t>Level 2, item 3</a:t>
            </a:r>
          </a:p>
          <a:p>
            <a:pPr lvl="2"/>
            <a:r>
              <a:rPr lang="en-US" dirty="0"/>
              <a:t>One</a:t>
            </a:r>
          </a:p>
          <a:p>
            <a:pPr lvl="2"/>
            <a:r>
              <a:rPr lang="en-US" dirty="0"/>
              <a:t>two</a:t>
            </a:r>
          </a:p>
          <a:p>
            <a:r>
              <a:rPr lang="en-US" dirty="0"/>
              <a:t>Level 1 item 2</a:t>
            </a:r>
          </a:p>
          <a:p>
            <a:pPr lvl="1"/>
            <a:r>
              <a:rPr lang="en-US" dirty="0"/>
              <a:t>Another</a:t>
            </a:r>
          </a:p>
          <a:p>
            <a:pPr lvl="1"/>
            <a:r>
              <a:rPr lang="en-US" dirty="0"/>
              <a:t>Another</a:t>
            </a:r>
          </a:p>
          <a:p>
            <a:pPr lvl="2"/>
            <a:r>
              <a:rPr lang="en-US" dirty="0"/>
              <a:t>One</a:t>
            </a:r>
          </a:p>
          <a:p>
            <a:pPr lvl="2"/>
            <a:r>
              <a:rPr lang="en-US" dirty="0"/>
              <a:t>Two</a:t>
            </a:r>
          </a:p>
          <a:p>
            <a:pPr lvl="1"/>
            <a:r>
              <a:rPr lang="en-US" dirty="0"/>
              <a:t>another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55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7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56D0C7-D79F-867A-1F1A-3AABF123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41" y="757900"/>
            <a:ext cx="4668749" cy="598204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E469EC-4DA2-E323-1CCE-DBF5839A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607"/>
            <a:ext cx="10515600" cy="5860946"/>
          </a:xfrm>
          <a:ln>
            <a:noFill/>
          </a:ln>
        </p:spPr>
        <p:txBody>
          <a:bodyPr/>
          <a:lstStyle/>
          <a:p>
            <a:r>
              <a:rPr lang="en-US" sz="1800" dirty="0"/>
              <a:t>My Use of PPT</a:t>
            </a:r>
          </a:p>
          <a:p>
            <a:pPr lvl="1"/>
            <a:r>
              <a:rPr lang="en-US" sz="1800" dirty="0"/>
              <a:t>In my work as an architect, I use PPT a lot</a:t>
            </a:r>
          </a:p>
          <a:p>
            <a:pPr lvl="1"/>
            <a:r>
              <a:rPr lang="en-US" sz="1800" dirty="0"/>
              <a:t>My usage is basic, and the goal is not graphics, like a sales presentation</a:t>
            </a:r>
          </a:p>
          <a:p>
            <a:pPr lvl="1"/>
            <a:r>
              <a:rPr lang="en-US" sz="1800" dirty="0"/>
              <a:t>I use lot of lists (Mostly numbered)</a:t>
            </a:r>
          </a:p>
          <a:p>
            <a:pPr lvl="1"/>
            <a:r>
              <a:rPr lang="en-US" sz="1800" dirty="0"/>
              <a:t>I often keep these lists in a template page for cut/paste.</a:t>
            </a:r>
          </a:p>
          <a:p>
            <a:r>
              <a:rPr lang="en-US" sz="1800" dirty="0"/>
              <a:t>My problem: Spacing between numbers and items</a:t>
            </a:r>
          </a:p>
          <a:p>
            <a:pPr lvl="1"/>
            <a:r>
              <a:rPr lang="en-US" sz="1800" dirty="0"/>
              <a:t>The default spacing in these lists between numbers and text is either too narrow or too wide</a:t>
            </a:r>
          </a:p>
          <a:p>
            <a:pPr lvl="1"/>
            <a:r>
              <a:rPr lang="en-US" sz="1800" dirty="0"/>
              <a:t>Also, spacing between lines</a:t>
            </a:r>
          </a:p>
          <a:p>
            <a:pPr lvl="1"/>
            <a:r>
              <a:rPr lang="en-US" sz="1800" dirty="0"/>
              <a:t>I get a lot of surprises, when for level 2 and level 3s</a:t>
            </a:r>
          </a:p>
          <a:p>
            <a:pPr lvl="1"/>
            <a:r>
              <a:rPr lang="en-US" sz="1800" dirty="0"/>
              <a:t>It was hard for me to control that spacing</a:t>
            </a:r>
          </a:p>
          <a:p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Figure out how to control spacing for all levels (1 to 5) in a list</a:t>
            </a:r>
          </a:p>
          <a:p>
            <a:pPr lvl="1"/>
            <a:r>
              <a:rPr lang="en-US" sz="1800" dirty="0"/>
              <a:t>Reuse the lists once their spacing is configured</a:t>
            </a:r>
          </a:p>
          <a:p>
            <a:pPr lvl="1"/>
            <a:r>
              <a:rPr lang="en-US" sz="1800" dirty="0"/>
              <a:t>Make those lists available for copy and paste</a:t>
            </a:r>
          </a:p>
          <a:p>
            <a:r>
              <a:rPr lang="en-US" sz="1800" dirty="0"/>
              <a:t>Solution</a:t>
            </a:r>
          </a:p>
          <a:p>
            <a:pPr lvl="1"/>
            <a:r>
              <a:rPr lang="en-US" sz="1800" dirty="0"/>
              <a:t>See in the Findings section how to style spacing</a:t>
            </a:r>
          </a:p>
          <a:p>
            <a:pPr lvl="1"/>
            <a:r>
              <a:rPr lang="en-US" sz="1800" dirty="0"/>
              <a:t>Use layouts to control most lists</a:t>
            </a:r>
          </a:p>
          <a:p>
            <a:pPr lvl="1"/>
            <a:r>
              <a:rPr lang="en-US" sz="1800" dirty="0"/>
              <a:t>Use custom text box lists (copy/paste) as a secondary option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Answer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A4648B-EDB2-ED6C-24B5-AC8AEEB2BBEF}"/>
              </a:ext>
            </a:extLst>
          </p:cNvPr>
          <p:cNvSpPr txBox="1"/>
          <p:nvPr/>
        </p:nvSpPr>
        <p:spPr>
          <a:xfrm>
            <a:off x="1381875" y="4964188"/>
            <a:ext cx="9092629" cy="812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Uses the Non-Title-Master master</a:t>
            </a:r>
          </a:p>
          <a:p>
            <a:pPr marL="342900" indent="-342900">
              <a:buAutoNum type="arabicPeriod"/>
            </a:pPr>
            <a:r>
              <a:rPr lang="en-US" dirty="0"/>
              <a:t>Uses a “separator” layout</a:t>
            </a:r>
          </a:p>
        </p:txBody>
      </p:sp>
    </p:spTree>
    <p:extLst>
      <p:ext uri="{BB962C8B-B14F-4D97-AF65-F5344CB8AC3E}">
        <p14:creationId xmlns:p14="http://schemas.microsoft.com/office/powerpoint/2010/main" val="342639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Master Layouts : Empty page layout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6827DF-D5D0-F97E-288B-22430CBAB62B}"/>
              </a:ext>
            </a:extLst>
          </p:cNvPr>
          <p:cNvSpPr/>
          <p:nvPr/>
        </p:nvSpPr>
        <p:spPr>
          <a:xfrm>
            <a:off x="667820" y="3256908"/>
            <a:ext cx="1335641" cy="554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Master layouts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E4A48-022F-A368-1A82-575F013FBD1A}"/>
              </a:ext>
            </a:extLst>
          </p:cNvPr>
          <p:cNvSpPr/>
          <p:nvPr/>
        </p:nvSpPr>
        <p:spPr>
          <a:xfrm>
            <a:off x="2891317" y="1666111"/>
            <a:ext cx="2126751" cy="100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Content Pages</a:t>
            </a:r>
          </a:p>
          <a:p>
            <a:pPr algn="ctr"/>
            <a:r>
              <a:rPr lang="en-US" sz="1400" dirty="0"/>
              <a:t>layout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0D94F9-30C9-25C8-A54E-282A554F4D5A}"/>
              </a:ext>
            </a:extLst>
          </p:cNvPr>
          <p:cNvSpPr/>
          <p:nvPr/>
        </p:nvSpPr>
        <p:spPr>
          <a:xfrm>
            <a:off x="2994060" y="4417873"/>
            <a:ext cx="2024009" cy="10051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Non-Content Pages</a:t>
            </a:r>
          </a:p>
          <a:p>
            <a:pPr algn="ctr"/>
            <a:r>
              <a:rPr lang="en-US" sz="1400" dirty="0"/>
              <a:t>Layout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48459-27EB-3A09-9058-6D4C56B5AB59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 flipV="1">
            <a:off x="2003461" y="2168706"/>
            <a:ext cx="887856" cy="1365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962D9-CB0A-5302-F7B3-5E9786986F0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2003461" y="3534310"/>
            <a:ext cx="990599" cy="1386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56E41-5FD3-0B10-C3D9-B4B39C9EB93D}"/>
              </a:ext>
            </a:extLst>
          </p:cNvPr>
          <p:cNvSpPr/>
          <p:nvPr/>
        </p:nvSpPr>
        <p:spPr>
          <a:xfrm>
            <a:off x="5844282" y="1678160"/>
            <a:ext cx="3988087" cy="885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Content Page: Title + Main content list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Empty page: Only Title 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Two list page: Title + Main list + side list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Black list page: Title + Main content list in black color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71337C-57FC-C458-9CF1-3C2BE9E4AE6B}"/>
              </a:ext>
            </a:extLst>
          </p:cNvPr>
          <p:cNvSpPr/>
          <p:nvPr/>
        </p:nvSpPr>
        <p:spPr>
          <a:xfrm>
            <a:off x="6689333" y="984523"/>
            <a:ext cx="1921267" cy="31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C682B1-6544-A75B-A4E3-357FF7428269}"/>
              </a:ext>
            </a:extLst>
          </p:cNvPr>
          <p:cNvSpPr/>
          <p:nvPr/>
        </p:nvSpPr>
        <p:spPr>
          <a:xfrm>
            <a:off x="5998394" y="4465914"/>
            <a:ext cx="3833975" cy="8852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Title page</a:t>
            </a:r>
          </a:p>
          <a:p>
            <a:pPr marL="174625" indent="-174625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Various separator Pages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308170-373B-7F8E-F822-BC03F01DBC20}"/>
              </a:ext>
            </a:extLst>
          </p:cNvPr>
          <p:cNvSpPr/>
          <p:nvPr/>
        </p:nvSpPr>
        <p:spPr>
          <a:xfrm>
            <a:off x="2942688" y="993078"/>
            <a:ext cx="2126751" cy="31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 outs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D73466-A39A-FA5C-1DC1-544825B4AC29}"/>
              </a:ext>
            </a:extLst>
          </p:cNvPr>
          <p:cNvSpPr/>
          <p:nvPr/>
        </p:nvSpPr>
        <p:spPr>
          <a:xfrm>
            <a:off x="2994060" y="2732927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+ List layout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33E5FC-CAE0-0A5D-297C-E9CF421DB2B1}"/>
              </a:ext>
            </a:extLst>
          </p:cNvPr>
          <p:cNvSpPr/>
          <p:nvPr/>
        </p:nvSpPr>
        <p:spPr>
          <a:xfrm>
            <a:off x="2994060" y="3137848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+ Image + List layout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44052B-8873-0EE4-AA0F-C2A55FB1B362}"/>
              </a:ext>
            </a:extLst>
          </p:cNvPr>
          <p:cNvSpPr/>
          <p:nvPr/>
        </p:nvSpPr>
        <p:spPr>
          <a:xfrm>
            <a:off x="2994060" y="3626726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+ empty page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40085E-13F8-1B41-4371-6802B159656C}"/>
              </a:ext>
            </a:extLst>
          </p:cNvPr>
          <p:cNvSpPr/>
          <p:nvPr/>
        </p:nvSpPr>
        <p:spPr>
          <a:xfrm>
            <a:off x="3096802" y="5454092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Title Page layout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934A8C-E6D0-9D28-5973-68276F06ADAE}"/>
              </a:ext>
            </a:extLst>
          </p:cNvPr>
          <p:cNvSpPr/>
          <p:nvPr/>
        </p:nvSpPr>
        <p:spPr>
          <a:xfrm>
            <a:off x="3096802" y="5859013"/>
            <a:ext cx="1921267" cy="35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Appendix/separator layout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A157FE-FD43-ADF4-886E-1D0EE777121A}"/>
              </a:ext>
            </a:extLst>
          </p:cNvPr>
          <p:cNvCxnSpPr/>
          <p:nvPr/>
        </p:nvCxnSpPr>
        <p:spPr>
          <a:xfrm flipV="1">
            <a:off x="5188449" y="2732927"/>
            <a:ext cx="534257" cy="523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79245B-26B1-118F-DE7F-7D0CB784DD70}"/>
              </a:ext>
            </a:extLst>
          </p:cNvPr>
          <p:cNvCxnSpPr>
            <a:cxnSpLocks/>
          </p:cNvCxnSpPr>
          <p:nvPr/>
        </p:nvCxnSpPr>
        <p:spPr>
          <a:xfrm flipV="1">
            <a:off x="5188449" y="5179840"/>
            <a:ext cx="639565" cy="478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04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and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1B02F-02E8-3499-CCD6-5C6D5BEB6797}"/>
              </a:ext>
            </a:extLst>
          </p:cNvPr>
          <p:cNvSpPr txBox="1"/>
          <p:nvPr/>
        </p:nvSpPr>
        <p:spPr>
          <a:xfrm>
            <a:off x="1381875" y="4964188"/>
            <a:ext cx="9092629" cy="81264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Uses the Non-Title-Master master</a:t>
            </a:r>
          </a:p>
          <a:p>
            <a:pPr marL="342900" indent="-342900">
              <a:buAutoNum type="arabicPeriod"/>
            </a:pPr>
            <a:r>
              <a:rPr lang="en-US" dirty="0"/>
              <a:t>Uses a “separator” layout</a:t>
            </a:r>
          </a:p>
        </p:txBody>
      </p:sp>
    </p:spTree>
    <p:extLst>
      <p:ext uri="{BB962C8B-B14F-4D97-AF65-F5344CB8AC3E}">
        <p14:creationId xmlns:p14="http://schemas.microsoft.com/office/powerpoint/2010/main" val="358096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Notes: </a:t>
            </a:r>
            <a:r>
              <a:rPr lang="en-US" sz="1200" i="1" dirty="0">
                <a:solidFill>
                  <a:srgbClr val="00B050"/>
                </a:solidFill>
              </a:rPr>
              <a:t>Content Page layout: Title + Main content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Not all lists are the same!!</a:t>
            </a:r>
          </a:p>
          <a:p>
            <a:r>
              <a:rPr lang="en-US" sz="1800" dirty="0"/>
              <a:t>Two kinds</a:t>
            </a:r>
          </a:p>
          <a:p>
            <a:pPr lvl="1"/>
            <a:r>
              <a:rPr lang="en-US" sz="1800" dirty="0"/>
              <a:t>Layout lists: Lists defined on layout pages as “place holders” </a:t>
            </a:r>
          </a:p>
          <a:p>
            <a:pPr lvl="1"/>
            <a:r>
              <a:rPr lang="en-US" sz="1800" dirty="0"/>
              <a:t>Text box lists: Any text in a text box that is formatted as a list</a:t>
            </a:r>
          </a:p>
          <a:p>
            <a:r>
              <a:rPr lang="en-US" sz="1800" dirty="0"/>
              <a:t>Text box lists cannot be styled</a:t>
            </a:r>
          </a:p>
          <a:p>
            <a:r>
              <a:rPr lang="en-US" sz="1800" dirty="0"/>
              <a:t>You have to use master pages to style “layout lists”</a:t>
            </a:r>
          </a:p>
          <a:p>
            <a:r>
              <a:rPr lang="en-US" sz="1800" dirty="0"/>
              <a:t>Master layouts</a:t>
            </a:r>
          </a:p>
          <a:p>
            <a:pPr lvl="1"/>
            <a:r>
              <a:rPr lang="en-US" sz="1800" dirty="0"/>
              <a:t>Different from their children</a:t>
            </a:r>
          </a:p>
          <a:p>
            <a:pPr lvl="1"/>
            <a:r>
              <a:rPr lang="en-US" sz="1800" dirty="0"/>
              <a:t>Children cannot have other children</a:t>
            </a:r>
          </a:p>
          <a:p>
            <a:pPr lvl="1"/>
            <a:r>
              <a:rPr lang="en-US" sz="1800" dirty="0"/>
              <a:t>The order of children is not important</a:t>
            </a:r>
          </a:p>
          <a:p>
            <a:pPr lvl="1"/>
            <a:r>
              <a:rPr lang="en-US" sz="1800" dirty="0"/>
              <a:t>There are more “Place holders” possible on child layouts</a:t>
            </a:r>
          </a:p>
          <a:p>
            <a:pPr lvl="1"/>
            <a:r>
              <a:rPr lang="en-US" sz="1800" dirty="0"/>
              <a:t>The place holders are fixed on the master layout</a:t>
            </a:r>
          </a:p>
          <a:p>
            <a:pPr lvl="1"/>
            <a:r>
              <a:rPr lang="en-US" sz="1800" dirty="0"/>
              <a:t>You can have more than 1 master layout</a:t>
            </a:r>
          </a:p>
          <a:p>
            <a:r>
              <a:rPr lang="en-US" sz="1800" dirty="0"/>
              <a:t>Changing the layout of a content page with a “layout list” will make that list either a default list format or a format in line with a destination list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B6BAC-1BE1-AAD0-6BC6-F29766D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lists and Text box lists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Content Page layout: Title + Main content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Complicated stuff</a:t>
            </a:r>
          </a:p>
          <a:p>
            <a:r>
              <a:rPr lang="en-US" sz="1800" dirty="0"/>
              <a:t>Text box lists are different from those inherited from layouts (</a:t>
            </a:r>
            <a:r>
              <a:rPr lang="en-US" sz="1800"/>
              <a:t>layout lists) ! </a:t>
            </a:r>
            <a:endParaRPr lang="en-US" sz="1800" dirty="0"/>
          </a:p>
          <a:p>
            <a:r>
              <a:rPr lang="en-US" sz="1800" dirty="0"/>
              <a:t>Text box lists</a:t>
            </a:r>
          </a:p>
          <a:p>
            <a:pPr lvl="1"/>
            <a:r>
              <a:rPr lang="en-US" sz="1800" dirty="0"/>
              <a:t>No way to pre-style the text box list styles for the necessary control. </a:t>
            </a:r>
          </a:p>
          <a:p>
            <a:pPr lvl="1"/>
            <a:r>
              <a:rPr lang="en-US" sz="1800" dirty="0"/>
              <a:t>Use a preconfigured lists on a page of your liking to replicate them (Not that easy)</a:t>
            </a:r>
          </a:p>
          <a:p>
            <a:r>
              <a:rPr lang="en-US" sz="1800" dirty="0"/>
              <a:t>Layout lists</a:t>
            </a:r>
          </a:p>
          <a:p>
            <a:pPr lvl="1"/>
            <a:r>
              <a:rPr lang="en-US" sz="1800" dirty="0"/>
              <a:t>They are defined on the slide layouts</a:t>
            </a:r>
          </a:p>
          <a:p>
            <a:pPr lvl="1"/>
            <a:r>
              <a:rPr lang="en-US" sz="1800" dirty="0"/>
              <a:t>Spacing between numbers and text controlled by Ruler (and tedious)</a:t>
            </a:r>
          </a:p>
          <a:p>
            <a:pPr lvl="1"/>
            <a:r>
              <a:rPr lang="en-US" sz="1800" dirty="0"/>
              <a:t>Space between the outer box and numbers is hard to control. See how to do this on a dedicated page for this topic. (Shape for padding left and top, and Paragraph for moving bullets to the right)</a:t>
            </a:r>
          </a:p>
          <a:p>
            <a:pPr lvl="1"/>
            <a:r>
              <a:rPr lang="en-US" sz="1800" dirty="0"/>
              <a:t>Few basics (font, spacing between lines) you can control from each page</a:t>
            </a:r>
          </a:p>
          <a:p>
            <a:pPr lvl="1"/>
            <a:r>
              <a:rPr lang="en-US" sz="1800" dirty="0"/>
              <a:t>A separate style page is needed if you want different looking styled lists</a:t>
            </a:r>
          </a:p>
          <a:p>
            <a:r>
              <a:rPr lang="en-US" sz="1800" dirty="0"/>
              <a:t>Layout lists copy behavior</a:t>
            </a:r>
          </a:p>
          <a:p>
            <a:pPr lvl="1"/>
            <a:r>
              <a:rPr lang="en-US" sz="1800" dirty="0"/>
              <a:t>The layout-lists keep their formatting and take on the destination theme.</a:t>
            </a:r>
          </a:p>
          <a:p>
            <a:pPr lvl="1"/>
            <a:r>
              <a:rPr lang="en-US" sz="1800" dirty="0"/>
              <a:t>If there is equivalent list on the target page, they take on a default bulleted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351D9-6BBE-47AB-3339-30CD3AB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 layout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Start with a place holder for a list in the style page</a:t>
            </a:r>
          </a:p>
          <a:p>
            <a:pPr marL="274320" indent="0"/>
            <a:r>
              <a:rPr lang="en-US" sz="1800" dirty="0"/>
              <a:t>This place holder is called “Text” by the way</a:t>
            </a:r>
          </a:p>
          <a:p>
            <a:pPr marL="274320" indent="0"/>
            <a:r>
              <a:rPr lang="en-US" sz="1800" dirty="0"/>
              <a:t>You will see 5 levels of bullets</a:t>
            </a:r>
          </a:p>
          <a:p>
            <a:pPr marL="274320" indent="0"/>
            <a:r>
              <a:rPr lang="en-US" sz="1800" dirty="0"/>
              <a:t>Space between the numbers and the left outer box is tricky: 2 Controls</a:t>
            </a:r>
          </a:p>
          <a:p>
            <a:pPr marL="674370" lvl="1" indent="0"/>
            <a:r>
              <a:rPr lang="en-US" sz="1800" dirty="0"/>
              <a:t>Padding: Use the “list box” </a:t>
            </a:r>
            <a:r>
              <a:rPr lang="en-US" sz="1800" b="1" dirty="0"/>
              <a:t>format shape</a:t>
            </a:r>
            <a:r>
              <a:rPr lang="en-US" sz="1800" dirty="0"/>
              <a:t> menu for: Left and Top margins of the shape</a:t>
            </a:r>
          </a:p>
          <a:p>
            <a:pPr marL="674370" lvl="1" indent="0"/>
            <a:r>
              <a:rPr lang="en-US" sz="1800" dirty="0"/>
              <a:t>Indent: Use </a:t>
            </a:r>
            <a:r>
              <a:rPr lang="en-US" sz="1800" b="1" dirty="0"/>
              <a:t>paragraph</a:t>
            </a:r>
            <a:r>
              <a:rPr lang="en-US" sz="1800" dirty="0"/>
              <a:t> menu to control space between border and numbers or bullets (highlight whole list – Does not work for more than 1 level)</a:t>
            </a:r>
          </a:p>
          <a:p>
            <a:pPr marL="274320" indent="0"/>
            <a:r>
              <a:rPr lang="en-US" sz="1800" dirty="0"/>
              <a:t>You are not done yet</a:t>
            </a:r>
          </a:p>
          <a:p>
            <a:pPr marL="274320" indent="0"/>
            <a:r>
              <a:rPr lang="en-US" sz="1800" dirty="0"/>
              <a:t>Between Bullets and Text</a:t>
            </a:r>
          </a:p>
          <a:p>
            <a:pPr marL="674370" lvl="1" indent="0"/>
            <a:r>
              <a:rPr lang="en-US" sz="1800" dirty="0"/>
              <a:t>First: Stay with the 5 levels and don’t add any more for this exercise</a:t>
            </a:r>
          </a:p>
          <a:p>
            <a:pPr marL="674370" lvl="1" indent="0"/>
            <a:r>
              <a:rPr lang="en-US" sz="1800" dirty="0"/>
              <a:t>Use the ruler to adjust each level the left spacing for a) number and b) text </a:t>
            </a:r>
          </a:p>
          <a:p>
            <a:pPr marL="674370" lvl="1" indent="0"/>
            <a:r>
              <a:rPr lang="en-US" sz="1800" dirty="0"/>
              <a:t>Do this for all 5</a:t>
            </a:r>
          </a:p>
          <a:p>
            <a:pPr marL="274320" indent="0"/>
            <a:r>
              <a:rPr lang="en-US" sz="1800" dirty="0"/>
              <a:t>Here or on the Target page</a:t>
            </a:r>
          </a:p>
          <a:p>
            <a:pPr marL="674370" lvl="1" indent="0"/>
            <a:r>
              <a:rPr lang="en-US" sz="1800" dirty="0"/>
              <a:t>Space between multiple lines of the list: Use Paragraph. You can do this on the target page.</a:t>
            </a:r>
          </a:p>
          <a:p>
            <a:pPr marL="674370" lvl="1" indent="0"/>
            <a:r>
              <a:rPr lang="en-US" sz="1800" dirty="0"/>
              <a:t>Fonts/colors </a:t>
            </a:r>
            <a:r>
              <a:rPr lang="en-US" sz="1800" dirty="0" err="1"/>
              <a:t>etc</a:t>
            </a:r>
            <a:r>
              <a:rPr lang="en-US" sz="1800" dirty="0"/>
              <a:t>: You can do this on the target page as well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08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-page-master-layou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n-content-master-layou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2108</Words>
  <Application>Microsoft Office PowerPoint</Application>
  <PresentationFormat>Widescreen</PresentationFormat>
  <Paragraphs>323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Wingdings</vt:lpstr>
      <vt:lpstr>Content-page-master-layout</vt:lpstr>
      <vt:lpstr>Non-content-master-layout</vt:lpstr>
      <vt:lpstr>How to work with List Styles in PPT</vt:lpstr>
      <vt:lpstr>Table of Contents</vt:lpstr>
      <vt:lpstr>Problem/Goals</vt:lpstr>
      <vt:lpstr>Final Answer</vt:lpstr>
      <vt:lpstr>Design Master Layouts : Empty page layout</vt:lpstr>
      <vt:lpstr>Notes and Findings</vt:lpstr>
      <vt:lpstr>Global Notes: Content Page layout: Title + Main content List</vt:lpstr>
      <vt:lpstr>Layout lists and Text box lists: Content Page layout: Title + Main content List</vt:lpstr>
      <vt:lpstr>Styling a layout list</vt:lpstr>
      <vt:lpstr>Paragraph Controls: The left side Indent</vt:lpstr>
      <vt:lpstr>Paragraph Controls: The left side Indent Full explanation</vt:lpstr>
      <vt:lpstr>Paragraph Controls: The left side Indent: Enter and Tab nudge</vt:lpstr>
      <vt:lpstr>Paragraph Controls: The spacing options</vt:lpstr>
      <vt:lpstr>Place Holders and Layouts: : Content Page layout: Title + Main content List</vt:lpstr>
      <vt:lpstr>Multiple Master Layouts</vt:lpstr>
      <vt:lpstr>A separate master for non-content pages</vt:lpstr>
      <vt:lpstr>Demonstrating the 2nd Master Style</vt:lpstr>
      <vt:lpstr>Recommendation</vt:lpstr>
      <vt:lpstr>Guidance: Design of layouts for lists: Primary and Secondary Options</vt:lpstr>
      <vt:lpstr>Testing of List Behavior</vt:lpstr>
      <vt:lpstr>A Simple List layout: black-list-layout</vt:lpstr>
      <vt:lpstr>Layout lists: Using 2 layout lists on a page</vt:lpstr>
      <vt:lpstr>Combined lists: A layout without any layout-lists</vt:lpstr>
      <vt:lpstr>Combined lists: style empty</vt:lpstr>
      <vt:lpstr>Testing: works</vt:lpstr>
      <vt:lpstr>Appendix</vt:lpstr>
      <vt:lpstr>Quick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Komatineni</dc:creator>
  <cp:lastModifiedBy>Satya Komatineni</cp:lastModifiedBy>
  <cp:revision>46</cp:revision>
  <dcterms:created xsi:type="dcterms:W3CDTF">2024-10-29T14:03:59Z</dcterms:created>
  <dcterms:modified xsi:type="dcterms:W3CDTF">2025-06-20T17:02:03Z</dcterms:modified>
</cp:coreProperties>
</file>