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1"/>
  </p:notesMasterIdLst>
  <p:sldIdLst>
    <p:sldId id="256" r:id="rId3"/>
    <p:sldId id="269" r:id="rId4"/>
    <p:sldId id="270" r:id="rId5"/>
    <p:sldId id="272" r:id="rId6"/>
    <p:sldId id="273" r:id="rId7"/>
    <p:sldId id="268" r:id="rId8"/>
    <p:sldId id="258" r:id="rId9"/>
    <p:sldId id="257" r:id="rId10"/>
    <p:sldId id="259" r:id="rId11"/>
    <p:sldId id="261" r:id="rId12"/>
    <p:sldId id="260" r:id="rId13"/>
    <p:sldId id="266" r:id="rId14"/>
    <p:sldId id="263" r:id="rId15"/>
    <p:sldId id="265" r:id="rId16"/>
    <p:sldId id="262" r:id="rId17"/>
    <p:sldId id="264" r:id="rId18"/>
    <p:sldId id="27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3BA1-E673-430F-9BEF-6A3E586025D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F4FCC-419A-451C-A3E8-3263955D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8C9-D3F1-526E-D31B-4BF75BCF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F77A-6E69-4134-A7D6-AF30E501A294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1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st-content-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style: Colored list Style with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920102"/>
            <a:ext cx="6113016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2000">
                <a:solidFill>
                  <a:schemeClr val="accent6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400">
                <a:solidFill>
                  <a:schemeClr val="accent2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/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/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609-3400-4656-8A40-C095688308D1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AA78A3-C4DD-F9A2-EEA8-CA277C86E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4158" y="926437"/>
            <a:ext cx="3799642" cy="2660142"/>
          </a:xfrm>
          <a:ln w="19050">
            <a:solidFill>
              <a:srgbClr val="00B050"/>
            </a:solidFill>
          </a:ln>
        </p:spPr>
        <p:txBody>
          <a:bodyPr lIns="0">
            <a:noAutofit/>
          </a:bodyPr>
          <a:lstStyle>
            <a:lvl1pPr marL="342900" indent="-182880">
              <a:buFont typeface="+mj-lt"/>
              <a:buAutoNum type="arabicPeriod"/>
              <a:defRPr sz="1600"/>
            </a:lvl1pPr>
            <a:lvl2pPr marL="568325" indent="-222250">
              <a:buFont typeface="+mj-lt"/>
              <a:buAutoNum type="arabicPeriod"/>
              <a:defRPr sz="1600"/>
            </a:lvl2pPr>
            <a:lvl3pPr marL="798513" indent="-230188">
              <a:buFont typeface="+mj-lt"/>
              <a:buAutoNum type="arabicPeriod"/>
              <a:defRPr sz="1600"/>
            </a:lvl3pPr>
            <a:lvl4pPr marL="1030288" indent="-231775">
              <a:buFont typeface="+mj-lt"/>
              <a:buAutoNum type="arabicPeriod"/>
              <a:defRPr sz="1600"/>
            </a:lvl4pPr>
            <a:lvl5pPr marL="1260475" indent="-230188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09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-list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Black list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E77D-7712-418A-A4C4-2C50F520088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80B-565F-4C1B-86E2-9DD7F71A6AB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8C9-D3F1-526E-D31B-4BF75BCF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440-8438-4EDA-9196-A17F81AACF8F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548-7D6B-4ED8-8D7A-50BD43960FA7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DC6F4-6430-4F64-890C-465BC48B69C9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072310-2C6E-3B93-9B9B-ADFA5B720D84}"/>
              </a:ext>
            </a:extLst>
          </p:cNvPr>
          <p:cNvCxnSpPr/>
          <p:nvPr userDrawn="1"/>
        </p:nvCxnSpPr>
        <p:spPr>
          <a:xfrm>
            <a:off x="461639" y="674698"/>
            <a:ext cx="1143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1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03BCF-C762-49F0-9F81-92EC2B9DD1DA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0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6C76-C168-90E3-6F5B-42B82D38C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work with List Styles in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AE2B-ACDB-2AB0-F834-B8E8B8250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Satya Komatineni</a:t>
            </a:r>
          </a:p>
          <a:p>
            <a:r>
              <a:rPr lang="en-US" sz="1600" dirty="0"/>
              <a:t>10/30/2024</a:t>
            </a:r>
          </a:p>
          <a:p>
            <a:r>
              <a:rPr lang="en-US" sz="1600" dirty="0"/>
              <a:t>Version 1.0</a:t>
            </a:r>
          </a:p>
          <a:p>
            <a:r>
              <a:rPr lang="en-US" sz="1600" dirty="0"/>
              <a:t>Location</a:t>
            </a:r>
          </a:p>
          <a:p>
            <a:r>
              <a:rPr lang="en-US" sz="1600" dirty="0"/>
              <a:t>https://github.com/SatyaKomatineni/articles-repo/blob/master/architecture/styling-lists-in-powerpoint.pptx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881A-64F6-2257-6E4D-296CA22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lists: style empty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3DC1D-66D1-5E8D-A344-1E715E7BE0AF}"/>
              </a:ext>
            </a:extLst>
          </p:cNvPr>
          <p:cNvSpPr txBox="1"/>
          <p:nvPr/>
        </p:nvSpPr>
        <p:spPr>
          <a:xfrm>
            <a:off x="965770" y="1253447"/>
            <a:ext cx="1224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Testing</a:t>
            </a:r>
          </a:p>
          <a:p>
            <a:pPr marL="342900" indent="-342900">
              <a:buAutoNum type="arabicPeriod"/>
            </a:pPr>
            <a:r>
              <a:rPr lang="en-US" dirty="0"/>
              <a:t>Hello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59B662C-663E-E407-19F4-5E42D2CE5A70}"/>
              </a:ext>
            </a:extLst>
          </p:cNvPr>
          <p:cNvSpPr txBox="1">
            <a:spLocks/>
          </p:cNvSpPr>
          <p:nvPr/>
        </p:nvSpPr>
        <p:spPr>
          <a:xfrm>
            <a:off x="7554158" y="1155186"/>
            <a:ext cx="3799642" cy="250256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0" tIns="45720" rIns="91440" bIns="45720" rtlCol="0">
            <a:noAutofit/>
          </a:bodyPr>
          <a:lstStyle>
            <a:lvl1pPr marL="3429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a copy of the layout list</a:t>
            </a:r>
          </a:p>
          <a:p>
            <a:r>
              <a:rPr lang="en-US" dirty="0"/>
              <a:t>A direct copy doesn’t retain its format</a:t>
            </a:r>
          </a:p>
          <a:p>
            <a:r>
              <a:rPr lang="en-US" dirty="0"/>
              <a:t>Whereas a copy of copy seem to keep its formatting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ACB4CC-0E53-633A-58ED-F04B5391A577}"/>
              </a:ext>
            </a:extLst>
          </p:cNvPr>
          <p:cNvSpPr/>
          <p:nvPr/>
        </p:nvSpPr>
        <p:spPr>
          <a:xfrm>
            <a:off x="1398948" y="2673595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text box list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498D4A-4EB3-5017-5572-7C1B8C1EB81B}"/>
              </a:ext>
            </a:extLst>
          </p:cNvPr>
          <p:cNvCxnSpPr>
            <a:stCxn id="23" idx="0"/>
            <a:endCxn id="2" idx="2"/>
          </p:cNvCxnSpPr>
          <p:nvPr/>
        </p:nvCxnSpPr>
        <p:spPr>
          <a:xfrm flipH="1" flipV="1">
            <a:off x="1577989" y="1899778"/>
            <a:ext cx="781593" cy="773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4559F4-3A55-9B0D-0E3E-41D660A217A1}"/>
              </a:ext>
            </a:extLst>
          </p:cNvPr>
          <p:cNvSpPr/>
          <p:nvPr/>
        </p:nvSpPr>
        <p:spPr>
          <a:xfrm>
            <a:off x="4715838" y="4890096"/>
            <a:ext cx="5691883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Copy-of-a-copy of a layout list from another page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332CE-CEDE-EE30-BDC2-D7BD03D3D1EB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7561780" y="3657749"/>
            <a:ext cx="1892199" cy="1232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B7DFB-7833-DA51-A4B3-6751ABAE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and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Not all lists are the same!!</a:t>
            </a:r>
          </a:p>
          <a:p>
            <a:r>
              <a:rPr lang="en-US" sz="1800" dirty="0"/>
              <a:t>Two kinds</a:t>
            </a:r>
          </a:p>
          <a:p>
            <a:pPr lvl="1"/>
            <a:r>
              <a:rPr lang="en-US" sz="1800" dirty="0"/>
              <a:t>Layout lists: Lists defined on layout pages as “place holders” </a:t>
            </a:r>
          </a:p>
          <a:p>
            <a:pPr lvl="1"/>
            <a:r>
              <a:rPr lang="en-US" sz="1800" dirty="0"/>
              <a:t>Text box lists: Any text in a text box that is formatted as a list</a:t>
            </a:r>
          </a:p>
          <a:p>
            <a:r>
              <a:rPr lang="en-US" sz="1800" dirty="0"/>
              <a:t>Text box lists cannot be styled</a:t>
            </a:r>
          </a:p>
          <a:p>
            <a:r>
              <a:rPr lang="en-US" sz="1800" dirty="0"/>
              <a:t>You have to use master pages to style “layout lists”</a:t>
            </a:r>
          </a:p>
          <a:p>
            <a:r>
              <a:rPr lang="en-US" sz="1800" dirty="0"/>
              <a:t>Master layouts</a:t>
            </a:r>
          </a:p>
          <a:p>
            <a:pPr lvl="1"/>
            <a:r>
              <a:rPr lang="en-US" sz="1800" dirty="0"/>
              <a:t>Different from their children</a:t>
            </a:r>
          </a:p>
          <a:p>
            <a:pPr lvl="1"/>
            <a:r>
              <a:rPr lang="en-US" sz="1800" dirty="0"/>
              <a:t>Children cannot have other children</a:t>
            </a:r>
          </a:p>
          <a:p>
            <a:pPr lvl="1"/>
            <a:r>
              <a:rPr lang="en-US" sz="1800" dirty="0"/>
              <a:t>The order of children is not important</a:t>
            </a:r>
          </a:p>
          <a:p>
            <a:pPr lvl="1"/>
            <a:r>
              <a:rPr lang="en-US" sz="1800" dirty="0"/>
              <a:t>There are more Place holders possible on child layouts</a:t>
            </a:r>
          </a:p>
          <a:p>
            <a:pPr lvl="1"/>
            <a:r>
              <a:rPr lang="en-US" sz="1800" dirty="0"/>
              <a:t>The place holders are fixed on the master layout</a:t>
            </a:r>
          </a:p>
          <a:p>
            <a:pPr lvl="1"/>
            <a:r>
              <a:rPr lang="en-US" sz="1800" dirty="0"/>
              <a:t>You can have more than 1 master layout</a:t>
            </a:r>
          </a:p>
          <a:p>
            <a:r>
              <a:rPr lang="en-US" sz="1800" dirty="0"/>
              <a:t>Changing the layout of a content page with a “layout list” will make that list either a default list format or a format in line with a destination list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B6BAC-1BE1-AAD0-6BC6-F29766D0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lists and Text box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Complicated stuff</a:t>
            </a:r>
          </a:p>
          <a:p>
            <a:r>
              <a:rPr lang="en-US" sz="1800" dirty="0"/>
              <a:t>Text box lists are different from those inherited from layouts!</a:t>
            </a:r>
          </a:p>
          <a:p>
            <a:r>
              <a:rPr lang="en-US" sz="1800" dirty="0"/>
              <a:t>Text box lists</a:t>
            </a:r>
          </a:p>
          <a:p>
            <a:pPr lvl="1"/>
            <a:r>
              <a:rPr lang="en-US" sz="1800" dirty="0"/>
              <a:t>No way to pre-style the text box list styles. </a:t>
            </a:r>
          </a:p>
          <a:p>
            <a:pPr lvl="1"/>
            <a:r>
              <a:rPr lang="en-US" sz="1800" dirty="0"/>
              <a:t>Use a preconfigured lists on a page of your liking to replicate them (Not that easy)</a:t>
            </a:r>
          </a:p>
          <a:p>
            <a:r>
              <a:rPr lang="en-US" sz="1800" dirty="0"/>
              <a:t>Layout lists</a:t>
            </a:r>
          </a:p>
          <a:p>
            <a:pPr lvl="1"/>
            <a:r>
              <a:rPr lang="en-US" sz="1800" dirty="0"/>
              <a:t>They are defined on the slide layouts</a:t>
            </a:r>
          </a:p>
          <a:p>
            <a:pPr lvl="1"/>
            <a:r>
              <a:rPr lang="en-US" sz="1800" dirty="0"/>
              <a:t>Spacing between numbers and text controlled by “paragraph” menu</a:t>
            </a:r>
          </a:p>
          <a:p>
            <a:pPr lvl="1"/>
            <a:r>
              <a:rPr lang="en-US" sz="1800" dirty="0"/>
              <a:t>Space between the outer box and numbers is hard to control. See how to do this on a dedicated page for this topic.</a:t>
            </a:r>
          </a:p>
          <a:p>
            <a:pPr lvl="1"/>
            <a:r>
              <a:rPr lang="en-US" sz="1800" dirty="0"/>
              <a:t>Few basics (font, spacing between lines) you can control from each page</a:t>
            </a:r>
          </a:p>
          <a:p>
            <a:pPr lvl="1"/>
            <a:r>
              <a:rPr lang="en-US" sz="1800" dirty="0"/>
              <a:t>A separate style page is needed if you want different looking styled lists</a:t>
            </a:r>
          </a:p>
          <a:p>
            <a:r>
              <a:rPr lang="en-US" sz="1800" dirty="0"/>
              <a:t>Layout lists copy behavior</a:t>
            </a:r>
          </a:p>
          <a:p>
            <a:pPr lvl="1"/>
            <a:r>
              <a:rPr lang="en-US" sz="1800" dirty="0"/>
              <a:t>The layout-lists keep their formatting and take on the destination theme.</a:t>
            </a:r>
          </a:p>
          <a:p>
            <a:pPr lvl="1"/>
            <a:r>
              <a:rPr lang="en-US" sz="1800" dirty="0"/>
              <a:t>If there is equivalent list on the target page, they take on a default bulleted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D351D9-6BBE-47AB-3339-30CD3AB9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 layout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Start with a place holder for a list in the style page</a:t>
            </a:r>
          </a:p>
          <a:p>
            <a:r>
              <a:rPr lang="en-US" sz="1800" dirty="0"/>
              <a:t>This place holder is called “Text” by the way</a:t>
            </a:r>
          </a:p>
          <a:p>
            <a:r>
              <a:rPr lang="en-US" sz="1800" dirty="0"/>
              <a:t>You will see 5 levels of bullets</a:t>
            </a:r>
          </a:p>
          <a:p>
            <a:r>
              <a:rPr lang="en-US" sz="1800" dirty="0"/>
              <a:t>Use paragraph menu to control space between numbers or bullets and text</a:t>
            </a:r>
          </a:p>
          <a:p>
            <a:r>
              <a:rPr lang="en-US" sz="1800" dirty="0"/>
              <a:t>Space between the numbers and the left outer box is tricky</a:t>
            </a:r>
          </a:p>
          <a:p>
            <a:r>
              <a:rPr lang="en-US" sz="1800" dirty="0"/>
              <a:t>Use the “list box” format shape menu to remove the “left hand spacing from text”.</a:t>
            </a:r>
          </a:p>
          <a:p>
            <a:r>
              <a:rPr lang="en-US" sz="1800" dirty="0"/>
              <a:t>You are not done yet</a:t>
            </a:r>
          </a:p>
          <a:p>
            <a:r>
              <a:rPr lang="en-US" sz="1800" dirty="0"/>
              <a:t>Left side space control</a:t>
            </a:r>
          </a:p>
          <a:p>
            <a:pPr lvl="1"/>
            <a:r>
              <a:rPr lang="en-US" sz="1800" dirty="0"/>
              <a:t>First: Stay with the 5 levels and don’t add any more for this exercise</a:t>
            </a:r>
          </a:p>
          <a:p>
            <a:pPr lvl="1"/>
            <a:r>
              <a:rPr lang="en-US" sz="1800" dirty="0"/>
              <a:t>Use the ruler to adjust each level the left spacing for a) number and b) text </a:t>
            </a:r>
          </a:p>
          <a:p>
            <a:pPr lvl="1"/>
            <a:r>
              <a:rPr lang="en-US" sz="1800" dirty="0"/>
              <a:t>Do this for all 5</a:t>
            </a:r>
          </a:p>
          <a:p>
            <a:r>
              <a:rPr lang="en-US" sz="1800" dirty="0"/>
              <a:t>You are now done.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Holders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199"/>
            <a:ext cx="10515600" cy="4351338"/>
          </a:xfrm>
        </p:spPr>
        <p:txBody>
          <a:bodyPr/>
          <a:lstStyle/>
          <a:p>
            <a:r>
              <a:rPr lang="en-US" sz="1800" dirty="0"/>
              <a:t>Insert Place holders are not available on Master layout, but only on child layouts.</a:t>
            </a:r>
          </a:p>
          <a:p>
            <a:r>
              <a:rPr lang="en-US" sz="1800" dirty="0"/>
              <a:t>Master layout has a fixed number of insertable layouts like title, footer, page etc. These can be turned on or off. That’s it.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21A94-6BAD-9F3A-7582-507F97B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separate master for non-content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May be a good idea to use a separate master for non content pages</a:t>
            </a:r>
          </a:p>
          <a:p>
            <a:r>
              <a:rPr lang="en-US" sz="1800" dirty="0"/>
              <a:t>Title page</a:t>
            </a:r>
          </a:p>
          <a:p>
            <a:r>
              <a:rPr lang="en-US" sz="1800" dirty="0"/>
              <a:t>Separator page</a:t>
            </a:r>
          </a:p>
          <a:p>
            <a:r>
              <a:rPr lang="en-US" sz="1800" dirty="0"/>
              <a:t>This one typically misses the a) page title b) horizontal line at the top etc.</a:t>
            </a:r>
          </a:p>
          <a:p>
            <a:r>
              <a:rPr lang="en-US" sz="1800" dirty="0"/>
              <a:t>Any drawings or images you place on a master cannot be removed from children!!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85DC8-5A57-FE03-5A3A-8CC218E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Guidance: Design of layouts for lists: Primary and Secondary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FD8DAD-0002-ECA3-09EE-39011DED416A}"/>
              </a:ext>
            </a:extLst>
          </p:cNvPr>
          <p:cNvSpPr/>
          <p:nvPr/>
        </p:nvSpPr>
        <p:spPr>
          <a:xfrm>
            <a:off x="838200" y="3287730"/>
            <a:ext cx="2178121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18229-8A3D-70BE-2A35-F0C7FEEA4BBD}"/>
              </a:ext>
            </a:extLst>
          </p:cNvPr>
          <p:cNvSpPr/>
          <p:nvPr/>
        </p:nvSpPr>
        <p:spPr>
          <a:xfrm>
            <a:off x="4177301" y="2178122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1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1450D-B959-E60E-143A-F8792FAFE4BF}"/>
              </a:ext>
            </a:extLst>
          </p:cNvPr>
          <p:cNvSpPr/>
          <p:nvPr/>
        </p:nvSpPr>
        <p:spPr>
          <a:xfrm>
            <a:off x="4177301" y="3129765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2 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8AFAA-5EAC-2DDF-404E-CAF6D6D0A228}"/>
              </a:ext>
            </a:extLst>
          </p:cNvPr>
          <p:cNvSpPr/>
          <p:nvPr/>
        </p:nvSpPr>
        <p:spPr>
          <a:xfrm>
            <a:off x="4177301" y="4081408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3 lists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88C34-9066-A344-56BF-341A1C546668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016321" y="2477357"/>
            <a:ext cx="1160980" cy="1109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56CA6B-ACBB-7034-F921-F66C40A2938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016321" y="3429000"/>
            <a:ext cx="1160980" cy="157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A93C0-B104-55E9-ED99-3DEB304A22B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3016321" y="3586965"/>
            <a:ext cx="1160980" cy="793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9A247-3607-4956-8E77-3B98E50E9EA4}"/>
              </a:ext>
            </a:extLst>
          </p:cNvPr>
          <p:cNvSpPr/>
          <p:nvPr/>
        </p:nvSpPr>
        <p:spPr>
          <a:xfrm>
            <a:off x="8126857" y="2178122"/>
            <a:ext cx="2373330" cy="250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pages use one of these layouts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4C8F5-57FB-FE2C-50C3-2CBEB6754C11}"/>
              </a:ext>
            </a:extLst>
          </p:cNvPr>
          <p:cNvSpPr/>
          <p:nvPr/>
        </p:nvSpPr>
        <p:spPr>
          <a:xfrm>
            <a:off x="4331412" y="5656077"/>
            <a:ext cx="3076253" cy="59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 these lists in layouts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8F7476-91DF-958F-45A1-938C566FA686}"/>
              </a:ext>
            </a:extLst>
          </p:cNvPr>
          <p:cNvSpPr/>
          <p:nvPr/>
        </p:nvSpPr>
        <p:spPr>
          <a:xfrm>
            <a:off x="7417941" y="3443769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56A7452-0D4C-075E-53ED-81D6C02A8CF5}"/>
              </a:ext>
            </a:extLst>
          </p:cNvPr>
          <p:cNvSpPr/>
          <p:nvPr/>
        </p:nvSpPr>
        <p:spPr>
          <a:xfrm rot="16200000">
            <a:off x="5551470" y="5169828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762C6-D034-1E53-C7F0-227931945664}"/>
              </a:ext>
            </a:extLst>
          </p:cNvPr>
          <p:cNvSpPr/>
          <p:nvPr/>
        </p:nvSpPr>
        <p:spPr>
          <a:xfrm>
            <a:off x="3123344" y="918102"/>
            <a:ext cx="5589141" cy="59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sister layout pages</a:t>
            </a:r>
          </a:p>
          <a:p>
            <a:pPr algn="ctr"/>
            <a:r>
              <a:rPr lang="en-US" dirty="0"/>
              <a:t>Extending a common content layout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C446D1D-7238-1613-0ED0-E8156796659B}"/>
              </a:ext>
            </a:extLst>
          </p:cNvPr>
          <p:cNvSpPr/>
          <p:nvPr/>
        </p:nvSpPr>
        <p:spPr>
          <a:xfrm rot="5400000">
            <a:off x="5522145" y="1775847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C1BF21-E7A3-41D3-0637-41A5859286BE}"/>
              </a:ext>
            </a:extLst>
          </p:cNvPr>
          <p:cNvSpPr/>
          <p:nvPr/>
        </p:nvSpPr>
        <p:spPr>
          <a:xfrm>
            <a:off x="678096" y="4976545"/>
            <a:ext cx="2100210" cy="1276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Style:</a:t>
            </a:r>
          </a:p>
          <a:p>
            <a:pPr marL="342900" indent="-342900" algn="ctr">
              <a:buAutoNum type="arabicPeriod"/>
            </a:pPr>
            <a:r>
              <a:rPr lang="en-US" dirty="0"/>
              <a:t>Spacing</a:t>
            </a:r>
          </a:p>
          <a:p>
            <a:pPr marL="342900" indent="-342900" algn="ctr">
              <a:buAutoNum type="arabicPeriod"/>
            </a:pPr>
            <a:r>
              <a:rPr lang="en-US" dirty="0"/>
              <a:t>Fonts</a:t>
            </a:r>
          </a:p>
          <a:p>
            <a:pPr marL="342900" indent="-342900" algn="ctr">
              <a:buAutoNum type="arabicPeriod"/>
            </a:pPr>
            <a:r>
              <a:rPr lang="en-US" dirty="0"/>
              <a:t>Color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165BCF-6E50-67E2-6D43-0DA32C926803}"/>
              </a:ext>
            </a:extLst>
          </p:cNvPr>
          <p:cNvCxnSpPr>
            <a:stCxn id="23" idx="0"/>
          </p:cNvCxnSpPr>
          <p:nvPr/>
        </p:nvCxnSpPr>
        <p:spPr>
          <a:xfrm flipV="1">
            <a:off x="1728201" y="4582274"/>
            <a:ext cx="1590352" cy="394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446B378-D735-74B9-27A5-F2987FBE06B3}"/>
              </a:ext>
            </a:extLst>
          </p:cNvPr>
          <p:cNvSpPr/>
          <p:nvPr/>
        </p:nvSpPr>
        <p:spPr>
          <a:xfrm>
            <a:off x="9851624" y="5212621"/>
            <a:ext cx="1875031" cy="127671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page with many “simple” text box lists to copy if needed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0E29F9-181C-34D4-2BB2-2A810C494312}"/>
              </a:ext>
            </a:extLst>
          </p:cNvPr>
          <p:cNvSpPr/>
          <p:nvPr/>
        </p:nvSpPr>
        <p:spPr>
          <a:xfrm>
            <a:off x="3521722" y="4679878"/>
            <a:ext cx="437857" cy="437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E95F12-2811-FBBD-9B88-367040C995AD}"/>
              </a:ext>
            </a:extLst>
          </p:cNvPr>
          <p:cNvSpPr/>
          <p:nvPr/>
        </p:nvSpPr>
        <p:spPr>
          <a:xfrm>
            <a:off x="9313522" y="5677830"/>
            <a:ext cx="437857" cy="437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15F54-FFF3-F1FB-9474-0D1E98D17DB3}"/>
              </a:ext>
            </a:extLst>
          </p:cNvPr>
          <p:cNvSpPr txBox="1"/>
          <p:nvPr/>
        </p:nvSpPr>
        <p:spPr>
          <a:xfrm>
            <a:off x="9977480" y="6507664"/>
            <a:ext cx="162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Cannot inherit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5159A-EDD6-74AB-A389-1ED3560A79F5}"/>
              </a:ext>
            </a:extLst>
          </p:cNvPr>
          <p:cNvSpPr txBox="1"/>
          <p:nvPr/>
        </p:nvSpPr>
        <p:spPr>
          <a:xfrm>
            <a:off x="8720791" y="1739693"/>
            <a:ext cx="162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 inherit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2FC77-6A46-E2DE-9D6A-A717E32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607"/>
            <a:ext cx="10515600" cy="5860946"/>
          </a:xfrm>
          <a:ln>
            <a:noFill/>
          </a:ln>
        </p:spPr>
        <p:txBody>
          <a:bodyPr/>
          <a:lstStyle/>
          <a:p>
            <a:r>
              <a:rPr lang="en-US" sz="1800" dirty="0"/>
              <a:t>My Use of PPT</a:t>
            </a:r>
          </a:p>
          <a:p>
            <a:pPr lvl="1"/>
            <a:r>
              <a:rPr lang="en-US" sz="1800" dirty="0"/>
              <a:t>As an architect, I use PPT a lot</a:t>
            </a:r>
          </a:p>
          <a:p>
            <a:pPr lvl="1"/>
            <a:r>
              <a:rPr lang="en-US" sz="1800" dirty="0"/>
              <a:t>My usage is very basic, and the goal is not graphics or “wow-</a:t>
            </a:r>
            <a:r>
              <a:rPr lang="en-US" sz="1800" dirty="0" err="1"/>
              <a:t>ing</a:t>
            </a:r>
            <a:r>
              <a:rPr lang="en-US" sz="1800" dirty="0"/>
              <a:t>” someone like a sales presentation</a:t>
            </a:r>
          </a:p>
          <a:p>
            <a:pPr lvl="1"/>
            <a:r>
              <a:rPr lang="en-US" sz="1800" dirty="0"/>
              <a:t>I use lot of lists (Mostly numbered)</a:t>
            </a:r>
          </a:p>
          <a:p>
            <a:pPr lvl="1"/>
            <a:r>
              <a:rPr lang="en-US" sz="1800" dirty="0"/>
              <a:t>I often keep these lists in a template page and copy over</a:t>
            </a:r>
          </a:p>
          <a:p>
            <a:r>
              <a:rPr lang="en-US" sz="1800" dirty="0"/>
              <a:t>My problem: Spacing between numbers and items</a:t>
            </a:r>
          </a:p>
          <a:p>
            <a:pPr lvl="1"/>
            <a:r>
              <a:rPr lang="en-US" sz="1800" dirty="0"/>
              <a:t>The default spacing in these lists are either too narrow or too wide</a:t>
            </a:r>
          </a:p>
          <a:p>
            <a:pPr lvl="1"/>
            <a:r>
              <a:rPr lang="en-US" sz="1800" dirty="0"/>
              <a:t>I get lot of surprises especially when I move into level 2 and level 3s</a:t>
            </a:r>
          </a:p>
          <a:p>
            <a:pPr lvl="1"/>
            <a:r>
              <a:rPr lang="en-US" sz="1800" dirty="0"/>
              <a:t>When I try to control that spacing it was hard for me to figure out</a:t>
            </a:r>
          </a:p>
          <a:p>
            <a:r>
              <a:rPr lang="en-US" sz="1800" dirty="0"/>
              <a:t>Goal</a:t>
            </a:r>
          </a:p>
          <a:p>
            <a:pPr lvl="1"/>
            <a:r>
              <a:rPr lang="en-US" sz="1800" dirty="0"/>
              <a:t>Figure out how to control spacing for all levels (1 to 5) in a list</a:t>
            </a:r>
          </a:p>
          <a:p>
            <a:pPr lvl="1"/>
            <a:r>
              <a:rPr lang="en-US" sz="1800" dirty="0"/>
              <a:t>Reuse the lists once their spacing is configured</a:t>
            </a:r>
          </a:p>
          <a:p>
            <a:pPr lvl="1"/>
            <a:r>
              <a:rPr lang="en-US" sz="1800" dirty="0"/>
              <a:t>Make those lists available for copy and paste as needed</a:t>
            </a:r>
          </a:p>
          <a:p>
            <a:r>
              <a:rPr lang="en-US" sz="1800" dirty="0"/>
              <a:t>Solution</a:t>
            </a:r>
          </a:p>
          <a:p>
            <a:pPr lvl="1"/>
            <a:r>
              <a:rPr lang="en-US" sz="1800" dirty="0"/>
              <a:t>See in the Findings section how to style spacing</a:t>
            </a:r>
          </a:p>
          <a:p>
            <a:pPr lvl="1"/>
            <a:r>
              <a:rPr lang="en-US" sz="1800" dirty="0"/>
              <a:t>Use layouts control most lists</a:t>
            </a:r>
          </a:p>
          <a:p>
            <a:pPr lvl="1"/>
            <a:r>
              <a:rPr lang="en-US" sz="1800" dirty="0"/>
              <a:t>Use custom text box lists as a secondary option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E469EC-4DA2-E323-1CCE-DBF5839A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F993B-153E-7CFC-52A9-C8046092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0" y="1243172"/>
            <a:ext cx="11543490" cy="46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Approach/Table </a:t>
            </a:r>
            <a:r>
              <a:rPr lang="en-US"/>
              <a:t>of Contents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A76EE9-26EC-DF69-3473-2126C5B3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47" y="1336790"/>
            <a:ext cx="11513906" cy="4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8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Approach/Table </a:t>
            </a:r>
            <a:r>
              <a:rPr lang="en-US"/>
              <a:t>of Contents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3C8CF-F950-EBDE-612A-4ED22BFE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8" y="1421265"/>
            <a:ext cx="11626921" cy="422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6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of List Behavior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E5-5245-8FBD-AF76-88D1B2E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Simple List layout: black-list-layout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A0049C-AD5E-973D-12AA-663DC835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2928916"/>
          </a:xfrm>
        </p:spPr>
        <p:txBody>
          <a:bodyPr/>
          <a:lstStyle/>
          <a:p>
            <a:r>
              <a:rPr lang="en-US" sz="1800" dirty="0"/>
              <a:t>Heading 1 [Black color]</a:t>
            </a:r>
          </a:p>
          <a:p>
            <a:pPr lvl="1"/>
            <a:r>
              <a:rPr lang="en-US" sz="1600" dirty="0"/>
              <a:t>L2</a:t>
            </a:r>
          </a:p>
          <a:p>
            <a:pPr lvl="1"/>
            <a:r>
              <a:rPr lang="en-US" sz="1600" dirty="0"/>
              <a:t>L2</a:t>
            </a:r>
          </a:p>
          <a:p>
            <a:pPr lvl="2"/>
            <a:r>
              <a:rPr lang="en-US" sz="1400" dirty="0"/>
              <a:t>L3</a:t>
            </a:r>
          </a:p>
          <a:p>
            <a:pPr lvl="2"/>
            <a:r>
              <a:rPr lang="en-US" sz="1400" dirty="0"/>
              <a:t>L3</a:t>
            </a:r>
          </a:p>
          <a:p>
            <a:pPr lvl="1"/>
            <a:r>
              <a:rPr lang="en-US" sz="1600" dirty="0"/>
              <a:t>L2</a:t>
            </a:r>
          </a:p>
          <a:p>
            <a:r>
              <a:rPr lang="en-US" sz="1800" dirty="0"/>
              <a:t>Heading 1</a:t>
            </a:r>
          </a:p>
          <a:p>
            <a:pPr lvl="1"/>
            <a:r>
              <a:rPr lang="en-US" sz="1600" dirty="0"/>
              <a:t>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47B35-C114-1246-1A16-CFD2AE8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4DE0E-E0F1-40E9-9EBA-8FCE9F676E03}"/>
              </a:ext>
            </a:extLst>
          </p:cNvPr>
          <p:cNvSpPr txBox="1"/>
          <p:nvPr/>
        </p:nvSpPr>
        <p:spPr>
          <a:xfrm>
            <a:off x="4008584" y="4962418"/>
            <a:ext cx="7345216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 simple example of using a layout list</a:t>
            </a:r>
          </a:p>
          <a:p>
            <a:pPr marL="342900" indent="-342900">
              <a:buAutoNum type="arabicPeriod"/>
            </a:pPr>
            <a:r>
              <a:rPr lang="en-US" dirty="0"/>
              <a:t>The space, font, </a:t>
            </a:r>
            <a:r>
              <a:rPr lang="en-US" dirty="0" err="1"/>
              <a:t>etc</a:t>
            </a:r>
            <a:r>
              <a:rPr lang="en-US" dirty="0"/>
              <a:t> are configured on the layout page (master pages)</a:t>
            </a:r>
          </a:p>
          <a:p>
            <a:pPr marL="342900" indent="-342900">
              <a:buAutoNum type="arabicPeriod"/>
            </a:pPr>
            <a:r>
              <a:rPr lang="en-US" dirty="0"/>
              <a:t>Changing that definition will change this list above.</a:t>
            </a:r>
          </a:p>
          <a:p>
            <a:pPr marL="342900" indent="-342900">
              <a:buAutoNum type="arabicPeriod"/>
            </a:pPr>
            <a:r>
              <a:rPr lang="en-US" dirty="0"/>
              <a:t>Note: Those lists are different from this list here (inside this text box)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8F7A9-61C1-3CFF-3DC7-11A4F4248A8A}"/>
              </a:ext>
            </a:extLst>
          </p:cNvPr>
          <p:cNvSpPr/>
          <p:nvPr/>
        </p:nvSpPr>
        <p:spPr>
          <a:xfrm>
            <a:off x="2321959" y="4042252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68B47C-42C8-BDD4-79A1-51CAC04C420A}"/>
              </a:ext>
            </a:extLst>
          </p:cNvPr>
          <p:cNvSpPr/>
          <p:nvPr/>
        </p:nvSpPr>
        <p:spPr>
          <a:xfrm>
            <a:off x="4008584" y="6266018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text box list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D32560-B899-A73A-1720-3D39EE1DDAB1}"/>
              </a:ext>
            </a:extLst>
          </p:cNvPr>
          <p:cNvSpPr/>
          <p:nvPr/>
        </p:nvSpPr>
        <p:spPr>
          <a:xfrm>
            <a:off x="513709" y="4962418"/>
            <a:ext cx="192126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</a:t>
            </a:r>
          </a:p>
          <a:p>
            <a:pPr algn="ctr"/>
            <a:r>
              <a:rPr lang="en-US" dirty="0"/>
              <a:t>Different</a:t>
            </a:r>
          </a:p>
          <a:p>
            <a:pPr algn="ctr"/>
            <a:r>
              <a:rPr lang="en-US" dirty="0"/>
              <a:t> Things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93FDE-A4E6-3575-7738-8BAF771730E5}"/>
              </a:ext>
            </a:extLst>
          </p:cNvPr>
          <p:cNvCxnSpPr>
            <a:stCxn id="11" idx="6"/>
            <a:endCxn id="9" idx="2"/>
          </p:cNvCxnSpPr>
          <p:nvPr/>
        </p:nvCxnSpPr>
        <p:spPr>
          <a:xfrm flipV="1">
            <a:off x="2434976" y="4360751"/>
            <a:ext cx="847617" cy="105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A4872-458D-2507-FC71-2A2D9745B6F7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>
            <a:off x="2434976" y="5419618"/>
            <a:ext cx="1573608" cy="100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6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E5-5245-8FBD-AF76-88D1B2E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 lists: Using 2 layout lists on a 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A0049C-AD5E-973D-12AA-663DC835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Heading 1 [Colorful one]</a:t>
            </a:r>
          </a:p>
          <a:p>
            <a:pPr lvl="1"/>
            <a:r>
              <a:rPr lang="en-US" sz="1800" dirty="0"/>
              <a:t>L2</a:t>
            </a:r>
          </a:p>
          <a:p>
            <a:pPr lvl="1"/>
            <a:r>
              <a:rPr lang="en-US" sz="1800" dirty="0"/>
              <a:t>L2</a:t>
            </a:r>
          </a:p>
          <a:p>
            <a:pPr lvl="2"/>
            <a:r>
              <a:rPr lang="en-US" sz="1600" dirty="0"/>
              <a:t>L3</a:t>
            </a:r>
          </a:p>
          <a:p>
            <a:pPr lvl="2"/>
            <a:r>
              <a:rPr lang="en-US" sz="1600" dirty="0"/>
              <a:t>L3</a:t>
            </a:r>
          </a:p>
          <a:p>
            <a:pPr lvl="1"/>
            <a:r>
              <a:rPr lang="en-US" sz="1800" dirty="0"/>
              <a:t>L2</a:t>
            </a:r>
          </a:p>
          <a:p>
            <a:r>
              <a:rPr lang="en-US" sz="2000" dirty="0"/>
              <a:t>Heading 1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AB160F-8C75-F154-BC92-F72D6EE0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8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6AFEF9-6604-F939-D051-1022A4684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These two boxes are on the style page</a:t>
            </a:r>
          </a:p>
          <a:p>
            <a:r>
              <a:rPr lang="en-US" dirty="0"/>
              <a:t>See “two-list-content-style” in master pages view</a:t>
            </a:r>
          </a:p>
          <a:p>
            <a:r>
              <a:rPr lang="en-US" dirty="0"/>
              <a:t>The left one follows that color font scheme as defined in the master style.</a:t>
            </a:r>
          </a:p>
          <a:p>
            <a:r>
              <a:rPr lang="en-US" dirty="0"/>
              <a:t>We can call these “layout lists”</a:t>
            </a:r>
          </a:p>
          <a:p>
            <a:r>
              <a:rPr lang="en-US" dirty="0"/>
              <a:t>See “how to style layout lists” for more info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FA0ADC-36F0-0A44-2665-B74D28D4E283}"/>
              </a:ext>
            </a:extLst>
          </p:cNvPr>
          <p:cNvSpPr txBox="1">
            <a:spLocks/>
          </p:cNvSpPr>
          <p:nvPr/>
        </p:nvSpPr>
        <p:spPr>
          <a:xfrm>
            <a:off x="7554158" y="3734000"/>
            <a:ext cx="3799642" cy="250256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0" tIns="45720" rIns="91440" bIns="45720" rtlCol="0">
            <a:noAutofit/>
          </a:bodyPr>
          <a:lstStyle>
            <a:lvl1pPr marL="3429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copy of the list</a:t>
            </a:r>
          </a:p>
          <a:p>
            <a:r>
              <a:rPr lang="en-US" dirty="0"/>
              <a:t>It seem to work sometime and sometime not (retaining its formatting)</a:t>
            </a:r>
          </a:p>
          <a:p>
            <a:r>
              <a:rPr lang="en-US" dirty="0"/>
              <a:t>On the same page seem to work but there is a hesitation being able to update it</a:t>
            </a:r>
          </a:p>
          <a:p>
            <a:r>
              <a:rPr lang="en-US" dirty="0"/>
              <a:t>On a new page the top list loses its formatting whereas this list (copy of copy) seem to retain.</a:t>
            </a:r>
          </a:p>
        </p:txBody>
      </p:sp>
    </p:spTree>
    <p:extLst>
      <p:ext uri="{BB962C8B-B14F-4D97-AF65-F5344CB8AC3E}">
        <p14:creationId xmlns:p14="http://schemas.microsoft.com/office/powerpoint/2010/main" val="329431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lists: A layout without any layout-lists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39CE1E1-EBEB-E563-E6CD-79004F5F9962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3446124" cy="29179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Heading 1 [Colorful one]</a:t>
            </a:r>
          </a:p>
          <a:p>
            <a:pPr lvl="1"/>
            <a:r>
              <a:rPr lang="en-US" sz="1600"/>
              <a:t>L2</a:t>
            </a:r>
          </a:p>
          <a:p>
            <a:pPr lvl="1"/>
            <a:r>
              <a:rPr lang="en-US" sz="1600"/>
              <a:t>L2</a:t>
            </a:r>
          </a:p>
          <a:p>
            <a:pPr lvl="2"/>
            <a:r>
              <a:rPr lang="en-US" sz="1400"/>
              <a:t>L3</a:t>
            </a:r>
          </a:p>
          <a:p>
            <a:pPr lvl="2"/>
            <a:r>
              <a:rPr lang="en-US" sz="1400"/>
              <a:t>L3</a:t>
            </a:r>
          </a:p>
          <a:p>
            <a:pPr lvl="1"/>
            <a:r>
              <a:rPr lang="en-US" sz="1600"/>
              <a:t>L2</a:t>
            </a:r>
          </a:p>
          <a:p>
            <a:r>
              <a:rPr lang="en-US" sz="1800"/>
              <a:t>Heading 1</a:t>
            </a:r>
          </a:p>
          <a:p>
            <a:pPr lvl="1"/>
            <a:r>
              <a:rPr lang="en-US" sz="1600"/>
              <a:t>Etc.</a:t>
            </a:r>
            <a:endParaRPr lang="en-US" sz="1600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0FE42BE-8308-D166-A88C-C995E254FF1D}"/>
              </a:ext>
            </a:extLst>
          </p:cNvPr>
          <p:cNvSpPr txBox="1">
            <a:spLocks/>
          </p:cNvSpPr>
          <p:nvPr/>
        </p:nvSpPr>
        <p:spPr>
          <a:xfrm>
            <a:off x="7674796" y="1253331"/>
            <a:ext cx="367900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Heading 1 [Black color]</a:t>
            </a:r>
          </a:p>
          <a:p>
            <a:pPr lvl="1"/>
            <a:r>
              <a:rPr lang="en-US" sz="1800" dirty="0"/>
              <a:t>L2</a:t>
            </a:r>
          </a:p>
          <a:p>
            <a:pPr lvl="1"/>
            <a:r>
              <a:rPr lang="en-US" sz="1800" dirty="0"/>
              <a:t>L2</a:t>
            </a:r>
          </a:p>
          <a:p>
            <a:pPr lvl="2"/>
            <a:r>
              <a:rPr lang="en-US" sz="1600" dirty="0"/>
              <a:t>L3</a:t>
            </a:r>
          </a:p>
          <a:p>
            <a:pPr lvl="2"/>
            <a:r>
              <a:rPr lang="en-US" sz="1600" dirty="0"/>
              <a:t>L3</a:t>
            </a:r>
          </a:p>
          <a:p>
            <a:pPr lvl="1"/>
            <a:r>
              <a:rPr lang="en-US" sz="1800" dirty="0"/>
              <a:t>L2</a:t>
            </a:r>
          </a:p>
          <a:p>
            <a:r>
              <a:rPr lang="en-US" sz="2000" dirty="0"/>
              <a:t>Heading 1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F2ED0-8E53-4FE2-53A5-0F43E894893A}"/>
              </a:ext>
            </a:extLst>
          </p:cNvPr>
          <p:cNvSpPr txBox="1"/>
          <p:nvPr/>
        </p:nvSpPr>
        <p:spPr>
          <a:xfrm>
            <a:off x="1433246" y="4922989"/>
            <a:ext cx="9092629" cy="15600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Copying the “layout lists” on to new page with a different layout does not retain their formatting</a:t>
            </a:r>
          </a:p>
          <a:p>
            <a:pPr marL="342900" indent="-342900">
              <a:buAutoNum type="arabicPeriod"/>
            </a:pPr>
            <a:r>
              <a:rPr lang="en-US" dirty="0"/>
              <a:t>They don’t retain the original formatting</a:t>
            </a:r>
          </a:p>
          <a:p>
            <a:pPr marL="342900" indent="-342900">
              <a:buAutoNum type="arabicPeriod"/>
            </a:pPr>
            <a:r>
              <a:rPr lang="en-US" dirty="0"/>
              <a:t>They fall back to the “list” as known to this page and its layout page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Or they fall back to the default of a “bulleted list”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0E5D8-EAAC-8765-0F1D-12490184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itle-maste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1188</Words>
  <Application>Microsoft Office PowerPoint</Application>
  <PresentationFormat>Widescreen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Office Theme</vt:lpstr>
      <vt:lpstr>title-master</vt:lpstr>
      <vt:lpstr>How to work with List Styles in PPT</vt:lpstr>
      <vt:lpstr>Problem/Goals</vt:lpstr>
      <vt:lpstr>Quick Summary</vt:lpstr>
      <vt:lpstr>Approach/Table of Contents</vt:lpstr>
      <vt:lpstr>Approach/Table of Contents</vt:lpstr>
      <vt:lpstr>Testing of List Behavior</vt:lpstr>
      <vt:lpstr>A Simple List layout: black-list-layout</vt:lpstr>
      <vt:lpstr>Layout lists: Using 2 layout lists on a page</vt:lpstr>
      <vt:lpstr>Combined lists: A layout without any layout-lists</vt:lpstr>
      <vt:lpstr>Combined lists: style empty</vt:lpstr>
      <vt:lpstr>Notes and Findings</vt:lpstr>
      <vt:lpstr>Global Notes</vt:lpstr>
      <vt:lpstr>Layout lists and Text box lists</vt:lpstr>
      <vt:lpstr>Styling a layout list</vt:lpstr>
      <vt:lpstr>Place Holders and Layouts</vt:lpstr>
      <vt:lpstr>A separate master for non-content pages</vt:lpstr>
      <vt:lpstr>Recommendation</vt:lpstr>
      <vt:lpstr>Guidance: Design of layouts for lists: Primary and Secondary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Komatineni</dc:creator>
  <cp:lastModifiedBy>Satya Komatineni</cp:lastModifiedBy>
  <cp:revision>24</cp:revision>
  <dcterms:created xsi:type="dcterms:W3CDTF">2024-10-29T14:03:59Z</dcterms:created>
  <dcterms:modified xsi:type="dcterms:W3CDTF">2025-06-12T18:24:07Z</dcterms:modified>
</cp:coreProperties>
</file>