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3" r:id="rId2"/>
  </p:sldMasterIdLst>
  <p:notesMasterIdLst>
    <p:notesMasterId r:id="rId10"/>
  </p:notesMasterIdLst>
  <p:sldIdLst>
    <p:sldId id="256" r:id="rId3"/>
    <p:sldId id="269" r:id="rId4"/>
    <p:sldId id="273" r:id="rId5"/>
    <p:sldId id="270" r:id="rId6"/>
    <p:sldId id="275" r:id="rId7"/>
    <p:sldId id="274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E3BA1-E673-430F-9BEF-6A3E586025DD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F4FCC-419A-451C-A3E8-3263955D8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1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F4FCC-419A-451C-A3E8-3263955D83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5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F4FCC-419A-451C-A3E8-3263955D83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58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F4FCC-419A-451C-A3E8-3263955D83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0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d 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37873-A5AE-02D6-AA41-36ED7EEEBB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Std Content Page: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329A5-B326-353C-4A88-532DB75DC42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026635"/>
            <a:ext cx="10515600" cy="4351338"/>
          </a:xfrm>
          <a:prstGeom prst="rect">
            <a:avLst/>
          </a:prstGeom>
          <a:ln>
            <a:noFill/>
          </a:ln>
        </p:spPr>
        <p:txBody>
          <a:bodyPr lIns="0">
            <a:noAutofit/>
          </a:bodyPr>
          <a:lstStyle>
            <a:lvl1pPr marL="582930" indent="-342900">
              <a:buFont typeface="+mj-lt"/>
              <a:buAutoNum type="arabicPeriod"/>
              <a:tabLst>
                <a:tab pos="91440" algn="l"/>
              </a:tabLst>
              <a:defRPr sz="1600">
                <a:solidFill>
                  <a:schemeClr val="tx1"/>
                </a:solidFill>
              </a:defRPr>
            </a:lvl1pPr>
            <a:lvl2pPr marL="982980" indent="-342900">
              <a:buFont typeface="+mj-lt"/>
              <a:buAutoNum type="arabicPeriod"/>
              <a:tabLst>
                <a:tab pos="91440" algn="l"/>
              </a:tabLst>
              <a:defRPr sz="1600">
                <a:solidFill>
                  <a:schemeClr val="tx1"/>
                </a:solidFill>
              </a:defRPr>
            </a:lvl2pPr>
            <a:lvl3pPr marL="1440180" indent="-342900">
              <a:buFont typeface="+mj-lt"/>
              <a:buAutoNum type="arabicPeriod"/>
              <a:tabLst>
                <a:tab pos="91440" algn="l"/>
                <a:tab pos="822960" algn="l"/>
              </a:tabLst>
              <a:defRPr sz="1600">
                <a:solidFill>
                  <a:schemeClr val="tx1"/>
                </a:solidFill>
              </a:defRPr>
            </a:lvl3pPr>
            <a:lvl4pPr marL="1783080" indent="-342900">
              <a:buFont typeface="+mj-lt"/>
              <a:buAutoNum type="arabicPeriod"/>
              <a:tabLst>
                <a:tab pos="91440" algn="l"/>
              </a:tabLst>
              <a:defRPr sz="1600">
                <a:solidFill>
                  <a:schemeClr val="tx1"/>
                </a:solidFill>
              </a:defRPr>
            </a:lvl4pPr>
            <a:lvl5pPr marL="2240280" indent="-342900">
              <a:buFont typeface="+mj-lt"/>
              <a:buAutoNum type="arabicPeriod"/>
              <a:tabLst>
                <a:tab pos="91440" algn="l"/>
              </a:tabLst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 Heading 1</a:t>
            </a:r>
          </a:p>
          <a:p>
            <a:pPr lvl="1"/>
            <a:r>
              <a:rPr lang="en-US" dirty="0"/>
              <a:t>Second level: Heading 2</a:t>
            </a:r>
          </a:p>
          <a:p>
            <a:pPr lvl="2"/>
            <a:r>
              <a:rPr lang="en-US" dirty="0"/>
              <a:t>Third level: Heading 3</a:t>
            </a:r>
          </a:p>
          <a:p>
            <a:pPr lvl="3"/>
            <a:r>
              <a:rPr lang="en-US" dirty="0"/>
              <a:t>Fourth level: Heading 4</a:t>
            </a:r>
          </a:p>
          <a:p>
            <a:pPr lvl="4"/>
            <a:r>
              <a:rPr lang="en-US" dirty="0"/>
              <a:t>Fifth level: Heading 5</a:t>
            </a:r>
          </a:p>
          <a:p>
            <a:pPr lvl="2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681C8-9CD2-F083-C02A-763DD45AF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7DD5-05CF-4070-A37B-F3D86CA7436A}" type="datetime1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97368-8E3E-ACB9-C5C7-3C39DC4A5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1FCBB-B5DD-1940-D701-F06C092C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79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with_gut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37873-A5AE-02D6-AA41-36ED7EEEBB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Std Content Page: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329A5-B326-353C-4A88-532DB75DC42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026635"/>
            <a:ext cx="7959571" cy="4351338"/>
          </a:xfrm>
          <a:prstGeom prst="rect">
            <a:avLst/>
          </a:prstGeom>
          <a:ln>
            <a:noFill/>
          </a:ln>
        </p:spPr>
        <p:txBody>
          <a:bodyPr lIns="0">
            <a:noAutofit/>
          </a:bodyPr>
          <a:lstStyle>
            <a:lvl1pPr marL="582930" indent="-342900">
              <a:buFont typeface="+mj-lt"/>
              <a:buAutoNum type="arabicPeriod"/>
              <a:tabLst>
                <a:tab pos="91440" algn="l"/>
              </a:tabLst>
              <a:defRPr sz="1600">
                <a:solidFill>
                  <a:schemeClr val="tx1"/>
                </a:solidFill>
              </a:defRPr>
            </a:lvl1pPr>
            <a:lvl2pPr marL="982980" indent="-342900">
              <a:buFont typeface="+mj-lt"/>
              <a:buAutoNum type="arabicPeriod"/>
              <a:tabLst>
                <a:tab pos="91440" algn="l"/>
              </a:tabLst>
              <a:defRPr sz="1600">
                <a:solidFill>
                  <a:schemeClr val="tx1"/>
                </a:solidFill>
              </a:defRPr>
            </a:lvl2pPr>
            <a:lvl3pPr marL="1440180" indent="-342900">
              <a:buFont typeface="+mj-lt"/>
              <a:buAutoNum type="arabicPeriod"/>
              <a:tabLst>
                <a:tab pos="91440" algn="l"/>
                <a:tab pos="822960" algn="l"/>
              </a:tabLst>
              <a:defRPr sz="1600">
                <a:solidFill>
                  <a:schemeClr val="tx1"/>
                </a:solidFill>
              </a:defRPr>
            </a:lvl3pPr>
            <a:lvl4pPr marL="1783080" indent="-342900">
              <a:buFont typeface="+mj-lt"/>
              <a:buAutoNum type="arabicPeriod"/>
              <a:tabLst>
                <a:tab pos="91440" algn="l"/>
              </a:tabLst>
              <a:defRPr sz="1600">
                <a:solidFill>
                  <a:schemeClr val="tx1"/>
                </a:solidFill>
              </a:defRPr>
            </a:lvl4pPr>
            <a:lvl5pPr marL="2240280" indent="-342900">
              <a:buFont typeface="+mj-lt"/>
              <a:buAutoNum type="arabicPeriod"/>
              <a:tabLst>
                <a:tab pos="91440" algn="l"/>
              </a:tabLst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 Heading 1</a:t>
            </a:r>
          </a:p>
          <a:p>
            <a:pPr lvl="1"/>
            <a:r>
              <a:rPr lang="en-US" dirty="0"/>
              <a:t>Second level: Heading 2</a:t>
            </a:r>
          </a:p>
          <a:p>
            <a:pPr lvl="2"/>
            <a:r>
              <a:rPr lang="en-US" dirty="0"/>
              <a:t>Third level: Heading 3</a:t>
            </a:r>
          </a:p>
          <a:p>
            <a:pPr lvl="3"/>
            <a:r>
              <a:rPr lang="en-US" dirty="0"/>
              <a:t>Fourth level: Heading 4</a:t>
            </a:r>
          </a:p>
          <a:p>
            <a:pPr lvl="4"/>
            <a:r>
              <a:rPr lang="en-US" dirty="0"/>
              <a:t>Fifth level: Heading 5</a:t>
            </a:r>
          </a:p>
          <a:p>
            <a:pPr lvl="2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681C8-9CD2-F083-C02A-763DD45AF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7DD5-05CF-4070-A37B-F3D86CA7436A}" type="datetime1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97368-8E3E-ACB9-C5C7-3C39DC4A5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1FCBB-B5DD-1940-D701-F06C092C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4A1556-BDD0-4332-29C0-DF994CE9CD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348833" y="1225211"/>
            <a:ext cx="2556768" cy="1873096"/>
          </a:xfrm>
        </p:spPr>
        <p:txBody>
          <a:bodyPr>
            <a:noAutofit/>
          </a:bodyPr>
          <a:lstStyle>
            <a:lvl1pPr marL="230188" indent="-230188">
              <a:buFont typeface="+mj-lt"/>
              <a:buAutoNum type="arabicPeriod"/>
              <a:defRPr sz="1600"/>
            </a:lvl1pPr>
            <a:lvl2pPr marL="461963" indent="-231775">
              <a:buFont typeface="+mj-lt"/>
              <a:buAutoNum type="arabicPeriod"/>
              <a:defRPr sz="1400"/>
            </a:lvl2pPr>
            <a:lvl3pPr marL="684213" indent="-222250">
              <a:buFont typeface="+mj-lt"/>
              <a:buAutoNum type="arabicPeriod"/>
              <a:defRPr sz="1200"/>
            </a:lvl3pPr>
            <a:lvl4pPr marL="914400" indent="-230188">
              <a:buFont typeface="+mj-lt"/>
              <a:buAutoNum type="arabicPeriod"/>
              <a:defRPr sz="1100"/>
            </a:lvl4pPr>
            <a:lvl5pPr marL="1082675" indent="-168275">
              <a:buFont typeface="+mj-lt"/>
              <a:buAutoNum type="arabicPeriod"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859A250C-6797-24D9-F1A1-8171EE703E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348833" y="850916"/>
            <a:ext cx="2555875" cy="284163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252223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37873-A5AE-02D6-AA41-36ED7EEE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681C8-9CD2-F083-C02A-763DD45AF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80B-565F-4C1B-86E2-9DD7F71A6AB0}" type="datetime1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97368-8E3E-ACB9-C5C7-3C39DC4A5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1FCBB-B5DD-1940-D701-F06C092C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3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-gutter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37873-A5AE-02D6-AA41-36ED7EEE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681C8-9CD2-F083-C02A-763DD45AF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80B-565F-4C1B-86E2-9DD7F71A6AB0}" type="datetime1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97368-8E3E-ACB9-C5C7-3C39DC4A5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1FCBB-B5DD-1940-D701-F06C092C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1A79A1-3084-C5A6-9436-01D8F80862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348833" y="1225211"/>
            <a:ext cx="2556768" cy="1873096"/>
          </a:xfrm>
        </p:spPr>
        <p:txBody>
          <a:bodyPr>
            <a:noAutofit/>
          </a:bodyPr>
          <a:lstStyle>
            <a:lvl1pPr marL="230188" indent="-230188">
              <a:buFont typeface="+mj-lt"/>
              <a:buAutoNum type="arabicPeriod"/>
              <a:defRPr sz="1600"/>
            </a:lvl1pPr>
            <a:lvl2pPr marL="461963" indent="-231775">
              <a:buFont typeface="+mj-lt"/>
              <a:buAutoNum type="arabicPeriod"/>
              <a:defRPr sz="1400"/>
            </a:lvl2pPr>
            <a:lvl3pPr marL="684213" indent="-222250">
              <a:buFont typeface="+mj-lt"/>
              <a:buAutoNum type="arabicPeriod"/>
              <a:defRPr sz="1200"/>
            </a:lvl3pPr>
            <a:lvl4pPr marL="914400" indent="-230188">
              <a:buFont typeface="+mj-lt"/>
              <a:buAutoNum type="arabicPeriod"/>
              <a:defRPr sz="1100"/>
            </a:lvl4pPr>
            <a:lvl5pPr marL="1082675" indent="-168275">
              <a:buFont typeface="+mj-lt"/>
              <a:buAutoNum type="arabicPeriod"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1829D77-B808-E5F5-63C5-680CAE36B8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348833" y="850916"/>
            <a:ext cx="2555875" cy="284163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3321795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061A-5F08-45BC-F0E4-459CD92C7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6288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31F8C9-D3F1-526E-D31B-4BF75BCFA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42745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27563-D606-3A49-C96F-872712AA0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440-8438-4EDA-9196-A17F81AACF8F}" type="datetime1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BFE86-458E-6EB8-523E-54D3B6C68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C1818-7764-FE66-FDC1-72A2C9225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06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061A-5F08-45BC-F0E4-459CD92C7E3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Separator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27563-D606-3A49-C96F-872712AA0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0C548-7D6B-4ED8-8D7A-50BD43960FA7}" type="datetime1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BFE86-458E-6EB8-523E-54D3B6C68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C1818-7764-FE66-FDC1-72A2C9225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4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25F9D6-D753-E8A7-B6CA-C25477E2E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447"/>
            <a:ext cx="10515600" cy="424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E9421-5AE0-3906-304F-039A907FD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DDC6F4-6430-4F64-890C-465BC48B69C9}" type="datetime1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627D8-7918-6BBA-C9FB-CEAB77FE9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63DC2-BD61-1050-BBF7-00C1E9B8F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473052-BA07-4FC5-9696-A0F7625044D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072310-2C6E-3B93-9B9B-ADFA5B720D84}"/>
              </a:ext>
            </a:extLst>
          </p:cNvPr>
          <p:cNvCxnSpPr/>
          <p:nvPr userDrawn="1"/>
        </p:nvCxnSpPr>
        <p:spPr>
          <a:xfrm>
            <a:off x="461639" y="674698"/>
            <a:ext cx="114344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61E49D-D9C0-DF72-7AD0-52D63F42C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6449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5139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8" r:id="rId2"/>
    <p:sldLayoutId id="2147483652" r:id="rId3"/>
    <p:sldLayoutId id="2147483657" r:id="rId4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25F9D6-D753-E8A7-B6CA-C25477E2E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447"/>
            <a:ext cx="10515600" cy="424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E9421-5AE0-3906-304F-039A907FD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D03BCF-C762-49F0-9F81-92EC2B9DD1DA}" type="datetime1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627D8-7918-6BBA-C9FB-CEAB77FE9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63DC2-BD61-1050-BBF7-00C1E9B8F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473052-BA07-4FC5-9696-A0F7625044D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61E49D-D9C0-DF72-7AD0-52D63F42C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6449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601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36C76-C168-90E3-6F5B-42B82D38C1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Testbed for Applied GenAI</a:t>
            </a:r>
            <a:br>
              <a:rPr lang="en-US" dirty="0"/>
            </a:br>
            <a:r>
              <a:rPr lang="en-US" sz="2000" i="1" dirty="0">
                <a:solidFill>
                  <a:srgbClr val="00B050"/>
                </a:solidFill>
              </a:rPr>
              <a:t>- Developing a large Expertise -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1AE2B-ACDB-2AB0-F834-B8E8B82505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Satya Komatineni</a:t>
            </a:r>
          </a:p>
          <a:p>
            <a:r>
              <a:rPr lang="en-US" sz="1600" dirty="0"/>
              <a:t>6/16/25, Version 1.0  (Started 6/16/25)</a:t>
            </a:r>
          </a:p>
          <a:p>
            <a:r>
              <a:rPr lang="en-US" sz="1600" dirty="0"/>
              <a:t>Location: …</a:t>
            </a:r>
            <a:r>
              <a:rPr lang="en-US" sz="1600" dirty="0" err="1"/>
              <a:t>tbd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2881A-64F6-2257-6E4D-296CA2264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84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40BAD-5564-4449-341E-F0DC31C356F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26635"/>
            <a:ext cx="10515600" cy="4351338"/>
          </a:xfrm>
          <a:ln>
            <a:noFill/>
          </a:ln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Define a strategic development goal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Define a tactical development goal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Gain Expertise in Applied GenAI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Provide a continuous work stream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Aim to provide a set of consistent tasks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Define a “why”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065E80-6FA4-305C-D89F-9C4C2F48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01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687A3-72B9-622D-CE85-D3794DACED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Strategic work: Why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40182-E6B8-520F-7A96-E1EF7B5A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73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Strategic Vision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A4E469EC-4DA2-E323-1CCE-DBF5839A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4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DBF95A4-FC89-1D13-39E1-1314941541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348833" y="1225210"/>
            <a:ext cx="2556768" cy="3860497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ux</a:t>
            </a:r>
            <a:r>
              <a:rPr lang="en-US" dirty="0"/>
              <a:t> chat (Ex: Assistant-</a:t>
            </a:r>
            <a:r>
              <a:rPr lang="en-US" dirty="0" err="1"/>
              <a:t>ui</a:t>
            </a:r>
            <a:r>
              <a:rPr lang="en-US" dirty="0"/>
              <a:t>)</a:t>
            </a:r>
          </a:p>
          <a:p>
            <a:r>
              <a:rPr lang="en-US" dirty="0"/>
              <a:t>A DB to support it</a:t>
            </a:r>
          </a:p>
          <a:p>
            <a:r>
              <a:rPr lang="en-US" dirty="0"/>
              <a:t>Projects</a:t>
            </a:r>
          </a:p>
          <a:p>
            <a:r>
              <a:rPr lang="en-US" dirty="0"/>
              <a:t>Prompts</a:t>
            </a:r>
          </a:p>
          <a:p>
            <a:r>
              <a:rPr lang="en-US" dirty="0"/>
              <a:t>Prompt Shortcuts</a:t>
            </a:r>
          </a:p>
          <a:p>
            <a:r>
              <a:rPr lang="en-US" dirty="0"/>
              <a:t>Document collections</a:t>
            </a:r>
          </a:p>
          <a:p>
            <a:r>
              <a:rPr lang="en-US" dirty="0"/>
              <a:t>MCP Tools</a:t>
            </a:r>
          </a:p>
          <a:p>
            <a:r>
              <a:rPr lang="en-US" dirty="0"/>
              <a:t>A2A via Crew AI</a:t>
            </a:r>
          </a:p>
          <a:p>
            <a:r>
              <a:rPr lang="en-US" dirty="0"/>
              <a:t>Automation via A2A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CFAF058-B10E-ED17-A9C1-642E2FD709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0BC5E6-8022-499A-6D2B-5AC2F9133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47" y="850916"/>
            <a:ext cx="5845238" cy="539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027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Strategic work: Local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40BAD-5564-4449-341E-F0DC31C356F5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A </a:t>
            </a:r>
            <a:r>
              <a:rPr lang="en-US" sz="1800" dirty="0" err="1"/>
              <a:t>ux</a:t>
            </a:r>
            <a:r>
              <a:rPr lang="en-US" sz="1800" dirty="0"/>
              <a:t> chat (Ex: Assistant-</a:t>
            </a:r>
            <a:r>
              <a:rPr lang="en-US" sz="1800" dirty="0" err="1"/>
              <a:t>ui</a:t>
            </a:r>
            <a:r>
              <a:rPr lang="en-US" sz="1800" dirty="0"/>
              <a:t> or </a:t>
            </a:r>
            <a:r>
              <a:rPr lang="en-US" sz="1800" dirty="0" err="1"/>
              <a:t>CopilotKit</a:t>
            </a:r>
            <a:r>
              <a:rPr lang="en-US" sz="1800" dirty="0"/>
              <a:t> with AG UI)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 DB to support it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Projects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Prompts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Prompt Shortcuts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Document collections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MCP Tools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A2A via Crew AI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Automation via A2A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065E80-6FA4-305C-D89F-9C4C2F48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AD4569-5AAB-6E49-B8EF-7B66196C5C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348833" y="1225211"/>
            <a:ext cx="2556768" cy="2627598"/>
          </a:xfrm>
        </p:spPr>
        <p:txBody>
          <a:bodyPr/>
          <a:lstStyle/>
          <a:p>
            <a:r>
              <a:rPr lang="en-US" dirty="0"/>
              <a:t>Local app, no web or user management</a:t>
            </a:r>
          </a:p>
          <a:p>
            <a:r>
              <a:rPr lang="en-US" dirty="0"/>
              <a:t>Assistant-</a:t>
            </a:r>
            <a:r>
              <a:rPr lang="en-US" dirty="0" err="1"/>
              <a:t>ui</a:t>
            </a:r>
            <a:endParaRPr lang="en-US" dirty="0"/>
          </a:p>
          <a:p>
            <a:r>
              <a:rPr lang="en-US" dirty="0"/>
              <a:t>Copilot-kit</a:t>
            </a:r>
          </a:p>
          <a:p>
            <a:r>
              <a:rPr lang="en-US" dirty="0"/>
              <a:t>AG-UI</a:t>
            </a:r>
          </a:p>
          <a:p>
            <a:r>
              <a:rPr lang="en-US" dirty="0" err="1"/>
              <a:t>CrewAI</a:t>
            </a:r>
            <a:endParaRPr lang="en-US" dirty="0"/>
          </a:p>
          <a:p>
            <a:r>
              <a:rPr lang="en-US" dirty="0"/>
              <a:t>Google A2A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CDB29D-6882-3B8A-8CEB-BCF193FF13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Notes/Technologies</a:t>
            </a:r>
          </a:p>
        </p:txBody>
      </p:sp>
    </p:spTree>
    <p:extLst>
      <p:ext uri="{BB962C8B-B14F-4D97-AF65-F5344CB8AC3E}">
        <p14:creationId xmlns:p14="http://schemas.microsoft.com/office/powerpoint/2010/main" val="2195562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Strategic work: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40BAD-5564-4449-341E-F0DC31C356F5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Multi-user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/>
              <a:t>Mulit</a:t>
            </a:r>
            <a:r>
              <a:rPr lang="en-US" sz="1800" dirty="0"/>
              <a:t>-tenanted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Web based deployment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Mobile – Responsive UX version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Mobile – Native using Google Flutter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065E80-6FA4-305C-D89F-9C4C2F48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6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AD4569-5AAB-6E49-B8EF-7B66196C5C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348833" y="1225211"/>
            <a:ext cx="2556768" cy="2627598"/>
          </a:xfrm>
        </p:spPr>
        <p:txBody>
          <a:bodyPr/>
          <a:lstStyle/>
          <a:p>
            <a:r>
              <a:rPr lang="en-US" dirty="0" err="1"/>
              <a:t>Devops</a:t>
            </a:r>
            <a:endParaRPr lang="en-US" dirty="0"/>
          </a:p>
          <a:p>
            <a:r>
              <a:rPr lang="en-US" dirty="0"/>
              <a:t>Google Cloud</a:t>
            </a:r>
          </a:p>
          <a:p>
            <a:r>
              <a:rPr lang="en-US" dirty="0"/>
              <a:t>React stack from </a:t>
            </a:r>
            <a:r>
              <a:rPr lang="en-US" dirty="0" err="1"/>
              <a:t>Copilotkit</a:t>
            </a:r>
            <a:r>
              <a:rPr lang="en-US" dirty="0"/>
              <a:t> or Assistant </a:t>
            </a:r>
            <a:r>
              <a:rPr lang="en-US" dirty="0" err="1"/>
              <a:t>Ux</a:t>
            </a:r>
            <a:endParaRPr lang="en-US" dirty="0"/>
          </a:p>
          <a:p>
            <a:r>
              <a:rPr lang="en-US" dirty="0"/>
              <a:t>Flutter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CDB29D-6882-3B8A-8CEB-BCF193FF13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Notes/Technologies</a:t>
            </a:r>
          </a:p>
        </p:txBody>
      </p:sp>
    </p:spTree>
    <p:extLst>
      <p:ext uri="{BB962C8B-B14F-4D97-AF65-F5344CB8AC3E}">
        <p14:creationId xmlns:p14="http://schemas.microsoft.com/office/powerpoint/2010/main" val="873046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Strategic 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336154-486A-B2F4-8DBD-C508C65D3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F9C0D8-C97C-4657-20BD-A18ED26D0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41" y="840517"/>
            <a:ext cx="3818359" cy="59974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D132D0-6BD6-345D-2403-55F888A22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012" y="851517"/>
            <a:ext cx="4355933" cy="581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785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itle-master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4799</TotalTime>
  <Words>196</Words>
  <Application>Microsoft Office PowerPoint</Application>
  <PresentationFormat>Widescreen</PresentationFormat>
  <Paragraphs>61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title-master</vt:lpstr>
      <vt:lpstr>A Testbed for Applied GenAI - Developing a large Expertise - </vt:lpstr>
      <vt:lpstr>Goals</vt:lpstr>
      <vt:lpstr>Strategic work: Why</vt:lpstr>
      <vt:lpstr>Strategic Vision</vt:lpstr>
      <vt:lpstr>Strategic work: Local</vt:lpstr>
      <vt:lpstr>Strategic work: Platform</vt:lpstr>
      <vt:lpstr>Strategic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Satya Komatineni</dc:creator>
  <cp:lastModifiedBy>Satya Komatineni</cp:lastModifiedBy>
  <cp:revision>34</cp:revision>
  <dcterms:created xsi:type="dcterms:W3CDTF">2024-10-29T14:03:59Z</dcterms:created>
  <dcterms:modified xsi:type="dcterms:W3CDTF">2025-06-19T19:54:06Z</dcterms:modified>
</cp:coreProperties>
</file>