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10"/>
  </p:notesMasterIdLst>
  <p:sldIdLst>
    <p:sldId id="256" r:id="rId3"/>
    <p:sldId id="277" r:id="rId4"/>
    <p:sldId id="284" r:id="rId5"/>
    <p:sldId id="269" r:id="rId6"/>
    <p:sldId id="283" r:id="rId7"/>
    <p:sldId id="278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E3BA1-E673-430F-9BEF-6A3E586025DD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F4FCC-419A-451C-A3E8-3263955D8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1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d 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Std Content Page: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329A5-B326-353C-4A88-532DB75DC42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026635"/>
            <a:ext cx="10515600" cy="4351338"/>
          </a:xfrm>
          <a:prstGeom prst="rect">
            <a:avLst/>
          </a:prstGeom>
          <a:ln>
            <a:noFill/>
          </a:ln>
        </p:spPr>
        <p:txBody>
          <a:bodyPr lIns="0">
            <a:noAutofit/>
          </a:bodyPr>
          <a:lstStyle>
            <a:lvl1pPr marL="514350" indent="-27432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1pPr>
            <a:lvl2pPr marL="914400" indent="-27432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2pPr>
            <a:lvl3pPr marL="1371600" indent="-274320">
              <a:buFont typeface="+mj-lt"/>
              <a:buAutoNum type="arabicPeriod"/>
              <a:tabLst>
                <a:tab pos="91440" algn="l"/>
                <a:tab pos="822960" algn="l"/>
              </a:tabLst>
              <a:defRPr sz="1600">
                <a:solidFill>
                  <a:schemeClr val="tx1"/>
                </a:solidFill>
              </a:defRPr>
            </a:lvl3pPr>
            <a:lvl4pPr marL="1714500" indent="-27432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4pPr>
            <a:lvl5pPr marL="2171700" indent="-274320">
              <a:buFont typeface="+mj-lt"/>
              <a:buAutoNum type="arabicPeriod"/>
              <a:tabLst>
                <a:tab pos="91440" algn="l"/>
              </a:tabLs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Heading 1</a:t>
            </a:r>
          </a:p>
          <a:p>
            <a:pPr lvl="1"/>
            <a:r>
              <a:rPr lang="en-US" dirty="0"/>
              <a:t>Second level: Heading 2</a:t>
            </a:r>
          </a:p>
          <a:p>
            <a:pPr lvl="2"/>
            <a:r>
              <a:rPr lang="en-US" dirty="0"/>
              <a:t>Third level: Heading 3</a:t>
            </a:r>
          </a:p>
          <a:p>
            <a:pPr lvl="3"/>
            <a:r>
              <a:rPr lang="en-US" dirty="0"/>
              <a:t>Fourth level: Heading 4</a:t>
            </a:r>
          </a:p>
          <a:p>
            <a:pPr lvl="4"/>
            <a:r>
              <a:rPr lang="en-US" dirty="0"/>
              <a:t>Fifth level: Heading 5</a:t>
            </a:r>
          </a:p>
          <a:p>
            <a:pPr lvl="1"/>
            <a:r>
              <a:rPr lang="en-US" dirty="0"/>
              <a:t>Level 2 item</a:t>
            </a:r>
          </a:p>
          <a:p>
            <a:pPr lvl="2"/>
            <a:r>
              <a:rPr lang="en-US" dirty="0"/>
              <a:t>Level 3 item</a:t>
            </a:r>
          </a:p>
          <a:p>
            <a:pPr lvl="2"/>
            <a:r>
              <a:rPr lang="en-US" dirty="0"/>
              <a:t>Level 3</a:t>
            </a:r>
          </a:p>
          <a:p>
            <a:pPr lvl="1"/>
            <a:r>
              <a:rPr lang="en-US" dirty="0"/>
              <a:t>Level 2</a:t>
            </a:r>
          </a:p>
          <a:p>
            <a:pPr lvl="0"/>
            <a:r>
              <a:rPr lang="en-US" dirty="0"/>
              <a:t>Level 1 again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7DD5-05CF-4070-A37B-F3D86CA7436A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7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7873-A5AE-02D6-AA41-36ED7EEE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1C8-9CD2-F083-C02A-763DD45A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7980B-565F-4C1B-86E2-9DD7F71A6AB0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7368-8E3E-ACB9-C5C7-3C39DC4A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1FCBB-B5DD-1940-D701-F06C09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13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061A-5F08-45BC-F0E4-459CD92C7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1F8C9-D3F1-526E-D31B-4BF75BCFA7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7563-D606-3A49-C96F-872712AA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9440-8438-4EDA-9196-A17F81AACF8F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FE86-458E-6EB8-523E-54D3B6C6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1818-7764-FE66-FDC1-72A2C922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061A-5F08-45BC-F0E4-459CD92C7E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7563-D606-3A49-C96F-872712AA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C548-7D6B-4ED8-8D7A-50BD43960FA7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BFE86-458E-6EB8-523E-54D3B6C6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C1818-7764-FE66-FDC1-72A2C922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4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5F9D6-D753-E8A7-B6CA-C25477E2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47"/>
            <a:ext cx="10515600" cy="42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E9421-5AE0-3906-304F-039A907FD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DDC6F4-6430-4F64-890C-465BC48B69C9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627D8-7918-6BBA-C9FB-CEAB77FE9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3DC2-BD61-1050-BBF7-00C1E9B8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072310-2C6E-3B93-9B9B-ADFA5B720D84}"/>
              </a:ext>
            </a:extLst>
          </p:cNvPr>
          <p:cNvCxnSpPr/>
          <p:nvPr userDrawn="1"/>
        </p:nvCxnSpPr>
        <p:spPr>
          <a:xfrm>
            <a:off x="461639" y="674698"/>
            <a:ext cx="114344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61E49D-D9C0-DF72-7AD0-52D63F42C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644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513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2" r:id="rId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5F9D6-D753-E8A7-B6CA-C25477E2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47"/>
            <a:ext cx="10515600" cy="424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E9421-5AE0-3906-304F-039A907FD3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D03BCF-C762-49F0-9F81-92EC2B9DD1DA}" type="datetime1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627D8-7918-6BBA-C9FB-CEAB77FE9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63DC2-BD61-1050-BBF7-00C1E9B8F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73052-BA07-4FC5-9696-A0F7625044D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61E49D-D9C0-DF72-7AD0-52D63F42C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644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60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6C76-C168-90E3-6F5B-42B82D38C1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 in 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1AE2B-ACDB-2AB0-F834-B8E8B8250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Satya Komatineni</a:t>
            </a:r>
          </a:p>
          <a:p>
            <a:r>
              <a:rPr lang="en-US" sz="1200" b="1" dirty="0"/>
              <a:t>V 1.x (8/16/2025)</a:t>
            </a:r>
            <a:r>
              <a:rPr lang="en-US" sz="1200" dirty="0"/>
              <a:t> [8/16/2025]</a:t>
            </a:r>
          </a:p>
          <a:p>
            <a:r>
              <a:rPr lang="en-US" sz="1600" dirty="0"/>
              <a:t>Location</a:t>
            </a:r>
          </a:p>
          <a:p>
            <a:r>
              <a:rPr lang="en-US" sz="1600" dirty="0"/>
              <a:t>https://github.com/SatyaKomatineni/articles-repo/tbd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2881A-64F6-2257-6E4D-296CA226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84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2BD00F-8EA4-14C5-BD5F-97F9AD513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Styling Appendix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F38F97-C294-632E-FD05-A5A19DE4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7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702DE1-3F05-2F48-2E52-7AB8ACAD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93D3A-C805-9541-8787-68D59EBE0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9547C-0E12-0E62-CBF8-5A77E48C8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19381"/>
            <a:ext cx="4731827" cy="5498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3D304D-0674-4507-9CFF-677BCEC3B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681" y="917501"/>
            <a:ext cx="4275005" cy="570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2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0607"/>
            <a:ext cx="10515600" cy="5860946"/>
          </a:xfrm>
          <a:ln>
            <a:noFill/>
          </a:ln>
        </p:spPr>
        <p:txBody>
          <a:bodyPr/>
          <a:lstStyle/>
          <a:p>
            <a:r>
              <a:rPr lang="en-US" sz="1800" dirty="0"/>
              <a:t>My Use of PPT</a:t>
            </a:r>
          </a:p>
          <a:p>
            <a:pPr lvl="1"/>
            <a:r>
              <a:rPr lang="en-US" sz="1800" dirty="0"/>
              <a:t>In my work as an architect, I use PPT a lot</a:t>
            </a:r>
          </a:p>
          <a:p>
            <a:pPr lvl="1"/>
            <a:r>
              <a:rPr lang="en-US" sz="1800" dirty="0"/>
              <a:t>My usage is basic, and the goal is not graphics, like a sales presentation</a:t>
            </a:r>
          </a:p>
          <a:p>
            <a:pPr lvl="1"/>
            <a:r>
              <a:rPr lang="en-US" sz="1800" dirty="0"/>
              <a:t>I use lot of lists (Mostly numbered)</a:t>
            </a:r>
          </a:p>
          <a:p>
            <a:pPr lvl="1"/>
            <a:r>
              <a:rPr lang="en-US" sz="1800" dirty="0"/>
              <a:t>I often keep these lists in a template page for cut/paste.</a:t>
            </a:r>
          </a:p>
          <a:p>
            <a:r>
              <a:rPr lang="en-US" sz="1800" dirty="0"/>
              <a:t>My problem: Spacing between numbers and items</a:t>
            </a:r>
          </a:p>
          <a:p>
            <a:pPr lvl="1"/>
            <a:r>
              <a:rPr lang="en-US" sz="1800" dirty="0"/>
              <a:t>The default spacing in these lists between numbers and text is either too narrow or too wide</a:t>
            </a:r>
          </a:p>
          <a:p>
            <a:pPr lvl="1"/>
            <a:r>
              <a:rPr lang="en-US" sz="1800" dirty="0"/>
              <a:t>Also, spacing between lines</a:t>
            </a:r>
          </a:p>
          <a:p>
            <a:pPr lvl="1"/>
            <a:r>
              <a:rPr lang="en-US" sz="1800" dirty="0"/>
              <a:t>I get a lot of surprises, when for level 2 and level 3s</a:t>
            </a:r>
          </a:p>
          <a:p>
            <a:pPr lvl="1"/>
            <a:r>
              <a:rPr lang="en-US" sz="1800" dirty="0"/>
              <a:t>It was hard for me to control that spacing</a:t>
            </a:r>
          </a:p>
          <a:p>
            <a:r>
              <a:rPr lang="en-US" sz="1800" dirty="0"/>
              <a:t>Goal</a:t>
            </a:r>
          </a:p>
          <a:p>
            <a:pPr lvl="1"/>
            <a:r>
              <a:rPr lang="en-US" sz="1800" dirty="0"/>
              <a:t>Figure out how to control spacing for all levels (1 to 5) in a list</a:t>
            </a:r>
          </a:p>
          <a:p>
            <a:pPr lvl="1"/>
            <a:r>
              <a:rPr lang="en-US" sz="1800" dirty="0"/>
              <a:t>Reuse the lists once their spacing is configured</a:t>
            </a:r>
          </a:p>
          <a:p>
            <a:pPr lvl="1"/>
            <a:r>
              <a:rPr lang="en-US" sz="1800" dirty="0"/>
              <a:t>Make those lists available for copy and paste</a:t>
            </a:r>
          </a:p>
          <a:p>
            <a:r>
              <a:rPr lang="en-US" sz="1800" dirty="0"/>
              <a:t>Solution</a:t>
            </a:r>
          </a:p>
          <a:p>
            <a:pPr lvl="1"/>
            <a:r>
              <a:rPr lang="en-US" sz="1800" dirty="0"/>
              <a:t>See in the Findings section how to style spacing</a:t>
            </a:r>
          </a:p>
          <a:p>
            <a:pPr lvl="1"/>
            <a:r>
              <a:rPr lang="en-US" sz="1800" dirty="0"/>
              <a:t>Use layouts to control most lists</a:t>
            </a:r>
          </a:p>
          <a:p>
            <a:pPr lvl="1"/>
            <a:r>
              <a:rPr lang="en-US" sz="1800" dirty="0"/>
              <a:t>Use custom text box lists (copy/paste) as a secondary option</a:t>
            </a:r>
          </a:p>
          <a:p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65E80-6FA4-305C-D89F-9C4C2F48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0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delete this page: Available Layouts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0607"/>
            <a:ext cx="10515600" cy="5860946"/>
          </a:xfrm>
          <a:ln>
            <a:noFill/>
          </a:ln>
        </p:spPr>
        <p:txBody>
          <a:bodyPr/>
          <a:lstStyle/>
          <a:p>
            <a:r>
              <a:rPr lang="en-US" sz="1800" dirty="0"/>
              <a:t>Content Master: heading, top line, footer</a:t>
            </a:r>
          </a:p>
          <a:p>
            <a:pPr lvl="1"/>
            <a:r>
              <a:rPr lang="en-US" sz="1800" dirty="0"/>
              <a:t>Default: Title + Main list</a:t>
            </a:r>
          </a:p>
          <a:p>
            <a:pPr lvl="1"/>
            <a:r>
              <a:rPr lang="en-US" sz="1800" dirty="0"/>
              <a:t>Empty page: No body, full access</a:t>
            </a:r>
          </a:p>
          <a:p>
            <a:pPr lvl="1"/>
            <a:r>
              <a:rPr lang="en-US" sz="1800" dirty="0"/>
              <a:t>Figure + Annotation</a:t>
            </a:r>
          </a:p>
          <a:p>
            <a:r>
              <a:rPr lang="en-US" sz="1800" dirty="0"/>
              <a:t>Non Content Master</a:t>
            </a:r>
          </a:p>
          <a:p>
            <a:pPr lvl="1"/>
            <a:r>
              <a:rPr lang="en-US" sz="1800" dirty="0"/>
              <a:t>Title page</a:t>
            </a:r>
          </a:p>
          <a:p>
            <a:pPr lvl="1"/>
            <a:r>
              <a:rPr lang="en-US" sz="1800" dirty="0"/>
              <a:t>Separator page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65E80-6FA4-305C-D89F-9C4C2F48B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5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Controls: The left side Indent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026634"/>
            <a:ext cx="10515599" cy="5329715"/>
          </a:xfrm>
        </p:spPr>
        <p:txBody>
          <a:bodyPr lIns="0" tIns="91440"/>
          <a:lstStyle/>
          <a:p>
            <a:pPr marL="274320" indent="0"/>
            <a:r>
              <a:rPr lang="en-US" sz="1800" dirty="0"/>
              <a:t>They apply to each line (that is a paragraph) in the bulleted list</a:t>
            </a:r>
          </a:p>
          <a:p>
            <a:pPr marL="274320" indent="0"/>
            <a:r>
              <a:rPr lang="en-US" sz="1800" dirty="0"/>
              <a:t>Indent: Where the lines start on the left corresponding to the padding of the shape</a:t>
            </a:r>
          </a:p>
          <a:p>
            <a:pPr marL="274320" indent="0"/>
            <a:r>
              <a:rPr lang="en-US" sz="1800" dirty="0"/>
              <a:t>Special: None, All lines honor the left indent</a:t>
            </a:r>
          </a:p>
          <a:p>
            <a:pPr marL="274320" indent="0"/>
            <a:r>
              <a:rPr lang="en-US" sz="1800" dirty="0"/>
              <a:t>Special: First line: A special left indent for the first line</a:t>
            </a:r>
          </a:p>
          <a:p>
            <a:pPr marL="274320" indent="0"/>
            <a:r>
              <a:rPr lang="en-US" sz="1800" dirty="0"/>
              <a:t>Special: Hanging: First line stays at the left indent, rest of the lines follow this</a:t>
            </a:r>
          </a:p>
          <a:p>
            <a:pPr marL="274320" indent="0"/>
            <a:r>
              <a:rPr lang="en-US" sz="1800" dirty="0"/>
              <a:t>Again Note: This “in each bulleted line”. Does not apply to the other lines</a:t>
            </a:r>
          </a:p>
          <a:p>
            <a:pPr marL="274320" indent="0"/>
            <a:r>
              <a:rPr lang="en-US" sz="1800" dirty="0"/>
              <a:t>Recommendation</a:t>
            </a:r>
          </a:p>
          <a:p>
            <a:pPr marL="674370" lvl="1" indent="0"/>
            <a:r>
              <a:rPr lang="en-US" sz="1800" dirty="0"/>
              <a:t>Use left indent</a:t>
            </a:r>
          </a:p>
          <a:p>
            <a:pPr marL="674370" lvl="1" indent="0"/>
            <a:r>
              <a:rPr lang="en-US" sz="1800" dirty="0"/>
              <a:t>Use special to None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375BB-A417-BFDF-DF3D-984BE8D7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1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E3244-86CC-ED51-EFBC-B4D48F99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Paragraph Controls: The spacing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40BAD-5564-4449-341E-F0DC31C3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026634"/>
            <a:ext cx="10515599" cy="5329715"/>
          </a:xfrm>
        </p:spPr>
        <p:txBody>
          <a:bodyPr lIns="0" tIns="91440"/>
          <a:lstStyle/>
          <a:p>
            <a:pPr marL="274320" indent="0"/>
            <a:r>
              <a:rPr lang="en-US" sz="1800" dirty="0"/>
              <a:t>They apply to each line (that is a paragraph) in the bulleted list</a:t>
            </a:r>
          </a:p>
          <a:p>
            <a:pPr marL="274320" indent="0"/>
            <a:r>
              <a:rPr lang="en-US" sz="1800" dirty="0"/>
              <a:t>Not between the bullets!!</a:t>
            </a:r>
          </a:p>
          <a:p>
            <a:pPr marL="274320" indent="0"/>
            <a:r>
              <a:rPr lang="en-US" sz="1800" dirty="0"/>
              <a:t>Very tricky!!</a:t>
            </a:r>
          </a:p>
          <a:p>
            <a:pPr marL="274320" indent="0"/>
            <a:r>
              <a:rPr lang="en-US" sz="1800" dirty="0"/>
              <a:t>Before and after refers to each line inside ONE bullet</a:t>
            </a:r>
          </a:p>
          <a:p>
            <a:pPr marL="274320" indent="0"/>
            <a:r>
              <a:rPr lang="en-US" sz="1800" dirty="0"/>
              <a:t>Line spacing (single, double, </a:t>
            </a:r>
            <a:r>
              <a:rPr lang="en-US" sz="1800" dirty="0" err="1"/>
              <a:t>etc</a:t>
            </a:r>
            <a:r>
              <a:rPr lang="en-US" sz="1800" dirty="0"/>
              <a:t>) is for lines inside a paragraph</a:t>
            </a:r>
          </a:p>
          <a:p>
            <a:pPr marL="274320" indent="0"/>
            <a:r>
              <a:rPr lang="en-US" sz="1800" dirty="0"/>
              <a:t>Before and after is outside the paragraph</a:t>
            </a:r>
          </a:p>
          <a:p>
            <a:pPr marL="274320" indent="0"/>
            <a:r>
              <a:rPr lang="en-US" sz="1800" dirty="0"/>
              <a:t>So, if both are in play and if the line is a single line they add up</a:t>
            </a:r>
          </a:p>
          <a:p>
            <a:pPr marL="274320" indent="0"/>
            <a:r>
              <a:rPr lang="en-US" sz="1800" dirty="0"/>
              <a:t>For single line bullets, the “double spacing” inadvertently acts like as if it is applied to multiple bullets.</a:t>
            </a:r>
          </a:p>
          <a:p>
            <a:pPr marL="274320" indent="0"/>
            <a:r>
              <a:rPr lang="en-US" sz="1800" dirty="0"/>
              <a:t>Advice</a:t>
            </a:r>
          </a:p>
          <a:p>
            <a:pPr marL="674370" lvl="1" indent="0"/>
            <a:r>
              <a:rPr lang="en-US" sz="1800" dirty="0"/>
              <a:t>For spacing between the boundary and the list use the “shape” controls not paragraph</a:t>
            </a:r>
          </a:p>
          <a:p>
            <a:pPr marL="674370" lvl="1" indent="0"/>
            <a:r>
              <a:rPr lang="en-US" sz="1800" dirty="0"/>
              <a:t>Use before and after for better control when the list has bullets that are multi line</a:t>
            </a:r>
          </a:p>
          <a:p>
            <a:pPr marL="674370" lvl="1" indent="0"/>
            <a:r>
              <a:rPr lang="en-US" sz="1800" dirty="0"/>
              <a:t>For single line ones you can get away with line spacing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375BB-A417-BFDF-DF3D-984BE8D7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73052-BA07-4FC5-9696-A0F762504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18673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-page-master-layou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Non-content-master-layou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6956</TotalTime>
  <Words>501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Content-page-master-layout</vt:lpstr>
      <vt:lpstr>Non-content-master-layout</vt:lpstr>
      <vt:lpstr>React in Pics</vt:lpstr>
      <vt:lpstr>Styling Appendix</vt:lpstr>
      <vt:lpstr>Drawings</vt:lpstr>
      <vt:lpstr>Problem/Goals</vt:lpstr>
      <vt:lpstr>Don’t delete this page: Available Layouts</vt:lpstr>
      <vt:lpstr>Paragraph Controls: The left side Indent</vt:lpstr>
      <vt:lpstr>Paragraph Controls: The spacing options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 Komatineni</dc:creator>
  <cp:lastModifiedBy>Satya Komatineni</cp:lastModifiedBy>
  <cp:revision>51</cp:revision>
  <dcterms:created xsi:type="dcterms:W3CDTF">2024-10-29T14:03:59Z</dcterms:created>
  <dcterms:modified xsi:type="dcterms:W3CDTF">2025-08-18T20:29:25Z</dcterms:modified>
</cp:coreProperties>
</file>