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7"/>
  </p:notesMasterIdLst>
  <p:sldIdLst>
    <p:sldId id="256" r:id="rId3"/>
    <p:sldId id="272" r:id="rId4"/>
    <p:sldId id="269" r:id="rId5"/>
    <p:sldId id="276" r:id="rId6"/>
    <p:sldId id="275" r:id="rId7"/>
    <p:sldId id="260" r:id="rId8"/>
    <p:sldId id="266" r:id="rId9"/>
    <p:sldId id="263" r:id="rId10"/>
    <p:sldId id="265" r:id="rId11"/>
    <p:sldId id="278" r:id="rId12"/>
    <p:sldId id="279" r:id="rId13"/>
    <p:sldId id="262" r:id="rId14"/>
    <p:sldId id="273" r:id="rId15"/>
    <p:sldId id="264" r:id="rId16"/>
    <p:sldId id="274" r:id="rId17"/>
    <p:sldId id="271" r:id="rId18"/>
    <p:sldId id="267" r:id="rId19"/>
    <p:sldId id="268" r:id="rId20"/>
    <p:sldId id="258" r:id="rId21"/>
    <p:sldId id="257" r:id="rId22"/>
    <p:sldId id="259" r:id="rId23"/>
    <p:sldId id="261" r:id="rId24"/>
    <p:sldId id="277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2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200" b="1" dirty="0"/>
              <a:t>V 2.0 (6/19/2025)</a:t>
            </a:r>
            <a:r>
              <a:rPr lang="en-US" sz="1200" dirty="0"/>
              <a:t> [v1.0, 10/30/2024]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https://github.com/SatyaKomatineni/articles-repo/blob/master/architecture/styling-lists-in-powerpoint.pptx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Indent: Where the lines start on the left corresponding to the padding of the shape</a:t>
            </a:r>
          </a:p>
          <a:p>
            <a:pPr marL="274320" indent="0"/>
            <a:r>
              <a:rPr lang="en-US" sz="1800" dirty="0"/>
              <a:t>Special: None, All lines honor the left indent</a:t>
            </a:r>
          </a:p>
          <a:p>
            <a:pPr marL="274320" indent="0"/>
            <a:r>
              <a:rPr lang="en-US" sz="1800" dirty="0"/>
              <a:t>Special: First line: A special left indent for the first line</a:t>
            </a:r>
          </a:p>
          <a:p>
            <a:pPr marL="274320" indent="0"/>
            <a:r>
              <a:rPr lang="en-US" sz="1800" dirty="0"/>
              <a:t>Special: Hanging: First line stays at the left indent, rest of the lines follow this</a:t>
            </a:r>
          </a:p>
          <a:p>
            <a:pPr marL="274320" indent="0"/>
            <a:r>
              <a:rPr lang="en-US" sz="1800" dirty="0"/>
              <a:t>Again Note: This “in each bulleted line”. Does not apply to the other lines</a:t>
            </a:r>
          </a:p>
          <a:p>
            <a:pPr marL="274320" indent="0"/>
            <a:r>
              <a:rPr lang="en-US" sz="1800" dirty="0"/>
              <a:t>Recommendation</a:t>
            </a:r>
          </a:p>
          <a:p>
            <a:pPr marL="674370" lvl="1" indent="0"/>
            <a:r>
              <a:rPr lang="en-US" sz="1800" dirty="0"/>
              <a:t>Use left indent</a:t>
            </a:r>
          </a:p>
          <a:p>
            <a:pPr marL="674370" lvl="1" indent="0"/>
            <a:r>
              <a:rPr lang="en-US" sz="1800" dirty="0"/>
              <a:t>Use special to None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spacing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Not between the bullets!!</a:t>
            </a:r>
          </a:p>
          <a:p>
            <a:pPr marL="274320" indent="0"/>
            <a:r>
              <a:rPr lang="en-US" sz="1800" dirty="0"/>
              <a:t>Very tricky!!</a:t>
            </a:r>
          </a:p>
          <a:p>
            <a:pPr marL="274320" indent="0"/>
            <a:r>
              <a:rPr lang="en-US" sz="1800" dirty="0"/>
              <a:t>Before and after refers to each line inside ONE bullet</a:t>
            </a:r>
          </a:p>
          <a:p>
            <a:pPr marL="274320" indent="0"/>
            <a:r>
              <a:rPr lang="en-US" sz="1800" dirty="0"/>
              <a:t>Line spacing (single, double, </a:t>
            </a:r>
            <a:r>
              <a:rPr lang="en-US" sz="1800" dirty="0" err="1"/>
              <a:t>etc</a:t>
            </a:r>
            <a:r>
              <a:rPr lang="en-US" sz="1800" dirty="0"/>
              <a:t>) is for lines inside a paragraph</a:t>
            </a:r>
          </a:p>
          <a:p>
            <a:pPr marL="274320" indent="0"/>
            <a:r>
              <a:rPr lang="en-US" sz="1800" dirty="0"/>
              <a:t>Before and after is outside the paragraph</a:t>
            </a:r>
          </a:p>
          <a:p>
            <a:pPr marL="274320" indent="0"/>
            <a:r>
              <a:rPr lang="en-US" sz="1800" dirty="0"/>
              <a:t>So, if both are in play and if the line is a single line they add up</a:t>
            </a:r>
          </a:p>
          <a:p>
            <a:pPr marL="274320" indent="0"/>
            <a:r>
              <a:rPr lang="en-US" sz="1800" dirty="0"/>
              <a:t>For single line bullets, the “double spacing” inadvertently acts like as if it is applied to multiple bullets.</a:t>
            </a:r>
          </a:p>
          <a:p>
            <a:pPr marL="274320" indent="0"/>
            <a:r>
              <a:rPr lang="en-US" sz="1800" dirty="0"/>
              <a:t>Advice</a:t>
            </a:r>
          </a:p>
          <a:p>
            <a:pPr marL="674370" lvl="1" indent="0"/>
            <a:r>
              <a:rPr lang="en-US" sz="1800" dirty="0"/>
              <a:t>For spacing between the boundary and the list use the “shape” controls not paragraph</a:t>
            </a:r>
          </a:p>
          <a:p>
            <a:pPr marL="674370" lvl="1" indent="0"/>
            <a:r>
              <a:rPr lang="en-US" sz="1800" dirty="0"/>
              <a:t>Use before and after for better control when the list has bullets that are multi line</a:t>
            </a:r>
          </a:p>
          <a:p>
            <a:pPr marL="674370" lvl="1" indent="0"/>
            <a:r>
              <a:rPr lang="en-US" sz="1800" dirty="0"/>
              <a:t>For single line ones you can get away with line spacing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Master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Say, most pages want a divider line between title and the content. Say these are 100 pages.</a:t>
            </a:r>
          </a:p>
          <a:p>
            <a:r>
              <a:rPr lang="en-US" sz="1800" dirty="0"/>
              <a:t>So you do that....</a:t>
            </a:r>
          </a:p>
          <a:p>
            <a:r>
              <a:rPr lang="en-US" sz="1800" dirty="0"/>
              <a:t>Now you want a page that doesn't have that title</a:t>
            </a:r>
          </a:p>
          <a:p>
            <a:r>
              <a:rPr lang="en-US" sz="1800" dirty="0"/>
              <a:t>Say these are 10 pages</a:t>
            </a:r>
          </a:p>
          <a:p>
            <a:r>
              <a:rPr lang="en-US" sz="1800" dirty="0"/>
              <a:t>These pages cannot use a layout from the other master because they will get the line a the top!</a:t>
            </a:r>
          </a:p>
          <a:p>
            <a:r>
              <a:rPr lang="en-US" sz="1800" dirty="0"/>
              <a:t>So you need to create another master layout without that line!</a:t>
            </a:r>
          </a:p>
          <a:p>
            <a:r>
              <a:rPr lang="en-US" sz="1800" dirty="0"/>
              <a:t>Now you have 2 masters!</a:t>
            </a:r>
          </a:p>
          <a:p>
            <a:r>
              <a:rPr lang="en-US" sz="1800" dirty="0"/>
              <a:t>there may be other ways to do it, but this is one way!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Demonstrating the 2</a:t>
            </a:r>
            <a:r>
              <a:rPr lang="en-US" baseline="30000" dirty="0"/>
              <a:t>nd</a:t>
            </a:r>
            <a:r>
              <a:rPr lang="en-US" dirty="0"/>
              <a:t> Master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C3690-3838-041D-3E68-4BC2C594DD48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225127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23299" y="3703912"/>
            <a:ext cx="159249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4186724" y="5630390"/>
            <a:ext cx="2219216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  <a:p>
            <a:pPr algn="ctr"/>
            <a:r>
              <a:rPr lang="en-US" sz="1400" dirty="0"/>
              <a:t>Of Lists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4012062" y="3975666"/>
            <a:ext cx="2393878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Notes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Recommendation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215793" y="4161112"/>
            <a:ext cx="1970931" cy="186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215793" y="4161112"/>
            <a:ext cx="1796269" cy="21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52250"/>
            <a:ext cx="2743200" cy="365125"/>
          </a:xfrm>
        </p:spPr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43E41C-7A1E-2EEB-5852-2D0F714808A9}"/>
              </a:ext>
            </a:extLst>
          </p:cNvPr>
          <p:cNvSpPr/>
          <p:nvPr/>
        </p:nvSpPr>
        <p:spPr>
          <a:xfrm>
            <a:off x="4012062" y="1402781"/>
            <a:ext cx="2219216" cy="744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F24AB-DAEE-18E5-55A5-75E81090A6FF}"/>
              </a:ext>
            </a:extLst>
          </p:cNvPr>
          <p:cNvSpPr/>
          <p:nvPr/>
        </p:nvSpPr>
        <p:spPr>
          <a:xfrm>
            <a:off x="4099393" y="2468290"/>
            <a:ext cx="2219216" cy="801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Answer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6D26F-F330-0027-13D2-7CB93FD9557A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 flipV="1">
            <a:off x="2215793" y="1774963"/>
            <a:ext cx="1796269" cy="238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77A2B-26CF-33AD-2ED2-15D3C2363547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 flipV="1">
            <a:off x="2215793" y="2868981"/>
            <a:ext cx="1883600" cy="129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92DF2C-D485-3E4F-A6A3-012222A2CA8C}"/>
              </a:ext>
            </a:extLst>
          </p:cNvPr>
          <p:cNvSpPr/>
          <p:nvPr/>
        </p:nvSpPr>
        <p:spPr>
          <a:xfrm>
            <a:off x="6885351" y="1535835"/>
            <a:ext cx="1921267" cy="4249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How do I control spacing in lists?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0BC52-11AC-23EC-066B-4F4DC4EEEFF4}"/>
              </a:ext>
            </a:extLst>
          </p:cNvPr>
          <p:cNvSpPr/>
          <p:nvPr/>
        </p:nvSpPr>
        <p:spPr>
          <a:xfrm>
            <a:off x="6885350" y="2490940"/>
            <a:ext cx="1921267" cy="663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lists in layouts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multiple master layouts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8BCB41-F247-5428-D7E3-1F9505514E39}"/>
              </a:ext>
            </a:extLst>
          </p:cNvPr>
          <p:cNvSpPr/>
          <p:nvPr/>
        </p:nvSpPr>
        <p:spPr>
          <a:xfrm>
            <a:off x="6885349" y="4058370"/>
            <a:ext cx="1921267" cy="83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notes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answers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Recommendation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5E6836-B2E3-5FDC-2465-6E6A6D06F2C8}"/>
              </a:ext>
            </a:extLst>
          </p:cNvPr>
          <p:cNvSpPr/>
          <p:nvPr/>
        </p:nvSpPr>
        <p:spPr>
          <a:xfrm>
            <a:off x="6885348" y="5573825"/>
            <a:ext cx="1921267" cy="9913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Pages to test the ideas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Layout list vs a list on a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Copy vs copy of a copy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91E863-C2AE-4CD8-D19B-1D368DC031FD}"/>
              </a:ext>
            </a:extLst>
          </p:cNvPr>
          <p:cNvSpPr/>
          <p:nvPr/>
        </p:nvSpPr>
        <p:spPr>
          <a:xfrm>
            <a:off x="9021567" y="1535835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B579D-2C66-2E76-679F-2E28C95D848E}"/>
              </a:ext>
            </a:extLst>
          </p:cNvPr>
          <p:cNvSpPr/>
          <p:nvPr/>
        </p:nvSpPr>
        <p:spPr>
          <a:xfrm>
            <a:off x="9021567" y="2675349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6D892-FD47-6DEB-DD3E-9AFEE32753A4}"/>
              </a:ext>
            </a:extLst>
          </p:cNvPr>
          <p:cNvSpPr/>
          <p:nvPr/>
        </p:nvSpPr>
        <p:spPr>
          <a:xfrm>
            <a:off x="9021567" y="4317753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6 - 15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EBC619-AC03-1D22-BD85-9AEC6BFA2D00}"/>
              </a:ext>
            </a:extLst>
          </p:cNvPr>
          <p:cNvSpPr/>
          <p:nvPr/>
        </p:nvSpPr>
        <p:spPr>
          <a:xfrm>
            <a:off x="9021567" y="6069507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16 - 20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DE79F1-907C-2D3F-EBB5-CA524E4CF8E1}"/>
              </a:ext>
            </a:extLst>
          </p:cNvPr>
          <p:cNvSpPr/>
          <p:nvPr/>
        </p:nvSpPr>
        <p:spPr>
          <a:xfrm>
            <a:off x="8753583" y="987771"/>
            <a:ext cx="1192658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20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D0C7-D79F-867A-1F1A-3AABF12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41" y="757900"/>
            <a:ext cx="4668749" cy="598204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In my work as an architect, I use PPT a lot</a:t>
            </a:r>
          </a:p>
          <a:p>
            <a:pPr lvl="1"/>
            <a:r>
              <a:rPr lang="en-US" sz="1800" dirty="0"/>
              <a:t>My usage is basic, and the goal is not graphics,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for cut/paste.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between numbers and text is either too narrow or too wide</a:t>
            </a:r>
          </a:p>
          <a:p>
            <a:pPr lvl="1"/>
            <a:r>
              <a:rPr lang="en-US" sz="1800" dirty="0"/>
              <a:t>Also, spacing between lines</a:t>
            </a:r>
          </a:p>
          <a:p>
            <a:pPr lvl="1"/>
            <a:r>
              <a:rPr lang="en-US" sz="1800" dirty="0"/>
              <a:t>I get a lot of surprises, when for level 2 and level 3s</a:t>
            </a:r>
          </a:p>
          <a:p>
            <a:pPr lvl="1"/>
            <a:r>
              <a:rPr lang="en-US" sz="1800" dirty="0"/>
              <a:t>It was hard for me to control that spacing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to control most lists</a:t>
            </a:r>
          </a:p>
          <a:p>
            <a:pPr lvl="1"/>
            <a:r>
              <a:rPr lang="en-US" sz="1800" dirty="0"/>
              <a:t>Use custom text box lists (copy/paste)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Answer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4648B-EDB2-ED6C-24B5-AC8AEEB2BBEF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42639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Master Layouts : Empty page layout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67820" y="3256908"/>
            <a:ext cx="1335641" cy="554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layouts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2891317" y="1666111"/>
            <a:ext cx="2126751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2994060" y="4417873"/>
            <a:ext cx="2024009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2003461" y="2168706"/>
            <a:ext cx="887856" cy="136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003461" y="3534310"/>
            <a:ext cx="990599" cy="138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56E41-5FD3-0B10-C3D9-B4B39C9EB93D}"/>
              </a:ext>
            </a:extLst>
          </p:cNvPr>
          <p:cNvSpPr/>
          <p:nvPr/>
        </p:nvSpPr>
        <p:spPr>
          <a:xfrm>
            <a:off x="5844282" y="1678160"/>
            <a:ext cx="3988087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Content Page: Title + Main content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Empty page: Only Title 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Two list page: Title + Main list + side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Black list page: Title + Main content list in black color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1337C-57FC-C458-9CF1-3C2BE9E4AE6B}"/>
              </a:ext>
            </a:extLst>
          </p:cNvPr>
          <p:cNvSpPr/>
          <p:nvPr/>
        </p:nvSpPr>
        <p:spPr>
          <a:xfrm>
            <a:off x="6689333" y="984523"/>
            <a:ext cx="1921267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682B1-6544-A75B-A4E3-357FF7428269}"/>
              </a:ext>
            </a:extLst>
          </p:cNvPr>
          <p:cNvSpPr/>
          <p:nvPr/>
        </p:nvSpPr>
        <p:spPr>
          <a:xfrm>
            <a:off x="5998394" y="4465914"/>
            <a:ext cx="3833975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Title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Various separator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08170-373B-7F8E-F822-BC03F01DBC20}"/>
              </a:ext>
            </a:extLst>
          </p:cNvPr>
          <p:cNvSpPr/>
          <p:nvPr/>
        </p:nvSpPr>
        <p:spPr>
          <a:xfrm>
            <a:off x="2942688" y="993078"/>
            <a:ext cx="2126751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 outs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73466-A39A-FA5C-1DC1-544825B4AC29}"/>
              </a:ext>
            </a:extLst>
          </p:cNvPr>
          <p:cNvSpPr/>
          <p:nvPr/>
        </p:nvSpPr>
        <p:spPr>
          <a:xfrm>
            <a:off x="2994060" y="2732927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List layout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3E5FC-CAE0-0A5D-297C-E9CF421DB2B1}"/>
              </a:ext>
            </a:extLst>
          </p:cNvPr>
          <p:cNvSpPr/>
          <p:nvPr/>
        </p:nvSpPr>
        <p:spPr>
          <a:xfrm>
            <a:off x="2994060" y="3137848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Image + List layout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4052B-8873-0EE4-AA0F-C2A55FB1B362}"/>
              </a:ext>
            </a:extLst>
          </p:cNvPr>
          <p:cNvSpPr/>
          <p:nvPr/>
        </p:nvSpPr>
        <p:spPr>
          <a:xfrm>
            <a:off x="2994060" y="3626726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empty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085E-13F8-1B41-4371-6802B159656C}"/>
              </a:ext>
            </a:extLst>
          </p:cNvPr>
          <p:cNvSpPr/>
          <p:nvPr/>
        </p:nvSpPr>
        <p:spPr>
          <a:xfrm>
            <a:off x="3096802" y="5454092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Page layout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34A8C-E6D0-9D28-5973-68276F06ADAE}"/>
              </a:ext>
            </a:extLst>
          </p:cNvPr>
          <p:cNvSpPr/>
          <p:nvPr/>
        </p:nvSpPr>
        <p:spPr>
          <a:xfrm>
            <a:off x="3096802" y="5859013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Appendix/separator layout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157FE-FD43-ADF4-886E-1D0EE777121A}"/>
              </a:ext>
            </a:extLst>
          </p:cNvPr>
          <p:cNvCxnSpPr/>
          <p:nvPr/>
        </p:nvCxnSpPr>
        <p:spPr>
          <a:xfrm flipV="1">
            <a:off x="5188449" y="2732927"/>
            <a:ext cx="534257" cy="52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79245B-26B1-118F-DE7F-7D0CB784DD70}"/>
              </a:ext>
            </a:extLst>
          </p:cNvPr>
          <p:cNvCxnSpPr>
            <a:cxnSpLocks/>
          </p:cNvCxnSpPr>
          <p:nvPr/>
        </p:nvCxnSpPr>
        <p:spPr>
          <a:xfrm flipV="1">
            <a:off x="5188449" y="5179840"/>
            <a:ext cx="639565" cy="4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1B02F-02E8-3499-CCD6-5C6D5BEB6797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Notes: </a:t>
            </a:r>
            <a:r>
              <a:rPr lang="en-US" sz="1200" i="1" dirty="0">
                <a:solidFill>
                  <a:srgbClr val="00B050"/>
                </a:solidFill>
              </a:rPr>
              <a:t>Content Page layout: Title + Main content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“Place holders”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 (</a:t>
            </a:r>
            <a:r>
              <a:rPr lang="en-US" sz="1800"/>
              <a:t>layout lists) ! </a:t>
            </a:r>
            <a:endParaRPr lang="en-US" sz="1800" dirty="0"/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 for the necessary control.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Ruler (and tedious)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 (Shape for padding left and top, and Paragraph for moving bullets to the right)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Start with a place holder for a list in the style page</a:t>
            </a:r>
          </a:p>
          <a:p>
            <a:pPr marL="274320" indent="0"/>
            <a:r>
              <a:rPr lang="en-US" sz="1800" dirty="0"/>
              <a:t>This place holder is called “Text” by the way</a:t>
            </a:r>
          </a:p>
          <a:p>
            <a:pPr marL="274320" indent="0"/>
            <a:r>
              <a:rPr lang="en-US" sz="1800" dirty="0"/>
              <a:t>You will see 5 levels of bullets</a:t>
            </a:r>
          </a:p>
          <a:p>
            <a:pPr marL="274320" indent="0"/>
            <a:r>
              <a:rPr lang="en-US" sz="1800" dirty="0"/>
              <a:t>Space between the numbers and the left outer box is tricky: 2 Controls</a:t>
            </a:r>
          </a:p>
          <a:p>
            <a:pPr marL="674370" lvl="1" indent="0"/>
            <a:r>
              <a:rPr lang="en-US" sz="1800" dirty="0"/>
              <a:t>Padding: Use the “list box” </a:t>
            </a:r>
            <a:r>
              <a:rPr lang="en-US" sz="1800" b="1" dirty="0"/>
              <a:t>format shape</a:t>
            </a:r>
            <a:r>
              <a:rPr lang="en-US" sz="1800" dirty="0"/>
              <a:t> menu for: Left and Top margins of the shape</a:t>
            </a:r>
          </a:p>
          <a:p>
            <a:pPr marL="674370" lvl="1" indent="0"/>
            <a:r>
              <a:rPr lang="en-US" sz="1800" dirty="0"/>
              <a:t>Indent: Use </a:t>
            </a:r>
            <a:r>
              <a:rPr lang="en-US" sz="1800" b="1" dirty="0"/>
              <a:t>paragraph</a:t>
            </a:r>
            <a:r>
              <a:rPr lang="en-US" sz="1800" dirty="0"/>
              <a:t> menu to control space between border and numbers or bullets (highlight whole list)</a:t>
            </a:r>
          </a:p>
          <a:p>
            <a:pPr marL="274320" indent="0"/>
            <a:r>
              <a:rPr lang="en-US" sz="1800" dirty="0"/>
              <a:t>You are not done yet</a:t>
            </a:r>
          </a:p>
          <a:p>
            <a:pPr marL="274320" indent="0"/>
            <a:r>
              <a:rPr lang="en-US" sz="1800" dirty="0"/>
              <a:t>Between Bullets and Text</a:t>
            </a:r>
          </a:p>
          <a:p>
            <a:pPr marL="674370" lvl="1" indent="0"/>
            <a:r>
              <a:rPr lang="en-US" sz="1800" dirty="0"/>
              <a:t>First: Stay with the 5 levels and don’t add any more for this exercise</a:t>
            </a:r>
          </a:p>
          <a:p>
            <a:pPr marL="674370" lvl="1" indent="0"/>
            <a:r>
              <a:rPr lang="en-US" sz="1800" dirty="0"/>
              <a:t>Use the ruler to adjust each level the left spacing for a) number and b) text </a:t>
            </a:r>
          </a:p>
          <a:p>
            <a:pPr marL="674370" lvl="1" indent="0"/>
            <a:r>
              <a:rPr lang="en-US" sz="1800" dirty="0"/>
              <a:t>Do this for all 5</a:t>
            </a:r>
          </a:p>
          <a:p>
            <a:pPr marL="274320" indent="0"/>
            <a:r>
              <a:rPr lang="en-US" sz="1800" dirty="0"/>
              <a:t>Here or on the Target page</a:t>
            </a:r>
          </a:p>
          <a:p>
            <a:pPr marL="674370" lvl="1" indent="0"/>
            <a:r>
              <a:rPr lang="en-US" sz="1800" dirty="0"/>
              <a:t>Space between multiple lines of the list: Use Paragraph. You can do this on the target page.</a:t>
            </a:r>
          </a:p>
          <a:p>
            <a:pPr marL="674370" lvl="1" indent="0"/>
            <a:r>
              <a:rPr lang="en-US" sz="1800" dirty="0"/>
              <a:t>Fonts/colors </a:t>
            </a:r>
            <a:r>
              <a:rPr lang="en-US" sz="1800" dirty="0" err="1"/>
              <a:t>etc</a:t>
            </a:r>
            <a:r>
              <a:rPr lang="en-US" sz="1800" dirty="0"/>
              <a:t>: You can do this on the target page as well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-page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n-content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1829</Words>
  <Application>Microsoft Office PowerPoint</Application>
  <PresentationFormat>Widescreen</PresentationFormat>
  <Paragraphs>272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Content-page-master-layout</vt:lpstr>
      <vt:lpstr>Non-content-master-layout</vt:lpstr>
      <vt:lpstr>How to work with List Styles in PPT</vt:lpstr>
      <vt:lpstr>Table of Contents</vt:lpstr>
      <vt:lpstr>Problem/Goals</vt:lpstr>
      <vt:lpstr>Final Answer</vt:lpstr>
      <vt:lpstr>Design Master Layouts : Empty page layout</vt:lpstr>
      <vt:lpstr>Notes and Findings</vt:lpstr>
      <vt:lpstr>Global Notes: Content Page layout: Title + Main content List</vt:lpstr>
      <vt:lpstr>Layout lists and Text box lists: Content Page layout: Title + Main content List</vt:lpstr>
      <vt:lpstr>Styling a layout list</vt:lpstr>
      <vt:lpstr>Paragraph Controls: The left side Indent</vt:lpstr>
      <vt:lpstr>Paragraph Controls: The spacing options</vt:lpstr>
      <vt:lpstr>Place Holders and Layouts: : Content Page layout: Title + Main content List</vt:lpstr>
      <vt:lpstr>Multiple Master Layouts</vt:lpstr>
      <vt:lpstr>A separate master for non-content pages</vt:lpstr>
      <vt:lpstr>Demonstrating the 2nd Master Style</vt:lpstr>
      <vt:lpstr>Recommendation</vt:lpstr>
      <vt:lpstr>Guidance: Design of layouts for lists: Primary and Secondary Options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Appendix</vt:lpstr>
      <vt:lpstr>Quick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38</cp:revision>
  <dcterms:created xsi:type="dcterms:W3CDTF">2024-10-29T14:03:59Z</dcterms:created>
  <dcterms:modified xsi:type="dcterms:W3CDTF">2025-06-19T17:52:35Z</dcterms:modified>
</cp:coreProperties>
</file>