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4"/>
  </p:notesMasterIdLst>
  <p:sldIdLst>
    <p:sldId id="256" r:id="rId3"/>
    <p:sldId id="269" r:id="rId4"/>
    <p:sldId id="276" r:id="rId5"/>
    <p:sldId id="277" r:id="rId6"/>
    <p:sldId id="278" r:id="rId7"/>
    <p:sldId id="279" r:id="rId8"/>
    <p:sldId id="273" r:id="rId9"/>
    <p:sldId id="270" r:id="rId10"/>
    <p:sldId id="275" r:id="rId11"/>
    <p:sldId id="274" r:id="rId12"/>
    <p:sldId id="281" r:id="rId13"/>
    <p:sldId id="282" r:id="rId14"/>
    <p:sldId id="287" r:id="rId15"/>
    <p:sldId id="288" r:id="rId16"/>
    <p:sldId id="289" r:id="rId17"/>
    <p:sldId id="280" r:id="rId18"/>
    <p:sldId id="284" r:id="rId19"/>
    <p:sldId id="285" r:id="rId20"/>
    <p:sldId id="286" r:id="rId21"/>
    <p:sldId id="283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94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0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02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58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14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4FCC-419A-451C-A3E8-3263955D83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58293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829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440180" indent="-34290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830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2402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ith_gu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7959571" cy="4351338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58293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829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440180" indent="-34290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830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240280" indent="-34290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4A1556-BDD0-4332-29C0-DF994CE9C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1873096"/>
          </a:xfrm>
        </p:spPr>
        <p:txBody>
          <a:bodyPr>
            <a:noAutofit/>
          </a:bodyPr>
          <a:lstStyle>
            <a:lvl1pPr marL="230188" indent="-230188">
              <a:buFont typeface="+mj-lt"/>
              <a:buAutoNum type="arabicPeriod"/>
              <a:defRPr sz="1600"/>
            </a:lvl1pPr>
            <a:lvl2pPr marL="461963" indent="-231775">
              <a:buFont typeface="+mj-lt"/>
              <a:buAutoNum type="arabicPeriod"/>
              <a:defRPr sz="1400"/>
            </a:lvl2pPr>
            <a:lvl3pPr marL="684213" indent="-222250">
              <a:buFont typeface="+mj-lt"/>
              <a:buAutoNum type="arabicPeriod"/>
              <a:defRPr sz="1200"/>
            </a:lvl3pPr>
            <a:lvl4pPr marL="914400" indent="-230188">
              <a:buFont typeface="+mj-lt"/>
              <a:buAutoNum type="arabicPeriod"/>
              <a:defRPr sz="1100"/>
            </a:lvl4pPr>
            <a:lvl5pPr marL="1082675" indent="-168275">
              <a:buFont typeface="+mj-lt"/>
              <a:buAutoNum type="arabicPeriod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59A250C-6797-24D9-F1A1-8171EE703E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8833" y="850916"/>
            <a:ext cx="2555875" cy="2841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52223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gutter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1A79A1-3084-C5A6-9436-01D8F80862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1873096"/>
          </a:xfrm>
        </p:spPr>
        <p:txBody>
          <a:bodyPr>
            <a:noAutofit/>
          </a:bodyPr>
          <a:lstStyle>
            <a:lvl1pPr marL="230188" indent="-230188">
              <a:buFont typeface="+mj-lt"/>
              <a:buAutoNum type="arabicPeriod"/>
              <a:defRPr sz="1600"/>
            </a:lvl1pPr>
            <a:lvl2pPr marL="461963" indent="-231775">
              <a:buFont typeface="+mj-lt"/>
              <a:buAutoNum type="arabicPeriod"/>
              <a:defRPr sz="1400"/>
            </a:lvl2pPr>
            <a:lvl3pPr marL="684213" indent="-222250">
              <a:buFont typeface="+mj-lt"/>
              <a:buAutoNum type="arabicPeriod"/>
              <a:defRPr sz="1200"/>
            </a:lvl3pPr>
            <a:lvl4pPr marL="914400" indent="-230188">
              <a:buFont typeface="+mj-lt"/>
              <a:buAutoNum type="arabicPeriod"/>
              <a:defRPr sz="1100"/>
            </a:lvl4pPr>
            <a:lvl5pPr marL="1082675" indent="-168275">
              <a:buFont typeface="+mj-lt"/>
              <a:buAutoNum type="arabicPeriod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29D77-B808-E5F5-63C5-680CAE36B8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48833" y="850916"/>
            <a:ext cx="2555875" cy="2841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3217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288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42745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2" r:id="rId3"/>
    <p:sldLayoutId id="2147483657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Testbed for Applied GenAI</a:t>
            </a:r>
            <a:br>
              <a:rPr lang="en-US" dirty="0"/>
            </a:br>
            <a:r>
              <a:rPr lang="en-US" sz="2000" i="1" dirty="0">
                <a:solidFill>
                  <a:srgbClr val="00B050"/>
                </a:solidFill>
              </a:rPr>
              <a:t>- Developing a large Expertise -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600" dirty="0"/>
              <a:t>6/21/25, Version 1.0  (Started 6/16/25)</a:t>
            </a:r>
          </a:p>
          <a:p>
            <a:r>
              <a:rPr lang="en-US" sz="1600" dirty="0"/>
              <a:t>Location: /articles-repo/architecture/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61D7BF-328E-A394-10A1-177AA87FDC6F}"/>
              </a:ext>
            </a:extLst>
          </p:cNvPr>
          <p:cNvSpPr/>
          <p:nvPr/>
        </p:nvSpPr>
        <p:spPr>
          <a:xfrm>
            <a:off x="2957884" y="4698507"/>
            <a:ext cx="6599583" cy="485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808C8"/>
                </a:solidFill>
              </a:rPr>
              <a:t>Applied GenAI Starter Notes for Advanced Developers</a:t>
            </a:r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work: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Multi-user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Mulit</a:t>
            </a:r>
            <a:r>
              <a:rPr lang="en-US" sz="1800" dirty="0"/>
              <a:t>-tenanted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Web based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Mobile – Responsive UX version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Mobile – Native using Google Flutter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4569-5AAB-6E49-B8EF-7B66196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2627598"/>
          </a:xfrm>
        </p:spPr>
        <p:txBody>
          <a:bodyPr/>
          <a:lstStyle/>
          <a:p>
            <a:r>
              <a:rPr lang="en-US" dirty="0" err="1"/>
              <a:t>Devops</a:t>
            </a:r>
            <a:endParaRPr lang="en-US" dirty="0"/>
          </a:p>
          <a:p>
            <a:r>
              <a:rPr lang="en-US" dirty="0"/>
              <a:t>Google Cloud</a:t>
            </a:r>
          </a:p>
          <a:p>
            <a:r>
              <a:rPr lang="en-US" dirty="0"/>
              <a:t>React stack from </a:t>
            </a:r>
            <a:r>
              <a:rPr lang="en-US" dirty="0" err="1"/>
              <a:t>Copilotkit</a:t>
            </a:r>
            <a:r>
              <a:rPr lang="en-US" dirty="0"/>
              <a:t> or Assistant </a:t>
            </a:r>
            <a:r>
              <a:rPr lang="en-US" dirty="0" err="1"/>
              <a:t>Ux</a:t>
            </a:r>
            <a:endParaRPr lang="en-US" dirty="0"/>
          </a:p>
          <a:p>
            <a:r>
              <a:rPr lang="en-US" dirty="0"/>
              <a:t>Flutter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DB29D-6882-3B8A-8CEB-BCF193FF1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Notes/Technologies</a:t>
            </a:r>
          </a:p>
        </p:txBody>
      </p:sp>
    </p:spTree>
    <p:extLst>
      <p:ext uri="{BB962C8B-B14F-4D97-AF65-F5344CB8AC3E}">
        <p14:creationId xmlns:p14="http://schemas.microsoft.com/office/powerpoint/2010/main" val="87304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Tactical work</a:t>
            </a:r>
            <a:br>
              <a:rPr lang="en-US" dirty="0"/>
            </a:br>
            <a:r>
              <a:rPr lang="en-US" sz="2800" i="1" dirty="0">
                <a:solidFill>
                  <a:srgbClr val="00B050"/>
                </a:solidFill>
              </a:rPr>
              <a:t>- Vertical Templates for Application -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1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App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Assistant-</a:t>
            </a:r>
            <a:r>
              <a:rPr lang="en-US" sz="1800" dirty="0" err="1"/>
              <a:t>ui</a:t>
            </a:r>
            <a:r>
              <a:rPr lang="en-US" sz="1800" dirty="0"/>
              <a:t> chat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LLM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MCP Tools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Vector integration with MCP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Agentic Sockets implementation for MCP and Agents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/>
              <a:t>CrewAI</a:t>
            </a:r>
            <a:r>
              <a:rPr lang="en-US" sz="1800" dirty="0"/>
              <a:t> integration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Few </a:t>
            </a:r>
            <a:r>
              <a:rPr lang="en-US" sz="1800" dirty="0" err="1"/>
              <a:t>CrewAI</a:t>
            </a:r>
            <a:r>
              <a:rPr lang="en-US" sz="1800" dirty="0"/>
              <a:t> apps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4569-5AAB-6E49-B8EF-7B66196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2627598"/>
          </a:xfrm>
        </p:spPr>
        <p:txBody>
          <a:bodyPr/>
          <a:lstStyle/>
          <a:p>
            <a:r>
              <a:rPr lang="en-US" dirty="0"/>
              <a:t>Assistant UI</a:t>
            </a:r>
          </a:p>
          <a:p>
            <a:r>
              <a:rPr lang="en-US" dirty="0"/>
              <a:t>MCP</a:t>
            </a:r>
          </a:p>
          <a:p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Follow Cross-Pollination slide for collaboration notes</a:t>
            </a:r>
          </a:p>
          <a:p>
            <a:r>
              <a:rPr lang="en-US" dirty="0"/>
              <a:t>Use Duane’s assistant-</a:t>
            </a:r>
            <a:r>
              <a:rPr lang="en-US" dirty="0" err="1"/>
              <a:t>ui</a:t>
            </a:r>
            <a:r>
              <a:rPr lang="en-US" dirty="0"/>
              <a:t> repo as a starting point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DB29D-6882-3B8A-8CEB-BCF193FF1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Notes/Technologies</a:t>
            </a:r>
          </a:p>
        </p:txBody>
      </p:sp>
    </p:spTree>
    <p:extLst>
      <p:ext uri="{BB962C8B-B14F-4D97-AF65-F5344CB8AC3E}">
        <p14:creationId xmlns:p14="http://schemas.microsoft.com/office/powerpoint/2010/main" val="396146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Value Framework for Applied GenAI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3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D132D0-6BD6-345D-2403-55F888A22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587" y="728876"/>
            <a:ext cx="4355933" cy="58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Necessities….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1583215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Multiple vendors: OpenAI, MS Copilot, Aws Bedrock, Google…</a:t>
            </a:r>
            <a:r>
              <a:rPr lang="en-US" sz="1800" dirty="0" err="1"/>
              <a:t>etc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Multiple libraries: LangChain, Llama Index, Assistant UI, </a:t>
            </a:r>
            <a:r>
              <a:rPr lang="en-US" sz="1800" dirty="0" err="1"/>
              <a:t>CopilotKit</a:t>
            </a:r>
            <a:r>
              <a:rPr lang="en-US" sz="1800" dirty="0"/>
              <a:t>, </a:t>
            </a:r>
            <a:r>
              <a:rPr lang="en-US" sz="1800" dirty="0" err="1"/>
              <a:t>CrewAI</a:t>
            </a:r>
            <a:r>
              <a:rPr lang="en-US" sz="1800" dirty="0"/>
              <a:t>, MCP, A2A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Changing fast, really fast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Indecisiveness: Which vendor to choose, which library to choose?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4D8C0D-1D51-0B0A-46C8-401EFF40C7F0}"/>
              </a:ext>
            </a:extLst>
          </p:cNvPr>
          <p:cNvSpPr txBox="1">
            <a:spLocks/>
          </p:cNvSpPr>
          <p:nvPr/>
        </p:nvSpPr>
        <p:spPr>
          <a:xfrm>
            <a:off x="838200" y="3456543"/>
            <a:ext cx="10515600" cy="19822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So…..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on opportunistic value?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Quick Value: Value Today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Constant Pivot Architectures: Innovation (as early as) tomorrow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Hybrid Approaches: Both Vendors and on Premise…with “Value” at </a:t>
            </a:r>
            <a:r>
              <a:rPr lang="en-US" sz="1800"/>
              <a:t>the center</a:t>
            </a: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58581-610F-29B6-25EE-434A3EF9DFE6}"/>
              </a:ext>
            </a:extLst>
          </p:cNvPr>
          <p:cNvSpPr/>
          <p:nvPr/>
        </p:nvSpPr>
        <p:spPr>
          <a:xfrm>
            <a:off x="1291010" y="2772178"/>
            <a:ext cx="4604966" cy="485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808C8"/>
                </a:solidFill>
              </a:rPr>
              <a:t>May be….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F1212A5-1525-ADF0-D341-179C033F78E0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V="1">
            <a:off x="838200" y="3015049"/>
            <a:ext cx="452810" cy="1432609"/>
          </a:xfrm>
          <a:prstGeom prst="bentConnector3">
            <a:avLst>
              <a:gd name="adj1" fmla="val 150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1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5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80DC8-0F69-09B9-3693-249C884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References: Libraries and Companies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3FC39-DA47-74BD-16DF-A2D6715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13454-47D9-9C24-B983-F1A03492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70088"/>
              </p:ext>
            </p:extLst>
          </p:nvPr>
        </p:nvGraphicFramePr>
        <p:xfrm>
          <a:off x="552448" y="1043516"/>
          <a:ext cx="1108710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2">
                  <a:extLst>
                    <a:ext uri="{9D8B030D-6E8A-4147-A177-3AD203B41FA5}">
                      <a16:colId xmlns:a16="http://schemas.microsoft.com/office/drawing/2014/main" val="1085893701"/>
                    </a:ext>
                  </a:extLst>
                </a:gridCol>
                <a:gridCol w="838198">
                  <a:extLst>
                    <a:ext uri="{9D8B030D-6E8A-4147-A177-3AD203B41FA5}">
                      <a16:colId xmlns:a16="http://schemas.microsoft.com/office/drawing/2014/main" val="3623498126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1235041197"/>
                    </a:ext>
                  </a:extLst>
                </a:gridCol>
                <a:gridCol w="6105529">
                  <a:extLst>
                    <a:ext uri="{9D8B030D-6E8A-4147-A177-3AD203B41FA5}">
                      <a16:colId xmlns:a16="http://schemas.microsoft.com/office/drawing/2014/main" val="164729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5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6/21/25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Llama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Hugging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Assistant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Chroma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Crew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2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Google ADK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Google A2A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7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9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80DC8-0F69-09B9-3693-249C884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References: Concepts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3FC39-DA47-74BD-16DF-A2D6715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13454-47D9-9C24-B983-F1A03492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128328"/>
              </p:ext>
            </p:extLst>
          </p:nvPr>
        </p:nvGraphicFramePr>
        <p:xfrm>
          <a:off x="552448" y="1043516"/>
          <a:ext cx="1108710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2">
                  <a:extLst>
                    <a:ext uri="{9D8B030D-6E8A-4147-A177-3AD203B41FA5}">
                      <a16:colId xmlns:a16="http://schemas.microsoft.com/office/drawing/2014/main" val="1085893701"/>
                    </a:ext>
                  </a:extLst>
                </a:gridCol>
                <a:gridCol w="838198">
                  <a:extLst>
                    <a:ext uri="{9D8B030D-6E8A-4147-A177-3AD203B41FA5}">
                      <a16:colId xmlns:a16="http://schemas.microsoft.com/office/drawing/2014/main" val="3623498126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1235041197"/>
                    </a:ext>
                  </a:extLst>
                </a:gridCol>
                <a:gridCol w="6105529">
                  <a:extLst>
                    <a:ext uri="{9D8B030D-6E8A-4147-A177-3AD203B41FA5}">
                      <a16:colId xmlns:a16="http://schemas.microsoft.com/office/drawing/2014/main" val="164729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5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6/21/25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Agentic: Function Calling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ReACT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Vector RAG: Chunking, Embedding,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LangGraph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Protocol: 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Agents/</a:t>
                      </a:r>
                      <a:r>
                        <a:rPr lang="en-US" sz="1200" dirty="0" err="1"/>
                        <a:t>CrewAI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2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Protocol: A2A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7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560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780DC8-0F69-09B9-3693-249C8845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References: Coding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3FC39-DA47-74BD-16DF-A2D6715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B13454-47D9-9C24-B983-F1A034920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53117"/>
              </p:ext>
            </p:extLst>
          </p:nvPr>
        </p:nvGraphicFramePr>
        <p:xfrm>
          <a:off x="552448" y="1043516"/>
          <a:ext cx="11087104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2">
                  <a:extLst>
                    <a:ext uri="{9D8B030D-6E8A-4147-A177-3AD203B41FA5}">
                      <a16:colId xmlns:a16="http://schemas.microsoft.com/office/drawing/2014/main" val="1085893701"/>
                    </a:ext>
                  </a:extLst>
                </a:gridCol>
                <a:gridCol w="838198">
                  <a:extLst>
                    <a:ext uri="{9D8B030D-6E8A-4147-A177-3AD203B41FA5}">
                      <a16:colId xmlns:a16="http://schemas.microsoft.com/office/drawing/2014/main" val="3623498126"/>
                    </a:ext>
                  </a:extLst>
                </a:gridCol>
                <a:gridCol w="3648075">
                  <a:extLst>
                    <a:ext uri="{9D8B030D-6E8A-4147-A177-3AD203B41FA5}">
                      <a16:colId xmlns:a16="http://schemas.microsoft.com/office/drawing/2014/main" val="1235041197"/>
                    </a:ext>
                  </a:extLst>
                </a:gridCol>
                <a:gridCol w="6105529">
                  <a:extLst>
                    <a:ext uri="{9D8B030D-6E8A-4147-A177-3AD203B41FA5}">
                      <a16:colId xmlns:a16="http://schemas.microsoft.com/office/drawing/2014/main" val="1647297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5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6/21/25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Github Copilot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25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Anthropic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20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OpenAI Canvas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OpenAI Codex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562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Windsurf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828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Vercel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36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Replit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87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84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4351338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strategic development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tactical development goal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Gain Expertise in Applied GenAI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Provide a continuous work stream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Aim to provide a set of consistent tasks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Define a “why”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8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9C0D8-C97C-4657-20BD-A18ED26D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1" y="840517"/>
            <a:ext cx="3818359" cy="5997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D132D0-6BD6-345D-2403-55F888A22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012" y="851517"/>
            <a:ext cx="4355933" cy="581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Why: When I have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4351338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Quickly test ideas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Enable smart people to be productive.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Remove impedance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Move value through </a:t>
            </a:r>
            <a:r>
              <a:rPr lang="en-US" sz="1800" b="1" dirty="0"/>
              <a:t>vibe 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Have productivity to developers (vibe coding) and users (via prompts)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 Team platform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Teach others</a:t>
            </a:r>
            <a:r>
              <a:rPr lang="en-US" sz="1400" dirty="0"/>
              <a:t> to reach this goal in order to gain velocity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Trunk-and-leaf architecture to extend and enable new functionality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to add leaves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How to add branches or trunks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 daily-use-tool-framework-platform for developers as well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Architecture easy to understand and update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4351338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on the simplest road first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For example, focus on what is easy and readily available, such as text vs voice and video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Bring innovation to that “simple” work to have a platform that can mine/cultivate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the “basic” not the complex, and make it valuable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AVOID COMPLEXITY (intentionally)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4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How: The Approach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5"/>
            <a:ext cx="10515600" cy="4351338"/>
          </a:xfrm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Negotiating between Vision and Development expertise and prowess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Developers may come and go!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The Pillar need:</a:t>
            </a:r>
            <a:r>
              <a:rPr lang="en-US" sz="1800" dirty="0"/>
              <a:t> There needs to be “ONE” developer that knows this, in and out, at all times and be part of the central team that doesn’t waver.  Preferably more than 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Framework team and an implementation team: Aspire Model.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Non-core contributing framework (Trunk-leaf architecture)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Enabled for vibe 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Content as code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New functionality without deployment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for Team Cross Pollination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026634"/>
            <a:ext cx="10515600" cy="4696071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do you share 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do you bring others to contribute to the output??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do mentees teach mentors?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Lot of TBDs here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Follow Book writing example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Explore the idea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Write sample code in </a:t>
            </a:r>
            <a:r>
              <a:rPr lang="en-US" sz="1400" dirty="0" err="1"/>
              <a:t>github</a:t>
            </a:r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Write the article in </a:t>
            </a:r>
            <a:r>
              <a:rPr lang="en-US" sz="1400" dirty="0" err="1"/>
              <a:t>github</a:t>
            </a:r>
            <a:r>
              <a:rPr lang="en-US" sz="1400" dirty="0"/>
              <a:t> with Sample code as the anchor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Have the mentor as the reviewer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Allows for large teams to collaborate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Have an integrator that is the PILLAR to bring it along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Conduct hands on coaching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Consider following a Development sabbatical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Show how Trunk-leaf architecture can be put to 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Everything you discover, on a daily basis, publish in </a:t>
            </a:r>
            <a:r>
              <a:rPr lang="en-US" sz="1800" dirty="0" err="1"/>
              <a:t>github</a:t>
            </a:r>
            <a:r>
              <a:rPr lang="en-US" sz="1800" dirty="0"/>
              <a:t>!! Small or big!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1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87A3-72B9-622D-CE85-D3794DACED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Strategic work</a:t>
            </a:r>
            <a:br>
              <a:rPr lang="en-US" dirty="0"/>
            </a:br>
            <a:r>
              <a:rPr lang="en-US" sz="2800" i="1" dirty="0">
                <a:solidFill>
                  <a:srgbClr val="00B050"/>
                </a:solidFill>
              </a:rPr>
              <a:t>- The Why via What -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40182-E6B8-520F-7A96-E1EF7B5A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Vision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BF95A4-FC89-1D13-39E1-1314941541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0"/>
            <a:ext cx="2556768" cy="386049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ux</a:t>
            </a:r>
            <a:r>
              <a:rPr lang="en-US" dirty="0"/>
              <a:t> chat (Ex: Assistant-</a:t>
            </a:r>
            <a:r>
              <a:rPr lang="en-US" dirty="0" err="1"/>
              <a:t>ui</a:t>
            </a:r>
            <a:r>
              <a:rPr lang="en-US" dirty="0"/>
              <a:t>)</a:t>
            </a:r>
          </a:p>
          <a:p>
            <a:r>
              <a:rPr lang="en-US" dirty="0"/>
              <a:t>A DB to support it</a:t>
            </a:r>
          </a:p>
          <a:p>
            <a:r>
              <a:rPr lang="en-US" dirty="0"/>
              <a:t>Projects</a:t>
            </a:r>
          </a:p>
          <a:p>
            <a:r>
              <a:rPr lang="en-US" dirty="0"/>
              <a:t>Prompts</a:t>
            </a:r>
          </a:p>
          <a:p>
            <a:r>
              <a:rPr lang="en-US" dirty="0"/>
              <a:t>Prompt Shortcuts</a:t>
            </a:r>
          </a:p>
          <a:p>
            <a:r>
              <a:rPr lang="en-US" dirty="0"/>
              <a:t>Document collections</a:t>
            </a:r>
          </a:p>
          <a:p>
            <a:r>
              <a:rPr lang="en-US" dirty="0"/>
              <a:t>MCP Tools</a:t>
            </a:r>
          </a:p>
          <a:p>
            <a:r>
              <a:rPr lang="en-US" b="1" dirty="0"/>
              <a:t>Automation with Agents (Crew)</a:t>
            </a:r>
          </a:p>
          <a:p>
            <a:r>
              <a:rPr lang="en-US" dirty="0"/>
              <a:t>A2A via Crew AI</a:t>
            </a:r>
          </a:p>
          <a:p>
            <a:r>
              <a:rPr lang="en-US" dirty="0"/>
              <a:t>Automation via A2A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CFAF058-B10E-ED17-A9C1-642E2FD709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BC5E6-8022-499A-6D2B-5AC2F9133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850916"/>
            <a:ext cx="5845238" cy="539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work: Local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 </a:t>
            </a:r>
            <a:r>
              <a:rPr lang="en-US" sz="1800" dirty="0" err="1"/>
              <a:t>ux</a:t>
            </a:r>
            <a:r>
              <a:rPr lang="en-US" sz="1800" dirty="0"/>
              <a:t> chat (Ex: Assistant-</a:t>
            </a:r>
            <a:r>
              <a:rPr lang="en-US" sz="1800" dirty="0" err="1"/>
              <a:t>ui</a:t>
            </a:r>
            <a:r>
              <a:rPr lang="en-US" sz="1800" dirty="0"/>
              <a:t> or </a:t>
            </a:r>
            <a:r>
              <a:rPr lang="en-US" sz="1800" dirty="0" err="1"/>
              <a:t>CopilotKit</a:t>
            </a:r>
            <a:r>
              <a:rPr lang="en-US" sz="1800" dirty="0"/>
              <a:t> with AG UI)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 DB to support it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Prompts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Prompt Shortcuts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Document collections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MCP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A2A via Crew AI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Automation via A2A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D4569-5AAB-6E49-B8EF-7B66196C5C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48833" y="1225211"/>
            <a:ext cx="2556768" cy="2627598"/>
          </a:xfrm>
        </p:spPr>
        <p:txBody>
          <a:bodyPr/>
          <a:lstStyle/>
          <a:p>
            <a:r>
              <a:rPr lang="en-US" dirty="0"/>
              <a:t>Local app, no web or user management</a:t>
            </a:r>
          </a:p>
          <a:p>
            <a:r>
              <a:rPr lang="en-US" dirty="0"/>
              <a:t>Assistant-</a:t>
            </a:r>
            <a:r>
              <a:rPr lang="en-US" dirty="0" err="1"/>
              <a:t>ui</a:t>
            </a:r>
            <a:endParaRPr lang="en-US" dirty="0"/>
          </a:p>
          <a:p>
            <a:r>
              <a:rPr lang="en-US" dirty="0"/>
              <a:t>Copilot-kit</a:t>
            </a:r>
          </a:p>
          <a:p>
            <a:r>
              <a:rPr lang="en-US" dirty="0"/>
              <a:t>AG-UI</a:t>
            </a:r>
          </a:p>
          <a:p>
            <a:r>
              <a:rPr lang="en-US" dirty="0" err="1"/>
              <a:t>CrewAI</a:t>
            </a:r>
            <a:endParaRPr lang="en-US" dirty="0"/>
          </a:p>
          <a:p>
            <a:r>
              <a:rPr lang="en-US" dirty="0"/>
              <a:t>Google A2A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CDB29D-6882-3B8A-8CEB-BCF193FF13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Notes/Technologies</a:t>
            </a:r>
          </a:p>
        </p:txBody>
      </p:sp>
    </p:spTree>
    <p:extLst>
      <p:ext uri="{BB962C8B-B14F-4D97-AF65-F5344CB8AC3E}">
        <p14:creationId xmlns:p14="http://schemas.microsoft.com/office/powerpoint/2010/main" val="219556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-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4906</TotalTime>
  <Words>830</Words>
  <Application>Microsoft Office PowerPoint</Application>
  <PresentationFormat>Widescreen</PresentationFormat>
  <Paragraphs>204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title-master</vt:lpstr>
      <vt:lpstr>A Testbed for Applied GenAI - Developing a large Expertise - </vt:lpstr>
      <vt:lpstr>Goals</vt:lpstr>
      <vt:lpstr>Why: When I have this?</vt:lpstr>
      <vt:lpstr>What to watch out for</vt:lpstr>
      <vt:lpstr>How: The Approach Guidelines</vt:lpstr>
      <vt:lpstr>Approaches for Team Cross Pollination</vt:lpstr>
      <vt:lpstr>Strategic work - The Why via What -</vt:lpstr>
      <vt:lpstr>Strategic Vision</vt:lpstr>
      <vt:lpstr>Strategic work: Local</vt:lpstr>
      <vt:lpstr>Strategic work: Platform</vt:lpstr>
      <vt:lpstr>Tactical work - Vertical Templates for Application -</vt:lpstr>
      <vt:lpstr>Tactical App Template</vt:lpstr>
      <vt:lpstr>A Value Framework for Applied GenAI</vt:lpstr>
      <vt:lpstr>Thought</vt:lpstr>
      <vt:lpstr>Challenges and Necessities….</vt:lpstr>
      <vt:lpstr>Key References</vt:lpstr>
      <vt:lpstr>Key References: Libraries and Companies</vt:lpstr>
      <vt:lpstr>Key References: Concepts</vt:lpstr>
      <vt:lpstr>Key References: Coding</vt:lpstr>
      <vt:lpstr>Appendix</vt:lpstr>
      <vt:lpstr>Strategic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46</cp:revision>
  <dcterms:created xsi:type="dcterms:W3CDTF">2024-10-29T14:03:59Z</dcterms:created>
  <dcterms:modified xsi:type="dcterms:W3CDTF">2025-06-21T18:20:04Z</dcterms:modified>
</cp:coreProperties>
</file>