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3108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E91E4-EBA4-4023-AD50-5BCBDDB758BB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8BC25-7EA4-40F8-92D5-FCC26C8B5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51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5A55-D29D-4DBE-8212-1B0DD554D0D6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61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7DB3-50D4-4605-983E-0AF8366C123A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1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6151-E219-4F9A-B6F9-75FC94D4E6EF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9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ault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1488" y="269666"/>
            <a:ext cx="5915025" cy="42121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05E-3F0A-4DC4-AE31-A2DFF7F0FBD9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8766810"/>
            <a:ext cx="1543050" cy="252309"/>
          </a:xfrm>
        </p:spPr>
        <p:txBody>
          <a:bodyPr/>
          <a:lstStyle>
            <a:lvl1pPr>
              <a:defRPr sz="1400"/>
            </a:lvl1pPr>
          </a:lstStyle>
          <a:p>
            <a:fld id="{B52BE1B2-C80A-4E30-B0B7-9476C5A58E1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D69869-23A6-4A9B-F076-055B43DEC2B7}"/>
              </a:ext>
            </a:extLst>
          </p:cNvPr>
          <p:cNvCxnSpPr/>
          <p:nvPr userDrawn="1"/>
        </p:nvCxnSpPr>
        <p:spPr>
          <a:xfrm>
            <a:off x="297180" y="822960"/>
            <a:ext cx="6206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62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471A-BDB8-4E85-BA31-9B3227E4D8EB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4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EF25-30FF-4E02-BEE0-62A0AED013A7}" type="datetime1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7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AE05-75E8-478A-8AD9-3386999C01E3}" type="datetime1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5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A798-0D96-40B6-8D90-B8EA425EE07E}" type="datetime1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C13-E9BB-4D76-9ECB-A5FA415391EA}" type="datetime1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2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8D53-2EC6-4700-86A7-74187D36EE32}" type="datetime1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F3932-6235-45B5-820A-CEFF6FD852E9}" type="datetime1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8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B92E5-2668-43DE-A660-60DACE788FF5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5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chat.langchain.com/" TargetMode="External"/><Relationship Id="rId13" Type="http://schemas.openxmlformats.org/officeDocument/2006/relationships/hyperlink" Target="https://github.com/langchain-ai/langchain/blob/a210a8bc53f9c5c4820f45abdb2cc3200d52b1e2/libs/core/langchain_core/embeddings.py#L7" TargetMode="External"/><Relationship Id="rId3" Type="http://schemas.openxmlformats.org/officeDocument/2006/relationships/hyperlink" Target="https://github.com/SatyaKomatineni/articles-repo" TargetMode="External"/><Relationship Id="rId7" Type="http://schemas.openxmlformats.org/officeDocument/2006/relationships/hyperlink" Target="https://github.com/huggingface" TargetMode="External"/><Relationship Id="rId12" Type="http://schemas.openxmlformats.org/officeDocument/2006/relationships/hyperlink" Target="https://python.langchain.com/docs/integrations/text_embedding/sentence_transformers" TargetMode="External"/><Relationship Id="rId17" Type="http://schemas.openxmlformats.org/officeDocument/2006/relationships/hyperlink" Target="https://www.sbert.net/docs/pretrained_models.html" TargetMode="External"/><Relationship Id="rId2" Type="http://schemas.openxmlformats.org/officeDocument/2006/relationships/hyperlink" Target="https://github.com/SatyaKomatineni/langchaindemo" TargetMode="External"/><Relationship Id="rId16" Type="http://schemas.openxmlformats.org/officeDocument/2006/relationships/hyperlink" Target="https://platform.openai.com/docs/guides/embeddings/what-are-embedding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ggingface.co/docs/api-inference/detailed_parameters" TargetMode="External"/><Relationship Id="rId11" Type="http://schemas.openxmlformats.org/officeDocument/2006/relationships/hyperlink" Target="https://python.langchain.com/docs/modules/data_connection/text_embedding/" TargetMode="External"/><Relationship Id="rId5" Type="http://schemas.openxmlformats.org/officeDocument/2006/relationships/hyperlink" Target="https://huggingface.co/" TargetMode="External"/><Relationship Id="rId15" Type="http://schemas.openxmlformats.org/officeDocument/2006/relationships/hyperlink" Target="https://docs.trychroma.com/embeddings" TargetMode="External"/><Relationship Id="rId10" Type="http://schemas.openxmlformats.org/officeDocument/2006/relationships/hyperlink" Target="https://python.langchain.com/docs/integrations/retrievers/self_query/chroma_self_query" TargetMode="External"/><Relationship Id="rId4" Type="http://schemas.openxmlformats.org/officeDocument/2006/relationships/hyperlink" Target="https://github.com/SatyaKomatineni/llmragdemo-repo" TargetMode="External"/><Relationship Id="rId9" Type="http://schemas.openxmlformats.org/officeDocument/2006/relationships/hyperlink" Target="https://python.langchain.com/docs/modules/model_io/llms/custom_llm" TargetMode="External"/><Relationship Id="rId14" Type="http://schemas.openxmlformats.org/officeDocument/2006/relationships/hyperlink" Target="https://github.com/langchain-ai/langchain/tree/00a09e1b7117f3bde14a44748510fcccc95f9de5/libs/community/langchain_community/embedding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ACC9D893-E6D2-AD87-8495-3645D737355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593" y="1633728"/>
            <a:ext cx="6140814" cy="4748642"/>
          </a:xfrm>
          <a:prstGeom prst="rect">
            <a:avLst/>
          </a:prstGeom>
        </p:spPr>
      </p:pic>
      <p:sp>
        <p:nvSpPr>
          <p:cNvPr id="48" name="Title 47">
            <a:extLst>
              <a:ext uri="{FF2B5EF4-FFF2-40B4-BE49-F238E27FC236}">
                <a16:creationId xmlns:a16="http://schemas.microsoft.com/office/drawing/2014/main" id="{07787C0C-AAFF-C36F-D971-8500075D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Trivial RAG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CDA3EAAE-809C-D6E5-EBAD-D8251696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997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F5FD6-4837-BC6A-373C-901D75B5C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47">
            <a:extLst>
              <a:ext uri="{FF2B5EF4-FFF2-40B4-BE49-F238E27FC236}">
                <a16:creationId xmlns:a16="http://schemas.microsoft.com/office/drawing/2014/main" id="{F29B8C15-F0B7-605B-1000-427E67D1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UI Design/libs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8977A279-B1E7-3EAD-0898-97BEBB07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FC772E-4F56-440B-3934-A80E0F911D2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488" y="1035694"/>
            <a:ext cx="5915025" cy="773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38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98BDE-C910-13EB-C11A-060737DD5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47">
            <a:extLst>
              <a:ext uri="{FF2B5EF4-FFF2-40B4-BE49-F238E27FC236}">
                <a16:creationId xmlns:a16="http://schemas.microsoft.com/office/drawing/2014/main" id="{C341C384-8536-03E7-5DB3-F758C71FA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References </a:t>
            </a:r>
            <a:r>
              <a:rPr lang="en-US" sz="1200" dirty="0"/>
              <a:t>[More to come]</a:t>
            </a:r>
            <a:endParaRPr lang="en-US" dirty="0"/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FD8A049-9091-24F4-2BC8-E55B5F7E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323A07-5F7E-0AE8-9D95-BB9E08A8FCAD}"/>
              </a:ext>
            </a:extLst>
          </p:cNvPr>
          <p:cNvSpPr txBox="1"/>
          <p:nvPr/>
        </p:nvSpPr>
        <p:spPr>
          <a:xfrm>
            <a:off x="257175" y="1065657"/>
            <a:ext cx="641984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GitHub Projects</a:t>
            </a:r>
          </a:p>
          <a:p>
            <a:pPr marL="800100" lvl="1" indent="-342900">
              <a:buAutoNum type="arabicPeriod"/>
            </a:pPr>
            <a:r>
              <a:rPr lang="en-US" sz="1200" dirty="0">
                <a:hlinkClick r:id="rId2"/>
              </a:rPr>
              <a:t>https://github.com/SatyaKomatineni/langchaindemo</a:t>
            </a:r>
            <a:r>
              <a:rPr lang="en-US" sz="1200" dirty="0"/>
              <a:t> [Main one]</a:t>
            </a:r>
          </a:p>
          <a:p>
            <a:pPr marL="800100" lvl="1" indent="-342900">
              <a:buAutoNum type="arabicPeriod"/>
            </a:pPr>
            <a:r>
              <a:rPr lang="en-US" sz="1200" dirty="0">
                <a:hlinkClick r:id="rId3"/>
              </a:rPr>
              <a:t>https://github.com/SatyaKomatineni/articles-repo</a:t>
            </a:r>
            <a:endParaRPr lang="en-US" sz="1200" dirty="0"/>
          </a:p>
          <a:p>
            <a:pPr marL="800100" lvl="1" indent="-342900">
              <a:buAutoNum type="arabicPeriod"/>
            </a:pPr>
            <a:r>
              <a:rPr lang="en-US" sz="1200" dirty="0">
                <a:hlinkClick r:id="rId4"/>
              </a:rPr>
              <a:t>https://github.com/SatyaKomatineni/llmragdemo-repo</a:t>
            </a:r>
            <a:endParaRPr lang="en-US" sz="1200" dirty="0"/>
          </a:p>
          <a:p>
            <a:pPr marL="800100" lvl="1" indent="-342900">
              <a:buAutoNum type="arabicPeriod"/>
            </a:pPr>
            <a:endParaRPr lang="en-US" sz="1200" dirty="0"/>
          </a:p>
          <a:p>
            <a:pPr marL="342900" indent="-342900">
              <a:buAutoNum type="arabicPeriod"/>
            </a:pPr>
            <a:r>
              <a:rPr lang="en-US" sz="1200" dirty="0"/>
              <a:t>Hugging Face</a:t>
            </a:r>
          </a:p>
          <a:p>
            <a:pPr marL="800100" lvl="1" indent="-342900">
              <a:buAutoNum type="arabicPeriod"/>
            </a:pPr>
            <a:r>
              <a:rPr lang="en-US" sz="1200" dirty="0">
                <a:hlinkClick r:id="rId5"/>
              </a:rPr>
              <a:t>https://huggingface.co/</a:t>
            </a:r>
            <a:r>
              <a:rPr lang="en-US" sz="1200" dirty="0"/>
              <a:t> (home)</a:t>
            </a:r>
          </a:p>
          <a:p>
            <a:pPr marL="800100" lvl="1" indent="-342900">
              <a:buAutoNum type="arabicPeriod"/>
            </a:pPr>
            <a:r>
              <a:rPr lang="en-US" sz="1200" dirty="0">
                <a:hlinkClick r:id="rId6"/>
              </a:rPr>
              <a:t>https://huggingface.co/docs/api-inference/detailed_parameters</a:t>
            </a:r>
            <a:r>
              <a:rPr lang="en-US" sz="1200" dirty="0"/>
              <a:t> (How to use their API – Most useful)</a:t>
            </a:r>
          </a:p>
          <a:p>
            <a:pPr marL="800100" lvl="1" indent="-342900">
              <a:buAutoNum type="arabicPeriod"/>
            </a:pPr>
            <a:r>
              <a:rPr lang="en-US" sz="1200" dirty="0">
                <a:hlinkClick r:id="rId7"/>
              </a:rPr>
              <a:t>https://github.com/huggingface</a:t>
            </a:r>
            <a:r>
              <a:rPr lang="en-US" sz="1200" dirty="0"/>
              <a:t> (on </a:t>
            </a:r>
            <a:r>
              <a:rPr lang="en-US" sz="1200" dirty="0" err="1"/>
              <a:t>github</a:t>
            </a:r>
            <a:r>
              <a:rPr lang="en-US" sz="1200" dirty="0"/>
              <a:t>)</a:t>
            </a:r>
          </a:p>
          <a:p>
            <a:pPr marL="342900" indent="-342900">
              <a:buAutoNum type="arabicPeriod"/>
            </a:pPr>
            <a:r>
              <a:rPr lang="en-US" sz="1200" dirty="0"/>
              <a:t>LangChain</a:t>
            </a:r>
          </a:p>
          <a:p>
            <a:pPr marL="800100" lvl="1" indent="-342900">
              <a:buFontTx/>
              <a:buAutoNum type="arabicPeriod"/>
            </a:pPr>
            <a:r>
              <a:rPr lang="en-US" sz="1200" dirty="0">
                <a:hlinkClick r:id="rId8"/>
              </a:rPr>
              <a:t>https://chat.langchain.com/</a:t>
            </a:r>
            <a:r>
              <a:rPr lang="en-US" sz="1200" dirty="0"/>
              <a:t> [Great ai help on </a:t>
            </a:r>
            <a:r>
              <a:rPr lang="en-US" sz="1200" dirty="0" err="1"/>
              <a:t>langchain</a:t>
            </a:r>
            <a:r>
              <a:rPr lang="en-US" sz="1200" dirty="0"/>
              <a:t>]</a:t>
            </a:r>
          </a:p>
          <a:p>
            <a:pPr marL="800100" lvl="1" indent="-342900">
              <a:buAutoNum type="arabicPeriod"/>
            </a:pPr>
            <a:r>
              <a:rPr lang="en-US" sz="1200" dirty="0">
                <a:hlinkClick r:id="rId9"/>
              </a:rPr>
              <a:t>https://python.langchain.com/docs/modules/model_io/llms/custom_llm</a:t>
            </a:r>
            <a:r>
              <a:rPr lang="en-US" sz="1200" dirty="0"/>
              <a:t> (how to write custom LLMs)</a:t>
            </a:r>
          </a:p>
          <a:p>
            <a:pPr marL="342900" indent="-342900">
              <a:buAutoNum type="arabicPeriod"/>
            </a:pPr>
            <a:r>
              <a:rPr lang="en-US" sz="1200" dirty="0"/>
              <a:t>LangChain Vector Stores/Embeddings/</a:t>
            </a:r>
            <a:r>
              <a:rPr lang="en-US" sz="1200" dirty="0" err="1"/>
              <a:t>github</a:t>
            </a:r>
            <a:endParaRPr lang="en-US" sz="1200" dirty="0"/>
          </a:p>
          <a:p>
            <a:pPr marL="800100" lvl="1" indent="-342900">
              <a:buAutoNum type="arabicPeriod"/>
            </a:pPr>
            <a:r>
              <a:rPr lang="en-US" sz="1200" dirty="0">
                <a:hlinkClick r:id="rId10"/>
              </a:rPr>
              <a:t>https://python.langchain.com/docs/integrations/retrievers/self_query/chroma_self_query</a:t>
            </a:r>
            <a:r>
              <a:rPr lang="en-US" sz="1200" dirty="0"/>
              <a:t> (how to use Chroma, an interface to ChromaDB)</a:t>
            </a:r>
          </a:p>
          <a:p>
            <a:pPr marL="800100" lvl="1" indent="-342900">
              <a:buAutoNum type="arabicPeriod"/>
            </a:pPr>
            <a:r>
              <a:rPr lang="en-US" sz="1200" dirty="0"/>
              <a:t>Understanding </a:t>
            </a:r>
            <a:r>
              <a:rPr lang="en-US" sz="1200" dirty="0" err="1"/>
              <a:t>vetcor</a:t>
            </a:r>
            <a:r>
              <a:rPr lang="en-US" sz="1200" dirty="0"/>
              <a:t> stores: Docs/Integrations/Components/Vector stores/Chroma</a:t>
            </a:r>
          </a:p>
          <a:p>
            <a:pPr marL="800100" lvl="1" indent="-342900">
              <a:buAutoNum type="arabicPeriod"/>
            </a:pPr>
            <a:r>
              <a:rPr lang="en-US" sz="1200" dirty="0">
                <a:hlinkClick r:id="rId11"/>
              </a:rPr>
              <a:t>https://python.langchain.com/docs/modules/data_connection/text_embedding/</a:t>
            </a:r>
            <a:r>
              <a:rPr lang="en-US" sz="1200" dirty="0"/>
              <a:t> (Embeddings in </a:t>
            </a:r>
            <a:r>
              <a:rPr lang="en-US" sz="1200" dirty="0" err="1"/>
              <a:t>langchain</a:t>
            </a:r>
            <a:r>
              <a:rPr lang="en-US" sz="1200" dirty="0"/>
              <a:t> world)</a:t>
            </a:r>
          </a:p>
          <a:p>
            <a:pPr marL="800100" lvl="1" indent="-342900">
              <a:buAutoNum type="arabicPeriod"/>
            </a:pPr>
            <a:r>
              <a:rPr lang="en-US" sz="1200" dirty="0"/>
              <a:t>They are at: /docs/integrations/text-embedding</a:t>
            </a:r>
          </a:p>
          <a:p>
            <a:pPr marL="800100" lvl="1" indent="-342900">
              <a:buAutoNum type="arabicPeriod"/>
            </a:pPr>
            <a:r>
              <a:rPr lang="en-US" sz="1200" dirty="0">
                <a:hlinkClick r:id="rId12"/>
              </a:rPr>
              <a:t>https://python.langchain.com/docs/integrations/text_embedding/sentence_transformers</a:t>
            </a:r>
            <a:endParaRPr lang="en-US" sz="1200" dirty="0"/>
          </a:p>
          <a:p>
            <a:pPr marL="800100" lvl="1" indent="-342900">
              <a:buAutoNum type="arabicPeriod"/>
            </a:pPr>
            <a:r>
              <a:rPr lang="en-US" sz="1200" dirty="0">
                <a:hlinkClick r:id="rId13"/>
              </a:rPr>
              <a:t>https://github.com/langchain-ai/langchain/blob/a210a8bc53f9c5c4820f45abdb2cc3200d52b1e2/libs/core/langchain_core/embeddings.py#L7</a:t>
            </a:r>
            <a:r>
              <a:rPr lang="en-US" sz="1200" dirty="0"/>
              <a:t> (base class embeddings)</a:t>
            </a:r>
          </a:p>
          <a:p>
            <a:pPr marL="800100" lvl="1" indent="-342900">
              <a:buAutoNum type="arabicPeriod"/>
            </a:pPr>
            <a:r>
              <a:rPr lang="en-US" sz="1200" dirty="0">
                <a:hlinkClick r:id="rId14"/>
              </a:rPr>
              <a:t>https://github.com/langchain-ai/langchain/tree/00a09e1b7117f3bde14a44748510fcccc95f9de5/libs/community/langchain_community/embeddings</a:t>
            </a:r>
            <a:r>
              <a:rPr lang="en-US" sz="1200" dirty="0"/>
              <a:t> (all available ones)</a:t>
            </a:r>
          </a:p>
          <a:p>
            <a:pPr marL="342900" indent="-342900">
              <a:buAutoNum type="arabicPeriod"/>
            </a:pPr>
            <a:r>
              <a:rPr lang="en-US" sz="1200" dirty="0"/>
              <a:t>Embedding Basics</a:t>
            </a:r>
          </a:p>
          <a:p>
            <a:pPr marL="800100" lvl="1" indent="-342900">
              <a:buAutoNum type="arabicPeriod"/>
            </a:pPr>
            <a:r>
              <a:rPr lang="en-US" sz="1200" dirty="0">
                <a:hlinkClick r:id="rId15"/>
              </a:rPr>
              <a:t>https://docs.trychroma.com/embeddings</a:t>
            </a:r>
            <a:r>
              <a:rPr lang="en-US" sz="1200" dirty="0"/>
              <a:t> (Chromadb take on them)</a:t>
            </a:r>
          </a:p>
          <a:p>
            <a:pPr marL="800100" lvl="1" indent="-342900">
              <a:buAutoNum type="arabicPeriod"/>
            </a:pPr>
            <a:r>
              <a:rPr lang="en-US" sz="1200" dirty="0">
                <a:hlinkClick r:id="rId16"/>
              </a:rPr>
              <a:t>https://platform.openai.com/docs/guides/embeddings/what-are-embeddings</a:t>
            </a:r>
            <a:r>
              <a:rPr lang="en-US" sz="1200" dirty="0"/>
              <a:t> (Open ai take on them)</a:t>
            </a:r>
          </a:p>
          <a:p>
            <a:pPr marL="800100" lvl="1" indent="-342900">
              <a:buAutoNum type="arabicPeriod"/>
            </a:pPr>
            <a:r>
              <a:rPr lang="en-US" sz="1200" dirty="0">
                <a:hlinkClick r:id="rId17"/>
              </a:rPr>
              <a:t>https://www.sbert.net/docs/pretrained_models.html</a:t>
            </a:r>
            <a:r>
              <a:rPr lang="en-US" sz="1200" dirty="0"/>
              <a:t> (Deeper read)</a:t>
            </a:r>
          </a:p>
        </p:txBody>
      </p:sp>
    </p:spTree>
    <p:extLst>
      <p:ext uri="{BB962C8B-B14F-4D97-AF65-F5344CB8AC3E}">
        <p14:creationId xmlns:p14="http://schemas.microsoft.com/office/powerpoint/2010/main" val="182458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9A89C-2F9B-BFE8-3BF7-2BC9BF769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47">
            <a:extLst>
              <a:ext uri="{FF2B5EF4-FFF2-40B4-BE49-F238E27FC236}">
                <a16:creationId xmlns:a16="http://schemas.microsoft.com/office/drawing/2014/main" id="{11CAF9A7-0F62-1188-74E1-963A1EA9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1D26501B-3BA1-D1C8-0DBC-0EAD1C40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92AFEA-0779-68D2-A151-E42DABD6E7B6}"/>
              </a:ext>
            </a:extLst>
          </p:cNvPr>
          <p:cNvSpPr txBox="1"/>
          <p:nvPr/>
        </p:nvSpPr>
        <p:spPr>
          <a:xfrm>
            <a:off x="257175" y="1065657"/>
            <a:ext cx="64198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Lit Survey for LCEL</a:t>
            </a:r>
          </a:p>
          <a:p>
            <a:pPr marL="342900" indent="-342900">
              <a:buAutoNum type="arabicPeriod"/>
            </a:pPr>
            <a:r>
              <a:rPr lang="en-US" sz="1600" dirty="0"/>
              <a:t>LCEL Architecture</a:t>
            </a:r>
          </a:p>
          <a:p>
            <a:pPr marL="342900" indent="-342900">
              <a:buAutoNum type="arabicPeriod"/>
            </a:pPr>
            <a:r>
              <a:rPr lang="en-US" sz="1600" dirty="0"/>
              <a:t>Output parsers</a:t>
            </a:r>
          </a:p>
          <a:p>
            <a:pPr marL="342900" indent="-342900">
              <a:buAutoNum type="arabicPeriod"/>
            </a:pPr>
            <a:r>
              <a:rPr lang="en-US" sz="1600" dirty="0"/>
              <a:t>Use Pine cone</a:t>
            </a:r>
          </a:p>
          <a:p>
            <a:pPr marL="342900" indent="-342900">
              <a:buAutoNum type="arabicPeriod"/>
            </a:pPr>
            <a:r>
              <a:rPr lang="en-US" sz="1600" dirty="0"/>
              <a:t>Agents</a:t>
            </a:r>
          </a:p>
          <a:p>
            <a:pPr marL="342900" indent="-342900">
              <a:buAutoNum type="arabicPeriod"/>
            </a:pPr>
            <a:r>
              <a:rPr lang="en-US" sz="1600" dirty="0"/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127383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51126-A002-A603-2C4B-C2A165127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47">
            <a:extLst>
              <a:ext uri="{FF2B5EF4-FFF2-40B4-BE49-F238E27FC236}">
                <a16:creationId xmlns:a16="http://schemas.microsoft.com/office/drawing/2014/main" id="{40725FCB-3D2B-ADD0-C129-FB17740D1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555996A5-5BC4-54F9-0DE7-9285F657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8EFDCA-4D1D-55E3-4B52-2499BB8C7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50" y="1280913"/>
            <a:ext cx="3833450" cy="715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7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977E1-E3CA-A8B5-F4E4-5F6E98944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47">
            <a:extLst>
              <a:ext uri="{FF2B5EF4-FFF2-40B4-BE49-F238E27FC236}">
                <a16:creationId xmlns:a16="http://schemas.microsoft.com/office/drawing/2014/main" id="{D25D76D4-C508-656F-9682-A4061E2C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Answers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455E6A71-4ECF-14E8-0749-3A787B8C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6F4350-1A39-C064-FEF4-5D591F5CE65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753" y="1240083"/>
            <a:ext cx="6308494" cy="38730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D2A012-4FD4-1EA9-4D8B-F26D2DDF7850}"/>
              </a:ext>
            </a:extLst>
          </p:cNvPr>
          <p:cNvSpPr txBox="1"/>
          <p:nvPr/>
        </p:nvSpPr>
        <p:spPr>
          <a:xfrm>
            <a:off x="274753" y="5336370"/>
            <a:ext cx="62113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What year is the state of the union that is mentioned here?</a:t>
            </a:r>
          </a:p>
          <a:p>
            <a:endParaRPr lang="en-US" dirty="0"/>
          </a:p>
          <a:p>
            <a:r>
              <a:rPr lang="en-US" dirty="0"/>
              <a:t>Answer: The year is not explicitly stated in the provided context, but it is mentioned that this is President Biden's "State of the Union address in 2023."</a:t>
            </a:r>
          </a:p>
        </p:txBody>
      </p:sp>
    </p:spTree>
    <p:extLst>
      <p:ext uri="{BB962C8B-B14F-4D97-AF65-F5344CB8AC3E}">
        <p14:creationId xmlns:p14="http://schemas.microsoft.com/office/powerpoint/2010/main" val="3054428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ED7F3-3141-58A9-4598-2764D5806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47">
            <a:extLst>
              <a:ext uri="{FF2B5EF4-FFF2-40B4-BE49-F238E27FC236}">
                <a16:creationId xmlns:a16="http://schemas.microsoft.com/office/drawing/2014/main" id="{87D2C8F6-883C-4C32-3558-FD2D51D5E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 level Architecture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9903541C-81E7-8431-85DB-915BD4046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423879-E95D-2F71-63E0-97893AF478A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487" y="1042083"/>
            <a:ext cx="5915026" cy="757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2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05DFF-C920-D3AD-F3B0-B27FECF75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47">
            <a:extLst>
              <a:ext uri="{FF2B5EF4-FFF2-40B4-BE49-F238E27FC236}">
                <a16:creationId xmlns:a16="http://schemas.microsoft.com/office/drawing/2014/main" id="{FB7E2704-9D41-7BA4-A316-3AE1DD9E0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did I learn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137BA047-8104-5472-B2AD-D0A43545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862242-C37C-2351-FBCC-8723C2E70EE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21" y="1109472"/>
            <a:ext cx="5629357" cy="750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8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DEA33-30E6-0602-05F5-780D3CA6C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47">
            <a:extLst>
              <a:ext uri="{FF2B5EF4-FFF2-40B4-BE49-F238E27FC236}">
                <a16:creationId xmlns:a16="http://schemas.microsoft.com/office/drawing/2014/main" id="{E994E0A8-74D2-4AB9-7E2E-60A1CE408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 Libs, HF, LangChain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9D88D37C-66F0-189B-834C-78E321B17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6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A0E789-95AE-8448-1B4D-C28DA037D2D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437" y="1057173"/>
            <a:ext cx="5981076" cy="734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39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C001B-621E-C404-00BB-734FCE960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47">
            <a:extLst>
              <a:ext uri="{FF2B5EF4-FFF2-40B4-BE49-F238E27FC236}">
                <a16:creationId xmlns:a16="http://schemas.microsoft.com/office/drawing/2014/main" id="{7C54E935-9B5D-9E1E-1047-BF850AF9B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Files, Datasets, Miscellaneous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3639A8AC-4C02-FFF1-1A73-98B401ED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89E5D2-A692-6B6D-7293-85F55B8FD15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167" y="1675811"/>
            <a:ext cx="5996346" cy="578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06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91772-FAD6-5B04-A552-AE9877E37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47">
            <a:extLst>
              <a:ext uri="{FF2B5EF4-FFF2-40B4-BE49-F238E27FC236}">
                <a16:creationId xmlns:a16="http://schemas.microsoft.com/office/drawing/2014/main" id="{4ED703E6-CB44-6C72-C601-15571B7D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Vector Databases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9B8B38C6-9D53-E69B-C3BC-7950FEEE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8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64902D-1B9E-3B8D-AC69-66580B27B98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424" y="1572768"/>
            <a:ext cx="6331151" cy="542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98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11ECA-8D7C-71F7-6B31-CFA29BB8F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47">
            <a:extLst>
              <a:ext uri="{FF2B5EF4-FFF2-40B4-BE49-F238E27FC236}">
                <a16:creationId xmlns:a16="http://schemas.microsoft.com/office/drawing/2014/main" id="{2081E02E-4306-68CB-F97D-780C70B0D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Vector Database Abstractions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F3CEC096-61BB-C8B8-82F6-69E6A113F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EF42EA-DD19-5583-888A-EF4F20B4966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236" y="1011936"/>
            <a:ext cx="5613528" cy="766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58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13218</TotalTime>
  <Words>461</Words>
  <Application>Microsoft Office PowerPoint</Application>
  <PresentationFormat>Letter Paper (8.5x11 in)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 Trivial RAG</vt:lpstr>
      <vt:lpstr>Questions</vt:lpstr>
      <vt:lpstr>Answers</vt:lpstr>
      <vt:lpstr>High level Architecture</vt:lpstr>
      <vt:lpstr>What did I learn</vt:lpstr>
      <vt:lpstr>Base Libs, HF, LangChain</vt:lpstr>
      <vt:lpstr>Files, Datasets, Miscellaneous</vt:lpstr>
      <vt:lpstr>Vector Databases</vt:lpstr>
      <vt:lpstr>Vector Database Abstractions</vt:lpstr>
      <vt:lpstr>UI Design/libs</vt:lpstr>
      <vt:lpstr>Key References [More to come]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 Komatineni</dc:creator>
  <cp:lastModifiedBy>Satya Komatineni</cp:lastModifiedBy>
  <cp:revision>10</cp:revision>
  <dcterms:created xsi:type="dcterms:W3CDTF">2023-10-12T13:17:43Z</dcterms:created>
  <dcterms:modified xsi:type="dcterms:W3CDTF">2024-02-16T13:58:45Z</dcterms:modified>
</cp:coreProperties>
</file>