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70" r:id="rId3"/>
    <p:sldId id="257" r:id="rId4"/>
    <p:sldId id="258" r:id="rId5"/>
    <p:sldId id="281" r:id="rId6"/>
    <p:sldId id="282" r:id="rId7"/>
    <p:sldId id="271" r:id="rId8"/>
    <p:sldId id="260" r:id="rId9"/>
    <p:sldId id="272" r:id="rId10"/>
    <p:sldId id="261" r:id="rId11"/>
    <p:sldId id="279" r:id="rId12"/>
    <p:sldId id="262" r:id="rId13"/>
    <p:sldId id="273" r:id="rId14"/>
    <p:sldId id="274" r:id="rId15"/>
    <p:sldId id="263" r:id="rId16"/>
    <p:sldId id="264" r:id="rId17"/>
    <p:sldId id="265" r:id="rId18"/>
    <p:sldId id="285" r:id="rId19"/>
    <p:sldId id="275" r:id="rId20"/>
    <p:sldId id="276" r:id="rId21"/>
    <p:sldId id="277" r:id="rId22"/>
    <p:sldId id="278" r:id="rId23"/>
    <p:sldId id="283" r:id="rId24"/>
    <p:sldId id="284" r:id="rId25"/>
    <p:sldId id="267" r:id="rId26"/>
    <p:sldId id="269" r:id="rId27"/>
    <p:sldId id="280"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83" autoAdjust="0"/>
  </p:normalViewPr>
  <p:slideViewPr>
    <p:cSldViewPr snapToGrid="0">
      <p:cViewPr>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1F53E-C490-4141-9B2E-F61D1E2BD0C4}"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6E49F-087D-4675-B4C4-83AF064A9766}" type="slidenum">
              <a:rPr lang="en-US" smtClean="0"/>
              <a:t>‹#›</a:t>
            </a:fld>
            <a:endParaRPr lang="en-US"/>
          </a:p>
        </p:txBody>
      </p:sp>
    </p:spTree>
    <p:extLst>
      <p:ext uri="{BB962C8B-B14F-4D97-AF65-F5344CB8AC3E}">
        <p14:creationId xmlns:p14="http://schemas.microsoft.com/office/powerpoint/2010/main" val="355490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36E49F-087D-4675-B4C4-83AF064A9766}" type="slidenum">
              <a:rPr lang="en-US" smtClean="0"/>
              <a:t>1</a:t>
            </a:fld>
            <a:endParaRPr lang="en-US"/>
          </a:p>
        </p:txBody>
      </p:sp>
    </p:spTree>
    <p:extLst>
      <p:ext uri="{BB962C8B-B14F-4D97-AF65-F5344CB8AC3E}">
        <p14:creationId xmlns:p14="http://schemas.microsoft.com/office/powerpoint/2010/main" val="336807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36E49F-087D-4675-B4C4-83AF064A9766}" type="slidenum">
              <a:rPr lang="en-US" smtClean="0"/>
              <a:t>3</a:t>
            </a:fld>
            <a:endParaRPr lang="en-US"/>
          </a:p>
        </p:txBody>
      </p:sp>
    </p:spTree>
    <p:extLst>
      <p:ext uri="{BB962C8B-B14F-4D97-AF65-F5344CB8AC3E}">
        <p14:creationId xmlns:p14="http://schemas.microsoft.com/office/powerpoint/2010/main" val="4083967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36E49F-087D-4675-B4C4-83AF064A9766}" type="slidenum">
              <a:rPr lang="en-US" smtClean="0"/>
              <a:t>4</a:t>
            </a:fld>
            <a:endParaRPr lang="en-US"/>
          </a:p>
        </p:txBody>
      </p:sp>
    </p:spTree>
    <p:extLst>
      <p:ext uri="{BB962C8B-B14F-4D97-AF65-F5344CB8AC3E}">
        <p14:creationId xmlns:p14="http://schemas.microsoft.com/office/powerpoint/2010/main" val="37579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36E49F-087D-4675-B4C4-83AF064A9766}" type="slidenum">
              <a:rPr lang="en-US" smtClean="0"/>
              <a:t>6</a:t>
            </a:fld>
            <a:endParaRPr lang="en-US"/>
          </a:p>
        </p:txBody>
      </p:sp>
    </p:spTree>
    <p:extLst>
      <p:ext uri="{BB962C8B-B14F-4D97-AF65-F5344CB8AC3E}">
        <p14:creationId xmlns:p14="http://schemas.microsoft.com/office/powerpoint/2010/main" val="99286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36E49F-087D-4675-B4C4-83AF064A9766}" type="slidenum">
              <a:rPr lang="en-US" smtClean="0"/>
              <a:t>8</a:t>
            </a:fld>
            <a:endParaRPr lang="en-US"/>
          </a:p>
        </p:txBody>
      </p:sp>
    </p:spTree>
    <p:extLst>
      <p:ext uri="{BB962C8B-B14F-4D97-AF65-F5344CB8AC3E}">
        <p14:creationId xmlns:p14="http://schemas.microsoft.com/office/powerpoint/2010/main" val="413780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36E49F-087D-4675-B4C4-83AF064A9766}" type="slidenum">
              <a:rPr lang="en-US" smtClean="0"/>
              <a:t>10</a:t>
            </a:fld>
            <a:endParaRPr lang="en-US"/>
          </a:p>
        </p:txBody>
      </p:sp>
    </p:spTree>
    <p:extLst>
      <p:ext uri="{BB962C8B-B14F-4D97-AF65-F5344CB8AC3E}">
        <p14:creationId xmlns:p14="http://schemas.microsoft.com/office/powerpoint/2010/main" val="1484783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36E49F-087D-4675-B4C4-83AF064A9766}" type="slidenum">
              <a:rPr lang="en-US" smtClean="0"/>
              <a:t>12</a:t>
            </a:fld>
            <a:endParaRPr lang="en-US"/>
          </a:p>
        </p:txBody>
      </p:sp>
    </p:spTree>
    <p:extLst>
      <p:ext uri="{BB962C8B-B14F-4D97-AF65-F5344CB8AC3E}">
        <p14:creationId xmlns:p14="http://schemas.microsoft.com/office/powerpoint/2010/main" val="243325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grouping to the cities and finding the mean of attendance</a:t>
            </a:r>
          </a:p>
        </p:txBody>
      </p:sp>
      <p:sp>
        <p:nvSpPr>
          <p:cNvPr id="4" name="Slide Number Placeholder 3"/>
          <p:cNvSpPr>
            <a:spLocks noGrp="1"/>
          </p:cNvSpPr>
          <p:nvPr>
            <p:ph type="sldNum" sz="quarter" idx="5"/>
          </p:nvPr>
        </p:nvSpPr>
        <p:spPr/>
        <p:txBody>
          <a:bodyPr/>
          <a:lstStyle/>
          <a:p>
            <a:fld id="{6C36E49F-087D-4675-B4C4-83AF064A9766}" type="slidenum">
              <a:rPr lang="en-US" smtClean="0"/>
              <a:t>15</a:t>
            </a:fld>
            <a:endParaRPr lang="en-US"/>
          </a:p>
        </p:txBody>
      </p:sp>
    </p:spTree>
    <p:extLst>
      <p:ext uri="{BB962C8B-B14F-4D97-AF65-F5344CB8AC3E}">
        <p14:creationId xmlns:p14="http://schemas.microsoft.com/office/powerpoint/2010/main" val="294581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0905-8C5F-49A5-A2D8-22F8C249CA7F}"/>
              </a:ext>
            </a:extLst>
          </p:cNvPr>
          <p:cNvSpPr>
            <a:spLocks noGrp="1"/>
          </p:cNvSpPr>
          <p:nvPr>
            <p:ph type="ctrTitle"/>
          </p:nvPr>
        </p:nvSpPr>
        <p:spPr>
          <a:xfrm>
            <a:off x="2476091" y="3758938"/>
            <a:ext cx="8915399" cy="2262781"/>
          </a:xfrm>
        </p:spPr>
        <p:txBody>
          <a:bodyPr>
            <a:normAutofit fontScale="90000"/>
          </a:bodyPr>
          <a:lstStyle/>
          <a:p>
            <a:pPr fontAlgn="base"/>
            <a:b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br>
            <a:r>
              <a:rPr lang="en-US" sz="3300" b="1" dirty="0">
                <a:solidFill>
                  <a:schemeClr val="accent1"/>
                </a:solidFill>
                <a:effectLst>
                  <a:outerShdw blurRad="38100" dist="38100" dir="2700000" algn="tl">
                    <a:srgbClr val="000000">
                      <a:alpha val="43137"/>
                    </a:srgbClr>
                  </a:outerShdw>
                </a:effectLst>
                <a:latin typeface="Eras Light ITC" panose="020B0402030504020804" pitchFamily="34" charset="0"/>
              </a:rPr>
              <a:t>CSC 5930-9010: Computing for Data Science</a:t>
            </a:r>
            <a:br>
              <a:rPr lang="en-US" b="1" dirty="0"/>
            </a:br>
            <a:br>
              <a:rPr lang="en-US" dirty="0"/>
            </a:br>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FIFA World Cup Data Analysis</a:t>
            </a:r>
            <a:br>
              <a:rPr lang="en-US" b="1" dirty="0">
                <a:effectLst>
                  <a:outerShdw blurRad="38100" dist="38100" dir="2700000" algn="tl">
                    <a:srgbClr val="000000">
                      <a:alpha val="43137"/>
                    </a:srgbClr>
                  </a:outerShdw>
                </a:effectLst>
                <a:latin typeface="Eras Light ITC" panose="020B0402030504020804" pitchFamily="34" charset="0"/>
              </a:rPr>
            </a:br>
            <a:endParaRPr lang="en-US" b="1" dirty="0">
              <a:solidFill>
                <a:schemeClr val="accent1"/>
              </a:solidFill>
              <a:effectLst>
                <a:outerShdw blurRad="38100" dist="38100" dir="2700000" algn="tl">
                  <a:srgbClr val="000000">
                    <a:alpha val="43137"/>
                  </a:srgbClr>
                </a:outerShdw>
              </a:effectLst>
              <a:latin typeface="Eras Light ITC" panose="020B0402030504020804" pitchFamily="34" charset="0"/>
            </a:endParaRPr>
          </a:p>
        </p:txBody>
      </p:sp>
      <p:sp>
        <p:nvSpPr>
          <p:cNvPr id="3" name="Subtitle 2">
            <a:extLst>
              <a:ext uri="{FF2B5EF4-FFF2-40B4-BE49-F238E27FC236}">
                <a16:creationId xmlns:a16="http://schemas.microsoft.com/office/drawing/2014/main" id="{7DB7433A-050C-4270-B69A-F44FDB7B347B}"/>
              </a:ext>
            </a:extLst>
          </p:cNvPr>
          <p:cNvSpPr>
            <a:spLocks noGrp="1"/>
          </p:cNvSpPr>
          <p:nvPr>
            <p:ph type="subTitle" idx="1"/>
          </p:nvPr>
        </p:nvSpPr>
        <p:spPr>
          <a:xfrm>
            <a:off x="2476091" y="5107319"/>
            <a:ext cx="8915399" cy="1126283"/>
          </a:xfrm>
        </p:spPr>
        <p:txBody>
          <a:bodyPr>
            <a:normAutofit/>
          </a:bodyPr>
          <a:lstStyle/>
          <a:p>
            <a:r>
              <a:rPr lang="en-US" sz="3200" b="1" dirty="0">
                <a:effectLst>
                  <a:outerShdw blurRad="38100" dist="38100" dir="2700000" algn="tl">
                    <a:srgbClr val="000000">
                      <a:alpha val="43137"/>
                    </a:srgbClr>
                  </a:outerShdw>
                </a:effectLst>
                <a:latin typeface="Eras Light ITC" panose="020B0402030504020804" pitchFamily="34" charset="0"/>
              </a:rPr>
              <a:t>Satya Manepalli</a:t>
            </a:r>
          </a:p>
        </p:txBody>
      </p:sp>
    </p:spTree>
    <p:extLst>
      <p:ext uri="{BB962C8B-B14F-4D97-AF65-F5344CB8AC3E}">
        <p14:creationId xmlns:p14="http://schemas.microsoft.com/office/powerpoint/2010/main" val="1727629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588A-4A34-4890-BFF7-6712D66F008B}"/>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World cup final result for third and fourth place by the nation</a:t>
            </a:r>
          </a:p>
        </p:txBody>
      </p:sp>
      <p:sp>
        <p:nvSpPr>
          <p:cNvPr id="3" name="Content Placeholder 2">
            <a:extLst>
              <a:ext uri="{FF2B5EF4-FFF2-40B4-BE49-F238E27FC236}">
                <a16:creationId xmlns:a16="http://schemas.microsoft.com/office/drawing/2014/main" id="{786DBE2A-4AAB-4C7A-B5E8-9A6407CCEF56}"/>
              </a:ext>
            </a:extLst>
          </p:cNvPr>
          <p:cNvSpPr>
            <a:spLocks noGrp="1"/>
          </p:cNvSpPr>
          <p:nvPr>
            <p:ph idx="1"/>
          </p:nvPr>
        </p:nvSpPr>
        <p:spPr/>
        <p:txBody>
          <a:bodyPr/>
          <a:lstStyle/>
          <a:p>
            <a:r>
              <a:rPr lang="en-US" dirty="0"/>
              <a:t>By using the sort functions.. Finding the teams that stood in 3</a:t>
            </a:r>
            <a:r>
              <a:rPr lang="en-US" baseline="30000" dirty="0"/>
              <a:t>rd</a:t>
            </a:r>
            <a:r>
              <a:rPr lang="en-US" dirty="0"/>
              <a:t> and 4</a:t>
            </a:r>
            <a:r>
              <a:rPr lang="en-US" baseline="30000" dirty="0"/>
              <a:t>th</a:t>
            </a:r>
            <a:r>
              <a:rPr lang="en-US" dirty="0"/>
              <a:t> places every year and grouping them into two different data frames.</a:t>
            </a:r>
          </a:p>
          <a:p>
            <a:r>
              <a:rPr lang="en-US" dirty="0"/>
              <a:t>Then applying the value_counts() to find the count of each team in the particular place(3</a:t>
            </a:r>
            <a:r>
              <a:rPr lang="en-US" baseline="30000" dirty="0"/>
              <a:t>rd</a:t>
            </a:r>
            <a:r>
              <a:rPr lang="en-US" dirty="0"/>
              <a:t>/4</a:t>
            </a:r>
            <a:r>
              <a:rPr lang="en-US" baseline="30000" dirty="0"/>
              <a:t>th</a:t>
            </a:r>
            <a:r>
              <a:rPr lang="en-US" dirty="0"/>
              <a:t>)</a:t>
            </a:r>
          </a:p>
          <a:p>
            <a:r>
              <a:rPr lang="en-US" dirty="0"/>
              <a:t>Finding the maximum value of each place and team respect to that. </a:t>
            </a:r>
          </a:p>
        </p:txBody>
      </p:sp>
    </p:spTree>
    <p:extLst>
      <p:ext uri="{BB962C8B-B14F-4D97-AF65-F5344CB8AC3E}">
        <p14:creationId xmlns:p14="http://schemas.microsoft.com/office/powerpoint/2010/main" val="289758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3CFA-E66E-45BC-9326-DC1D02915BE2}"/>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World cup final result for third and fourth place by the nation</a:t>
            </a:r>
            <a:endParaRPr lang="en-US" dirty="0"/>
          </a:p>
        </p:txBody>
      </p:sp>
      <p:pic>
        <p:nvPicPr>
          <p:cNvPr id="4" name="Picture 3">
            <a:extLst>
              <a:ext uri="{FF2B5EF4-FFF2-40B4-BE49-F238E27FC236}">
                <a16:creationId xmlns:a16="http://schemas.microsoft.com/office/drawing/2014/main" id="{E8CEAAD5-FF0D-4C47-B2A1-6EE76FAE5FD0}"/>
              </a:ext>
            </a:extLst>
          </p:cNvPr>
          <p:cNvPicPr>
            <a:picLocks noChangeAspect="1"/>
          </p:cNvPicPr>
          <p:nvPr/>
        </p:nvPicPr>
        <p:blipFill>
          <a:blip r:embed="rId2"/>
          <a:stretch>
            <a:fillRect/>
          </a:stretch>
        </p:blipFill>
        <p:spPr>
          <a:xfrm>
            <a:off x="2489200" y="2043112"/>
            <a:ext cx="8605520" cy="4190778"/>
          </a:xfrm>
          <a:prstGeom prst="rect">
            <a:avLst/>
          </a:prstGeom>
        </p:spPr>
      </p:pic>
    </p:spTree>
    <p:extLst>
      <p:ext uri="{BB962C8B-B14F-4D97-AF65-F5344CB8AC3E}">
        <p14:creationId xmlns:p14="http://schemas.microsoft.com/office/powerpoint/2010/main" val="398678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77A9-D96C-4F78-8ABD-F6DC6747DFD3}"/>
              </a:ext>
            </a:extLst>
          </p:cNvPr>
          <p:cNvSpPr>
            <a:spLocks noGrp="1"/>
          </p:cNvSpPr>
          <p:nvPr>
            <p:ph type="title"/>
          </p:nvPr>
        </p:nvSpPr>
        <p:spPr>
          <a:xfrm>
            <a:off x="1627632" y="624109"/>
            <a:ext cx="2487168" cy="5614951"/>
          </a:xfrm>
        </p:spPr>
        <p:txBody>
          <a:bodyPr>
            <a:normAutofit/>
          </a:bodyPr>
          <a:lstStyle/>
          <a:p>
            <a:r>
              <a:rPr lang="en-US" sz="3000" b="1" dirty="0">
                <a:solidFill>
                  <a:schemeClr val="accent1"/>
                </a:solidFill>
                <a:effectLst>
                  <a:outerShdw blurRad="38100" dist="38100" dir="2700000" algn="tl">
                    <a:srgbClr val="000000">
                      <a:alpha val="43137"/>
                    </a:srgbClr>
                  </a:outerShdw>
                </a:effectLst>
                <a:latin typeface="Eras Light ITC" panose="020B0402030504020804" pitchFamily="34" charset="0"/>
              </a:rPr>
              <a:t>Cities that hosted the highest world cup matches</a:t>
            </a:r>
          </a:p>
        </p:txBody>
      </p:sp>
      <p:sp>
        <p:nvSpPr>
          <p:cNvPr id="3" name="Content Placeholder 2">
            <a:extLst>
              <a:ext uri="{FF2B5EF4-FFF2-40B4-BE49-F238E27FC236}">
                <a16:creationId xmlns:a16="http://schemas.microsoft.com/office/drawing/2014/main" id="{AB51B198-3675-4C82-A4C4-D7D8096FC25D}"/>
              </a:ext>
            </a:extLst>
          </p:cNvPr>
          <p:cNvSpPr>
            <a:spLocks noGrp="1"/>
          </p:cNvSpPr>
          <p:nvPr>
            <p:ph idx="1"/>
          </p:nvPr>
        </p:nvSpPr>
        <p:spPr>
          <a:xfrm>
            <a:off x="4700016" y="624110"/>
            <a:ext cx="6804596" cy="3484903"/>
          </a:xfrm>
        </p:spPr>
        <p:txBody>
          <a:bodyPr>
            <a:normAutofit/>
          </a:bodyPr>
          <a:lstStyle/>
          <a:p>
            <a:r>
              <a:rPr lang="en-US" dirty="0" err="1"/>
              <a:t>City_Matches_Count</a:t>
            </a:r>
            <a:r>
              <a:rPr lang="en-US" dirty="0"/>
              <a:t> = </a:t>
            </a:r>
            <a:r>
              <a:rPr lang="en-US" dirty="0" err="1"/>
              <a:t>df_matches</a:t>
            </a:r>
            <a:r>
              <a:rPr lang="en-US" dirty="0"/>
              <a:t>["City"].</a:t>
            </a:r>
            <a:r>
              <a:rPr lang="en-US" dirty="0" err="1"/>
              <a:t>value_counts</a:t>
            </a:r>
            <a:r>
              <a:rPr lang="en-US" dirty="0"/>
              <a:t>().</a:t>
            </a:r>
            <a:r>
              <a:rPr lang="en-US" dirty="0" err="1"/>
              <a:t>reset_index</a:t>
            </a:r>
            <a:r>
              <a:rPr lang="en-US" dirty="0"/>
              <a:t>()</a:t>
            </a:r>
          </a:p>
          <a:p>
            <a:r>
              <a:rPr lang="en-US" dirty="0"/>
              <a:t>By using python data visualization library seaborn a plot is drawn with cities and number of times it hosted </a:t>
            </a:r>
            <a:r>
              <a:rPr lang="en-US" dirty="0" err="1"/>
              <a:t>worldcup</a:t>
            </a:r>
            <a:endParaRPr lang="en-US" dirty="0"/>
          </a:p>
        </p:txBody>
      </p:sp>
      <p:pic>
        <p:nvPicPr>
          <p:cNvPr id="4" name="Picture 3">
            <a:extLst>
              <a:ext uri="{FF2B5EF4-FFF2-40B4-BE49-F238E27FC236}">
                <a16:creationId xmlns:a16="http://schemas.microsoft.com/office/drawing/2014/main" id="{5A8D8402-06A3-434A-BCC0-711C2032F8DB}"/>
              </a:ext>
            </a:extLst>
          </p:cNvPr>
          <p:cNvPicPr>
            <a:picLocks noChangeAspect="1"/>
          </p:cNvPicPr>
          <p:nvPr/>
        </p:nvPicPr>
        <p:blipFill>
          <a:blip r:embed="rId3"/>
          <a:stretch>
            <a:fillRect/>
          </a:stretch>
        </p:blipFill>
        <p:spPr>
          <a:xfrm>
            <a:off x="2103120" y="3708400"/>
            <a:ext cx="9672319" cy="2271787"/>
          </a:xfrm>
          <a:prstGeom prst="rect">
            <a:avLst/>
          </a:prstGeom>
        </p:spPr>
      </p:pic>
    </p:spTree>
    <p:extLst>
      <p:ext uri="{BB962C8B-B14F-4D97-AF65-F5344CB8AC3E}">
        <p14:creationId xmlns:p14="http://schemas.microsoft.com/office/powerpoint/2010/main" val="23325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50B86-F429-4D51-B401-19A4AD50C33E}"/>
              </a:ext>
            </a:extLst>
          </p:cNvPr>
          <p:cNvSpPr>
            <a:spLocks noGrp="1"/>
          </p:cNvSpPr>
          <p:nvPr>
            <p:ph type="title"/>
          </p:nvPr>
        </p:nvSpPr>
        <p:spPr>
          <a:xfrm>
            <a:off x="649224" y="645106"/>
            <a:ext cx="3650279" cy="1259894"/>
          </a:xfrm>
        </p:spPr>
        <p:txBody>
          <a:bodyPr>
            <a:noAutofit/>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Cities that hosted the highest world cup matches</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61D7184-9047-4974-AAB4-41D040552653}"/>
              </a:ext>
            </a:extLst>
          </p:cNvPr>
          <p:cNvPicPr>
            <a:picLocks noChangeAspect="1"/>
          </p:cNvPicPr>
          <p:nvPr/>
        </p:nvPicPr>
        <p:blipFill>
          <a:blip r:embed="rId2"/>
          <a:stretch>
            <a:fillRect/>
          </a:stretch>
        </p:blipFill>
        <p:spPr>
          <a:xfrm>
            <a:off x="4765846" y="640080"/>
            <a:ext cx="6918153" cy="5709920"/>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80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ED07-9220-4A5B-9782-8DA2C83E2F42}"/>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Final Results By Country</a:t>
            </a:r>
          </a:p>
        </p:txBody>
      </p:sp>
      <p:pic>
        <p:nvPicPr>
          <p:cNvPr id="4" name="Content Placeholder 3">
            <a:extLst>
              <a:ext uri="{FF2B5EF4-FFF2-40B4-BE49-F238E27FC236}">
                <a16:creationId xmlns:a16="http://schemas.microsoft.com/office/drawing/2014/main" id="{B72D227C-2938-44FB-A1C5-68CA73D443EB}"/>
              </a:ext>
            </a:extLst>
          </p:cNvPr>
          <p:cNvPicPr>
            <a:picLocks noGrp="1" noChangeAspect="1"/>
          </p:cNvPicPr>
          <p:nvPr>
            <p:ph idx="1"/>
          </p:nvPr>
        </p:nvPicPr>
        <p:blipFill>
          <a:blip r:embed="rId2"/>
          <a:stretch>
            <a:fillRect/>
          </a:stretch>
        </p:blipFill>
        <p:spPr>
          <a:xfrm>
            <a:off x="1869440" y="2133600"/>
            <a:ext cx="9560560" cy="4267200"/>
          </a:xfrm>
          <a:prstGeom prst="rect">
            <a:avLst/>
          </a:prstGeom>
        </p:spPr>
      </p:pic>
    </p:spTree>
    <p:extLst>
      <p:ext uri="{BB962C8B-B14F-4D97-AF65-F5344CB8AC3E}">
        <p14:creationId xmlns:p14="http://schemas.microsoft.com/office/powerpoint/2010/main" val="373523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94E52-72DB-4C81-BCA4-379E48A38F62}"/>
              </a:ext>
            </a:extLst>
          </p:cNvPr>
          <p:cNvSpPr>
            <a:spLocks noGrp="1"/>
          </p:cNvSpPr>
          <p:nvPr>
            <p:ph type="title"/>
          </p:nvPr>
        </p:nvSpPr>
        <p:spPr>
          <a:xfrm>
            <a:off x="649224" y="645106"/>
            <a:ext cx="3650279" cy="1259894"/>
          </a:xfrm>
        </p:spPr>
        <p:txBody>
          <a:bodyPr>
            <a:normAutofit/>
          </a:bodyPr>
          <a:lstStyle/>
          <a:p>
            <a:pPr>
              <a:lnSpc>
                <a:spcPct val="90000"/>
              </a:lnSpc>
            </a:pPr>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Final Results By Country</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BC9DB6F2-A42F-4BFE-BC46-E7B1E4351A65}"/>
              </a:ext>
            </a:extLst>
          </p:cNvPr>
          <p:cNvPicPr>
            <a:picLocks noChangeAspect="1"/>
          </p:cNvPicPr>
          <p:nvPr/>
        </p:nvPicPr>
        <p:blipFill>
          <a:blip r:embed="rId3"/>
          <a:stretch>
            <a:fillRect/>
          </a:stretch>
        </p:blipFill>
        <p:spPr>
          <a:xfrm>
            <a:off x="5049520" y="640080"/>
            <a:ext cx="6493255" cy="5801360"/>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82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316E-B2D5-4838-8575-E4DC4B0E35E3}"/>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Overall Performance of The Nations</a:t>
            </a:r>
          </a:p>
        </p:txBody>
      </p:sp>
      <p:pic>
        <p:nvPicPr>
          <p:cNvPr id="4" name="Content Placeholder 3">
            <a:extLst>
              <a:ext uri="{FF2B5EF4-FFF2-40B4-BE49-F238E27FC236}">
                <a16:creationId xmlns:a16="http://schemas.microsoft.com/office/drawing/2014/main" id="{6AF9DC91-05AD-4A4C-AEAF-A2096B2B38C7}"/>
              </a:ext>
            </a:extLst>
          </p:cNvPr>
          <p:cNvPicPr>
            <a:picLocks noGrp="1" noChangeAspect="1"/>
          </p:cNvPicPr>
          <p:nvPr>
            <p:ph idx="1"/>
          </p:nvPr>
        </p:nvPicPr>
        <p:blipFill>
          <a:blip r:embed="rId2"/>
          <a:stretch>
            <a:fillRect/>
          </a:stretch>
        </p:blipFill>
        <p:spPr>
          <a:xfrm>
            <a:off x="1747520" y="1503680"/>
            <a:ext cx="10038080" cy="4318000"/>
          </a:xfrm>
          <a:prstGeom prst="rect">
            <a:avLst/>
          </a:prstGeom>
        </p:spPr>
      </p:pic>
    </p:spTree>
    <p:extLst>
      <p:ext uri="{BB962C8B-B14F-4D97-AF65-F5344CB8AC3E}">
        <p14:creationId xmlns:p14="http://schemas.microsoft.com/office/powerpoint/2010/main" val="249747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0911-E705-4099-9D41-A4591C63DDBD}"/>
              </a:ext>
            </a:extLst>
          </p:cNvPr>
          <p:cNvSpPr>
            <a:spLocks noGrp="1"/>
          </p:cNvSpPr>
          <p:nvPr>
            <p:ph type="title"/>
          </p:nvPr>
        </p:nvSpPr>
        <p:spPr/>
        <p:txBody>
          <a:bodyPr/>
          <a:lstStyle/>
          <a:p>
            <a:endParaRPr lang="en-US" b="1" dirty="0">
              <a:solidFill>
                <a:schemeClr val="accent1"/>
              </a:solidFill>
              <a:effectLst>
                <a:outerShdw blurRad="38100" dist="38100" dir="2700000" algn="tl">
                  <a:srgbClr val="000000">
                    <a:alpha val="43137"/>
                  </a:srgbClr>
                </a:outerShdw>
              </a:effectLst>
              <a:latin typeface="Eras Light ITC" panose="020B0402030504020804" pitchFamily="34" charset="0"/>
            </a:endParaRPr>
          </a:p>
        </p:txBody>
      </p:sp>
      <p:sp>
        <p:nvSpPr>
          <p:cNvPr id="3" name="Content Placeholder 2">
            <a:extLst>
              <a:ext uri="{FF2B5EF4-FFF2-40B4-BE49-F238E27FC236}">
                <a16:creationId xmlns:a16="http://schemas.microsoft.com/office/drawing/2014/main" id="{917AF7E7-AFA7-49D0-ACDC-010CC3FF48C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3B37087-B7F1-483D-8AB0-EE05AAF99FDD}"/>
              </a:ext>
            </a:extLst>
          </p:cNvPr>
          <p:cNvPicPr>
            <a:picLocks noChangeAspect="1"/>
          </p:cNvPicPr>
          <p:nvPr/>
        </p:nvPicPr>
        <p:blipFill>
          <a:blip r:embed="rId2"/>
          <a:stretch>
            <a:fillRect/>
          </a:stretch>
        </p:blipFill>
        <p:spPr>
          <a:xfrm>
            <a:off x="1899920" y="447040"/>
            <a:ext cx="9855200" cy="6228080"/>
          </a:xfrm>
          <a:prstGeom prst="rect">
            <a:avLst/>
          </a:prstGeom>
        </p:spPr>
      </p:pic>
    </p:spTree>
    <p:extLst>
      <p:ext uri="{BB962C8B-B14F-4D97-AF65-F5344CB8AC3E}">
        <p14:creationId xmlns:p14="http://schemas.microsoft.com/office/powerpoint/2010/main" val="55916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2DCB-067C-45E6-8FF2-9947BD20F82F}"/>
              </a:ext>
            </a:extLst>
          </p:cNvPr>
          <p:cNvSpPr>
            <a:spLocks noGrp="1"/>
          </p:cNvSpPr>
          <p:nvPr>
            <p:ph type="title"/>
          </p:nvPr>
        </p:nvSpPr>
        <p:spPr>
          <a:xfrm>
            <a:off x="1881725" y="481870"/>
            <a:ext cx="8911687" cy="1280890"/>
          </a:xfrm>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How Likely Home Team Wins</a:t>
            </a:r>
          </a:p>
        </p:txBody>
      </p:sp>
      <p:pic>
        <p:nvPicPr>
          <p:cNvPr id="4" name="Picture 3">
            <a:extLst>
              <a:ext uri="{FF2B5EF4-FFF2-40B4-BE49-F238E27FC236}">
                <a16:creationId xmlns:a16="http://schemas.microsoft.com/office/drawing/2014/main" id="{3D3FE72C-8E14-46A7-B886-F4F8D53682E4}"/>
              </a:ext>
            </a:extLst>
          </p:cNvPr>
          <p:cNvPicPr>
            <a:picLocks noChangeAspect="1"/>
          </p:cNvPicPr>
          <p:nvPr/>
        </p:nvPicPr>
        <p:blipFill>
          <a:blip r:embed="rId2"/>
          <a:stretch>
            <a:fillRect/>
          </a:stretch>
        </p:blipFill>
        <p:spPr>
          <a:xfrm>
            <a:off x="3870007" y="4766087"/>
            <a:ext cx="4086225" cy="314325"/>
          </a:xfrm>
          <a:prstGeom prst="rect">
            <a:avLst/>
          </a:prstGeom>
        </p:spPr>
      </p:pic>
      <p:pic>
        <p:nvPicPr>
          <p:cNvPr id="5" name="Picture 4">
            <a:extLst>
              <a:ext uri="{FF2B5EF4-FFF2-40B4-BE49-F238E27FC236}">
                <a16:creationId xmlns:a16="http://schemas.microsoft.com/office/drawing/2014/main" id="{F0D100F2-F3F3-43C5-B9B3-CBC220D30ED2}"/>
              </a:ext>
            </a:extLst>
          </p:cNvPr>
          <p:cNvPicPr>
            <a:picLocks noChangeAspect="1"/>
          </p:cNvPicPr>
          <p:nvPr/>
        </p:nvPicPr>
        <p:blipFill>
          <a:blip r:embed="rId3"/>
          <a:stretch>
            <a:fillRect/>
          </a:stretch>
        </p:blipFill>
        <p:spPr>
          <a:xfrm>
            <a:off x="1625600" y="2703004"/>
            <a:ext cx="10038080" cy="1025272"/>
          </a:xfrm>
          <a:prstGeom prst="rect">
            <a:avLst/>
          </a:prstGeom>
        </p:spPr>
      </p:pic>
    </p:spTree>
    <p:extLst>
      <p:ext uri="{BB962C8B-B14F-4D97-AF65-F5344CB8AC3E}">
        <p14:creationId xmlns:p14="http://schemas.microsoft.com/office/powerpoint/2010/main" val="59264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ED79-CEAD-482A-BA3D-B1743CFD4EC4}"/>
              </a:ext>
            </a:extLst>
          </p:cNvPr>
          <p:cNvSpPr>
            <a:spLocks noGrp="1"/>
          </p:cNvSpPr>
          <p:nvPr>
            <p:ph type="title"/>
          </p:nvPr>
        </p:nvSpPr>
        <p:spPr>
          <a:xfrm>
            <a:off x="1861405" y="431070"/>
            <a:ext cx="8911687" cy="1280890"/>
          </a:xfrm>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Goals Scored Vs Year</a:t>
            </a:r>
          </a:p>
        </p:txBody>
      </p:sp>
      <p:pic>
        <p:nvPicPr>
          <p:cNvPr id="4" name="Picture 3">
            <a:extLst>
              <a:ext uri="{FF2B5EF4-FFF2-40B4-BE49-F238E27FC236}">
                <a16:creationId xmlns:a16="http://schemas.microsoft.com/office/drawing/2014/main" id="{D387AE75-CDF4-43FB-BFC7-B7302465985C}"/>
              </a:ext>
            </a:extLst>
          </p:cNvPr>
          <p:cNvPicPr>
            <a:picLocks noChangeAspect="1"/>
          </p:cNvPicPr>
          <p:nvPr/>
        </p:nvPicPr>
        <p:blipFill>
          <a:blip r:embed="rId2"/>
          <a:stretch>
            <a:fillRect/>
          </a:stretch>
        </p:blipFill>
        <p:spPr>
          <a:xfrm>
            <a:off x="1778000" y="3100250"/>
            <a:ext cx="10180320" cy="1571900"/>
          </a:xfrm>
          <a:prstGeom prst="rect">
            <a:avLst/>
          </a:prstGeom>
        </p:spPr>
      </p:pic>
    </p:spTree>
    <p:extLst>
      <p:ext uri="{BB962C8B-B14F-4D97-AF65-F5344CB8AC3E}">
        <p14:creationId xmlns:p14="http://schemas.microsoft.com/office/powerpoint/2010/main" val="359882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BB3F-1E12-488B-91F8-7D743BD9D5AC}"/>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Exploratory Data Analysis</a:t>
            </a:r>
          </a:p>
        </p:txBody>
      </p:sp>
      <p:sp>
        <p:nvSpPr>
          <p:cNvPr id="3" name="Content Placeholder 2">
            <a:extLst>
              <a:ext uri="{FF2B5EF4-FFF2-40B4-BE49-F238E27FC236}">
                <a16:creationId xmlns:a16="http://schemas.microsoft.com/office/drawing/2014/main" id="{1D378748-4B27-40BB-8BC9-F1096549172A}"/>
              </a:ext>
            </a:extLst>
          </p:cNvPr>
          <p:cNvSpPr>
            <a:spLocks noGrp="1"/>
          </p:cNvSpPr>
          <p:nvPr>
            <p:ph idx="1"/>
          </p:nvPr>
        </p:nvSpPr>
        <p:spPr/>
        <p:txBody>
          <a:bodyPr/>
          <a:lstStyle/>
          <a:p>
            <a:r>
              <a:rPr lang="en-US" b="1" dirty="0"/>
              <a:t>In statistics, exploratory data analysis (EDA) is an approach to analyzing data sets to summarize their main characteristics, often with visual methods. A statistical model can be used or not, but primarily EDA is for seeing what the data can tell us beyond the formal modeling or hypothesis testing task.</a:t>
            </a:r>
          </a:p>
        </p:txBody>
      </p:sp>
    </p:spTree>
    <p:extLst>
      <p:ext uri="{BB962C8B-B14F-4D97-AF65-F5344CB8AC3E}">
        <p14:creationId xmlns:p14="http://schemas.microsoft.com/office/powerpoint/2010/main" val="1618161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E2017-2D40-4FD7-A69C-E7BF4775D926}"/>
              </a:ext>
            </a:extLst>
          </p:cNvPr>
          <p:cNvSpPr>
            <a:spLocks noGrp="1"/>
          </p:cNvSpPr>
          <p:nvPr>
            <p:ph idx="1"/>
          </p:nvPr>
        </p:nvSpPr>
        <p:spPr>
          <a:xfrm>
            <a:off x="2589212" y="2133600"/>
            <a:ext cx="8915400" cy="3777622"/>
          </a:xfrm>
        </p:spPr>
        <p:txBody>
          <a:bodyPr/>
          <a:lstStyle/>
          <a:p>
            <a:endParaRPr lang="en-US" dirty="0"/>
          </a:p>
        </p:txBody>
      </p:sp>
      <p:pic>
        <p:nvPicPr>
          <p:cNvPr id="4" name="Picture 3">
            <a:extLst>
              <a:ext uri="{FF2B5EF4-FFF2-40B4-BE49-F238E27FC236}">
                <a16:creationId xmlns:a16="http://schemas.microsoft.com/office/drawing/2014/main" id="{7493A8BB-75F5-4239-854D-CCD38C5CA66E}"/>
              </a:ext>
            </a:extLst>
          </p:cNvPr>
          <p:cNvPicPr>
            <a:picLocks noChangeAspect="1"/>
          </p:cNvPicPr>
          <p:nvPr/>
        </p:nvPicPr>
        <p:blipFill>
          <a:blip r:embed="rId2"/>
          <a:stretch>
            <a:fillRect/>
          </a:stretch>
        </p:blipFill>
        <p:spPr>
          <a:xfrm>
            <a:off x="2159952" y="1107440"/>
            <a:ext cx="9773920" cy="5313680"/>
          </a:xfrm>
          <a:prstGeom prst="rect">
            <a:avLst/>
          </a:prstGeom>
        </p:spPr>
      </p:pic>
    </p:spTree>
    <p:extLst>
      <p:ext uri="{BB962C8B-B14F-4D97-AF65-F5344CB8AC3E}">
        <p14:creationId xmlns:p14="http://schemas.microsoft.com/office/powerpoint/2010/main" val="1925359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AE99-528D-4EF5-AE9B-890E9FD21523}"/>
              </a:ext>
            </a:extLst>
          </p:cNvPr>
          <p:cNvSpPr>
            <a:spLocks noGrp="1"/>
          </p:cNvSpPr>
          <p:nvPr>
            <p:ph type="title"/>
          </p:nvPr>
        </p:nvSpPr>
        <p:spPr>
          <a:xfrm>
            <a:off x="1640156" y="461550"/>
            <a:ext cx="8911687" cy="1280890"/>
          </a:xfrm>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Number of Matches Per Year</a:t>
            </a:r>
          </a:p>
        </p:txBody>
      </p:sp>
      <p:pic>
        <p:nvPicPr>
          <p:cNvPr id="4" name="Picture 3">
            <a:extLst>
              <a:ext uri="{FF2B5EF4-FFF2-40B4-BE49-F238E27FC236}">
                <a16:creationId xmlns:a16="http://schemas.microsoft.com/office/drawing/2014/main" id="{8C402C5A-B4FE-4FCE-B6C2-84ABD5BDB38E}"/>
              </a:ext>
            </a:extLst>
          </p:cNvPr>
          <p:cNvPicPr>
            <a:picLocks noChangeAspect="1"/>
          </p:cNvPicPr>
          <p:nvPr/>
        </p:nvPicPr>
        <p:blipFill>
          <a:blip r:embed="rId2"/>
          <a:stretch>
            <a:fillRect/>
          </a:stretch>
        </p:blipFill>
        <p:spPr>
          <a:xfrm>
            <a:off x="731520" y="2611120"/>
            <a:ext cx="11389360" cy="2001520"/>
          </a:xfrm>
          <a:prstGeom prst="rect">
            <a:avLst/>
          </a:prstGeom>
        </p:spPr>
      </p:pic>
    </p:spTree>
    <p:extLst>
      <p:ext uri="{BB962C8B-B14F-4D97-AF65-F5344CB8AC3E}">
        <p14:creationId xmlns:p14="http://schemas.microsoft.com/office/powerpoint/2010/main" val="3668784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1BC67-B081-45D3-998A-511715A7883E}"/>
              </a:ext>
            </a:extLst>
          </p:cNvPr>
          <p:cNvSpPr>
            <a:spLocks noGrp="1"/>
          </p:cNvSpPr>
          <p:nvPr>
            <p:ph type="title"/>
          </p:nvPr>
        </p:nvSpPr>
        <p:spPr>
          <a:xfrm>
            <a:off x="649224" y="645106"/>
            <a:ext cx="3650279" cy="1259894"/>
          </a:xfrm>
        </p:spPr>
        <p:txBody>
          <a:bodyPr>
            <a:normAutofit/>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Number of Matches Per Year</a:t>
            </a:r>
          </a:p>
        </p:txBody>
      </p:sp>
      <p:sp>
        <p:nvSpPr>
          <p:cNvPr id="15"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16EA5433-8AFA-49E9-B460-0480119A045E}"/>
              </a:ext>
            </a:extLst>
          </p:cNvPr>
          <p:cNvPicPr>
            <a:picLocks noChangeAspect="1"/>
          </p:cNvPicPr>
          <p:nvPr/>
        </p:nvPicPr>
        <p:blipFill>
          <a:blip r:embed="rId2"/>
          <a:stretch>
            <a:fillRect/>
          </a:stretch>
        </p:blipFill>
        <p:spPr>
          <a:xfrm>
            <a:off x="4765847" y="640080"/>
            <a:ext cx="6776927" cy="5709920"/>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93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AE00-7EC7-4FFE-A789-2A55C6708318}"/>
              </a:ext>
            </a:extLst>
          </p:cNvPr>
          <p:cNvSpPr>
            <a:spLocks noGrp="1"/>
          </p:cNvSpPr>
          <p:nvPr>
            <p:ph type="title"/>
          </p:nvPr>
        </p:nvSpPr>
        <p:spPr/>
        <p:txBody>
          <a:bodyPr>
            <a:normAutofit fontScale="90000"/>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How does the distribution of goal differences over the championships change?</a:t>
            </a:r>
            <a:b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br>
            <a:endParaRPr lang="en-US" b="1" dirty="0">
              <a:solidFill>
                <a:schemeClr val="accent1"/>
              </a:solidFill>
              <a:effectLst>
                <a:outerShdw blurRad="38100" dist="38100" dir="2700000" algn="tl">
                  <a:srgbClr val="000000">
                    <a:alpha val="43137"/>
                  </a:srgbClr>
                </a:outerShdw>
              </a:effectLst>
              <a:latin typeface="Eras Light ITC" panose="020B0402030504020804" pitchFamily="34" charset="0"/>
            </a:endParaRPr>
          </a:p>
        </p:txBody>
      </p:sp>
      <p:pic>
        <p:nvPicPr>
          <p:cNvPr id="4" name="Picture 3">
            <a:extLst>
              <a:ext uri="{FF2B5EF4-FFF2-40B4-BE49-F238E27FC236}">
                <a16:creationId xmlns:a16="http://schemas.microsoft.com/office/drawing/2014/main" id="{3C488C3F-980F-44BC-9C56-A7EB788AF230}"/>
              </a:ext>
            </a:extLst>
          </p:cNvPr>
          <p:cNvPicPr>
            <a:picLocks noChangeAspect="1"/>
          </p:cNvPicPr>
          <p:nvPr/>
        </p:nvPicPr>
        <p:blipFill>
          <a:blip r:embed="rId2"/>
          <a:stretch>
            <a:fillRect/>
          </a:stretch>
        </p:blipFill>
        <p:spPr>
          <a:xfrm>
            <a:off x="1604962" y="2428874"/>
            <a:ext cx="10373678" cy="3118485"/>
          </a:xfrm>
          <a:prstGeom prst="rect">
            <a:avLst/>
          </a:prstGeom>
        </p:spPr>
      </p:pic>
    </p:spTree>
    <p:extLst>
      <p:ext uri="{BB962C8B-B14F-4D97-AF65-F5344CB8AC3E}">
        <p14:creationId xmlns:p14="http://schemas.microsoft.com/office/powerpoint/2010/main" val="3643016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80ECFC-333C-4EC1-A8C9-5758445426F4}"/>
              </a:ext>
            </a:extLst>
          </p:cNvPr>
          <p:cNvPicPr>
            <a:picLocks noChangeAspect="1"/>
          </p:cNvPicPr>
          <p:nvPr/>
        </p:nvPicPr>
        <p:blipFill rotWithShape="1">
          <a:blip r:embed="rId2"/>
          <a:srcRect l="889" r="-1" b="-1"/>
          <a:stretch/>
        </p:blipFill>
        <p:spPr>
          <a:xfrm>
            <a:off x="284480" y="10"/>
            <a:ext cx="11785600" cy="6857990"/>
          </a:xfrm>
          <a:prstGeom prst="rect">
            <a:avLst/>
          </a:prstGeom>
        </p:spPr>
      </p:pic>
    </p:spTree>
    <p:extLst>
      <p:ext uri="{BB962C8B-B14F-4D97-AF65-F5344CB8AC3E}">
        <p14:creationId xmlns:p14="http://schemas.microsoft.com/office/powerpoint/2010/main" val="3972563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9860-92C6-4EBF-9683-5F59F0779869}"/>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Who is likely to win the next world cup</a:t>
            </a:r>
          </a:p>
        </p:txBody>
      </p:sp>
      <p:pic>
        <p:nvPicPr>
          <p:cNvPr id="4" name="Picture 3">
            <a:extLst>
              <a:ext uri="{FF2B5EF4-FFF2-40B4-BE49-F238E27FC236}">
                <a16:creationId xmlns:a16="http://schemas.microsoft.com/office/drawing/2014/main" id="{78998002-2F5F-4B2E-B7C0-D667DD4246A2}"/>
              </a:ext>
            </a:extLst>
          </p:cNvPr>
          <p:cNvPicPr>
            <a:picLocks noChangeAspect="1"/>
          </p:cNvPicPr>
          <p:nvPr/>
        </p:nvPicPr>
        <p:blipFill>
          <a:blip r:embed="rId2"/>
          <a:stretch>
            <a:fillRect/>
          </a:stretch>
        </p:blipFill>
        <p:spPr>
          <a:xfrm>
            <a:off x="1249680" y="2133600"/>
            <a:ext cx="10576560" cy="3860800"/>
          </a:xfrm>
          <a:prstGeom prst="rect">
            <a:avLst/>
          </a:prstGeom>
        </p:spPr>
      </p:pic>
    </p:spTree>
    <p:extLst>
      <p:ext uri="{BB962C8B-B14F-4D97-AF65-F5344CB8AC3E}">
        <p14:creationId xmlns:p14="http://schemas.microsoft.com/office/powerpoint/2010/main" val="3386560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B8FE-2F75-4593-8CEB-03CA115AB08C}"/>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Challenges</a:t>
            </a:r>
          </a:p>
        </p:txBody>
      </p:sp>
      <p:sp>
        <p:nvSpPr>
          <p:cNvPr id="3" name="Content Placeholder 2">
            <a:extLst>
              <a:ext uri="{FF2B5EF4-FFF2-40B4-BE49-F238E27FC236}">
                <a16:creationId xmlns:a16="http://schemas.microsoft.com/office/drawing/2014/main" id="{3F750061-D779-4FBF-AB1B-DEA168C544EF}"/>
              </a:ext>
            </a:extLst>
          </p:cNvPr>
          <p:cNvSpPr>
            <a:spLocks noGrp="1"/>
          </p:cNvSpPr>
          <p:nvPr>
            <p:ph idx="1"/>
          </p:nvPr>
        </p:nvSpPr>
        <p:spPr/>
        <p:txBody>
          <a:bodyPr/>
          <a:lstStyle/>
          <a:p>
            <a:r>
              <a:rPr lang="en-US" dirty="0"/>
              <a:t>Data Sets found are redundant</a:t>
            </a:r>
          </a:p>
          <a:p>
            <a:r>
              <a:rPr lang="en-US" dirty="0"/>
              <a:t>Applying Machine Learning Algorithms and division of data into training and test data to obtain accuracy </a:t>
            </a:r>
          </a:p>
        </p:txBody>
      </p:sp>
    </p:spTree>
    <p:extLst>
      <p:ext uri="{BB962C8B-B14F-4D97-AF65-F5344CB8AC3E}">
        <p14:creationId xmlns:p14="http://schemas.microsoft.com/office/powerpoint/2010/main" val="4096759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3145-7B6B-4418-AC69-31C13344D0CB}"/>
              </a:ext>
            </a:extLst>
          </p:cNvPr>
          <p:cNvSpPr>
            <a:spLocks noGrp="1"/>
          </p:cNvSpPr>
          <p:nvPr>
            <p:ph type="title"/>
          </p:nvPr>
        </p:nvSpPr>
        <p:spPr/>
        <p:txBody>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Future Work</a:t>
            </a:r>
          </a:p>
        </p:txBody>
      </p:sp>
      <p:sp>
        <p:nvSpPr>
          <p:cNvPr id="3" name="Content Placeholder 2">
            <a:extLst>
              <a:ext uri="{FF2B5EF4-FFF2-40B4-BE49-F238E27FC236}">
                <a16:creationId xmlns:a16="http://schemas.microsoft.com/office/drawing/2014/main" id="{31E3F057-9D23-42CE-B4FA-54C91207E91E}"/>
              </a:ext>
            </a:extLst>
          </p:cNvPr>
          <p:cNvSpPr>
            <a:spLocks noGrp="1"/>
          </p:cNvSpPr>
          <p:nvPr>
            <p:ph idx="1"/>
          </p:nvPr>
        </p:nvSpPr>
        <p:spPr/>
        <p:txBody>
          <a:bodyPr/>
          <a:lstStyle/>
          <a:p>
            <a:r>
              <a:rPr lang="en-US" dirty="0"/>
              <a:t>More Classification can be done for plotting the results.</a:t>
            </a:r>
          </a:p>
          <a:p>
            <a:r>
              <a:rPr lang="en-US" dirty="0"/>
              <a:t>The training data can be increased with more analysis with the existing data for obtaining the best results</a:t>
            </a:r>
          </a:p>
          <a:p>
            <a:r>
              <a:rPr lang="en-US" dirty="0"/>
              <a:t>Applying better Machine Learning Algorithms to Predict the results</a:t>
            </a:r>
          </a:p>
        </p:txBody>
      </p:sp>
    </p:spTree>
    <p:extLst>
      <p:ext uri="{BB962C8B-B14F-4D97-AF65-F5344CB8AC3E}">
        <p14:creationId xmlns:p14="http://schemas.microsoft.com/office/powerpoint/2010/main" val="3246962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3C62-DAEB-4D72-AFA5-53D2767D7553}"/>
              </a:ext>
            </a:extLst>
          </p:cNvPr>
          <p:cNvSpPr>
            <a:spLocks noGrp="1"/>
          </p:cNvSpPr>
          <p:nvPr>
            <p:ph type="ctrTitle"/>
          </p:nvPr>
        </p:nvSpPr>
        <p:spPr>
          <a:xfrm>
            <a:off x="2796603" y="2872819"/>
            <a:ext cx="8915399" cy="2262781"/>
          </a:xfrm>
        </p:spPr>
        <p:txBody>
          <a:bodyPr>
            <a:normAutofit/>
          </a:bodyPr>
          <a:lstStyle/>
          <a:p>
            <a:r>
              <a:rPr lang="en-US" sz="6600" b="1" dirty="0">
                <a:solidFill>
                  <a:schemeClr val="accent1"/>
                </a:solidFill>
                <a:effectLst>
                  <a:outerShdw blurRad="38100" dist="38100" dir="2700000" algn="tl">
                    <a:srgbClr val="000000">
                      <a:alpha val="43137"/>
                    </a:srgbClr>
                  </a:outerShdw>
                </a:effectLst>
                <a:latin typeface="Eras Light ITC" panose="020B0402030504020804" pitchFamily="34" charset="0"/>
              </a:rPr>
              <a:t>Thank You..!!</a:t>
            </a:r>
          </a:p>
        </p:txBody>
      </p:sp>
    </p:spTree>
    <p:extLst>
      <p:ext uri="{BB962C8B-B14F-4D97-AF65-F5344CB8AC3E}">
        <p14:creationId xmlns:p14="http://schemas.microsoft.com/office/powerpoint/2010/main" val="188789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E243-EAD0-4DA3-8170-2F24D802205B}"/>
              </a:ext>
            </a:extLst>
          </p:cNvPr>
          <p:cNvSpPr>
            <a:spLocks noGrp="1"/>
          </p:cNvSpPr>
          <p:nvPr>
            <p:ph type="title"/>
          </p:nvPr>
        </p:nvSpPr>
        <p:spPr/>
        <p:txBody>
          <a:bodyPr>
            <a:normAutofit/>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Data Set Description</a:t>
            </a:r>
          </a:p>
        </p:txBody>
      </p:sp>
      <p:sp>
        <p:nvSpPr>
          <p:cNvPr id="3" name="Content Placeholder 2">
            <a:extLst>
              <a:ext uri="{FF2B5EF4-FFF2-40B4-BE49-F238E27FC236}">
                <a16:creationId xmlns:a16="http://schemas.microsoft.com/office/drawing/2014/main" id="{B907DC12-BB2A-4657-A8DF-30BBE0961BF0}"/>
              </a:ext>
            </a:extLst>
          </p:cNvPr>
          <p:cNvSpPr>
            <a:spLocks noGrp="1"/>
          </p:cNvSpPr>
          <p:nvPr>
            <p:ph idx="1"/>
          </p:nvPr>
        </p:nvSpPr>
        <p:spPr/>
        <p:txBody>
          <a:bodyPr/>
          <a:lstStyle/>
          <a:p>
            <a:r>
              <a:rPr lang="en-US" b="1" dirty="0"/>
              <a:t>The World Cups dataset show all information about all the World Cups in the history, while the World Cup Matches dataset shows all the results from the matches contested as part of the cups.</a:t>
            </a:r>
          </a:p>
          <a:p>
            <a:r>
              <a:rPr lang="en-US" b="1" dirty="0"/>
              <a:t>This dataset has 3 different CSV files</a:t>
            </a:r>
          </a:p>
          <a:p>
            <a:r>
              <a:rPr lang="en-US" b="1" dirty="0"/>
              <a:t>WorldCupMatches.csv</a:t>
            </a:r>
          </a:p>
          <a:p>
            <a:r>
              <a:rPr lang="en-US" b="1" dirty="0"/>
              <a:t>WorldCupPlayers.csv</a:t>
            </a:r>
          </a:p>
          <a:p>
            <a:r>
              <a:rPr lang="en-US" b="1" dirty="0"/>
              <a:t>WorldCups.csv</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46271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11A5-4CE2-4088-BC12-27586FDA1CCC}"/>
              </a:ext>
            </a:extLst>
          </p:cNvPr>
          <p:cNvSpPr>
            <a:spLocks noGrp="1"/>
          </p:cNvSpPr>
          <p:nvPr>
            <p:ph type="title"/>
          </p:nvPr>
        </p:nvSpPr>
        <p:spPr/>
        <p:txBody>
          <a:bodyPr>
            <a:normAutofit/>
          </a:bodyPr>
          <a:lstStyle/>
          <a:p>
            <a:r>
              <a:rPr lang="en-US" sz="4000" b="1" dirty="0">
                <a:solidFill>
                  <a:schemeClr val="accent1"/>
                </a:solidFill>
                <a:effectLst>
                  <a:outerShdw blurRad="38100" dist="38100" dir="2700000" algn="tl">
                    <a:srgbClr val="000000">
                      <a:alpha val="43137"/>
                    </a:srgbClr>
                  </a:outerShdw>
                </a:effectLst>
                <a:latin typeface="Eras Light ITC" panose="020B0402030504020804" pitchFamily="34" charset="0"/>
              </a:rPr>
              <a:t>Columns Available</a:t>
            </a:r>
          </a:p>
        </p:txBody>
      </p:sp>
      <p:sp>
        <p:nvSpPr>
          <p:cNvPr id="4" name="Content Placeholder 3">
            <a:extLst>
              <a:ext uri="{FF2B5EF4-FFF2-40B4-BE49-F238E27FC236}">
                <a16:creationId xmlns:a16="http://schemas.microsoft.com/office/drawing/2014/main" id="{FDDA607C-84AA-4863-B821-53C9263DFCC6}"/>
              </a:ext>
            </a:extLst>
          </p:cNvPr>
          <p:cNvSpPr>
            <a:spLocks noGrp="1"/>
          </p:cNvSpPr>
          <p:nvPr>
            <p:ph sz="half" idx="2"/>
          </p:nvPr>
        </p:nvSpPr>
        <p:spPr/>
        <p:txBody>
          <a:bodyPr>
            <a:normAutofit fontScale="92500" lnSpcReduction="20000"/>
          </a:bodyPr>
          <a:lstStyle/>
          <a:p>
            <a:r>
              <a:rPr lang="en-US" b="1" dirty="0"/>
              <a:t>Year, </a:t>
            </a:r>
          </a:p>
          <a:p>
            <a:r>
              <a:rPr lang="en-US" b="1" dirty="0"/>
              <a:t>Date Time </a:t>
            </a:r>
          </a:p>
          <a:p>
            <a:r>
              <a:rPr lang="en-US" b="1" dirty="0"/>
              <a:t>Stage </a:t>
            </a:r>
          </a:p>
          <a:p>
            <a:r>
              <a:rPr lang="en-US" b="1" dirty="0"/>
              <a:t>Stadium</a:t>
            </a:r>
          </a:p>
          <a:p>
            <a:r>
              <a:rPr lang="en-US" b="1" dirty="0"/>
              <a:t>City </a:t>
            </a:r>
          </a:p>
          <a:p>
            <a:r>
              <a:rPr lang="en-US" b="1" dirty="0"/>
              <a:t>Home Team Name </a:t>
            </a:r>
          </a:p>
          <a:p>
            <a:r>
              <a:rPr lang="en-US" b="1" dirty="0"/>
              <a:t>Home Team Goals </a:t>
            </a:r>
          </a:p>
          <a:p>
            <a:r>
              <a:rPr lang="en-US" b="1" dirty="0"/>
              <a:t>Away Team Goals </a:t>
            </a:r>
          </a:p>
          <a:p>
            <a:r>
              <a:rPr lang="en-US" b="1" dirty="0"/>
              <a:t>Away Team Name </a:t>
            </a:r>
          </a:p>
          <a:p>
            <a:r>
              <a:rPr lang="en-US" b="1" dirty="0"/>
              <a:t>Win conditions</a:t>
            </a:r>
          </a:p>
        </p:txBody>
      </p:sp>
      <p:sp>
        <p:nvSpPr>
          <p:cNvPr id="6" name="Content Placeholder 5">
            <a:extLst>
              <a:ext uri="{FF2B5EF4-FFF2-40B4-BE49-F238E27FC236}">
                <a16:creationId xmlns:a16="http://schemas.microsoft.com/office/drawing/2014/main" id="{E78FDEE6-FE63-49F1-8926-5C7D754741EB}"/>
              </a:ext>
            </a:extLst>
          </p:cNvPr>
          <p:cNvSpPr>
            <a:spLocks noGrp="1"/>
          </p:cNvSpPr>
          <p:nvPr>
            <p:ph sz="quarter" idx="4"/>
          </p:nvPr>
        </p:nvSpPr>
        <p:spPr/>
        <p:txBody>
          <a:bodyPr>
            <a:normAutofit fontScale="92500" lnSpcReduction="20000"/>
          </a:bodyPr>
          <a:lstStyle/>
          <a:p>
            <a:r>
              <a:rPr lang="en-US" b="1" dirty="0"/>
              <a:t>Attendance </a:t>
            </a:r>
          </a:p>
          <a:p>
            <a:r>
              <a:rPr lang="en-US" b="1" dirty="0"/>
              <a:t>Half-time Home Goals </a:t>
            </a:r>
          </a:p>
          <a:p>
            <a:r>
              <a:rPr lang="en-US" b="1" dirty="0"/>
              <a:t>Half-time Away Goals </a:t>
            </a:r>
          </a:p>
          <a:p>
            <a:r>
              <a:rPr lang="en-US" b="1" dirty="0"/>
              <a:t>Referee </a:t>
            </a:r>
          </a:p>
          <a:p>
            <a:r>
              <a:rPr lang="en-US" b="1" dirty="0"/>
              <a:t>Assistant 1</a:t>
            </a:r>
          </a:p>
          <a:p>
            <a:r>
              <a:rPr lang="en-US" b="1" dirty="0"/>
              <a:t>Assistant 2</a:t>
            </a:r>
          </a:p>
          <a:p>
            <a:r>
              <a:rPr lang="en-US" b="1" dirty="0" err="1"/>
              <a:t>RoundID</a:t>
            </a:r>
            <a:r>
              <a:rPr lang="en-US" b="1" dirty="0"/>
              <a:t> </a:t>
            </a:r>
          </a:p>
          <a:p>
            <a:r>
              <a:rPr lang="en-US" b="1" dirty="0" err="1"/>
              <a:t>MatchID</a:t>
            </a:r>
            <a:r>
              <a:rPr lang="en-US" b="1" dirty="0"/>
              <a:t> </a:t>
            </a:r>
          </a:p>
          <a:p>
            <a:r>
              <a:rPr lang="en-US" b="1" dirty="0"/>
              <a:t>Home Team Initials, </a:t>
            </a:r>
          </a:p>
          <a:p>
            <a:r>
              <a:rPr lang="en-US" b="1" dirty="0"/>
              <a:t>Away Team Initials</a:t>
            </a:r>
          </a:p>
        </p:txBody>
      </p:sp>
    </p:spTree>
    <p:extLst>
      <p:ext uri="{BB962C8B-B14F-4D97-AF65-F5344CB8AC3E}">
        <p14:creationId xmlns:p14="http://schemas.microsoft.com/office/powerpoint/2010/main" val="66607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 name="Picture 1">
            <a:extLst>
              <a:ext uri="{FF2B5EF4-FFF2-40B4-BE49-F238E27FC236}">
                <a16:creationId xmlns:a16="http://schemas.microsoft.com/office/drawing/2014/main" id="{25AA5713-075D-4C38-A6EF-D96D805CFD1B}"/>
              </a:ext>
            </a:extLst>
          </p:cNvPr>
          <p:cNvPicPr>
            <a:picLocks noChangeAspect="1"/>
          </p:cNvPicPr>
          <p:nvPr/>
        </p:nvPicPr>
        <p:blipFill>
          <a:blip r:embed="rId2"/>
          <a:stretch>
            <a:fillRect/>
          </a:stretch>
        </p:blipFill>
        <p:spPr>
          <a:xfrm>
            <a:off x="2103120" y="924560"/>
            <a:ext cx="9652000" cy="4856480"/>
          </a:xfrm>
          <a:prstGeom prst="rect">
            <a:avLst/>
          </a:prstGeom>
        </p:spPr>
      </p:pic>
    </p:spTree>
    <p:extLst>
      <p:ext uri="{BB962C8B-B14F-4D97-AF65-F5344CB8AC3E}">
        <p14:creationId xmlns:p14="http://schemas.microsoft.com/office/powerpoint/2010/main" val="11320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 name="Picture 1">
            <a:extLst>
              <a:ext uri="{FF2B5EF4-FFF2-40B4-BE49-F238E27FC236}">
                <a16:creationId xmlns:a16="http://schemas.microsoft.com/office/drawing/2014/main" id="{818F2CAF-CB9B-4444-9BBB-BCC0D1482F3D}"/>
              </a:ext>
            </a:extLst>
          </p:cNvPr>
          <p:cNvPicPr>
            <a:picLocks noChangeAspect="1"/>
          </p:cNvPicPr>
          <p:nvPr/>
        </p:nvPicPr>
        <p:blipFill>
          <a:blip r:embed="rId3"/>
          <a:stretch>
            <a:fillRect/>
          </a:stretch>
        </p:blipFill>
        <p:spPr>
          <a:xfrm>
            <a:off x="1493520" y="1564641"/>
            <a:ext cx="10414000" cy="4277360"/>
          </a:xfrm>
          <a:prstGeom prst="rect">
            <a:avLst/>
          </a:prstGeom>
        </p:spPr>
      </p:pic>
    </p:spTree>
    <p:extLst>
      <p:ext uri="{BB962C8B-B14F-4D97-AF65-F5344CB8AC3E}">
        <p14:creationId xmlns:p14="http://schemas.microsoft.com/office/powerpoint/2010/main" val="3532604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FE15-7CB8-4C61-859A-3E3CDABD5209}"/>
              </a:ext>
            </a:extLst>
          </p:cNvPr>
          <p:cNvSpPr>
            <a:spLocks noGrp="1"/>
          </p:cNvSpPr>
          <p:nvPr>
            <p:ph type="title"/>
          </p:nvPr>
        </p:nvSpPr>
        <p:spPr>
          <a:xfrm>
            <a:off x="2460950" y="595830"/>
            <a:ext cx="8911687" cy="1280890"/>
          </a:xfrm>
        </p:spPr>
        <p:txBody>
          <a:bodyPr>
            <a:normAutofit/>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Libraries Used</a:t>
            </a:r>
          </a:p>
        </p:txBody>
      </p:sp>
      <p:sp>
        <p:nvSpPr>
          <p:cNvPr id="3" name="Content Placeholder 2">
            <a:extLst>
              <a:ext uri="{FF2B5EF4-FFF2-40B4-BE49-F238E27FC236}">
                <a16:creationId xmlns:a16="http://schemas.microsoft.com/office/drawing/2014/main" id="{E327850F-C872-4A78-974B-65441F82C036}"/>
              </a:ext>
            </a:extLst>
          </p:cNvPr>
          <p:cNvSpPr>
            <a:spLocks noGrp="1"/>
          </p:cNvSpPr>
          <p:nvPr>
            <p:ph idx="1"/>
          </p:nvPr>
        </p:nvSpPr>
        <p:spPr/>
        <p:txBody>
          <a:bodyPr/>
          <a:lstStyle/>
          <a:p>
            <a:r>
              <a:rPr lang="en-US" dirty="0"/>
              <a:t>import </a:t>
            </a:r>
            <a:r>
              <a:rPr lang="en-US" dirty="0" err="1"/>
              <a:t>numpy</a:t>
            </a:r>
            <a:r>
              <a:rPr lang="en-US" dirty="0"/>
              <a:t> as np</a:t>
            </a:r>
          </a:p>
          <a:p>
            <a:r>
              <a:rPr lang="en-US" dirty="0"/>
              <a:t>import pandas as pd</a:t>
            </a:r>
          </a:p>
          <a:p>
            <a:r>
              <a:rPr lang="en-US" dirty="0"/>
              <a:t>import </a:t>
            </a:r>
            <a:r>
              <a:rPr lang="en-US" dirty="0" err="1"/>
              <a:t>matplotlib.pyplot</a:t>
            </a:r>
            <a:r>
              <a:rPr lang="en-US" dirty="0"/>
              <a:t> as </a:t>
            </a:r>
            <a:r>
              <a:rPr lang="en-US" dirty="0" err="1"/>
              <a:t>plt</a:t>
            </a:r>
            <a:endParaRPr lang="en-US" dirty="0"/>
          </a:p>
          <a:p>
            <a:r>
              <a:rPr lang="en-US" dirty="0"/>
              <a:t>import seaborn as </a:t>
            </a:r>
            <a:r>
              <a:rPr lang="en-US" dirty="0" err="1"/>
              <a:t>sns</a:t>
            </a:r>
            <a:endParaRPr lang="en-US" dirty="0"/>
          </a:p>
          <a:p>
            <a:r>
              <a:rPr lang="en-US" dirty="0"/>
              <a:t>from PIL import  Image</a:t>
            </a:r>
          </a:p>
          <a:p>
            <a:r>
              <a:rPr lang="en-US" dirty="0"/>
              <a:t>from </a:t>
            </a:r>
            <a:r>
              <a:rPr lang="en-US" dirty="0" err="1"/>
              <a:t>IPython</a:t>
            </a:r>
            <a:r>
              <a:rPr lang="en-US" dirty="0"/>
              <a:t> import </a:t>
            </a:r>
            <a:r>
              <a:rPr lang="en-US" dirty="0" err="1"/>
              <a:t>get_ipython</a:t>
            </a:r>
            <a:endParaRPr lang="en-US" dirty="0"/>
          </a:p>
          <a:p>
            <a:r>
              <a:rPr lang="en-US" dirty="0"/>
              <a:t>from </a:t>
            </a:r>
            <a:r>
              <a:rPr lang="en-US" dirty="0" err="1"/>
              <a:t>sklearn.svm</a:t>
            </a:r>
            <a:r>
              <a:rPr lang="en-US" dirty="0"/>
              <a:t> import SVR</a:t>
            </a:r>
          </a:p>
          <a:p>
            <a:r>
              <a:rPr lang="en-US" dirty="0"/>
              <a:t>from </a:t>
            </a:r>
            <a:r>
              <a:rPr lang="en-US" dirty="0" err="1"/>
              <a:t>sklearn</a:t>
            </a:r>
            <a:r>
              <a:rPr lang="en-US" dirty="0"/>
              <a:t> import </a:t>
            </a:r>
            <a:r>
              <a:rPr lang="en-US" dirty="0" err="1"/>
              <a:t>linear_model</a:t>
            </a:r>
            <a:endParaRPr lang="en-US" dirty="0"/>
          </a:p>
          <a:p>
            <a:r>
              <a:rPr lang="en-US" dirty="0"/>
              <a:t>from </a:t>
            </a:r>
            <a:r>
              <a:rPr lang="en-US" dirty="0" err="1"/>
              <a:t>sklearn.neighbors</a:t>
            </a:r>
            <a:r>
              <a:rPr lang="en-US" dirty="0"/>
              <a:t> import </a:t>
            </a:r>
            <a:r>
              <a:rPr lang="en-US" dirty="0" err="1"/>
              <a:t>KNeighborsRegressor</a:t>
            </a:r>
            <a:endParaRPr lang="en-US" dirty="0"/>
          </a:p>
        </p:txBody>
      </p:sp>
    </p:spTree>
    <p:extLst>
      <p:ext uri="{BB962C8B-B14F-4D97-AF65-F5344CB8AC3E}">
        <p14:creationId xmlns:p14="http://schemas.microsoft.com/office/powerpoint/2010/main" val="196097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3AFB-5556-4453-B9B1-D84C8EDFF929}"/>
              </a:ext>
            </a:extLst>
          </p:cNvPr>
          <p:cNvSpPr>
            <a:spLocks noGrp="1"/>
          </p:cNvSpPr>
          <p:nvPr>
            <p:ph type="title"/>
          </p:nvPr>
        </p:nvSpPr>
        <p:spPr/>
        <p:txBody>
          <a:bodyPr>
            <a:noAutofit/>
          </a:bodyPr>
          <a:lstStyle/>
          <a:p>
            <a:r>
              <a:rPr lang="en-US" b="1" dirty="0">
                <a:solidFill>
                  <a:schemeClr val="accent1"/>
                </a:solidFill>
                <a:effectLst>
                  <a:outerShdw blurRad="38100" dist="38100" dir="2700000" algn="tl">
                    <a:srgbClr val="000000">
                      <a:alpha val="43137"/>
                    </a:srgbClr>
                  </a:outerShdw>
                </a:effectLst>
                <a:latin typeface="Eras Light ITC" panose="020B0402030504020804" pitchFamily="34" charset="0"/>
              </a:rPr>
              <a:t>Teams with the most world cup final victories</a:t>
            </a:r>
          </a:p>
        </p:txBody>
      </p:sp>
      <p:sp>
        <p:nvSpPr>
          <p:cNvPr id="3" name="Content Placeholder 2">
            <a:extLst>
              <a:ext uri="{FF2B5EF4-FFF2-40B4-BE49-F238E27FC236}">
                <a16:creationId xmlns:a16="http://schemas.microsoft.com/office/drawing/2014/main" id="{EF86045D-9D54-440A-A0F5-6C6B529CD319}"/>
              </a:ext>
            </a:extLst>
          </p:cNvPr>
          <p:cNvSpPr>
            <a:spLocks noGrp="1"/>
          </p:cNvSpPr>
          <p:nvPr>
            <p:ph idx="1"/>
          </p:nvPr>
        </p:nvSpPr>
        <p:spPr/>
        <p:txBody>
          <a:bodyPr/>
          <a:lstStyle/>
          <a:p>
            <a:r>
              <a:rPr lang="en-US" dirty="0"/>
              <a:t>In the worldcup.csv column “Winner” is there.</a:t>
            </a:r>
          </a:p>
          <a:p>
            <a:r>
              <a:rPr lang="en-US" dirty="0"/>
              <a:t>finding the count of number of victories of each and every team by using </a:t>
            </a:r>
            <a:r>
              <a:rPr lang="en-US" dirty="0" err="1"/>
              <a:t>value_counts</a:t>
            </a:r>
            <a:r>
              <a:rPr lang="en-US" dirty="0"/>
              <a:t>() and finding the maximum value and returns the team respect to that value.</a:t>
            </a:r>
          </a:p>
        </p:txBody>
      </p:sp>
      <p:pic>
        <p:nvPicPr>
          <p:cNvPr id="4" name="Picture 3">
            <a:extLst>
              <a:ext uri="{FF2B5EF4-FFF2-40B4-BE49-F238E27FC236}">
                <a16:creationId xmlns:a16="http://schemas.microsoft.com/office/drawing/2014/main" id="{749123B9-8D26-424F-A37B-0B2F4D22E443}"/>
              </a:ext>
            </a:extLst>
          </p:cNvPr>
          <p:cNvPicPr>
            <a:picLocks noChangeAspect="1"/>
          </p:cNvPicPr>
          <p:nvPr/>
        </p:nvPicPr>
        <p:blipFill>
          <a:blip r:embed="rId3"/>
          <a:stretch>
            <a:fillRect/>
          </a:stretch>
        </p:blipFill>
        <p:spPr>
          <a:xfrm>
            <a:off x="1717040" y="4478654"/>
            <a:ext cx="9652000" cy="1200785"/>
          </a:xfrm>
          <a:prstGeom prst="rect">
            <a:avLst/>
          </a:prstGeom>
        </p:spPr>
      </p:pic>
    </p:spTree>
    <p:extLst>
      <p:ext uri="{BB962C8B-B14F-4D97-AF65-F5344CB8AC3E}">
        <p14:creationId xmlns:p14="http://schemas.microsoft.com/office/powerpoint/2010/main" val="306922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0" name="Rectangle 39">
            <a:extLst>
              <a:ext uri="{FF2B5EF4-FFF2-40B4-BE49-F238E27FC236}">
                <a16:creationId xmlns:a16="http://schemas.microsoft.com/office/drawing/2014/main" id="{34699877-13E3-4FC1-B91B-2A8A8FA7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B122-E2DC-4CA5-8B6F-B49249C7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267478"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7AB22E03-3087-4988-9DB5-572918FB9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2" y="313809"/>
            <a:ext cx="9281055" cy="6222458"/>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5">
            <a:extLst>
              <a:ext uri="{FF2B5EF4-FFF2-40B4-BE49-F238E27FC236}">
                <a16:creationId xmlns:a16="http://schemas.microsoft.com/office/drawing/2014/main" id="{4B2A5927-4A36-47DC-BF12-54A96B456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823682"/>
            <a:ext cx="3536576" cy="857047"/>
          </a:xfrm>
          <a:prstGeom prst="rightArrow">
            <a:avLst>
              <a:gd name="adj1" fmla="val 100000"/>
              <a:gd name="adj2" fmla="val 44189"/>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BFB6F5AE-552D-4B67-BE45-3ACF3C61754C}"/>
              </a:ext>
            </a:extLst>
          </p:cNvPr>
          <p:cNvPicPr>
            <a:picLocks noChangeAspect="1"/>
          </p:cNvPicPr>
          <p:nvPr/>
        </p:nvPicPr>
        <p:blipFill>
          <a:blip r:embed="rId2"/>
          <a:stretch>
            <a:fillRect/>
          </a:stretch>
        </p:blipFill>
        <p:spPr>
          <a:xfrm>
            <a:off x="4110994" y="659027"/>
            <a:ext cx="7199001" cy="5392659"/>
          </a:xfrm>
          <a:prstGeom prst="rect">
            <a:avLst/>
          </a:prstGeom>
        </p:spPr>
      </p:pic>
    </p:spTree>
    <p:extLst>
      <p:ext uri="{BB962C8B-B14F-4D97-AF65-F5344CB8AC3E}">
        <p14:creationId xmlns:p14="http://schemas.microsoft.com/office/powerpoint/2010/main" val="13094735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454</Words>
  <Application>Microsoft Office PowerPoint</Application>
  <PresentationFormat>Widescreen</PresentationFormat>
  <Paragraphs>80</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Eras Light ITC</vt:lpstr>
      <vt:lpstr>Wingdings 3</vt:lpstr>
      <vt:lpstr>Wisp</vt:lpstr>
      <vt:lpstr> CSC 5930-9010: Computing for Data Science  FIFA World Cup Data Analysis </vt:lpstr>
      <vt:lpstr>Exploratory Data Analysis</vt:lpstr>
      <vt:lpstr>Data Set Description</vt:lpstr>
      <vt:lpstr>Columns Available</vt:lpstr>
      <vt:lpstr>PowerPoint Presentation</vt:lpstr>
      <vt:lpstr>PowerPoint Presentation</vt:lpstr>
      <vt:lpstr>Libraries Used</vt:lpstr>
      <vt:lpstr>Teams with the most world cup final victories</vt:lpstr>
      <vt:lpstr>PowerPoint Presentation</vt:lpstr>
      <vt:lpstr>World cup final result for third and fourth place by the nation</vt:lpstr>
      <vt:lpstr>World cup final result for third and fourth place by the nation</vt:lpstr>
      <vt:lpstr>Cities that hosted the highest world cup matches</vt:lpstr>
      <vt:lpstr>Cities that hosted the highest world cup matches</vt:lpstr>
      <vt:lpstr>Final Results By Country</vt:lpstr>
      <vt:lpstr>Final Results By Country</vt:lpstr>
      <vt:lpstr>Overall Performance of The Nations</vt:lpstr>
      <vt:lpstr>PowerPoint Presentation</vt:lpstr>
      <vt:lpstr>How Likely Home Team Wins</vt:lpstr>
      <vt:lpstr>Goals Scored Vs Year</vt:lpstr>
      <vt:lpstr>PowerPoint Presentation</vt:lpstr>
      <vt:lpstr>Number of Matches Per Year</vt:lpstr>
      <vt:lpstr>Number of Matches Per Year</vt:lpstr>
      <vt:lpstr>How does the distribution of goal differences over the championships change? </vt:lpstr>
      <vt:lpstr>PowerPoint Presentation</vt:lpstr>
      <vt:lpstr>Who is likely to win the next world cup</vt:lpstr>
      <vt:lpstr>Challenges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CSC 5930-9010: Computing for Data Science  FIFA World Cup Data Analysis </dc:title>
  <dc:creator>SatyaSridath Manepalli</dc:creator>
  <cp:lastModifiedBy>SatyaSridath Manepalli</cp:lastModifiedBy>
  <cp:revision>6</cp:revision>
  <dcterms:created xsi:type="dcterms:W3CDTF">2019-05-02T13:02:48Z</dcterms:created>
  <dcterms:modified xsi:type="dcterms:W3CDTF">2019-05-02T19:28:13Z</dcterms:modified>
</cp:coreProperties>
</file>