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320" r:id="rId7"/>
    <p:sldId id="289" r:id="rId8"/>
    <p:sldId id="290" r:id="rId9"/>
    <p:sldId id="291" r:id="rId10"/>
    <p:sldId id="312" r:id="rId11"/>
    <p:sldId id="292" r:id="rId12"/>
    <p:sldId id="313" r:id="rId13"/>
    <p:sldId id="294" r:id="rId14"/>
    <p:sldId id="295" r:id="rId15"/>
    <p:sldId id="314" r:id="rId16"/>
    <p:sldId id="296" r:id="rId17"/>
    <p:sldId id="302" r:id="rId18"/>
    <p:sldId id="301" r:id="rId19"/>
    <p:sldId id="300" r:id="rId20"/>
    <p:sldId id="299" r:id="rId21"/>
    <p:sldId id="298" r:id="rId22"/>
    <p:sldId id="315" r:id="rId23"/>
    <p:sldId id="307" r:id="rId24"/>
    <p:sldId id="306" r:id="rId25"/>
    <p:sldId id="316" r:id="rId26"/>
    <p:sldId id="322" r:id="rId27"/>
    <p:sldId id="321" r:id="rId28"/>
    <p:sldId id="317" r:id="rId29"/>
    <p:sldId id="303" r:id="rId30"/>
    <p:sldId id="318" r:id="rId31"/>
    <p:sldId id="310" r:id="rId32"/>
    <p:sldId id="311" r:id="rId33"/>
    <p:sldId id="309" r:id="rId34"/>
    <p:sldId id="319" r:id="rId35"/>
    <p:sldId id="308" r:id="rId36"/>
    <p:sldId id="3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66FF66"/>
    <a:srgbClr val="66FF99"/>
    <a:srgbClr val="33CC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1/layout/Circle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Basic Dataset Exploration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 custT="1"/>
      <dgm:spPr/>
      <dgm:t>
        <a:bodyPr/>
        <a:lstStyle/>
        <a:p>
          <a:endParaRPr lang="en-US" sz="2400" dirty="0"/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Statistical Analysis of Numerical Features 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 custT="1"/>
      <dgm:spPr/>
      <dgm:t>
        <a:bodyPr/>
        <a:lstStyle/>
        <a:p>
          <a:endParaRPr lang="en-US" sz="2400" dirty="0"/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Univariate Analysis of Numerical Features 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 custT="1"/>
      <dgm:spPr/>
      <dgm:t>
        <a:bodyPr/>
        <a:lstStyle/>
        <a:p>
          <a:endParaRPr lang="en-US" sz="2400" dirty="0"/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Univariate Analysis of Categorical Features 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>
        <a:ln>
          <a:noFill/>
        </a:ln>
      </dgm:spPr>
      <dgm:t>
        <a:bodyPr/>
        <a:lstStyle/>
        <a:p>
          <a:r>
            <a:rPr lang="en-US" dirty="0"/>
            <a:t>Multivariate  Analysis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 custT="1"/>
      <dgm:spPr/>
      <dgm:t>
        <a:bodyPr/>
        <a:lstStyle/>
        <a:p>
          <a:endParaRPr lang="en-US" sz="2400" dirty="0"/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E2354895-B466-4EA3-B5C0-F3A42E0AB70D}" type="pres">
      <dgm:prSet presAssocID="{AAD4E0A1-2FAA-4C4F-A963-A18676DD270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988EAE2-6266-4699-A0FE-4E77ABB35E0F}" type="pres">
      <dgm:prSet presAssocID="{8AE324F7-386D-45A2-868A-242E22B37484}" presName="Accent5" presStyleCnt="0"/>
      <dgm:spPr/>
    </dgm:pt>
    <dgm:pt modelId="{75576B38-34BC-49BA-95EA-A50CC4242C7B}" type="pres">
      <dgm:prSet presAssocID="{8AE324F7-386D-45A2-868A-242E22B37484}" presName="Accent" presStyleLbl="node1" presStyleIdx="0" presStyleCnt="5"/>
      <dgm:spPr>
        <a:solidFill>
          <a:srgbClr val="66FFCC"/>
        </a:solidFill>
      </dgm:spPr>
    </dgm:pt>
    <dgm:pt modelId="{A9B5A8E9-00EF-4D08-B1E2-015DE55E5355}" type="pres">
      <dgm:prSet presAssocID="{8AE324F7-386D-45A2-868A-242E22B37484}" presName="ParentBackground5" presStyleCnt="0"/>
      <dgm:spPr/>
    </dgm:pt>
    <dgm:pt modelId="{EB4D76C7-6C0D-4357-93C1-9A01F4321EC5}" type="pres">
      <dgm:prSet presAssocID="{8AE324F7-386D-45A2-868A-242E22B37484}" presName="ParentBackground" presStyleLbl="fgAcc1" presStyleIdx="0" presStyleCnt="5" custLinFactNeighborX="734" custLinFactNeighborY="-19"/>
      <dgm:spPr/>
    </dgm:pt>
    <dgm:pt modelId="{481AF9C5-FAD4-4E0A-AEDD-456BE64E8DBA}" type="pres">
      <dgm:prSet presAssocID="{8AE324F7-386D-45A2-868A-242E22B37484}" presName="Child5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4A887FE-B5C5-41E5-8FBE-60CC04AD6069}" type="pres">
      <dgm:prSet presAssocID="{8AE324F7-386D-45A2-868A-242E22B37484}" presName="Parent5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5918768-225E-426E-B79E-3C736C76489F}" type="pres">
      <dgm:prSet presAssocID="{D59A6E49-80F2-47F2-A3F1-A7D3C1042B7A}" presName="Accent4" presStyleCnt="0"/>
      <dgm:spPr/>
    </dgm:pt>
    <dgm:pt modelId="{6DC2A3CF-0A89-4EAB-8D2F-1A223E38C6F6}" type="pres">
      <dgm:prSet presAssocID="{D59A6E49-80F2-47F2-A3F1-A7D3C1042B7A}" presName="Accent" presStyleLbl="node1" presStyleIdx="1" presStyleCnt="5"/>
      <dgm:spPr>
        <a:solidFill>
          <a:srgbClr val="66FF66"/>
        </a:solidFill>
      </dgm:spPr>
    </dgm:pt>
    <dgm:pt modelId="{E3C0113F-5EFE-442B-82D6-0581D662AC19}" type="pres">
      <dgm:prSet presAssocID="{D59A6E49-80F2-47F2-A3F1-A7D3C1042B7A}" presName="ParentBackground4" presStyleCnt="0"/>
      <dgm:spPr/>
    </dgm:pt>
    <dgm:pt modelId="{87AEA8D6-A9AF-41E6-AFBC-8D843A951D73}" type="pres">
      <dgm:prSet presAssocID="{D59A6E49-80F2-47F2-A3F1-A7D3C1042B7A}" presName="ParentBackground" presStyleLbl="fgAcc1" presStyleIdx="1" presStyleCnt="5"/>
      <dgm:spPr/>
    </dgm:pt>
    <dgm:pt modelId="{651C38C8-7B6F-4273-BEBE-608682205E4F}" type="pres">
      <dgm:prSet presAssocID="{D59A6E49-80F2-47F2-A3F1-A7D3C1042B7A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40462795-93AB-4F7C-8E32-472F4BD90BB8}" type="pres">
      <dgm:prSet presAssocID="{11173297-B697-4A11-9EAC-E45317C547A3}" presName="Accent3" presStyleCnt="0"/>
      <dgm:spPr/>
    </dgm:pt>
    <dgm:pt modelId="{C6FAB3EE-1CE8-4B70-BFA6-53982561F60E}" type="pres">
      <dgm:prSet presAssocID="{11173297-B697-4A11-9EAC-E45317C547A3}" presName="Accent" presStyleLbl="node1" presStyleIdx="2" presStyleCnt="5"/>
      <dgm:spPr>
        <a:solidFill>
          <a:srgbClr val="33CC33"/>
        </a:solidFill>
      </dgm:spPr>
    </dgm:pt>
    <dgm:pt modelId="{4AE25745-5B08-4B11-AE35-B8E3FC6739E2}" type="pres">
      <dgm:prSet presAssocID="{11173297-B697-4A11-9EAC-E45317C547A3}" presName="ParentBackground3" presStyleCnt="0"/>
      <dgm:spPr/>
    </dgm:pt>
    <dgm:pt modelId="{B291E3EE-09C7-4DF5-B241-8ECECCC27975}" type="pres">
      <dgm:prSet presAssocID="{11173297-B697-4A11-9EAC-E45317C547A3}" presName="ParentBackground" presStyleLbl="fgAcc1" presStyleIdx="2" presStyleCnt="5"/>
      <dgm:spPr/>
    </dgm:pt>
    <dgm:pt modelId="{86B8E82F-4111-4994-9B87-E9AC92DA973D}" type="pres">
      <dgm:prSet presAssocID="{11173297-B697-4A11-9EAC-E45317C547A3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AADE9D0-7E50-4378-83D6-AC6BCE649C2D}" type="pres">
      <dgm:prSet presAssocID="{11173297-B697-4A11-9EAC-E45317C547A3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743DA82-DB07-4C97-BC12-1296D3560C0F}" type="pres">
      <dgm:prSet presAssocID="{8159643A-818D-4545-AFE5-29FC064B1AAA}" presName="Accent2" presStyleCnt="0"/>
      <dgm:spPr/>
    </dgm:pt>
    <dgm:pt modelId="{AAA1C105-BF57-431F-9B60-A20CB2CB86C3}" type="pres">
      <dgm:prSet presAssocID="{8159643A-818D-4545-AFE5-29FC064B1AAA}" presName="Accent" presStyleLbl="node1" presStyleIdx="3" presStyleCnt="5"/>
      <dgm:spPr>
        <a:solidFill>
          <a:srgbClr val="00CC66"/>
        </a:solidFill>
      </dgm:spPr>
    </dgm:pt>
    <dgm:pt modelId="{13654A65-841E-4499-8878-D61755ED3B0F}" type="pres">
      <dgm:prSet presAssocID="{8159643A-818D-4545-AFE5-29FC064B1AAA}" presName="ParentBackground2" presStyleCnt="0"/>
      <dgm:spPr/>
    </dgm:pt>
    <dgm:pt modelId="{F5DC4A4E-286E-4517-953D-35B187C3CB80}" type="pres">
      <dgm:prSet presAssocID="{8159643A-818D-4545-AFE5-29FC064B1AAA}" presName="ParentBackground" presStyleLbl="fgAcc1" presStyleIdx="3" presStyleCnt="5"/>
      <dgm:spPr/>
    </dgm:pt>
    <dgm:pt modelId="{3372C48A-F465-4371-AB02-D1E626CA2F5B}" type="pres">
      <dgm:prSet presAssocID="{8159643A-818D-4545-AFE5-29FC064B1AAA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D4093D3-92AD-441E-A403-5F7AE295DE75}" type="pres">
      <dgm:prSet presAssocID="{8159643A-818D-4545-AFE5-29FC064B1AAA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39C06A5-1CD4-45E8-9D47-4D72B87F7322}" type="pres">
      <dgm:prSet presAssocID="{59A0B26A-2973-451B-9ADA-6468D9C1A82E}" presName="Accent1" presStyleCnt="0"/>
      <dgm:spPr/>
    </dgm:pt>
    <dgm:pt modelId="{79249413-ADC6-4DBA-81DB-DCF563DFBD45}" type="pres">
      <dgm:prSet presAssocID="{59A0B26A-2973-451B-9ADA-6468D9C1A82E}" presName="Accent" presStyleLbl="node1" presStyleIdx="4" presStyleCnt="5"/>
      <dgm:spPr>
        <a:solidFill>
          <a:srgbClr val="00B050"/>
        </a:solidFill>
      </dgm:spPr>
    </dgm:pt>
    <dgm:pt modelId="{73BF0EA4-4BB3-45C6-B525-E682849E37B2}" type="pres">
      <dgm:prSet presAssocID="{59A0B26A-2973-451B-9ADA-6468D9C1A82E}" presName="ParentBackground1" presStyleCnt="0"/>
      <dgm:spPr/>
    </dgm:pt>
    <dgm:pt modelId="{8270EE14-E1BA-4FF8-94EC-682020682033}" type="pres">
      <dgm:prSet presAssocID="{59A0B26A-2973-451B-9ADA-6468D9C1A82E}" presName="ParentBackground" presStyleLbl="fgAcc1" presStyleIdx="4" presStyleCnt="5"/>
      <dgm:spPr/>
    </dgm:pt>
    <dgm:pt modelId="{C858E039-5335-4DC9-A785-25DDF5988746}" type="pres">
      <dgm:prSet presAssocID="{59A0B26A-2973-451B-9ADA-6468D9C1A82E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C433552-4C02-4DD8-99D1-E90C61B889A9}" type="pres">
      <dgm:prSet presAssocID="{59A0B26A-2973-451B-9ADA-6468D9C1A82E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5830C808-B5F6-4021-88D8-DF4D1DE2617C}" type="presOf" srcId="{11173297-B697-4A11-9EAC-E45317C547A3}" destId="{6AADE9D0-7E50-4378-83D6-AC6BCE649C2D}" srcOrd="1" destOrd="0" presId="urn:microsoft.com/office/officeart/2011/layout/CircleProcess"/>
    <dgm:cxn modelId="{5FF70B0F-B9AE-4429-B83E-A365AA554C0E}" type="presOf" srcId="{59A0B26A-2973-451B-9ADA-6468D9C1A82E}" destId="{8270EE14-E1BA-4FF8-94EC-682020682033}" srcOrd="0" destOrd="0" presId="urn:microsoft.com/office/officeart/2011/layout/CircleProcess"/>
    <dgm:cxn modelId="{CC4B8D2A-8BBF-440E-8A6F-1460A51D8AAD}" type="presOf" srcId="{388BDCB2-DCDF-44F3-8324-AEB38FDDBDD1}" destId="{86B8E82F-4111-4994-9B87-E9AC92DA973D}" srcOrd="0" destOrd="0" presId="urn:microsoft.com/office/officeart/2011/layout/CircleProcess"/>
    <dgm:cxn modelId="{C620952A-21E3-4BC2-A523-136A81FA5E46}" type="presOf" srcId="{8AE324F7-386D-45A2-868A-242E22B37484}" destId="{EB4D76C7-6C0D-4357-93C1-9A01F4321EC5}" srcOrd="0" destOrd="0" presId="urn:microsoft.com/office/officeart/2011/layout/CircleProcess"/>
    <dgm:cxn modelId="{C3814932-C643-453C-9CB9-9A1E2D87F32C}" type="presOf" srcId="{D59A6E49-80F2-47F2-A3F1-A7D3C1042B7A}" destId="{87AEA8D6-A9AF-41E6-AFBC-8D843A951D73}" srcOrd="0" destOrd="0" presId="urn:microsoft.com/office/officeart/2011/layout/Circle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24A66A49-D711-4482-8EC9-16B7AA3B54BD}" type="presOf" srcId="{AAD4E0A1-2FAA-4C4F-A963-A18676DD2709}" destId="{E2354895-B466-4EA3-B5C0-F3A42E0AB70D}" srcOrd="0" destOrd="0" presId="urn:microsoft.com/office/officeart/2011/layout/Circle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F641FD6C-3C5D-49C7-8048-B9568B992954}" type="presOf" srcId="{8159643A-818D-4545-AFE5-29FC064B1AAA}" destId="{F5DC4A4E-286E-4517-953D-35B187C3CB80}" srcOrd="0" destOrd="0" presId="urn:microsoft.com/office/officeart/2011/layout/CircleProcess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D0BDB054-B58F-4398-A7FF-46ECFFE36BFC}" type="presOf" srcId="{EFA50C6C-022A-4BE7-B363-CC5944231205}" destId="{C858E039-5335-4DC9-A785-25DDF5988746}" srcOrd="0" destOrd="0" presId="urn:microsoft.com/office/officeart/2011/layout/Circle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3C714E85-5989-4797-89E2-E469B9D9AC86}" type="presOf" srcId="{59A0B26A-2973-451B-9ADA-6468D9C1A82E}" destId="{0C433552-4C02-4DD8-99D1-E90C61B889A9}" srcOrd="1" destOrd="0" presId="urn:microsoft.com/office/officeart/2011/layout/CircleProcess"/>
    <dgm:cxn modelId="{C716E785-0190-49CE-A721-21C6472C70DD}" type="presOf" srcId="{8AE324F7-386D-45A2-868A-242E22B37484}" destId="{D4A887FE-B5C5-41E5-8FBE-60CC04AD6069}" srcOrd="1" destOrd="0" presId="urn:microsoft.com/office/officeart/2011/layout/Circle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7280028E-788A-4455-96E0-BA982F986073}" type="presOf" srcId="{11173297-B697-4A11-9EAC-E45317C547A3}" destId="{B291E3EE-09C7-4DF5-B241-8ECECCC27975}" srcOrd="0" destOrd="0" presId="urn:microsoft.com/office/officeart/2011/layout/CircleProcess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8C6D72B2-3CB9-4C71-BC75-0920AAC47366}" type="presOf" srcId="{F2C5946E-96AC-4D5A-B458-7D2B25514DE6}" destId="{481AF9C5-FAD4-4E0A-AEDD-456BE64E8DBA}" srcOrd="0" destOrd="0" presId="urn:microsoft.com/office/officeart/2011/layout/CircleProcess"/>
    <dgm:cxn modelId="{75D72AC0-732B-477F-AAF4-0C11AA878DCB}" type="presOf" srcId="{8159643A-818D-4545-AFE5-29FC064B1AAA}" destId="{2D4093D3-92AD-441E-A403-5F7AE295DE75}" srcOrd="1" destOrd="0" presId="urn:microsoft.com/office/officeart/2011/layout/CircleProcess"/>
    <dgm:cxn modelId="{9F531DCD-A246-4004-A284-8F48DA99C1CA}" type="presOf" srcId="{A5F3A565-F1A9-4263-BA1F-374C68AB041C}" destId="{3372C48A-F465-4371-AB02-D1E626CA2F5B}" srcOrd="0" destOrd="0" presId="urn:microsoft.com/office/officeart/2011/layout/Circle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DE5757E6-DDDF-421F-A2DE-F1DFADD6A12B}" type="presOf" srcId="{D59A6E49-80F2-47F2-A3F1-A7D3C1042B7A}" destId="{651C38C8-7B6F-4273-BEBE-608682205E4F}" srcOrd="1" destOrd="0" presId="urn:microsoft.com/office/officeart/2011/layout/Circle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0785CC48-93A7-472B-ABA4-A868FBCF5041}" type="presParOf" srcId="{E2354895-B466-4EA3-B5C0-F3A42E0AB70D}" destId="{4988EAE2-6266-4699-A0FE-4E77ABB35E0F}" srcOrd="0" destOrd="0" presId="urn:microsoft.com/office/officeart/2011/layout/CircleProcess"/>
    <dgm:cxn modelId="{2F365DE4-3BA5-47D6-BFCA-CC231CFEF0EB}" type="presParOf" srcId="{4988EAE2-6266-4699-A0FE-4E77ABB35E0F}" destId="{75576B38-34BC-49BA-95EA-A50CC4242C7B}" srcOrd="0" destOrd="0" presId="urn:microsoft.com/office/officeart/2011/layout/CircleProcess"/>
    <dgm:cxn modelId="{1F40B707-3F04-4DF2-BC77-C6C8B598447F}" type="presParOf" srcId="{E2354895-B466-4EA3-B5C0-F3A42E0AB70D}" destId="{A9B5A8E9-00EF-4D08-B1E2-015DE55E5355}" srcOrd="1" destOrd="0" presId="urn:microsoft.com/office/officeart/2011/layout/CircleProcess"/>
    <dgm:cxn modelId="{F357E5EE-9EEF-44E6-9156-252A21FF5461}" type="presParOf" srcId="{A9B5A8E9-00EF-4D08-B1E2-015DE55E5355}" destId="{EB4D76C7-6C0D-4357-93C1-9A01F4321EC5}" srcOrd="0" destOrd="0" presId="urn:microsoft.com/office/officeart/2011/layout/CircleProcess"/>
    <dgm:cxn modelId="{291B8211-840E-4558-A613-9C732FF36C81}" type="presParOf" srcId="{E2354895-B466-4EA3-B5C0-F3A42E0AB70D}" destId="{481AF9C5-FAD4-4E0A-AEDD-456BE64E8DBA}" srcOrd="2" destOrd="0" presId="urn:microsoft.com/office/officeart/2011/layout/CircleProcess"/>
    <dgm:cxn modelId="{7EE81AD0-6CBB-4A33-82FD-45272A7CAF88}" type="presParOf" srcId="{E2354895-B466-4EA3-B5C0-F3A42E0AB70D}" destId="{D4A887FE-B5C5-41E5-8FBE-60CC04AD6069}" srcOrd="3" destOrd="0" presId="urn:microsoft.com/office/officeart/2011/layout/CircleProcess"/>
    <dgm:cxn modelId="{EB69C6BB-7412-4C29-BC92-B3BCBB4358BA}" type="presParOf" srcId="{E2354895-B466-4EA3-B5C0-F3A42E0AB70D}" destId="{E5918768-225E-426E-B79E-3C736C76489F}" srcOrd="4" destOrd="0" presId="urn:microsoft.com/office/officeart/2011/layout/CircleProcess"/>
    <dgm:cxn modelId="{C9907289-4351-4CAE-AD27-B62E0A02A634}" type="presParOf" srcId="{E5918768-225E-426E-B79E-3C736C76489F}" destId="{6DC2A3CF-0A89-4EAB-8D2F-1A223E38C6F6}" srcOrd="0" destOrd="0" presId="urn:microsoft.com/office/officeart/2011/layout/CircleProcess"/>
    <dgm:cxn modelId="{ABC2AAEF-BCEA-4A6B-94B5-4C3805DEF9F1}" type="presParOf" srcId="{E2354895-B466-4EA3-B5C0-F3A42E0AB70D}" destId="{E3C0113F-5EFE-442B-82D6-0581D662AC19}" srcOrd="5" destOrd="0" presId="urn:microsoft.com/office/officeart/2011/layout/CircleProcess"/>
    <dgm:cxn modelId="{6BD5D871-2CEB-40FD-B5F7-4D9D9DAFEA5D}" type="presParOf" srcId="{E3C0113F-5EFE-442B-82D6-0581D662AC19}" destId="{87AEA8D6-A9AF-41E6-AFBC-8D843A951D73}" srcOrd="0" destOrd="0" presId="urn:microsoft.com/office/officeart/2011/layout/CircleProcess"/>
    <dgm:cxn modelId="{9775CE0E-450C-4E59-A97A-740B23C28FAF}" type="presParOf" srcId="{E2354895-B466-4EA3-B5C0-F3A42E0AB70D}" destId="{651C38C8-7B6F-4273-BEBE-608682205E4F}" srcOrd="6" destOrd="0" presId="urn:microsoft.com/office/officeart/2011/layout/CircleProcess"/>
    <dgm:cxn modelId="{22BD5B30-1FEA-4F3C-BE60-B811B282DE1F}" type="presParOf" srcId="{E2354895-B466-4EA3-B5C0-F3A42E0AB70D}" destId="{40462795-93AB-4F7C-8E32-472F4BD90BB8}" srcOrd="7" destOrd="0" presId="urn:microsoft.com/office/officeart/2011/layout/CircleProcess"/>
    <dgm:cxn modelId="{FF0F7C88-89D1-40ED-971F-DB8E900FB3D1}" type="presParOf" srcId="{40462795-93AB-4F7C-8E32-472F4BD90BB8}" destId="{C6FAB3EE-1CE8-4B70-BFA6-53982561F60E}" srcOrd="0" destOrd="0" presId="urn:microsoft.com/office/officeart/2011/layout/CircleProcess"/>
    <dgm:cxn modelId="{C105EFF1-DD02-4D7E-8488-A179C1AD3E28}" type="presParOf" srcId="{E2354895-B466-4EA3-B5C0-F3A42E0AB70D}" destId="{4AE25745-5B08-4B11-AE35-B8E3FC6739E2}" srcOrd="8" destOrd="0" presId="urn:microsoft.com/office/officeart/2011/layout/CircleProcess"/>
    <dgm:cxn modelId="{AACF0FCE-22A1-4922-99FA-B992BD80DF2A}" type="presParOf" srcId="{4AE25745-5B08-4B11-AE35-B8E3FC6739E2}" destId="{B291E3EE-09C7-4DF5-B241-8ECECCC27975}" srcOrd="0" destOrd="0" presId="urn:microsoft.com/office/officeart/2011/layout/CircleProcess"/>
    <dgm:cxn modelId="{86500EE1-39AF-4909-841F-00E14DCE3AA3}" type="presParOf" srcId="{E2354895-B466-4EA3-B5C0-F3A42E0AB70D}" destId="{86B8E82F-4111-4994-9B87-E9AC92DA973D}" srcOrd="9" destOrd="0" presId="urn:microsoft.com/office/officeart/2011/layout/CircleProcess"/>
    <dgm:cxn modelId="{45BD311A-C912-4745-B0A6-E55F9C2B8BC9}" type="presParOf" srcId="{E2354895-B466-4EA3-B5C0-F3A42E0AB70D}" destId="{6AADE9D0-7E50-4378-83D6-AC6BCE649C2D}" srcOrd="10" destOrd="0" presId="urn:microsoft.com/office/officeart/2011/layout/CircleProcess"/>
    <dgm:cxn modelId="{AC283BF8-CEA0-45BB-ADB5-4F1F692A5311}" type="presParOf" srcId="{E2354895-B466-4EA3-B5C0-F3A42E0AB70D}" destId="{B743DA82-DB07-4C97-BC12-1296D3560C0F}" srcOrd="11" destOrd="0" presId="urn:microsoft.com/office/officeart/2011/layout/CircleProcess"/>
    <dgm:cxn modelId="{D6AB6CDA-95D1-494C-8438-F1C7F615C2BA}" type="presParOf" srcId="{B743DA82-DB07-4C97-BC12-1296D3560C0F}" destId="{AAA1C105-BF57-431F-9B60-A20CB2CB86C3}" srcOrd="0" destOrd="0" presId="urn:microsoft.com/office/officeart/2011/layout/CircleProcess"/>
    <dgm:cxn modelId="{B81F0D6E-C06A-4369-9502-862DF52841D4}" type="presParOf" srcId="{E2354895-B466-4EA3-B5C0-F3A42E0AB70D}" destId="{13654A65-841E-4499-8878-D61755ED3B0F}" srcOrd="12" destOrd="0" presId="urn:microsoft.com/office/officeart/2011/layout/CircleProcess"/>
    <dgm:cxn modelId="{8D278BF3-C644-4E4E-90A5-24FBEA354C9A}" type="presParOf" srcId="{13654A65-841E-4499-8878-D61755ED3B0F}" destId="{F5DC4A4E-286E-4517-953D-35B187C3CB80}" srcOrd="0" destOrd="0" presId="urn:microsoft.com/office/officeart/2011/layout/CircleProcess"/>
    <dgm:cxn modelId="{3F5C1C10-BE8B-40D2-AB04-D0126A123DB4}" type="presParOf" srcId="{E2354895-B466-4EA3-B5C0-F3A42E0AB70D}" destId="{3372C48A-F465-4371-AB02-D1E626CA2F5B}" srcOrd="13" destOrd="0" presId="urn:microsoft.com/office/officeart/2011/layout/CircleProcess"/>
    <dgm:cxn modelId="{1A6C6668-16B1-484F-9483-93100572EBCD}" type="presParOf" srcId="{E2354895-B466-4EA3-B5C0-F3A42E0AB70D}" destId="{2D4093D3-92AD-441E-A403-5F7AE295DE75}" srcOrd="14" destOrd="0" presId="urn:microsoft.com/office/officeart/2011/layout/CircleProcess"/>
    <dgm:cxn modelId="{A8DAE616-C38E-4851-A0FF-B79D2CCCBE5B}" type="presParOf" srcId="{E2354895-B466-4EA3-B5C0-F3A42E0AB70D}" destId="{C39C06A5-1CD4-45E8-9D47-4D72B87F7322}" srcOrd="15" destOrd="0" presId="urn:microsoft.com/office/officeart/2011/layout/CircleProcess"/>
    <dgm:cxn modelId="{0E34164A-A01D-46F0-8951-4652EF1A4A27}" type="presParOf" srcId="{C39C06A5-1CD4-45E8-9D47-4D72B87F7322}" destId="{79249413-ADC6-4DBA-81DB-DCF563DFBD45}" srcOrd="0" destOrd="0" presId="urn:microsoft.com/office/officeart/2011/layout/CircleProcess"/>
    <dgm:cxn modelId="{128FF873-2695-43E7-95D4-6F3341663B40}" type="presParOf" srcId="{E2354895-B466-4EA3-B5C0-F3A42E0AB70D}" destId="{73BF0EA4-4BB3-45C6-B525-E682849E37B2}" srcOrd="16" destOrd="0" presId="urn:microsoft.com/office/officeart/2011/layout/CircleProcess"/>
    <dgm:cxn modelId="{E9005FD1-9AE0-4D65-AC8B-66A763D30BCD}" type="presParOf" srcId="{73BF0EA4-4BB3-45C6-B525-E682849E37B2}" destId="{8270EE14-E1BA-4FF8-94EC-682020682033}" srcOrd="0" destOrd="0" presId="urn:microsoft.com/office/officeart/2011/layout/CircleProcess"/>
    <dgm:cxn modelId="{372400FF-5905-482D-955B-39B7BE5A9CDB}" type="presParOf" srcId="{E2354895-B466-4EA3-B5C0-F3A42E0AB70D}" destId="{C858E039-5335-4DC9-A785-25DDF5988746}" srcOrd="17" destOrd="0" presId="urn:microsoft.com/office/officeart/2011/layout/CircleProcess"/>
    <dgm:cxn modelId="{7E638A0B-5ACB-48BB-AE59-10627586E5B0}" type="presParOf" srcId="{E2354895-B466-4EA3-B5C0-F3A42E0AB70D}" destId="{0C433552-4C02-4DD8-99D1-E90C61B889A9}" srcOrd="1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6B38-34BC-49BA-95EA-A50CC4242C7B}">
      <dsp:nvSpPr>
        <dsp:cNvPr id="0" name=""/>
        <dsp:cNvSpPr/>
      </dsp:nvSpPr>
      <dsp:spPr>
        <a:xfrm>
          <a:off x="8892089" y="532917"/>
          <a:ext cx="2021534" cy="2021865"/>
        </a:xfrm>
        <a:prstGeom prst="ellipse">
          <a:avLst/>
        </a:prstGeom>
        <a:solidFill>
          <a:srgbClr val="66FFCC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D76C7-6C0D-4357-93C1-9A01F4321EC5}">
      <dsp:nvSpPr>
        <dsp:cNvPr id="0" name=""/>
        <dsp:cNvSpPr/>
      </dsp:nvSpPr>
      <dsp:spPr>
        <a:xfrm>
          <a:off x="8972643" y="599966"/>
          <a:ext cx="1887052" cy="18870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Multivariate  Analysis</a:t>
          </a:r>
        </a:p>
      </dsp:txBody>
      <dsp:txXfrm>
        <a:off x="9242683" y="869595"/>
        <a:ext cx="1348048" cy="1347792"/>
      </dsp:txXfrm>
    </dsp:sp>
    <dsp:sp modelId="{481AF9C5-FAD4-4E0A-AEDD-456BE64E8DBA}">
      <dsp:nvSpPr>
        <dsp:cNvPr id="0" name=""/>
        <dsp:cNvSpPr/>
      </dsp:nvSpPr>
      <dsp:spPr>
        <a:xfrm>
          <a:off x="8958792" y="2592034"/>
          <a:ext cx="1887052" cy="110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8958792" y="2592034"/>
        <a:ext cx="1887052" cy="1108318"/>
      </dsp:txXfrm>
    </dsp:sp>
    <dsp:sp modelId="{6DC2A3CF-0A89-4EAB-8D2F-1A223E38C6F6}">
      <dsp:nvSpPr>
        <dsp:cNvPr id="0" name=""/>
        <dsp:cNvSpPr/>
      </dsp:nvSpPr>
      <dsp:spPr>
        <a:xfrm rot="2700000">
          <a:off x="6801816" y="533022"/>
          <a:ext cx="2021301" cy="2021301"/>
        </a:xfrm>
        <a:prstGeom prst="teardrop">
          <a:avLst>
            <a:gd name="adj" fmla="val 100000"/>
          </a:avLst>
        </a:prstGeom>
        <a:solidFill>
          <a:srgbClr val="66FF66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EA8D6-A9AF-41E6-AFBC-8D843A951D73}">
      <dsp:nvSpPr>
        <dsp:cNvPr id="0" name=""/>
        <dsp:cNvSpPr/>
      </dsp:nvSpPr>
      <dsp:spPr>
        <a:xfrm>
          <a:off x="6870554" y="600324"/>
          <a:ext cx="1887052" cy="18870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Univariate Analysis of Categorical Features </a:t>
          </a:r>
        </a:p>
      </dsp:txBody>
      <dsp:txXfrm>
        <a:off x="7139518" y="869954"/>
        <a:ext cx="1348048" cy="1347792"/>
      </dsp:txXfrm>
    </dsp:sp>
    <dsp:sp modelId="{C6FAB3EE-1CE8-4B70-BFA6-53982561F60E}">
      <dsp:nvSpPr>
        <dsp:cNvPr id="0" name=""/>
        <dsp:cNvSpPr/>
      </dsp:nvSpPr>
      <dsp:spPr>
        <a:xfrm rot="2700000">
          <a:off x="4713578" y="533022"/>
          <a:ext cx="2021301" cy="2021301"/>
        </a:xfrm>
        <a:prstGeom prst="teardrop">
          <a:avLst>
            <a:gd name="adj" fmla="val 100000"/>
          </a:avLst>
        </a:prstGeom>
        <a:solidFill>
          <a:srgbClr val="33CC33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1E3EE-09C7-4DF5-B241-8ECECCC27975}">
      <dsp:nvSpPr>
        <dsp:cNvPr id="0" name=""/>
        <dsp:cNvSpPr/>
      </dsp:nvSpPr>
      <dsp:spPr>
        <a:xfrm>
          <a:off x="4781240" y="600324"/>
          <a:ext cx="1887052" cy="18870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Univariate Analysis of Numerical Features </a:t>
          </a:r>
        </a:p>
      </dsp:txBody>
      <dsp:txXfrm>
        <a:off x="5050204" y="869954"/>
        <a:ext cx="1348048" cy="1347792"/>
      </dsp:txXfrm>
    </dsp:sp>
    <dsp:sp modelId="{86B8E82F-4111-4994-9B87-E9AC92DA973D}">
      <dsp:nvSpPr>
        <dsp:cNvPr id="0" name=""/>
        <dsp:cNvSpPr/>
      </dsp:nvSpPr>
      <dsp:spPr>
        <a:xfrm>
          <a:off x="4781240" y="2592034"/>
          <a:ext cx="1887052" cy="110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4781240" y="2592034"/>
        <a:ext cx="1887052" cy="1108318"/>
      </dsp:txXfrm>
    </dsp:sp>
    <dsp:sp modelId="{AAA1C105-BF57-431F-9B60-A20CB2CB86C3}">
      <dsp:nvSpPr>
        <dsp:cNvPr id="0" name=""/>
        <dsp:cNvSpPr/>
      </dsp:nvSpPr>
      <dsp:spPr>
        <a:xfrm rot="2700000">
          <a:off x="2624264" y="533022"/>
          <a:ext cx="2021301" cy="2021301"/>
        </a:xfrm>
        <a:prstGeom prst="teardrop">
          <a:avLst>
            <a:gd name="adj" fmla="val 100000"/>
          </a:avLst>
        </a:prstGeom>
        <a:solidFill>
          <a:srgbClr val="00CC66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C4A4E-286E-4517-953D-35B187C3CB80}">
      <dsp:nvSpPr>
        <dsp:cNvPr id="0" name=""/>
        <dsp:cNvSpPr/>
      </dsp:nvSpPr>
      <dsp:spPr>
        <a:xfrm>
          <a:off x="2691926" y="600324"/>
          <a:ext cx="1887052" cy="18870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Statistical Analysis of Numerical Features </a:t>
          </a:r>
        </a:p>
      </dsp:txBody>
      <dsp:txXfrm>
        <a:off x="2961966" y="869954"/>
        <a:ext cx="1348048" cy="1347792"/>
      </dsp:txXfrm>
    </dsp:sp>
    <dsp:sp modelId="{3372C48A-F465-4371-AB02-D1E626CA2F5B}">
      <dsp:nvSpPr>
        <dsp:cNvPr id="0" name=""/>
        <dsp:cNvSpPr/>
      </dsp:nvSpPr>
      <dsp:spPr>
        <a:xfrm>
          <a:off x="2691926" y="2592034"/>
          <a:ext cx="1887052" cy="110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2691926" y="2592034"/>
        <a:ext cx="1887052" cy="1108318"/>
      </dsp:txXfrm>
    </dsp:sp>
    <dsp:sp modelId="{79249413-ADC6-4DBA-81DB-DCF563DFBD45}">
      <dsp:nvSpPr>
        <dsp:cNvPr id="0" name=""/>
        <dsp:cNvSpPr/>
      </dsp:nvSpPr>
      <dsp:spPr>
        <a:xfrm rot="2700000">
          <a:off x="534950" y="533022"/>
          <a:ext cx="2021301" cy="2021301"/>
        </a:xfrm>
        <a:prstGeom prst="teardrop">
          <a:avLst>
            <a:gd name="adj" fmla="val 1000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70EE14-E1BA-4FF8-94EC-682020682033}">
      <dsp:nvSpPr>
        <dsp:cNvPr id="0" name=""/>
        <dsp:cNvSpPr/>
      </dsp:nvSpPr>
      <dsp:spPr>
        <a:xfrm>
          <a:off x="602612" y="600324"/>
          <a:ext cx="1887052" cy="18870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Dataset Exploration</a:t>
          </a:r>
        </a:p>
      </dsp:txBody>
      <dsp:txXfrm>
        <a:off x="872652" y="869954"/>
        <a:ext cx="1348048" cy="1347792"/>
      </dsp:txXfrm>
    </dsp:sp>
    <dsp:sp modelId="{C858E039-5335-4DC9-A785-25DDF5988746}">
      <dsp:nvSpPr>
        <dsp:cNvPr id="0" name=""/>
        <dsp:cNvSpPr/>
      </dsp:nvSpPr>
      <dsp:spPr>
        <a:xfrm>
          <a:off x="602612" y="2592034"/>
          <a:ext cx="1887052" cy="110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602612" y="2592034"/>
        <a:ext cx="1887052" cy="110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8275" y="1152767"/>
            <a:ext cx="3202016" cy="385758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ANALYSIS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TITANIC </a:t>
            </a:r>
            <a:r>
              <a:rPr lang="en-IN" b="1" i="0" dirty="0">
                <a:solidFill>
                  <a:srgbClr val="FFFFFF"/>
                </a:solidFill>
                <a:effectLst/>
                <a:latin typeface="zeitung"/>
              </a:rPr>
              <a:t>Machine Learning from Disaster</a:t>
            </a:r>
            <a:br>
              <a:rPr lang="en-IN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- SATYABRATA ROY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7CC514-9D47-42F5-88AD-1686878B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198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inus Sign 3">
            <a:extLst>
              <a:ext uri="{FF2B5EF4-FFF2-40B4-BE49-F238E27FC236}">
                <a16:creationId xmlns:a16="http://schemas.microsoft.com/office/drawing/2014/main" id="{FD39DF8B-F148-429D-A7B4-7DC5066EABDF}"/>
              </a:ext>
            </a:extLst>
          </p:cNvPr>
          <p:cNvSpPr/>
          <p:nvPr/>
        </p:nvSpPr>
        <p:spPr>
          <a:xfrm>
            <a:off x="8554927" y="2479964"/>
            <a:ext cx="2653400" cy="429491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F1EE190-C436-4666-A135-6F16E8B5E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4" y="929898"/>
            <a:ext cx="10585342" cy="56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1D87A1-CA3C-4713-9034-12D939E59BDF}"/>
              </a:ext>
            </a:extLst>
          </p:cNvPr>
          <p:cNvSpPr txBox="1">
            <a:spLocks/>
          </p:cNvSpPr>
          <p:nvPr/>
        </p:nvSpPr>
        <p:spPr>
          <a:xfrm>
            <a:off x="7024734" y="2731443"/>
            <a:ext cx="3355130" cy="1395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cap="none" dirty="0">
                <a:latin typeface="Calibri Light" panose="020F0302020204030204" pitchFamily="34" charset="0"/>
              </a:rPr>
              <a:t>MAJORITY (</a:t>
            </a:r>
            <a:r>
              <a:rPr lang="en-IN" sz="2400" dirty="0"/>
              <a:t>76.09%</a:t>
            </a:r>
            <a:r>
              <a:rPr lang="en-IN" sz="2400" dirty="0">
                <a:latin typeface="Calibri Light" panose="020F0302020204030204" pitchFamily="34" charset="0"/>
              </a:rPr>
              <a:t>)</a:t>
            </a:r>
            <a:r>
              <a:rPr lang="en-IN" sz="2400" dirty="0"/>
              <a:t> </a:t>
            </a:r>
            <a:r>
              <a:rPr lang="en-IN" sz="2400" dirty="0">
                <a:latin typeface="Calibri Light" panose="020F0302020204030204" pitchFamily="34" charset="0"/>
              </a:rPr>
              <a:t>of the Passengers was travelling </a:t>
            </a:r>
            <a:r>
              <a:rPr lang="en-IN" sz="2400" b="1" dirty="0">
                <a:latin typeface="Calibri Light" panose="020F0302020204030204" pitchFamily="34" charset="0"/>
              </a:rPr>
              <a:t>alone</a:t>
            </a:r>
            <a:r>
              <a:rPr lang="en-IN" sz="2400" dirty="0">
                <a:latin typeface="Calibri Light" panose="020F0302020204030204" pitchFamily="34" charset="0"/>
              </a:rPr>
              <a:t> </a:t>
            </a:r>
            <a:endParaRPr lang="en-IN" sz="2400" b="1" dirty="0">
              <a:latin typeface="+mn-lt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A6E0DF4-5344-49E7-989F-A41CB343A98F}"/>
              </a:ext>
            </a:extLst>
          </p:cNvPr>
          <p:cNvSpPr/>
          <p:nvPr/>
        </p:nvSpPr>
        <p:spPr>
          <a:xfrm rot="16200000">
            <a:off x="8459983" y="2246811"/>
            <a:ext cx="484632" cy="4846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4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A20365B-735F-45E2-9958-E8AF9FD81D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3" y="774915"/>
            <a:ext cx="11189776" cy="59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6DB283-5FC4-446E-B5F1-8F8A3D27F624}"/>
              </a:ext>
            </a:extLst>
          </p:cNvPr>
          <p:cNvSpPr txBox="1"/>
          <p:nvPr/>
        </p:nvSpPr>
        <p:spPr>
          <a:xfrm>
            <a:off x="2502251" y="236764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effectLst/>
                <a:latin typeface="Calibri Light" panose="020F0302020204030204" pitchFamily="34" charset="0"/>
              </a:rPr>
              <a:t>50%</a:t>
            </a:r>
            <a:r>
              <a:rPr lang="en-IN" sz="2400" b="0" i="0" dirty="0">
                <a:effectLst/>
                <a:latin typeface="Calibri Light" panose="020F0302020204030204" pitchFamily="34" charset="0"/>
              </a:rPr>
              <a:t> of the total passengers in Titanic who were travelling </a:t>
            </a:r>
            <a:r>
              <a:rPr lang="en-IN" sz="2400" b="1" i="0" dirty="0">
                <a:effectLst/>
                <a:latin typeface="Calibri Light" panose="020F0302020204030204" pitchFamily="34" charset="0"/>
              </a:rPr>
              <a:t>alone</a:t>
            </a:r>
            <a:r>
              <a:rPr lang="en-IN" sz="2400" b="0" i="0" dirty="0">
                <a:effectLst/>
                <a:latin typeface="Calibri Light" panose="020F0302020204030204" pitchFamily="34" charset="0"/>
              </a:rPr>
              <a:t>, not able to survive.</a:t>
            </a:r>
            <a:endParaRPr lang="en-IN" sz="2400" dirty="0">
              <a:latin typeface="Calibri Light" panose="020F03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E4A49EC-6BBE-4405-9DA8-8DF150C8BDDB}"/>
              </a:ext>
            </a:extLst>
          </p:cNvPr>
          <p:cNvSpPr/>
          <p:nvPr/>
        </p:nvSpPr>
        <p:spPr>
          <a:xfrm rot="10800000">
            <a:off x="2017619" y="2510047"/>
            <a:ext cx="484632" cy="4846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55A6DEB-BA92-414C-8614-DA19705FA8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1" y="712667"/>
            <a:ext cx="7206713" cy="59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5C4955-D47B-4F0A-98A5-D335FB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773" y="2036617"/>
            <a:ext cx="3480781" cy="360532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b="0" i="0" cap="non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Passengers who were travelling with </a:t>
            </a:r>
            <a:r>
              <a:rPr lang="en-IN" b="1" i="0" cap="non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total 3 family members (including himself/herself)</a:t>
            </a:r>
            <a:r>
              <a:rPr lang="en-IN" b="0" i="0" cap="non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has the </a:t>
            </a:r>
            <a:r>
              <a:rPr lang="en-IN" b="1" i="0" cap="non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highest survival rate</a:t>
            </a:r>
            <a:r>
              <a:rPr lang="en-IN" b="0" i="0" cap="non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.</a:t>
            </a:r>
            <a:br>
              <a:rPr lang="en-IN" cap="none" dirty="0">
                <a:latin typeface="Calibri Light" panose="020F0302020204030204" pitchFamily="34" charset="0"/>
              </a:rPr>
            </a:br>
            <a:endParaRPr lang="en-IN" cap="none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1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939FB3D-2487-4554-A0F3-ACA35E7C5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3564"/>
            <a:ext cx="11471564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C399BA-83C4-4B2F-A775-776635226C85}"/>
              </a:ext>
            </a:extLst>
          </p:cNvPr>
          <p:cNvSpPr txBox="1">
            <a:spLocks/>
          </p:cNvSpPr>
          <p:nvPr/>
        </p:nvSpPr>
        <p:spPr>
          <a:xfrm>
            <a:off x="9250303" y="1736296"/>
            <a:ext cx="2375662" cy="196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 Light" panose="020F0302020204030204" pitchFamily="34" charset="0"/>
              </a:rPr>
              <a:t>MAJORITY (</a:t>
            </a:r>
            <a:r>
              <a:rPr lang="en-IN" dirty="0"/>
              <a:t>44.33%</a:t>
            </a:r>
            <a:r>
              <a:rPr lang="en-IN" dirty="0">
                <a:latin typeface="Calibri Light" panose="020F0302020204030204" pitchFamily="34" charset="0"/>
              </a:rPr>
              <a:t>)</a:t>
            </a:r>
            <a:r>
              <a:rPr lang="en-IN" dirty="0"/>
              <a:t> </a:t>
            </a:r>
            <a:r>
              <a:rPr lang="en-IN" dirty="0">
                <a:latin typeface="Calibri Light" panose="020F0302020204030204" pitchFamily="34" charset="0"/>
              </a:rPr>
              <a:t>of the Passengers belongs to Middle age group</a:t>
            </a:r>
            <a:endParaRPr lang="en-IN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63FB8-2388-42C1-8D27-F2323C001E90}"/>
              </a:ext>
            </a:extLst>
          </p:cNvPr>
          <p:cNvSpPr/>
          <p:nvPr/>
        </p:nvSpPr>
        <p:spPr>
          <a:xfrm>
            <a:off x="1032163" y="958203"/>
            <a:ext cx="2151851" cy="2207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0 - 2 ---&gt; Infant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2 - 4 ---&gt; Toddler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4 - 9 ---&gt; Child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9 -15 ---&gt; Teenager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15 - 21 ---&gt; Adult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21 - 44 ---&gt; Mid-Age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44 - 60 ---&gt; Middle Senior</a:t>
            </a:r>
          </a:p>
          <a:p>
            <a:pPr algn="just"/>
            <a:r>
              <a:rPr lang="en-IN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60 - 80 ---&gt; Old-Age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88620CE-6F39-45BD-B173-EF37A38C7E2A}"/>
              </a:ext>
            </a:extLst>
          </p:cNvPr>
          <p:cNvSpPr/>
          <p:nvPr/>
        </p:nvSpPr>
        <p:spPr>
          <a:xfrm rot="10800000">
            <a:off x="9007987" y="2329939"/>
            <a:ext cx="484632" cy="4846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8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094E71F-87DB-4728-82CF-C2D41B9BCC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93" y="706348"/>
            <a:ext cx="9934413" cy="60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F8161E6-089D-412E-AE3E-465F070AF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" y="775854"/>
            <a:ext cx="11513128" cy="58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51D1B36-BA8B-4583-86DA-46115684B8FC}"/>
              </a:ext>
            </a:extLst>
          </p:cNvPr>
          <p:cNvSpPr txBox="1">
            <a:spLocks/>
          </p:cNvSpPr>
          <p:nvPr/>
        </p:nvSpPr>
        <p:spPr>
          <a:xfrm>
            <a:off x="6885708" y="4373421"/>
            <a:ext cx="3575166" cy="1429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68.04% </a:t>
            </a:r>
            <a:r>
              <a:rPr lang="en-IN" dirty="0">
                <a:latin typeface="Calibri Light" panose="020F0302020204030204" pitchFamily="34" charset="0"/>
              </a:rPr>
              <a:t>of the Passengers was travelling </a:t>
            </a:r>
            <a:r>
              <a:rPr lang="en-IN" b="1" dirty="0">
                <a:latin typeface="Calibri Light" panose="020F0302020204030204" pitchFamily="34" charset="0"/>
              </a:rPr>
              <a:t>without any Siblings/spouses</a:t>
            </a:r>
            <a:r>
              <a:rPr lang="en-IN" dirty="0">
                <a:latin typeface="Calibri Light" panose="020F0302020204030204" pitchFamily="34" charset="0"/>
              </a:rPr>
              <a:t> 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58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6B64A52-34C8-4270-AFF4-C0D551C733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2" y="821410"/>
            <a:ext cx="9903417" cy="58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1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0DFFFA1-70BE-450D-A5AF-A34EBEA00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1011383"/>
            <a:ext cx="7287491" cy="55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0ED1D4-4436-4D32-BDA0-CB104A15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17" y="901131"/>
            <a:ext cx="3366655" cy="154117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alibri Light" panose="020F0302020204030204" pitchFamily="34" charset="0"/>
              </a:rPr>
              <a:t>MAJORITY</a:t>
            </a:r>
            <a:r>
              <a:rPr lang="en-IN" dirty="0"/>
              <a:t> (72.4%) </a:t>
            </a:r>
            <a:r>
              <a:rPr lang="en-IN" dirty="0">
                <a:latin typeface="Calibri Light" panose="020F0302020204030204" pitchFamily="34" charset="0"/>
              </a:rPr>
              <a:t>of the Passengers  Embarked FROM </a:t>
            </a:r>
            <a:r>
              <a:rPr lang="en-IN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Southampton</a:t>
            </a:r>
            <a:endParaRPr lang="en-IN" b="1" dirty="0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A71413-BF80-44CD-B643-6878585A0A17}"/>
              </a:ext>
            </a:extLst>
          </p:cNvPr>
          <p:cNvSpPr txBox="1">
            <a:spLocks/>
          </p:cNvSpPr>
          <p:nvPr/>
        </p:nvSpPr>
        <p:spPr>
          <a:xfrm>
            <a:off x="8340437" y="2764274"/>
            <a:ext cx="3048000" cy="154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alibri Light" panose="020F0302020204030204" pitchFamily="34" charset="0"/>
              </a:rPr>
              <a:t>Only</a:t>
            </a:r>
            <a:r>
              <a:rPr lang="en-IN" dirty="0"/>
              <a:t> 8.7% </a:t>
            </a:r>
            <a:r>
              <a:rPr lang="en-IN" dirty="0">
                <a:latin typeface="Calibri Light" panose="020F0302020204030204" pitchFamily="34" charset="0"/>
              </a:rPr>
              <a:t>of the Passengers  Embarked FROM </a:t>
            </a:r>
            <a:r>
              <a:rPr lang="en-IN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Queenstown</a:t>
            </a:r>
            <a:endParaRPr lang="en-IN" b="1" dirty="0">
              <a:latin typeface="Calibri Light" panose="020F03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833F3-C559-44C5-A502-4E0587F7C685}"/>
              </a:ext>
            </a:extLst>
          </p:cNvPr>
          <p:cNvSpPr txBox="1">
            <a:spLocks/>
          </p:cNvSpPr>
          <p:nvPr/>
        </p:nvSpPr>
        <p:spPr>
          <a:xfrm>
            <a:off x="8340436" y="4627417"/>
            <a:ext cx="3048000" cy="143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18.9% </a:t>
            </a:r>
            <a:r>
              <a:rPr lang="en-IN" dirty="0">
                <a:latin typeface="Calibri Light" panose="020F0302020204030204" pitchFamily="34" charset="0"/>
              </a:rPr>
              <a:t>of the Passengers  Embarked FROM </a:t>
            </a:r>
            <a:r>
              <a:rPr lang="en-IN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Cherbourg</a:t>
            </a:r>
            <a:endParaRPr lang="en-IN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B9173F7C-9617-4415-AC8F-EBB1EB1A4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" y="712922"/>
            <a:ext cx="6431797" cy="61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258865-1554-4279-84E9-EF064DEB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782" y="1593273"/>
            <a:ext cx="3480781" cy="363838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b="1" i="1" cap="none" dirty="0">
                <a:solidFill>
                  <a:schemeClr val="tx1"/>
                </a:solidFill>
                <a:latin typeface="Calibri Light" panose="020F0302020204030204" pitchFamily="34" charset="0"/>
              </a:rPr>
              <a:t>4</a:t>
            </a:r>
            <a:r>
              <a:rPr lang="en-IN" b="1" i="1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8%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of the total passengers in Titanic who embarked from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Southampton Port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not able to survive.</a:t>
            </a:r>
            <a:br>
              <a:rPr lang="en-IN" cap="none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endParaRPr lang="en-IN" cap="none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9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55A1D30-C386-4455-A33E-8D81574AB4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9" y="860156"/>
            <a:ext cx="6726263" cy="59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DF04E0-A4F3-4BD0-9A34-DC5B6EC9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999" y="1011382"/>
            <a:ext cx="2729346" cy="2417618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 Light" panose="020F0302020204030204" pitchFamily="34" charset="0"/>
              </a:rPr>
              <a:t>Passengers who embarked from 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Cherbourg Port </a:t>
            </a:r>
            <a:r>
              <a:rPr lang="en-IN" b="1" cap="none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IN" cap="none" dirty="0">
                <a:latin typeface="Calibri Light" panose="020F0302020204030204" pitchFamily="34" charset="0"/>
              </a:rPr>
              <a:t>had </a:t>
            </a:r>
            <a:r>
              <a:rPr lang="en-IN" b="1" cap="none" dirty="0">
                <a:latin typeface="Calibri Light" panose="020F0302020204030204" pitchFamily="34" charset="0"/>
              </a:rPr>
              <a:t>highest</a:t>
            </a:r>
            <a:r>
              <a:rPr lang="en-IN" cap="none" dirty="0">
                <a:latin typeface="Calibri Light" panose="020F0302020204030204" pitchFamily="34" charset="0"/>
              </a:rPr>
              <a:t> survival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FE000-B53D-4385-B41E-4235EA0BF51C}"/>
              </a:ext>
            </a:extLst>
          </p:cNvPr>
          <p:cNvSpPr txBox="1">
            <a:spLocks/>
          </p:cNvSpPr>
          <p:nvPr/>
        </p:nvSpPr>
        <p:spPr>
          <a:xfrm>
            <a:off x="8412999" y="3574473"/>
            <a:ext cx="2729346" cy="2417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 Light" panose="020F0302020204030204" pitchFamily="34" charset="0"/>
              </a:rPr>
              <a:t>Passengers who embarked from 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Southampton</a:t>
            </a:r>
            <a:r>
              <a:rPr lang="en-IN" b="1" dirty="0">
                <a:solidFill>
                  <a:schemeClr val="tx1"/>
                </a:solidFill>
                <a:latin typeface="Calibri Light" panose="020F0302020204030204" pitchFamily="34" charset="0"/>
              </a:rPr>
              <a:t> Port </a:t>
            </a:r>
            <a:r>
              <a:rPr lang="en-IN" b="1" cap="none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IN" cap="none" dirty="0">
                <a:latin typeface="Calibri Light" panose="020F0302020204030204" pitchFamily="34" charset="0"/>
              </a:rPr>
              <a:t>had </a:t>
            </a:r>
            <a:r>
              <a:rPr lang="en-IN" b="1" cap="none" dirty="0">
                <a:latin typeface="Calibri Light" panose="020F0302020204030204" pitchFamily="34" charset="0"/>
              </a:rPr>
              <a:t>lowest</a:t>
            </a:r>
            <a:r>
              <a:rPr lang="en-IN" cap="none" dirty="0">
                <a:latin typeface="Calibri Light" panose="020F0302020204030204" pitchFamily="34" charset="0"/>
              </a:rPr>
              <a:t> survival rate</a:t>
            </a:r>
          </a:p>
        </p:txBody>
      </p:sp>
    </p:spTree>
    <p:extLst>
      <p:ext uri="{BB962C8B-B14F-4D97-AF65-F5344CB8AC3E}">
        <p14:creationId xmlns:p14="http://schemas.microsoft.com/office/powerpoint/2010/main" val="242372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FLOW OF Exploratory Data Analysis [EDA] 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8020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7C95F77-C3FB-4995-9B82-135535CE46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3" y="1025236"/>
            <a:ext cx="8333860" cy="5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981416-3AA7-4E86-9127-A61A6B7D755B}"/>
              </a:ext>
            </a:extLst>
          </p:cNvPr>
          <p:cNvSpPr txBox="1">
            <a:spLocks/>
          </p:cNvSpPr>
          <p:nvPr/>
        </p:nvSpPr>
        <p:spPr>
          <a:xfrm>
            <a:off x="8659092" y="1805570"/>
            <a:ext cx="2881747" cy="12285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 Light" panose="020F0302020204030204" pitchFamily="34" charset="0"/>
              </a:rPr>
              <a:t>MAJORITY (</a:t>
            </a:r>
            <a:r>
              <a:rPr lang="en-IN" dirty="0"/>
              <a:t>64.8%</a:t>
            </a:r>
            <a:r>
              <a:rPr lang="en-IN" dirty="0">
                <a:latin typeface="Calibri Light" panose="020F0302020204030204" pitchFamily="34" charset="0"/>
              </a:rPr>
              <a:t>)</a:t>
            </a:r>
            <a:r>
              <a:rPr lang="en-IN" dirty="0"/>
              <a:t> </a:t>
            </a:r>
            <a:r>
              <a:rPr lang="en-IN" dirty="0">
                <a:latin typeface="Calibri Light" panose="020F0302020204030204" pitchFamily="34" charset="0"/>
              </a:rPr>
              <a:t>of the Passengers is MALE</a:t>
            </a:r>
            <a:endParaRPr lang="en-IN" b="1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00F854-6518-42B2-8B99-3FEF2BF82FE4}"/>
              </a:ext>
            </a:extLst>
          </p:cNvPr>
          <p:cNvSpPr txBox="1">
            <a:spLocks/>
          </p:cNvSpPr>
          <p:nvPr/>
        </p:nvSpPr>
        <p:spPr>
          <a:xfrm>
            <a:off x="8555324" y="3519055"/>
            <a:ext cx="2881747" cy="11177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cap="none" dirty="0">
                <a:latin typeface="Calibri Light" panose="020F0302020204030204" pitchFamily="34" charset="0"/>
              </a:rPr>
              <a:t>ONLY (</a:t>
            </a:r>
            <a:r>
              <a:rPr lang="en-IN" sz="2300" dirty="0"/>
              <a:t>35.2%</a:t>
            </a:r>
            <a:r>
              <a:rPr lang="en-IN" sz="2300" dirty="0">
                <a:latin typeface="Calibri Light" panose="020F0302020204030204" pitchFamily="34" charset="0"/>
              </a:rPr>
              <a:t>)</a:t>
            </a:r>
            <a:r>
              <a:rPr lang="en-IN" sz="2300" dirty="0"/>
              <a:t> </a:t>
            </a:r>
            <a:r>
              <a:rPr lang="en-IN" sz="2300" dirty="0">
                <a:latin typeface="Calibri Light" panose="020F0302020204030204" pitchFamily="34" charset="0"/>
              </a:rPr>
              <a:t>of the Passengers is FEMALE</a:t>
            </a:r>
            <a:endParaRPr lang="en-IN" sz="23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58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DAF38109-6058-4D27-86DC-87F83EC82D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4" y="833621"/>
            <a:ext cx="9931972" cy="579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8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A55D5E3-CD71-4C3C-95E2-DF2E4B4E52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37" y="762000"/>
            <a:ext cx="7896926" cy="57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B6190-4124-42F6-9B56-28B5FF939ACF}"/>
              </a:ext>
            </a:extLst>
          </p:cNvPr>
          <p:cNvSpPr txBox="1">
            <a:spLocks/>
          </p:cNvSpPr>
          <p:nvPr/>
        </p:nvSpPr>
        <p:spPr>
          <a:xfrm>
            <a:off x="4876801" y="2071254"/>
            <a:ext cx="2881747" cy="2715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b="0" i="0" cap="non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O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verall the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Survival rate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of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Female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passengers is almost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4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times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greater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than the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Male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passengers.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80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6EA4448-AFA7-404D-8ECE-F65268F03C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1081"/>
            <a:ext cx="4696691" cy="51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8383FE6-9677-4BFB-AB2A-56A6BD889A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1" y="1151081"/>
            <a:ext cx="7495309" cy="48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8431C2D-5997-47CC-94BB-4F04BAEF8B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6" y="1151081"/>
            <a:ext cx="7509164" cy="470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B5F977-2826-49F5-B95F-A4A5BAAF7E1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950"/>
            <a:ext cx="4682836" cy="520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1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8FF8F87B-062F-40AE-990F-BF8A55F5A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6" y="697424"/>
            <a:ext cx="11670224" cy="59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2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8F192EC9-5239-4231-A820-489EF9EF27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581892"/>
            <a:ext cx="11222881" cy="615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9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7EF4D9-6CC2-4D6C-B6BE-1DA10697C1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6" y="774915"/>
            <a:ext cx="11592732" cy="58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5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CC3891E-3901-42F7-9FB2-A620E37A1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702156"/>
            <a:ext cx="11582400" cy="57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3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78BD868C-BC6D-4DC8-A904-B97BFC4BF4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803564"/>
            <a:ext cx="11360727" cy="57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27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7F89F29-E34F-4EA0-8ACE-7EA47C339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5855"/>
            <a:ext cx="8603672" cy="57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3054A0-FB13-4269-B47F-1E4E694D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59442"/>
              </p:ext>
            </p:extLst>
          </p:nvPr>
        </p:nvGraphicFramePr>
        <p:xfrm>
          <a:off x="8894618" y="1212274"/>
          <a:ext cx="2895600" cy="4849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40367848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18253532"/>
                    </a:ext>
                  </a:extLst>
                </a:gridCol>
              </a:tblGrid>
              <a:tr h="606136">
                <a:tc>
                  <a:txBody>
                    <a:bodyPr/>
                    <a:lstStyle/>
                    <a:p>
                      <a:pPr algn="l" fontAlgn="ctr"/>
                      <a:endParaRPr lang="en-IN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Survived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41502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Survived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681670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Pclass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0.338481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083050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Fare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0.257307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08051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Parch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0.081629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69249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Age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0.077221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72400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SibSp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0.035322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089460"/>
                  </a:ext>
                </a:extLst>
              </a:tr>
              <a:tr h="606136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PassengerId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0.005007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9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1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221302EF-4689-4F01-82A4-0141D51B0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1" y="867906"/>
            <a:ext cx="11659457" cy="57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3F53E6A-0A46-4A68-B36C-32708BC454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4" y="790414"/>
            <a:ext cx="11592732" cy="58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83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70ED7960-7E16-42C3-BD6A-227358BA4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2" y="712922"/>
            <a:ext cx="7578671" cy="601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68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639E5-88F4-4C15-9B61-D0972CC0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596" y="1611757"/>
            <a:ext cx="5514807" cy="3634486"/>
          </a:xfrm>
        </p:spPr>
        <p:txBody>
          <a:bodyPr/>
          <a:lstStyle/>
          <a:p>
            <a:pPr marL="0" indent="0">
              <a:buNone/>
            </a:pPr>
            <a:r>
              <a:rPr lang="en-IN" sz="7200" b="1" i="0" dirty="0">
                <a:solidFill>
                  <a:srgbClr val="2B31AB"/>
                </a:solidFill>
                <a:effectLst/>
                <a:latin typeface="Times New Roman" panose="02020603050405020304" pitchFamily="18" charset="0"/>
              </a:rPr>
              <a:t>Thank You !!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4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F67-9BD2-489D-AED9-E84993C2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071" y="1471083"/>
            <a:ext cx="2840881" cy="1957917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61.6% </a:t>
            </a:r>
            <a:r>
              <a:rPr lang="en-IN" dirty="0">
                <a:latin typeface="Calibri Light" panose="020F0302020204030204" pitchFamily="34" charset="0"/>
              </a:rPr>
              <a:t>of the Total Passengers  are Not able to survive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49401A-A27F-4C95-94D1-0FD99279E11D}"/>
              </a:ext>
            </a:extLst>
          </p:cNvPr>
          <p:cNvSpPr txBox="1">
            <a:spLocks/>
          </p:cNvSpPr>
          <p:nvPr/>
        </p:nvSpPr>
        <p:spPr>
          <a:xfrm>
            <a:off x="8756071" y="3686655"/>
            <a:ext cx="2840881" cy="1957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38.4% </a:t>
            </a:r>
            <a:r>
              <a:rPr lang="en-IN" dirty="0">
                <a:latin typeface="Calibri Light" panose="020F0302020204030204" pitchFamily="34" charset="0"/>
              </a:rPr>
              <a:t>of the Total Passengers  are able to survive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310CE5-9986-459D-AD5A-4E7368CFA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8" y="898903"/>
            <a:ext cx="7588057" cy="56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7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68F3FA9-D204-45BA-A0DC-46C306F8F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701675"/>
            <a:ext cx="7128751" cy="593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3E7A10-4D35-481A-A9B8-ED2B2295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782" y="696769"/>
            <a:ext cx="3575165" cy="154117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55.1% </a:t>
            </a:r>
            <a:r>
              <a:rPr lang="en-IN" dirty="0">
                <a:latin typeface="Calibri Light" panose="020F0302020204030204" pitchFamily="34" charset="0"/>
              </a:rPr>
              <a:t>of the Passengers  Had the ticket of </a:t>
            </a:r>
            <a:r>
              <a:rPr lang="en-IN" b="1" dirty="0">
                <a:latin typeface="+mn-lt"/>
              </a:rPr>
              <a:t>3</a:t>
            </a:r>
            <a:r>
              <a:rPr lang="en-IN" b="1" baseline="30000" dirty="0">
                <a:latin typeface="+mn-lt"/>
              </a:rPr>
              <a:t>rd</a:t>
            </a:r>
            <a:r>
              <a:rPr lang="en-IN" b="1" dirty="0">
                <a:latin typeface="+mn-lt"/>
              </a:rPr>
              <a:t> Class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88198A-9003-4F09-AF70-F2BF9FDF9908}"/>
              </a:ext>
            </a:extLst>
          </p:cNvPr>
          <p:cNvSpPr txBox="1">
            <a:spLocks/>
          </p:cNvSpPr>
          <p:nvPr/>
        </p:nvSpPr>
        <p:spPr>
          <a:xfrm>
            <a:off x="8021780" y="2602418"/>
            <a:ext cx="3575165" cy="1429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24.2% </a:t>
            </a:r>
            <a:r>
              <a:rPr lang="en-IN" dirty="0">
                <a:latin typeface="Calibri Light" panose="020F0302020204030204" pitchFamily="34" charset="0"/>
              </a:rPr>
              <a:t>of the Passengers  Had the ticket of </a:t>
            </a:r>
            <a:r>
              <a:rPr lang="en-IN" b="1" dirty="0">
                <a:latin typeface="+mn-lt"/>
              </a:rPr>
              <a:t>1</a:t>
            </a:r>
            <a:r>
              <a:rPr lang="en-IN" b="1" baseline="30000" dirty="0">
                <a:latin typeface="+mn-lt"/>
              </a:rPr>
              <a:t>st</a:t>
            </a:r>
            <a:r>
              <a:rPr lang="en-IN" b="1" dirty="0">
                <a:latin typeface="+mn-lt"/>
              </a:rPr>
              <a:t>  Class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2C699E-3D66-458E-BEEB-73FE54BA746C}"/>
              </a:ext>
            </a:extLst>
          </p:cNvPr>
          <p:cNvSpPr txBox="1">
            <a:spLocks/>
          </p:cNvSpPr>
          <p:nvPr/>
        </p:nvSpPr>
        <p:spPr>
          <a:xfrm>
            <a:off x="8021781" y="4581240"/>
            <a:ext cx="3575166" cy="1429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20.7% </a:t>
            </a:r>
            <a:r>
              <a:rPr lang="en-IN" dirty="0">
                <a:latin typeface="Calibri Light" panose="020F0302020204030204" pitchFamily="34" charset="0"/>
              </a:rPr>
              <a:t>of the Passengers  Had the ticket of </a:t>
            </a:r>
            <a:r>
              <a:rPr lang="en-IN" b="1" dirty="0">
                <a:latin typeface="+mn-lt"/>
              </a:rPr>
              <a:t>2</a:t>
            </a:r>
            <a:r>
              <a:rPr lang="en-IN" b="1" baseline="30000" dirty="0">
                <a:latin typeface="+mn-lt"/>
              </a:rPr>
              <a:t>nd</a:t>
            </a:r>
            <a:r>
              <a:rPr lang="en-IN" b="1" dirty="0">
                <a:latin typeface="+mn-lt"/>
              </a:rPr>
              <a:t>  Class</a:t>
            </a:r>
          </a:p>
        </p:txBody>
      </p:sp>
    </p:spTree>
    <p:extLst>
      <p:ext uri="{BB962C8B-B14F-4D97-AF65-F5344CB8AC3E}">
        <p14:creationId xmlns:p14="http://schemas.microsoft.com/office/powerpoint/2010/main" val="77172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4326A5-E5D9-4615-83CE-1A1672D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5" y="1668587"/>
            <a:ext cx="2989291" cy="352082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majority of the passengers </a:t>
            </a:r>
            <a:r>
              <a:rPr lang="en-IN" sz="2000" b="1" i="1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(41.75%)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who were travelling in 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Economy</a:t>
            </a:r>
            <a:br>
              <a:rPr lang="en-IN" sz="20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</a:br>
            <a:r>
              <a:rPr lang="en-IN" sz="2000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(3rd) Class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br>
              <a:rPr lang="en-IN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</a:br>
            <a:r>
              <a:rPr lang="en-IN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of Titanic were not able to survive</a:t>
            </a:r>
            <a:endParaRPr lang="en-IN" sz="2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F0B33-E40F-45D8-9044-FB7B6F075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8" y="759417"/>
            <a:ext cx="8609847" cy="5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41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4326A5-E5D9-4615-83CE-1A1672D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999" y="1274619"/>
            <a:ext cx="2729346" cy="1766454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b="1" cap="none" dirty="0">
                <a:latin typeface="Calibri Light" panose="020F0302020204030204" pitchFamily="34" charset="0"/>
              </a:rPr>
              <a:t>1</a:t>
            </a:r>
            <a:r>
              <a:rPr lang="en-IN" b="1" cap="none" baseline="30000" dirty="0">
                <a:latin typeface="Calibri Light" panose="020F0302020204030204" pitchFamily="34" charset="0"/>
              </a:rPr>
              <a:t>st</a:t>
            </a:r>
            <a:r>
              <a:rPr lang="en-IN" b="1" cap="none" dirty="0">
                <a:latin typeface="Calibri Light" panose="020F0302020204030204" pitchFamily="34" charset="0"/>
              </a:rPr>
              <a:t> class </a:t>
            </a:r>
            <a:r>
              <a:rPr lang="en-IN" cap="none" dirty="0">
                <a:latin typeface="Calibri Light" panose="020F0302020204030204" pitchFamily="34" charset="0"/>
              </a:rPr>
              <a:t>passengers had </a:t>
            </a:r>
            <a:r>
              <a:rPr lang="en-IN" b="1" cap="none" dirty="0">
                <a:latin typeface="Calibri Light" panose="020F0302020204030204" pitchFamily="34" charset="0"/>
              </a:rPr>
              <a:t>highest</a:t>
            </a:r>
            <a:r>
              <a:rPr lang="en-IN" cap="none" dirty="0">
                <a:latin typeface="Calibri Light" panose="020F0302020204030204" pitchFamily="34" charset="0"/>
              </a:rPr>
              <a:t> survival rate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05776-CBEA-41C3-8D57-E1DF49BDD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914400"/>
            <a:ext cx="6951930" cy="55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C19090-2DE4-4F14-B802-6B1E9352F217}"/>
              </a:ext>
            </a:extLst>
          </p:cNvPr>
          <p:cNvSpPr txBox="1">
            <a:spLocks/>
          </p:cNvSpPr>
          <p:nvPr/>
        </p:nvSpPr>
        <p:spPr>
          <a:xfrm>
            <a:off x="8412999" y="3574473"/>
            <a:ext cx="2729346" cy="1766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b="1" cap="none" dirty="0">
                <a:latin typeface="Calibri Light" panose="020F0302020204030204" pitchFamily="34" charset="0"/>
              </a:rPr>
              <a:t>3rd class </a:t>
            </a:r>
            <a:r>
              <a:rPr lang="en-IN" cap="none" dirty="0">
                <a:latin typeface="Calibri Light" panose="020F0302020204030204" pitchFamily="34" charset="0"/>
              </a:rPr>
              <a:t>passengers had </a:t>
            </a:r>
            <a:r>
              <a:rPr lang="en-IN" b="1" cap="none" dirty="0">
                <a:latin typeface="Calibri Light" panose="020F0302020204030204" pitchFamily="34" charset="0"/>
              </a:rPr>
              <a:t>lowest</a:t>
            </a:r>
            <a:r>
              <a:rPr lang="en-IN" cap="none" dirty="0">
                <a:latin typeface="Calibri Light" panose="020F0302020204030204" pitchFamily="34" charset="0"/>
              </a:rPr>
              <a:t> survival rate</a:t>
            </a:r>
          </a:p>
        </p:txBody>
      </p:sp>
    </p:spTree>
    <p:extLst>
      <p:ext uri="{BB962C8B-B14F-4D97-AF65-F5344CB8AC3E}">
        <p14:creationId xmlns:p14="http://schemas.microsoft.com/office/powerpoint/2010/main" val="7503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805F93F-BA1C-4DF9-B308-6EDE86C11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6" y="929898"/>
            <a:ext cx="11019295" cy="50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A6BD12F-6AFB-41DA-9F05-B97D0EC27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985334"/>
            <a:ext cx="9213272" cy="538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3449EA0-D254-47D4-84B1-43AE01E1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337" y="1280733"/>
            <a:ext cx="3480781" cy="2396835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Average Fare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of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1st, 2nd and 3rd Passenger Class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is </a:t>
            </a:r>
            <a:r>
              <a:rPr lang="en-IN" b="1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84, 20, 13</a:t>
            </a:r>
            <a:r>
              <a:rPr lang="en-IN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dollars respectively.</a:t>
            </a:r>
            <a:endParaRPr lang="en-IN" cap="none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013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{6FB22E4D-E3CD-43F3-9791-37182017EAC6}tf67061901_win32</Template>
  <TotalTime>1260</TotalTime>
  <Words>390</Words>
  <Application>Microsoft Office PowerPoint</Application>
  <PresentationFormat>Widescreen</PresentationFormat>
  <Paragraphs>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Microsoft JhengHei UI Light</vt:lpstr>
      <vt:lpstr>Calibri Light</vt:lpstr>
      <vt:lpstr>Franklin Gothic Book</vt:lpstr>
      <vt:lpstr>Franklin Gothic Demi</vt:lpstr>
      <vt:lpstr>Gill Sans MT</vt:lpstr>
      <vt:lpstr>Times New Roman</vt:lpstr>
      <vt:lpstr>Wingdings</vt:lpstr>
      <vt:lpstr>Wingdings 2</vt:lpstr>
      <vt:lpstr>zeitung</vt:lpstr>
      <vt:lpstr>DividendVTI</vt:lpstr>
      <vt:lpstr>Exploratory Data ANALYSIS   TITANIC Machine Learning from Disaster </vt:lpstr>
      <vt:lpstr>FLOW OF Exploratory Data Analysis [EDA] </vt:lpstr>
      <vt:lpstr>PowerPoint Presentation</vt:lpstr>
      <vt:lpstr>61.6% of the Total Passengers  are Not able to survive</vt:lpstr>
      <vt:lpstr>55.1% of the Passengers  Had the ticket of 3rd Class</vt:lpstr>
      <vt:lpstr>majority of the passengers (41.75%) who were travelling in Economy (3rd) Class  of Titanic were not able to survive</vt:lpstr>
      <vt:lpstr>1st class passengers had highest survival rate</vt:lpstr>
      <vt:lpstr>PowerPoint Presentation</vt:lpstr>
      <vt:lpstr>Average Fare of 1st, 2nd and 3rd Passenger Class is 84, 20, 13 dollars respectively.</vt:lpstr>
      <vt:lpstr>PowerPoint Presentation</vt:lpstr>
      <vt:lpstr>PowerPoint Presentation</vt:lpstr>
      <vt:lpstr>Passengers who were travelling with total 3 family members (including himself/herself) has the highest survival rate. </vt:lpstr>
      <vt:lpstr>PowerPoint Presentation</vt:lpstr>
      <vt:lpstr>PowerPoint Presentation</vt:lpstr>
      <vt:lpstr>PowerPoint Presentation</vt:lpstr>
      <vt:lpstr>PowerPoint Presentation</vt:lpstr>
      <vt:lpstr>MAJORITY (72.4%) of the Passengers  Embarked FROM Southampton</vt:lpstr>
      <vt:lpstr>48% of the total passengers in Titanic who embarked from Southampton Port not able to survive. </vt:lpstr>
      <vt:lpstr>Passengers who embarked from Cherbourg Port  had highest survival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  TITANIC Machine Learning from Disaster </dc:title>
  <dc:creator>SUVABRATA ROY</dc:creator>
  <cp:lastModifiedBy>SUVABRATA ROY</cp:lastModifiedBy>
  <cp:revision>43</cp:revision>
  <dcterms:created xsi:type="dcterms:W3CDTF">2021-09-08T10:47:19Z</dcterms:created>
  <dcterms:modified xsi:type="dcterms:W3CDTF">2021-10-28T11:24:40Z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